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993" r:id="rId3"/>
    <p:sldId id="1001" r:id="rId4"/>
    <p:sldId id="1002" r:id="rId5"/>
    <p:sldId id="991" r:id="rId6"/>
    <p:sldId id="1024" r:id="rId7"/>
    <p:sldId id="1025" r:id="rId8"/>
    <p:sldId id="1026" r:id="rId9"/>
    <p:sldId id="1027" r:id="rId10"/>
    <p:sldId id="1028" r:id="rId11"/>
    <p:sldId id="1014" r:id="rId12"/>
    <p:sldId id="1013" r:id="rId13"/>
    <p:sldId id="1018" r:id="rId14"/>
    <p:sldId id="1029" r:id="rId15"/>
    <p:sldId id="996" r:id="rId16"/>
    <p:sldId id="1030" r:id="rId17"/>
    <p:sldId id="1016" r:id="rId18"/>
    <p:sldId id="1008" r:id="rId1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008000"/>
    <a:srgbClr val="D4F0E1"/>
    <a:srgbClr val="8E8E8E"/>
    <a:srgbClr val="FFFEBA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3593" autoAdjust="0"/>
  </p:normalViewPr>
  <p:slideViewPr>
    <p:cSldViewPr snapToGrid="0" snapToObjects="1">
      <p:cViewPr varScale="1">
        <p:scale>
          <a:sx n="77" d="100"/>
          <a:sy n="77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https://www.tecmint.com/12-practical-examples-of-linux-grep-command/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7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021085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3600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Principles of Systems Programming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Regular Expressions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Regex </a:t>
            </a:r>
            <a:r>
              <a:rPr lang="en-US" sz="4000" dirty="0" err="1"/>
              <a:t>Metacharacters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Special Characters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543050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.</a:t>
            </a:r>
            <a:r>
              <a:rPr lang="en-US" sz="2000" dirty="0"/>
              <a:t>	any single character, except newline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543050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\</a:t>
            </a:r>
            <a:r>
              <a:rPr lang="en-US" sz="2000" dirty="0"/>
              <a:t>	escape sequence (i.e., escape character following \)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543050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|</a:t>
            </a:r>
            <a:r>
              <a:rPr lang="en-US" sz="2000" dirty="0"/>
              <a:t>	logical OR grouping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543050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( )</a:t>
            </a:r>
            <a:r>
              <a:rPr lang="en-US" sz="2000" dirty="0"/>
              <a:t>	group character set   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400" dirty="0"/>
              <a:t>Examples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".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oo.y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 err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Doocy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,  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"goofy"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 err="1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LooPy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, ...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b.ll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“ball”, “bell” or “bill”….</a:t>
            </a:r>
            <a:endParaRPr lang="en-US" altLang="en-US" sz="20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abc|def|g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lines with 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def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or "g"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latin typeface="Consolas"/>
                <a:ea typeface="Gulim" charset="0"/>
                <a:cs typeface="Consolas"/>
              </a:rPr>
              <a:t>(</a:t>
            </a:r>
            <a:r>
              <a:rPr lang="en-US" sz="2000" dirty="0" err="1">
                <a:solidFill>
                  <a:srgbClr val="2F02F0"/>
                </a:solidFill>
                <a:latin typeface="Consolas"/>
                <a:ea typeface="Gulim" charset="0"/>
                <a:cs typeface="Consolas"/>
              </a:rPr>
              <a:t>T|Fl</a:t>
            </a:r>
            <a:r>
              <a:rPr lang="en-US" sz="2000" dirty="0">
                <a:solidFill>
                  <a:srgbClr val="2F02F0"/>
                </a:solidFill>
                <a:latin typeface="Consolas"/>
                <a:ea typeface="Gulim" charset="0"/>
                <a:cs typeface="Consolas"/>
              </a:rPr>
              <a:t>)an </a:t>
            </a:r>
            <a:r>
              <a:rPr lang="en-US" sz="2000" dirty="0">
                <a:ea typeface="Gulim" charset="0"/>
              </a:rPr>
              <a:t>will match "Tan" or "Flan"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Characters escaped to match them:  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/ \ $ . [ ] ( ) ^ * + 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"\.\\n"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matches lines containing 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".\n"</a:t>
            </a:r>
            <a:endParaRPr lang="en-US" sz="2000" dirty="0">
              <a:ea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Practical Examples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Gulim" charset="0"/>
              </a:rPr>
              <a:t>Variable names in C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Gulim" charset="0"/>
                <a:cs typeface="Courier New"/>
              </a:rPr>
              <a:t>[a-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ea typeface="Gulim" charset="0"/>
                <a:cs typeface="Courier New"/>
              </a:rPr>
              <a:t>zA</a:t>
            </a:r>
            <a:r>
              <a:rPr lang="en-US" sz="2400" b="1" dirty="0">
                <a:solidFill>
                  <a:srgbClr val="2F02F0"/>
                </a:solidFill>
                <a:latin typeface="Courier New"/>
                <a:ea typeface="Gulim" charset="0"/>
                <a:cs typeface="Courier New"/>
              </a:rPr>
              <a:t>-Z_][a-zA-Z_0-9]*</a:t>
            </a:r>
            <a:endParaRPr lang="en-US" sz="2400" dirty="0">
              <a:solidFill>
                <a:srgbClr val="2F02F0"/>
              </a:solidFill>
              <a:latin typeface="Courier New"/>
              <a:ea typeface="Gulim" charset="0"/>
              <a:cs typeface="Courier New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Gulim" charset="0"/>
              </a:rPr>
              <a:t>Dollar amount with optional cents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Gulim" charset="0"/>
                <a:cs typeface="Courier New"/>
              </a:rPr>
              <a:t>\$[0-9]+(\.[0-9][0-9])?</a:t>
            </a:r>
            <a:endParaRPr lang="en-US" sz="2400" dirty="0">
              <a:solidFill>
                <a:srgbClr val="2F02F0"/>
              </a:solidFill>
              <a:latin typeface="Courier New"/>
              <a:ea typeface="Gulim" charset="0"/>
              <a:cs typeface="Courier New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Gulim" charset="0"/>
              </a:rPr>
              <a:t>Time of day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Gulim" charset="0"/>
                <a:cs typeface="Courier New"/>
              </a:rPr>
              <a:t>(1[012]|[1-9]):[0-5][0-9] (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ea typeface="Gulim" charset="0"/>
                <a:cs typeface="Courier New"/>
              </a:rPr>
              <a:t>am|pm</a:t>
            </a:r>
            <a:r>
              <a:rPr lang="en-US" sz="2400" b="1" dirty="0">
                <a:solidFill>
                  <a:srgbClr val="2F02F0"/>
                </a:solidFill>
                <a:latin typeface="Courier New"/>
                <a:ea typeface="Gulim" charset="0"/>
                <a:cs typeface="Courier New"/>
              </a:rPr>
              <a:t>)</a:t>
            </a:r>
            <a:endParaRPr lang="en-US" sz="2400" dirty="0">
              <a:solidFill>
                <a:srgbClr val="2F02F0"/>
              </a:solidFill>
              <a:latin typeface="Courier New"/>
              <a:ea typeface="Gulim" charset="0"/>
              <a:cs typeface="Courier New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Gulim" charset="0"/>
              </a:rPr>
              <a:t>HTML headers </a:t>
            </a:r>
            <a:r>
              <a:rPr lang="en-US" sz="2800" dirty="0">
                <a:latin typeface="Arial" charset="0"/>
                <a:ea typeface="Gulim" charset="0"/>
              </a:rPr>
              <a:t>&lt;h1&gt; &lt;H1&gt; &lt;h2&gt; …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  <a:ea typeface="Gulim" charset="0"/>
              </a:rPr>
              <a:t>&lt;[</a:t>
            </a:r>
            <a:r>
              <a:rPr lang="en-US" sz="2400" b="1" dirty="0" err="1">
                <a:solidFill>
                  <a:srgbClr val="2F02F0"/>
                </a:solidFill>
                <a:latin typeface="Courier New" charset="0"/>
                <a:ea typeface="Gulim" charset="0"/>
              </a:rPr>
              <a:t>hH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  <a:ea typeface="Gulim" charset="0"/>
              </a:rPr>
              <a:t>][1-4]&gt;</a:t>
            </a:r>
          </a:p>
        </p:txBody>
      </p:sp>
    </p:spTree>
    <p:extLst>
      <p:ext uri="{BB962C8B-B14F-4D97-AF65-F5344CB8AC3E}">
        <p14:creationId xmlns:p14="http://schemas.microsoft.com/office/powerpoint/2010/main" val="410989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Single Quoting Regex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Gulim" charset="0"/>
              </a:rPr>
              <a:t>Since many of the </a:t>
            </a:r>
            <a:r>
              <a:rPr lang="en-US" sz="2400" dirty="0">
                <a:solidFill>
                  <a:srgbClr val="008000"/>
                </a:solidFill>
                <a:ea typeface="Gulim" charset="0"/>
              </a:rPr>
              <a:t>special characters </a:t>
            </a:r>
            <a:r>
              <a:rPr lang="en-US" sz="2400" b="1" dirty="0">
                <a:solidFill>
                  <a:srgbClr val="008000"/>
                </a:solidFill>
              </a:rPr>
              <a:t>. \ | ( ) </a:t>
            </a:r>
            <a:r>
              <a:rPr lang="en-US" sz="2400" dirty="0">
                <a:ea typeface="Gulim" charset="0"/>
              </a:rPr>
              <a:t>used in regexes also have special meaning to the shell, it’s a good idea to get in the habit of </a:t>
            </a:r>
            <a:r>
              <a:rPr lang="en-US" sz="2400" dirty="0">
                <a:solidFill>
                  <a:srgbClr val="008000"/>
                </a:solidFill>
                <a:ea typeface="Gulim" charset="0"/>
              </a:rPr>
              <a:t>single quoting </a:t>
            </a:r>
            <a:r>
              <a:rPr lang="en-US" sz="2400" dirty="0">
                <a:ea typeface="Gulim" charset="0"/>
              </a:rPr>
              <a:t>your regexes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Gulim" charset="0"/>
              </a:rPr>
              <a:t>Will protect any special characters from being operated on by the shell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Gulim" charset="0"/>
              </a:rPr>
              <a:t>Even though we are single quoting our regexes so the shell won’t interpret the special characters, sometimes we still want to use an operator as itself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Gulim" charset="0"/>
              </a:rPr>
              <a:t>To do this, we </a:t>
            </a:r>
            <a:r>
              <a:rPr lang="en-US" sz="2400" dirty="0">
                <a:solidFill>
                  <a:srgbClr val="008000"/>
                </a:solidFill>
                <a:ea typeface="Gulim" charset="0"/>
              </a:rPr>
              <a:t>escape</a:t>
            </a:r>
            <a:r>
              <a:rPr lang="en-US" sz="2400" dirty="0">
                <a:solidFill>
                  <a:srgbClr val="FF0000"/>
                </a:solidFill>
                <a:ea typeface="Gulim" charset="0"/>
              </a:rPr>
              <a:t> </a:t>
            </a:r>
            <a:r>
              <a:rPr lang="en-US" sz="2400" dirty="0">
                <a:ea typeface="Gulim" charset="0"/>
              </a:rPr>
              <a:t>the character with a </a:t>
            </a:r>
            <a:r>
              <a:rPr lang="en-US" sz="2400" b="1" dirty="0">
                <a:solidFill>
                  <a:srgbClr val="3366FF"/>
                </a:solidFill>
                <a:ea typeface="Gulim" charset="0"/>
              </a:rPr>
              <a:t>\</a:t>
            </a:r>
            <a:r>
              <a:rPr lang="en-US" sz="2400" dirty="0">
                <a:solidFill>
                  <a:srgbClr val="3366FF"/>
                </a:solidFill>
                <a:ea typeface="Gulim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ea typeface="Gulim" charset="0"/>
              </a:rPr>
              <a:t>(backslash)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Gulim" charset="0"/>
              </a:rPr>
              <a:t>Suppose we want to search for the character sequence </a:t>
            </a:r>
            <a:r>
              <a:rPr lang="en-US" sz="2400" dirty="0">
                <a:solidFill>
                  <a:srgbClr val="2F02F0"/>
                </a:solidFill>
                <a:ea typeface="Gulim" charset="0"/>
              </a:rPr>
              <a:t>'a*b*'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Gulim" charset="0"/>
              </a:rPr>
              <a:t>Unless we do something special, this </a:t>
            </a:r>
            <a:r>
              <a:rPr lang="en-US" sz="2000" dirty="0">
                <a:solidFill>
                  <a:srgbClr val="008000"/>
                </a:solidFill>
                <a:ea typeface="Gulim" charset="0"/>
              </a:rPr>
              <a:t>will match zero or more 'a's followed by zero or more 'b's, </a:t>
            </a:r>
            <a:r>
              <a:rPr lang="en-US" sz="2000" b="1" dirty="0">
                <a:solidFill>
                  <a:srgbClr val="008000"/>
                </a:solidFill>
                <a:ea typeface="Gulim" charset="0"/>
              </a:rPr>
              <a:t>not what we want!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ea typeface="Gulim" charset="0"/>
              </a:rPr>
              <a:t>'a\*b\*'</a:t>
            </a:r>
            <a:r>
              <a:rPr lang="en-US" sz="2000" dirty="0">
                <a:ea typeface="Gulim" charset="0"/>
              </a:rPr>
              <a:t> will fix this - now the asterisks are treated as regular characters</a:t>
            </a:r>
          </a:p>
        </p:txBody>
      </p:sp>
    </p:spTree>
    <p:extLst>
      <p:ext uri="{BB962C8B-B14F-4D97-AF65-F5344CB8AC3E}">
        <p14:creationId xmlns:p14="http://schemas.microsoft.com/office/powerpoint/2010/main" val="129882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Globbing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Although sometimes confused with regex, </a:t>
            </a:r>
            <a:r>
              <a:rPr lang="en-US" altLang="en-US" sz="2400" dirty="0" err="1">
                <a:solidFill>
                  <a:srgbClr val="008000"/>
                </a:solidFill>
              </a:rPr>
              <a:t>globbing</a:t>
            </a:r>
            <a:r>
              <a:rPr lang="en-US" altLang="en-US" sz="2400" dirty="0">
                <a:solidFill>
                  <a:srgbClr val="008000"/>
                </a:solidFill>
              </a:rPr>
              <a:t> </a:t>
            </a:r>
            <a:r>
              <a:rPr lang="en-US" altLang="en-US" sz="2400" dirty="0"/>
              <a:t>is not the same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/>
              <a:t>Globbing</a:t>
            </a:r>
            <a:r>
              <a:rPr lang="en-US" altLang="en-US" sz="2000" dirty="0"/>
              <a:t> is used by shells, including the Bourne again shell (bash), for filename expansion using wildcards, but it does not use the standard regex set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Synonyms for </a:t>
            </a:r>
            <a:r>
              <a:rPr lang="en-US" sz="2000" dirty="0" err="1"/>
              <a:t>globbing</a:t>
            </a:r>
            <a:r>
              <a:rPr lang="en-US" sz="2000" dirty="0"/>
              <a:t> </a:t>
            </a:r>
            <a:r>
              <a:rPr lang="en-US" sz="1600" dirty="0"/>
              <a:t>(depending on the context in which it appears): </a:t>
            </a:r>
            <a:r>
              <a:rPr lang="en-US" sz="2000" dirty="0"/>
              <a:t>pattern matching, pattern expansion, filename expansion etc.</a:t>
            </a:r>
            <a:endParaRPr lang="en-US" altLang="en-US" sz="20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Some </a:t>
            </a:r>
            <a:r>
              <a:rPr lang="en-US" altLang="en-US" sz="2400" dirty="0" err="1"/>
              <a:t>metacharacters</a:t>
            </a:r>
            <a:r>
              <a:rPr lang="en-US" altLang="en-US" sz="2400" dirty="0"/>
              <a:t> and what they match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*</a:t>
            </a:r>
            <a:r>
              <a:rPr lang="en-US" sz="2000" dirty="0"/>
              <a:t>	any number of characters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?</a:t>
            </a:r>
            <a:r>
              <a:rPr lang="en-US" sz="2000" dirty="0"/>
              <a:t>	any single character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 ]</a:t>
            </a:r>
            <a:r>
              <a:rPr lang="en-US" sz="2000" b="1" dirty="0"/>
              <a:t>	</a:t>
            </a:r>
            <a:r>
              <a:rPr lang="en-US" sz="2000" dirty="0"/>
              <a:t>any single character in grouped set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[a-z]</a:t>
            </a:r>
            <a:r>
              <a:rPr lang="en-US" sz="2000" b="1" dirty="0"/>
              <a:t>	</a:t>
            </a:r>
            <a:r>
              <a:rPr lang="en-US" sz="2000" dirty="0"/>
              <a:t>any single enclosed range of characters (e.g., a–z)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[!a-e]</a:t>
            </a:r>
            <a:r>
              <a:rPr lang="en-US" sz="2000" dirty="0"/>
              <a:t>	any single character NOT a, b, c, d, or e 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1859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Globbing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Default </a:t>
            </a:r>
            <a:r>
              <a:rPr lang="en-US" altLang="en-US" sz="2400" dirty="0">
                <a:solidFill>
                  <a:srgbClr val="2F02F0"/>
                </a:solidFill>
              </a:rPr>
              <a:t>bash</a:t>
            </a:r>
            <a:r>
              <a:rPr lang="en-US" altLang="en-US" sz="2400" dirty="0"/>
              <a:t> cannot recognize regular expressions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Instead, commands and utilities inside scripts, such as </a:t>
            </a:r>
            <a:r>
              <a:rPr lang="en-US" altLang="en-US" sz="2000" dirty="0" err="1">
                <a:solidFill>
                  <a:srgbClr val="008000"/>
                </a:solidFill>
              </a:rPr>
              <a:t>sed</a:t>
            </a:r>
            <a:r>
              <a:rPr lang="en-US" altLang="en-US" sz="2000" dirty="0">
                <a:solidFill>
                  <a:srgbClr val="008000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dirty="0">
                <a:solidFill>
                  <a:srgbClr val="008000"/>
                </a:solidFill>
              </a:rPr>
              <a:t>gawk</a:t>
            </a:r>
            <a:r>
              <a:rPr lang="en-US" altLang="en-US" sz="2000" dirty="0"/>
              <a:t>, are used to interpret regexes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A long time ago, there was a UNIX program </a:t>
            </a:r>
            <a:r>
              <a:rPr lang="en-US" altLang="en-US" sz="2000" dirty="0">
                <a:solidFill>
                  <a:srgbClr val="2F02F0"/>
                </a:solidFill>
              </a:rPr>
              <a:t>/</a:t>
            </a:r>
            <a:r>
              <a:rPr lang="en-US" altLang="en-US" sz="2000" dirty="0" err="1">
                <a:solidFill>
                  <a:srgbClr val="2F02F0"/>
                </a:solidFill>
              </a:rPr>
              <a:t>etc</a:t>
            </a:r>
            <a:r>
              <a:rPr lang="en-US" altLang="en-US" sz="2000" dirty="0">
                <a:solidFill>
                  <a:srgbClr val="2F02F0"/>
                </a:solidFill>
              </a:rPr>
              <a:t>/glob </a:t>
            </a:r>
            <a:r>
              <a:rPr lang="en-US" altLang="en-US" sz="2000" dirty="0"/>
              <a:t>that would expand wildcard patterns – soon afterward, this became a shell built-in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We use </a:t>
            </a:r>
            <a:r>
              <a:rPr lang="en-US" altLang="en-US" sz="2400" dirty="0" err="1"/>
              <a:t>globbing</a:t>
            </a:r>
            <a:r>
              <a:rPr lang="en-US" altLang="en-US" sz="2400" dirty="0"/>
              <a:t> when we perform </a:t>
            </a:r>
            <a:r>
              <a:rPr lang="en-US" altLang="en-US" sz="2400" dirty="0">
                <a:solidFill>
                  <a:srgbClr val="2F02F0"/>
                </a:solidFill>
              </a:rPr>
              <a:t>ls *</a:t>
            </a:r>
            <a:r>
              <a:rPr lang="en-US" altLang="en-US" sz="2400" dirty="0"/>
              <a:t>, for example i.e. </a:t>
            </a:r>
            <a:r>
              <a:rPr lang="en-US" sz="2400" dirty="0"/>
              <a:t>list all files in a directory </a:t>
            </a:r>
            <a:endParaRPr lang="en-US" alt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Given these similarities, it is understandable why these two concepts are confused with each other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But to make things even more confusing, more recent versions of bash support a built-in regex comparison operator </a:t>
            </a:r>
            <a:r>
              <a:rPr lang="en-US" altLang="en-US" sz="2000" dirty="0">
                <a:solidFill>
                  <a:srgbClr val="2F02F0"/>
                </a:solidFill>
              </a:rPr>
              <a:t>=~</a:t>
            </a:r>
          </a:p>
        </p:txBody>
      </p:sp>
    </p:spTree>
    <p:extLst>
      <p:ext uri="{BB962C8B-B14F-4D97-AF65-F5344CB8AC3E}">
        <p14:creationId xmlns:p14="http://schemas.microsoft.com/office/powerpoint/2010/main" val="42677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dirty="0" err="1"/>
              <a:t>grep</a:t>
            </a:r>
            <a:r>
              <a:rPr lang="en-US" sz="4000" dirty="0"/>
              <a:t> Linux Command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Linux supports the very useful </a:t>
            </a:r>
            <a:r>
              <a:rPr lang="en-US" sz="2400" dirty="0" err="1">
                <a:solidFill>
                  <a:srgbClr val="2F02F0"/>
                </a:solidFill>
              </a:rPr>
              <a:t>grep</a:t>
            </a:r>
            <a:r>
              <a:rPr lang="en-US" sz="2400" dirty="0"/>
              <a:t> family of commands that search files for occurrences of a string of characters that match a specified </a:t>
            </a:r>
            <a:r>
              <a:rPr lang="en-US" sz="2400" dirty="0">
                <a:solidFill>
                  <a:srgbClr val="008000"/>
                </a:solidFill>
              </a:rPr>
              <a:t>pattern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</a:rPr>
              <a:t>grep</a:t>
            </a:r>
            <a:endParaRPr lang="en-US" sz="2000" dirty="0">
              <a:solidFill>
                <a:srgbClr val="2F02F0"/>
              </a:solidFill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Standard version that supports basic regular expressions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</a:rPr>
              <a:t>egrep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F02F0"/>
                </a:solidFill>
              </a:rPr>
              <a:t>grep</a:t>
            </a:r>
            <a:r>
              <a:rPr lang="en-US" sz="2000" dirty="0">
                <a:solidFill>
                  <a:srgbClr val="2F02F0"/>
                </a:solidFill>
              </a:rPr>
              <a:t> –E</a:t>
            </a:r>
            <a:r>
              <a:rPr lang="en-US" sz="2000" dirty="0"/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Extended </a:t>
            </a:r>
            <a:r>
              <a:rPr lang="en-US" sz="2000" dirty="0">
                <a:solidFill>
                  <a:srgbClr val="2F02F0"/>
                </a:solidFill>
              </a:rPr>
              <a:t>grep</a:t>
            </a:r>
            <a:r>
              <a:rPr lang="en-US" sz="2000" dirty="0"/>
              <a:t> that understands extended regexes</a:t>
            </a:r>
            <a:br>
              <a:rPr lang="en-US" sz="2000" dirty="0"/>
            </a:br>
            <a:r>
              <a:rPr lang="en-US" sz="1400" b="0" i="0" dirty="0">
                <a:solidFill>
                  <a:srgbClr val="3A3A3A"/>
                </a:solidFill>
                <a:effectLst/>
                <a:latin typeface="Muli"/>
              </a:rPr>
              <a:t>This version of grep is efficient and fast when it comes to searching for a regular expression pattern as it treats meta-characters as is and doesn’t substitute them as strings like in grep, and hence you are freed from the burden of escaping them as in grep.</a:t>
            </a:r>
            <a:endParaRPr lang="en-US" sz="2000" dirty="0"/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</a:rPr>
              <a:t>fgrep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F02F0"/>
                </a:solidFill>
              </a:rPr>
              <a:t>grep</a:t>
            </a:r>
            <a:r>
              <a:rPr lang="en-US" sz="2000" dirty="0">
                <a:solidFill>
                  <a:srgbClr val="2F02F0"/>
                </a:solidFill>
              </a:rPr>
              <a:t> –F</a:t>
            </a:r>
            <a:r>
              <a:rPr lang="en-US" sz="2000" dirty="0"/>
              <a:t>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Supports fixed strings for faster performance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</a:rPr>
              <a:t>rgrep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F02F0"/>
                </a:solidFill>
              </a:rPr>
              <a:t>grep</a:t>
            </a:r>
            <a:r>
              <a:rPr lang="en-US" sz="2000" dirty="0">
                <a:solidFill>
                  <a:srgbClr val="2F02F0"/>
                </a:solidFill>
              </a:rPr>
              <a:t> –R</a:t>
            </a:r>
            <a:r>
              <a:rPr lang="en-US" sz="2000" dirty="0"/>
              <a:t>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Traverses subdirectories </a:t>
            </a:r>
            <a:r>
              <a:rPr lang="en-US" sz="2000" dirty="0">
                <a:solidFill>
                  <a:srgbClr val="008000"/>
                </a:solidFill>
              </a:rPr>
              <a:t>recursively</a:t>
            </a:r>
          </a:p>
        </p:txBody>
      </p:sp>
    </p:spTree>
    <p:extLst>
      <p:ext uri="{BB962C8B-B14F-4D97-AF65-F5344CB8AC3E}">
        <p14:creationId xmlns:p14="http://schemas.microsoft.com/office/powerpoint/2010/main" val="66717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dirty="0" err="1"/>
              <a:t>grep</a:t>
            </a:r>
            <a:r>
              <a:rPr lang="en-US" sz="4000" dirty="0"/>
              <a:t> Linux Command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general structure of the </a:t>
            </a:r>
            <a:r>
              <a:rPr lang="en-US" sz="2400" dirty="0" err="1">
                <a:solidFill>
                  <a:srgbClr val="2F02F0"/>
                </a:solidFill>
              </a:rPr>
              <a:t>grep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/>
              <a:t>command is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grep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[options] pattern [files]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Supports various display options and modes that can be tailored to many different needs, especially when using with other commands through redirection and piping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Commonly used </a:t>
            </a:r>
            <a:r>
              <a:rPr lang="en-US" sz="2000" dirty="0" err="1">
                <a:solidFill>
                  <a:srgbClr val="2F02F0"/>
                </a:solidFill>
              </a:rPr>
              <a:t>grep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options</a:t>
            </a: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-c</a:t>
            </a:r>
            <a:r>
              <a:rPr lang="en-US" sz="1800" dirty="0"/>
              <a:t>	print only a count of matched lines</a:t>
            </a: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-</a:t>
            </a:r>
            <a:r>
              <a:rPr lang="en-US" sz="2000" dirty="0" err="1">
                <a:solidFill>
                  <a:srgbClr val="2F02F0"/>
                </a:solidFill>
              </a:rPr>
              <a:t>i</a:t>
            </a:r>
            <a:r>
              <a:rPr lang="en-US" sz="1800" dirty="0"/>
              <a:t>	ignore uppercase and lowercase distinctions</a:t>
            </a: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-l</a:t>
            </a:r>
            <a:r>
              <a:rPr lang="en-US" sz="1800" dirty="0"/>
              <a:t>	list all files that contain the specified pattern</a:t>
            </a: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-n</a:t>
            </a:r>
            <a:r>
              <a:rPr lang="en-US" sz="1800" dirty="0"/>
              <a:t>	print matched lines and line numbers</a:t>
            </a: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-s</a:t>
            </a:r>
            <a:r>
              <a:rPr lang="en-US" sz="1800" dirty="0"/>
              <a:t>	work silently – display nothing except error messages</a:t>
            </a:r>
          </a:p>
          <a:p>
            <a:pPr marL="914400" lvl="2" indent="0" fontAlgn="base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-v</a:t>
            </a:r>
            <a:r>
              <a:rPr lang="en-US" sz="1800" dirty="0"/>
              <a:t>	print lines that do not match the 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037395-43FB-47FD-A431-94726B1F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158" y="1820426"/>
            <a:ext cx="2507217" cy="569265"/>
          </a:xfrm>
          <a:prstGeom prst="rect">
            <a:avLst/>
          </a:prstGeom>
          <a:solidFill>
            <a:srgbClr val="2125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grep –n “main” setup..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grep Utility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Example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How to search for all case-insensitive matches to the word "</a:t>
            </a:r>
            <a:r>
              <a:rPr lang="en-US" sz="2000" dirty="0">
                <a:solidFill>
                  <a:srgbClr val="2F02F0"/>
                </a:solidFill>
              </a:rPr>
              <a:t>the</a:t>
            </a:r>
            <a:r>
              <a:rPr lang="en-US" sz="2000" dirty="0"/>
              <a:t>" in all of your C program files?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egrep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–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"the" *.c</a:t>
            </a:r>
          </a:p>
          <a:p>
            <a:pPr marL="800100" lvl="1" indent="-342900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This would print out all files with the </a:t>
            </a:r>
            <a:r>
              <a:rPr lang="en-US" sz="2000" dirty="0">
                <a:solidFill>
                  <a:srgbClr val="2F02F0"/>
                </a:solidFill>
              </a:rPr>
              <a:t>.c</a:t>
            </a:r>
            <a:r>
              <a:rPr lang="en-US" sz="2000" dirty="0"/>
              <a:t> extension that contain “the”, “another”, “The”, “other”, “these”, etc.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More Examples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grep root file1.txt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grep </a:t>
            </a:r>
            <a:r>
              <a:rPr lang="en-US" sz="2000" dirty="0" err="1">
                <a:solidFill>
                  <a:srgbClr val="2F02F0"/>
                </a:solidFill>
              </a:rPr>
              <a:t>r..t</a:t>
            </a:r>
            <a:r>
              <a:rPr lang="en-US" sz="2000" dirty="0">
                <a:solidFill>
                  <a:srgbClr val="2F02F0"/>
                </a:solidFill>
              </a:rPr>
              <a:t> file1.txt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grep </a:t>
            </a:r>
            <a:r>
              <a:rPr lang="en-US" sz="2000" dirty="0" err="1">
                <a:solidFill>
                  <a:srgbClr val="2F02F0"/>
                </a:solidFill>
              </a:rPr>
              <a:t>ro</a:t>
            </a:r>
            <a:r>
              <a:rPr lang="en-US" sz="2000" dirty="0">
                <a:solidFill>
                  <a:srgbClr val="2F02F0"/>
                </a:solidFill>
              </a:rPr>
              <a:t>*t file1.txt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grep '</a:t>
            </a:r>
            <a:r>
              <a:rPr lang="en-US" sz="2000" dirty="0" err="1">
                <a:solidFill>
                  <a:srgbClr val="2F02F0"/>
                </a:solidFill>
              </a:rPr>
              <a:t>ro</a:t>
            </a:r>
            <a:r>
              <a:rPr lang="en-US" sz="2000" dirty="0">
                <a:solidFill>
                  <a:srgbClr val="2F02F0"/>
                </a:solidFill>
              </a:rPr>
              <a:t>*t' file1.txt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grep 'r[a-z]*t' file1.txt</a:t>
            </a:r>
            <a:endParaRPr lang="en-US" sz="2400" dirty="0">
              <a:solidFill>
                <a:srgbClr val="2F02F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123932" y="4328494"/>
            <a:ext cx="4889100" cy="1720474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Find all phone numbers if file </a:t>
            </a:r>
            <a:r>
              <a:rPr lang="en-US" sz="2000" dirty="0">
                <a:solidFill>
                  <a:srgbClr val="008000"/>
                </a:solidFill>
              </a:rPr>
              <a:t>phonebook</a:t>
            </a:r>
            <a:r>
              <a:rPr lang="en-US" sz="2000" dirty="0"/>
              <a:t> with exact format "(###) ###-####"?</a:t>
            </a:r>
          </a:p>
          <a:p>
            <a:pPr algn="ctr"/>
            <a:endParaRPr lang="en-US" dirty="0"/>
          </a:p>
          <a:p>
            <a:pPr algn="ctr"/>
            <a:r>
              <a:rPr lang="en-US" dirty="0" err="1">
                <a:solidFill>
                  <a:srgbClr val="2F02F0"/>
                </a:solidFill>
              </a:rPr>
              <a:t>egrep</a:t>
            </a:r>
            <a:r>
              <a:rPr lang="en-US" dirty="0">
                <a:solidFill>
                  <a:srgbClr val="2F02F0"/>
                </a:solidFill>
              </a:rPr>
              <a:t> "\([0-9]{3}\) [0-9]{3}-[0-9]{4}" phonebook </a:t>
            </a:r>
          </a:p>
        </p:txBody>
      </p:sp>
    </p:spTree>
    <p:extLst>
      <p:ext uri="{BB962C8B-B14F-4D97-AF65-F5344CB8AC3E}">
        <p14:creationId xmlns:p14="http://schemas.microsoft.com/office/powerpoint/2010/main" val="14919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find Utility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find</a:t>
            </a:r>
            <a:r>
              <a:rPr lang="en-US" altLang="en-US" sz="24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supports regexes through its </a:t>
            </a:r>
            <a:r>
              <a:rPr lang="en-US" altLang="en-US" sz="24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-regex</a:t>
            </a:r>
            <a:r>
              <a:rPr lang="en-US" altLang="en-US" sz="24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argument</a:t>
            </a:r>
            <a:endParaRPr lang="en-US" altLang="en-US" sz="2400" dirty="0">
              <a:solidFill>
                <a:srgbClr val="404040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find . -regex ".*CSCE 10[34].*"</a:t>
            </a:r>
          </a:p>
          <a:p>
            <a:pPr algn="just"/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Many editors understand regexes in their Find/Replace feature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9" y="3448593"/>
            <a:ext cx="8381091" cy="279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4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a Regular Expression?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008000"/>
                </a:solidFill>
              </a:rPr>
              <a:t>regular expression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8000"/>
                </a:solidFill>
              </a:rPr>
              <a:t>regex</a:t>
            </a:r>
            <a:r>
              <a:rPr lang="en-US" altLang="en-US" sz="2400" dirty="0"/>
              <a:t>) describes a pattern to match multiple input strings in a search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Regular expressions descend from a fundamental concept in Computer Science called </a:t>
            </a:r>
            <a:r>
              <a:rPr lang="en-US" altLang="en-US" sz="2000" dirty="0">
                <a:solidFill>
                  <a:srgbClr val="008000"/>
                </a:solidFill>
              </a:rPr>
              <a:t>finite automata </a:t>
            </a:r>
            <a:r>
              <a:rPr lang="en-US" altLang="en-US" sz="2000" dirty="0"/>
              <a:t>theory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Many programs and utilities use regex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Compilers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Editors (e.g., vi, </a:t>
            </a:r>
            <a:r>
              <a:rPr lang="en-US" sz="2000" b="1" dirty="0" err="1"/>
              <a:t>sed</a:t>
            </a:r>
            <a:r>
              <a:rPr lang="en-US" sz="2000" dirty="0"/>
              <a:t>, </a:t>
            </a:r>
            <a:r>
              <a:rPr lang="en-US" sz="2000" dirty="0" err="1"/>
              <a:t>emacs</a:t>
            </a:r>
            <a:r>
              <a:rPr lang="en-US" sz="2000" dirty="0"/>
              <a:t>, etc.)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Programming languages (e.g., </a:t>
            </a:r>
            <a:r>
              <a:rPr lang="en-US" sz="2000" b="1" dirty="0"/>
              <a:t>gawk</a:t>
            </a:r>
            <a:r>
              <a:rPr lang="en-US" sz="2000" dirty="0"/>
              <a:t>, </a:t>
            </a:r>
            <a:r>
              <a:rPr lang="en-US" sz="2000" dirty="0" err="1"/>
              <a:t>perl</a:t>
            </a:r>
            <a:r>
              <a:rPr lang="en-US" sz="2000" dirty="0"/>
              <a:t>, Python, </a:t>
            </a:r>
            <a:r>
              <a:rPr lang="en-US" sz="2000" dirty="0" err="1"/>
              <a:t>Javascript</a:t>
            </a:r>
            <a:r>
              <a:rPr lang="en-US" sz="2000" dirty="0"/>
              <a:t> etc.)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Command-line utilities (e.g., </a:t>
            </a:r>
            <a:r>
              <a:rPr lang="en-US" sz="2000" dirty="0" err="1"/>
              <a:t>grep</a:t>
            </a:r>
            <a:r>
              <a:rPr lang="en-US" sz="2000" dirty="0"/>
              <a:t>, find, etc.)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Shells (e.g., bash, etc.) </a:t>
            </a:r>
            <a:endParaRPr lang="en-US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34EA1-CADF-4798-99E4-3F46F559F66B}"/>
              </a:ext>
            </a:extLst>
          </p:cNvPr>
          <p:cNvSpPr txBox="1"/>
          <p:nvPr/>
        </p:nvSpPr>
        <p:spPr>
          <a:xfrm>
            <a:off x="1028699" y="5892284"/>
            <a:ext cx="6943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Online tool to learn, build and test </a:t>
            </a:r>
            <a:r>
              <a:rPr lang="en-US" dirty="0" err="1"/>
              <a:t>RegExes</a:t>
            </a:r>
            <a:r>
              <a:rPr lang="en-US" dirty="0"/>
              <a:t>: </a:t>
            </a:r>
            <a:r>
              <a:rPr lang="en-US" b="1" dirty="0"/>
              <a:t>https://regexr.com/</a:t>
            </a:r>
          </a:p>
        </p:txBody>
      </p:sp>
    </p:spTree>
    <p:extLst>
      <p:ext uri="{BB962C8B-B14F-4D97-AF65-F5344CB8AC3E}">
        <p14:creationId xmlns:p14="http://schemas.microsoft.com/office/powerpoint/2010/main" val="17548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a Regular Expression?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endParaRPr lang="en-US" altLang="en-US" sz="2400" dirty="0">
              <a:solidFill>
                <a:srgbClr val="262626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algn="ctr">
              <a:buFontTx/>
              <a:buNone/>
            </a:pPr>
            <a:r>
              <a:rPr lang="en-US" altLang="en-US" sz="2400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"[a-</a:t>
            </a:r>
            <a:r>
              <a:rPr lang="en-US" altLang="en-US" sz="2400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zA</a:t>
            </a:r>
            <a:r>
              <a:rPr lang="en-US" altLang="en-US" sz="2400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-Z_\-]+@(([a-</a:t>
            </a:r>
            <a:r>
              <a:rPr lang="en-US" altLang="en-US" sz="2400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zA</a:t>
            </a:r>
            <a:r>
              <a:rPr lang="en-US" altLang="en-US" sz="2400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-Z_\-])+\.)+[a-</a:t>
            </a:r>
            <a:r>
              <a:rPr lang="en-US" altLang="en-US" sz="2400" dirty="0" err="1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zA</a:t>
            </a:r>
            <a:r>
              <a:rPr lang="en-US" altLang="en-US" sz="2400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-Z]{2,4}"</a:t>
            </a:r>
          </a:p>
          <a:p>
            <a:pPr marL="0" indent="0" algn="just">
              <a:buNone/>
            </a:pPr>
            <a:endParaRPr lang="en-US" altLang="en-US" sz="2800" b="1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b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regular expression 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("regex"): a description of a pattern of text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Can test whether a string matches the expression's pattern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Can use a regex to search/replace characters in a string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Regular expressions are extremely powerful, but tough to read</a:t>
            </a:r>
            <a:endParaRPr lang="en-US" altLang="en-US" sz="24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27017" y="5329645"/>
            <a:ext cx="8020255" cy="627017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400" dirty="0">
                <a:ea typeface="ＭＳ Ｐゴシック" panose="020B0600070205080204" pitchFamily="34" charset="-128"/>
              </a:rPr>
              <a:t>The above regular expression matches basic e-mail addresses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08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More Regular Expressions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31800" indent="-323850" algn="just">
              <a:spcBef>
                <a:spcPts val="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400" dirty="0"/>
              <a:t>At its most basic, a regex pattern is a sequence of characters that matches the item being compared:</a:t>
            </a:r>
          </a:p>
          <a:p>
            <a:pPr marL="431800" indent="-323850" algn="just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400" b="1" dirty="0"/>
              <a:t>		Pattern:		flower</a:t>
            </a:r>
          </a:p>
          <a:p>
            <a:pPr marL="431800" indent="-323850" algn="just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400" b="1" dirty="0"/>
              <a:t>		Match:		flower</a:t>
            </a:r>
          </a:p>
          <a:p>
            <a:pPr marL="431800" indent="-323850" algn="just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400" b="1" dirty="0"/>
              <a:t>	</a:t>
            </a:r>
            <a:r>
              <a:rPr lang="en-CA" altLang="en-US" sz="2400" dirty="0"/>
              <a:t>And nothing else!</a:t>
            </a:r>
          </a:p>
          <a:p>
            <a:pPr marL="431800" indent="-323850" algn="just">
              <a:spcBef>
                <a:spcPts val="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CA" altLang="en-US" sz="2400" dirty="0"/>
              <a:t>A key thing to remember is that a Regular Expression will try to match the </a:t>
            </a:r>
            <a:r>
              <a:rPr lang="en-CA" altLang="en-US" sz="2400" i="1" u="sng" dirty="0"/>
              <a:t>first</a:t>
            </a:r>
            <a:r>
              <a:rPr lang="en-CA" altLang="en-US" sz="2400" dirty="0"/>
              <a:t> and the </a:t>
            </a:r>
            <a:r>
              <a:rPr lang="en-CA" altLang="en-US" sz="2400" i="1" u="sng" dirty="0"/>
              <a:t>longest</a:t>
            </a:r>
            <a:r>
              <a:rPr lang="en-CA" altLang="en-US" sz="2400" dirty="0"/>
              <a:t> string of characters that match the pattern. This will sometimes give you a surprising result, one you didn’t expect!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38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Regexes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/>
              <a:t>The simplest regular expression is </a:t>
            </a:r>
            <a:r>
              <a:rPr lang="en-US" altLang="en-US" sz="2400" dirty="0">
                <a:solidFill>
                  <a:srgbClr val="008000"/>
                </a:solidFill>
              </a:rPr>
              <a:t>a string of literal characters to match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/>
              <a:t>The string </a:t>
            </a:r>
            <a:r>
              <a:rPr lang="en-US" altLang="en-US" sz="2000" dirty="0">
                <a:solidFill>
                  <a:srgbClr val="008000"/>
                </a:solidFill>
              </a:rPr>
              <a:t>matches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the regular expression if it contains the substring</a:t>
            </a:r>
            <a:endParaRPr lang="en-US" altLang="en-US" sz="2000" dirty="0">
              <a:solidFill>
                <a:srgbClr val="262626"/>
              </a:solidFill>
              <a:ea typeface="ＭＳ Ｐゴシック" panose="020B0600070205080204" pitchFamily="34" charset="-128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This is really a </a:t>
            </a:r>
            <a:r>
              <a:rPr lang="en-US" altLang="en-US" sz="24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pattern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, not a string!</a:t>
            </a:r>
            <a:endParaRPr lang="en-US" altLang="en-US" sz="24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The regular expression </a:t>
            </a:r>
            <a:r>
              <a:rPr lang="en-US" altLang="en-US" sz="24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4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4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 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matches any line containing "</a:t>
            </a:r>
            <a:r>
              <a:rPr lang="en-US" altLang="en-US" sz="2400" dirty="0" err="1">
                <a:solidFill>
                  <a:srgbClr val="262626"/>
                </a:solidFill>
                <a:ea typeface="ＭＳ Ｐゴシック" panose="020B0600070205080204" pitchFamily="34" charset="-128"/>
              </a:rPr>
              <a:t>abc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"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606550" algn="l"/>
              </a:tabLst>
            </a:pP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YES : 	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abcdef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defabc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".=.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.=.",  ...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606550" algn="l"/>
              </a:tabLst>
            </a:pP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NO : 	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fedcba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"ab c",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"Bash", ...</a:t>
            </a:r>
          </a:p>
        </p:txBody>
      </p:sp>
    </p:spTree>
    <p:extLst>
      <p:ext uri="{BB962C8B-B14F-4D97-AF65-F5344CB8AC3E}">
        <p14:creationId xmlns:p14="http://schemas.microsoft.com/office/powerpoint/2010/main" val="5779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Regex </a:t>
            </a:r>
            <a:r>
              <a:rPr lang="en-US" sz="4000" dirty="0" err="1"/>
              <a:t>Metacharacters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tabLst>
                <a:tab pos="2744788" algn="l"/>
              </a:tabLst>
            </a:pPr>
            <a:r>
              <a:rPr lang="en-US" sz="2400" dirty="0"/>
              <a:t>Quantifiers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*</a:t>
            </a:r>
            <a:r>
              <a:rPr lang="en-US" sz="2000" dirty="0"/>
              <a:t>	zero or more of the preceding character(s)</a:t>
            </a:r>
          </a:p>
          <a:p>
            <a:pPr marL="457200" lvl="1" indent="0">
              <a:spcBef>
                <a:spcPts val="0"/>
              </a:spcBef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+</a:t>
            </a:r>
            <a:r>
              <a:rPr lang="en-US" sz="2000" dirty="0"/>
              <a:t>	one or more of the preceding character(s)</a:t>
            </a:r>
          </a:p>
          <a:p>
            <a:pPr marL="457200" lvl="1" indent="0">
              <a:spcBef>
                <a:spcPts val="0"/>
              </a:spcBef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?</a:t>
            </a:r>
            <a:r>
              <a:rPr lang="en-US" sz="2000" dirty="0"/>
              <a:t>	zero or one of the preceding character(s)</a:t>
            </a:r>
          </a:p>
          <a:p>
            <a:pPr marL="457200" lvl="1" indent="0">
              <a:spcBef>
                <a:spcPts val="0"/>
              </a:spcBef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{</a:t>
            </a:r>
            <a:r>
              <a:rPr lang="en-US" sz="2000" b="1" dirty="0" err="1">
                <a:solidFill>
                  <a:srgbClr val="008000"/>
                </a:solidFill>
              </a:rPr>
              <a:t>min,max</a:t>
            </a:r>
            <a:r>
              <a:rPr lang="en-US" sz="2000" b="1" dirty="0">
                <a:solidFill>
                  <a:srgbClr val="008000"/>
                </a:solidFill>
              </a:rPr>
              <a:t>}</a:t>
            </a:r>
            <a:r>
              <a:rPr lang="en-US" sz="2000" b="1" dirty="0"/>
              <a:t>	</a:t>
            </a:r>
            <a:r>
              <a:rPr lang="en-US" sz="2000" dirty="0"/>
              <a:t>between min &amp; max of preceding character(s)</a:t>
            </a:r>
          </a:p>
          <a:p>
            <a:pPr>
              <a:spcBef>
                <a:spcPts val="0"/>
              </a:spcBef>
              <a:tabLst>
                <a:tab pos="2744788" algn="l"/>
              </a:tabLst>
            </a:pPr>
            <a:r>
              <a:rPr lang="en-US" sz="2400" dirty="0"/>
              <a:t>Examples</a:t>
            </a:r>
            <a:endParaRPr lang="en-US" sz="2800" dirty="0"/>
          </a:p>
          <a:p>
            <a:pPr lvl="1">
              <a:lnSpc>
                <a:spcPct val="80000"/>
              </a:lnSpc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*"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abccc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...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"a(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bc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)*"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"a",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abcbcbc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...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"a.*a"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matches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aa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"aba", "a8qa", "a!?_a", ...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"a(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bc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)+"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matches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abcbcbc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...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Goo+gle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"Google",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Gooogle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Goooogle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...</a:t>
            </a:r>
          </a:p>
          <a:p>
            <a:pPr lvl="1"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"Martina?"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lines with "Martin" or "Martina"</a:t>
            </a:r>
          </a:p>
          <a:p>
            <a:pPr lvl="1"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"Dan(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iel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)?"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matches lines with "Dan" or "Daniel”</a:t>
            </a:r>
          </a:p>
          <a:p>
            <a:pPr lvl="1"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"a(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bc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){2,4}"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abcbcbc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or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abcbcbcbc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 </a:t>
            </a:r>
          </a:p>
          <a:p>
            <a:pPr lvl="1"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"{2,}"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means 2 or more</a:t>
            </a:r>
          </a:p>
          <a:p>
            <a:pPr lvl="1"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"{,6}"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means up to 6</a:t>
            </a:r>
          </a:p>
          <a:p>
            <a:pPr lvl="1">
              <a:spcBef>
                <a:spcPts val="0"/>
              </a:spcBef>
              <a:tabLst>
                <a:tab pos="274478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"{3}"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means exactly 3</a:t>
            </a:r>
          </a:p>
        </p:txBody>
      </p:sp>
    </p:spTree>
    <p:extLst>
      <p:ext uri="{BB962C8B-B14F-4D97-AF65-F5344CB8AC3E}">
        <p14:creationId xmlns:p14="http://schemas.microsoft.com/office/powerpoint/2010/main" val="13379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Regex </a:t>
            </a:r>
            <a:r>
              <a:rPr lang="en-US" sz="4000" dirty="0" err="1"/>
              <a:t>Metacharacters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400" dirty="0"/>
              <a:t>Character Sets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720850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 ]</a:t>
            </a:r>
            <a:r>
              <a:rPr lang="en-US" sz="2000" dirty="0"/>
              <a:t>	any single character in grouped set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720850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[a–z]</a:t>
            </a:r>
            <a:r>
              <a:rPr lang="en-US" sz="2000" dirty="0"/>
              <a:t>	any single enclosed range of characters (e.g., a–z)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1720850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[^]</a:t>
            </a:r>
            <a:r>
              <a:rPr lang="en-US" sz="2000" dirty="0"/>
              <a:t>	a single character not in grouped set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400" dirty="0"/>
              <a:t>Examples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635250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"[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bcd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]art"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strings containing "</a:t>
            </a:r>
            <a:r>
              <a:rPr lang="en-US" altLang="en-US" sz="2000" dirty="0" err="1">
                <a:solidFill>
                  <a:srgbClr val="404040"/>
                </a:solidFill>
                <a:ea typeface="ＭＳ Ｐゴシック" panose="020B0600070205080204" pitchFamily="34" charset="-128"/>
              </a:rPr>
              <a:t>bart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", "cart", and "dart"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635250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"what[.!*?]*"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"what", "what.", "what!", "what?**!", ...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"[a-z]"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matches any lowercase letter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"[a-zA-Z0-9]"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any lower- or uppercase letter or digit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635250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"[^</a:t>
            </a:r>
            <a:r>
              <a:rPr lang="en-US" altLang="en-US" sz="20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abcd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]"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any character other than 'a', 'b', 'c', or 'd’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635250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"[+\-]?[0-9]+"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matches optional + or -, trailed by 1 or more digits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63525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15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Regex </a:t>
            </a:r>
            <a:r>
              <a:rPr lang="en-US" sz="4000" dirty="0" err="1"/>
              <a:t>Metacharacters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Named Character Classes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[[:alpha:]]</a:t>
            </a:r>
            <a:r>
              <a:rPr lang="en-US" sz="2000" dirty="0"/>
              <a:t>	alphabetic characters, [a-</a:t>
            </a:r>
            <a:r>
              <a:rPr lang="en-US" sz="2000" dirty="0" err="1"/>
              <a:t>zA</a:t>
            </a:r>
            <a:r>
              <a:rPr lang="en-US" sz="2000" dirty="0"/>
              <a:t>-Z]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[[:lower:]]</a:t>
            </a:r>
            <a:r>
              <a:rPr lang="en-US" sz="2000" dirty="0"/>
              <a:t>	lower case alphabetic characters, [a-z]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[[:upper:]]</a:t>
            </a:r>
            <a:r>
              <a:rPr lang="en-US" sz="2000" dirty="0"/>
              <a:t>	upper case alphabetic characters, [A-Z]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[[:digit:]]</a:t>
            </a:r>
            <a:r>
              <a:rPr lang="en-US" sz="2000" dirty="0"/>
              <a:t>	digits, [0-9]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[[:</a:t>
            </a:r>
            <a:r>
              <a:rPr lang="en-US" sz="2000" b="1" dirty="0" err="1">
                <a:solidFill>
                  <a:srgbClr val="008000"/>
                </a:solidFill>
              </a:rPr>
              <a:t>alnum</a:t>
            </a:r>
            <a:r>
              <a:rPr lang="en-US" sz="2000" b="1" dirty="0">
                <a:solidFill>
                  <a:srgbClr val="008000"/>
                </a:solidFill>
              </a:rPr>
              <a:t>:]]</a:t>
            </a:r>
            <a:r>
              <a:rPr lang="en-US" sz="2000" dirty="0"/>
              <a:t>	alphanumeric, [a-zA-Z0-9]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[[:</a:t>
            </a:r>
            <a:r>
              <a:rPr lang="en-US" sz="2000" b="1" dirty="0" err="1">
                <a:solidFill>
                  <a:srgbClr val="008000"/>
                </a:solidFill>
              </a:rPr>
              <a:t>punct</a:t>
            </a:r>
            <a:r>
              <a:rPr lang="en-US" sz="2000" b="1" dirty="0">
                <a:solidFill>
                  <a:srgbClr val="008000"/>
                </a:solidFill>
              </a:rPr>
              <a:t>:]]</a:t>
            </a:r>
            <a:r>
              <a:rPr lang="en-US" sz="2000" dirty="0"/>
              <a:t>	punctuation and symbols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  <a:tabLst>
                <a:tab pos="228282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[[:space:]]</a:t>
            </a:r>
            <a:r>
              <a:rPr lang="en-US" sz="2000" dirty="0"/>
              <a:t>	whitespace (e.g., newline, space, tab) 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400" dirty="0"/>
              <a:t>Examples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2F02F0"/>
                </a:solidFill>
                <a:ea typeface="Gulim" charset="0"/>
              </a:rPr>
              <a:t>[[:alpha:]] </a:t>
            </a:r>
            <a:r>
              <a:rPr lang="en-US" sz="2000" dirty="0">
                <a:ea typeface="Gulim" charset="0"/>
              </a:rPr>
              <a:t>matches </a:t>
            </a:r>
            <a:r>
              <a:rPr lang="en-US" sz="2000" dirty="0">
                <a:solidFill>
                  <a:srgbClr val="2F02F0"/>
                </a:solidFill>
                <a:ea typeface="Gulim" charset="0"/>
              </a:rPr>
              <a:t>[a-</a:t>
            </a:r>
            <a:r>
              <a:rPr lang="en-US" sz="2000" dirty="0" err="1">
                <a:solidFill>
                  <a:srgbClr val="2F02F0"/>
                </a:solidFill>
                <a:ea typeface="Gulim" charset="0"/>
              </a:rPr>
              <a:t>zA</a:t>
            </a:r>
            <a:r>
              <a:rPr lang="en-US" sz="2000" dirty="0">
                <a:solidFill>
                  <a:srgbClr val="2F02F0"/>
                </a:solidFill>
                <a:ea typeface="Gulim" charset="0"/>
              </a:rPr>
              <a:t>-Z]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2F02F0"/>
                </a:solidFill>
                <a:ea typeface="Gulim" charset="0"/>
              </a:rPr>
              <a:t>[[:</a:t>
            </a:r>
            <a:r>
              <a:rPr lang="en-US" sz="2000" dirty="0" err="1">
                <a:solidFill>
                  <a:srgbClr val="2F02F0"/>
                </a:solidFill>
                <a:ea typeface="Gulim" charset="0"/>
              </a:rPr>
              <a:t>alnum</a:t>
            </a:r>
            <a:r>
              <a:rPr lang="en-US" sz="2000" dirty="0">
                <a:solidFill>
                  <a:srgbClr val="2F02F0"/>
                </a:solidFill>
                <a:ea typeface="Gulim" charset="0"/>
              </a:rPr>
              <a:t>:]]</a:t>
            </a:r>
            <a:r>
              <a:rPr lang="en-US" sz="2000" dirty="0">
                <a:ea typeface="Gulim" charset="0"/>
              </a:rPr>
              <a:t> matches </a:t>
            </a:r>
            <a:r>
              <a:rPr lang="en-US" sz="2000" dirty="0">
                <a:solidFill>
                  <a:srgbClr val="2F02F0"/>
                </a:solidFill>
                <a:ea typeface="Gulim" charset="0"/>
              </a:rPr>
              <a:t>[a-zA-Z0-9]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2F02F0"/>
                </a:solidFill>
                <a:ea typeface="Gulim" charset="0"/>
              </a:rPr>
              <a:t>[45[:lower:]]</a:t>
            </a:r>
            <a:r>
              <a:rPr lang="en-US" sz="2000" dirty="0">
                <a:solidFill>
                  <a:srgbClr val="000000"/>
                </a:solidFill>
                <a:ea typeface="Gulim" charset="0"/>
              </a:rPr>
              <a:t> matches </a:t>
            </a:r>
            <a:r>
              <a:rPr lang="en-US" sz="2000" dirty="0">
                <a:solidFill>
                  <a:srgbClr val="2F02F0"/>
                </a:solidFill>
                <a:ea typeface="Gulim" charset="0"/>
              </a:rPr>
              <a:t>[45a-z]</a:t>
            </a:r>
          </a:p>
        </p:txBody>
      </p:sp>
    </p:spTree>
    <p:extLst>
      <p:ext uri="{BB962C8B-B14F-4D97-AF65-F5344CB8AC3E}">
        <p14:creationId xmlns:p14="http://schemas.microsoft.com/office/powerpoint/2010/main" val="32724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Regex </a:t>
            </a:r>
            <a:r>
              <a:rPr lang="en-US" sz="4000" dirty="0" err="1"/>
              <a:t>Metacharacters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Anchors</a:t>
            </a:r>
          </a:p>
          <a:p>
            <a:pPr marL="457200" lvl="1" indent="0" defTabSz="458788">
              <a:spcBef>
                <a:spcPts val="0"/>
              </a:spcBef>
              <a:spcAft>
                <a:spcPts val="600"/>
              </a:spcAft>
              <a:buNone/>
              <a:tabLst>
                <a:tab pos="148907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^</a:t>
            </a:r>
            <a:r>
              <a:rPr lang="en-US" sz="2000" dirty="0"/>
              <a:t>	beginning of the line</a:t>
            </a:r>
          </a:p>
          <a:p>
            <a:pPr marL="457200" lvl="1" indent="0" defTabSz="458788">
              <a:spcBef>
                <a:spcPts val="0"/>
              </a:spcBef>
              <a:spcAft>
                <a:spcPts val="600"/>
              </a:spcAft>
              <a:buNone/>
              <a:tabLst>
                <a:tab pos="148907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$</a:t>
            </a:r>
            <a:r>
              <a:rPr lang="en-US" sz="2000" dirty="0"/>
              <a:t>	end of the line</a:t>
            </a:r>
          </a:p>
          <a:p>
            <a:pPr marL="457200" lvl="1" indent="0" defTabSz="458788">
              <a:spcBef>
                <a:spcPts val="0"/>
              </a:spcBef>
              <a:spcAft>
                <a:spcPts val="600"/>
              </a:spcAft>
              <a:buNone/>
              <a:tabLst>
                <a:tab pos="148907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\&lt;</a:t>
            </a:r>
            <a:r>
              <a:rPr lang="en-US" sz="2000" dirty="0"/>
              <a:t>	beginning of word (i.e., pattern is beginning of word)</a:t>
            </a:r>
          </a:p>
          <a:p>
            <a:pPr marL="457200" lvl="1" indent="0" defTabSz="458788">
              <a:spcBef>
                <a:spcPts val="0"/>
              </a:spcBef>
              <a:spcAft>
                <a:spcPts val="600"/>
              </a:spcAft>
              <a:buNone/>
              <a:tabLst>
                <a:tab pos="1489075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\&gt;</a:t>
            </a:r>
            <a:r>
              <a:rPr lang="en-US" sz="2000" dirty="0"/>
              <a:t>	end of word (i.e., pattern is the end of a word) </a:t>
            </a:r>
            <a:r>
              <a:rPr lang="en-US" sz="18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400" dirty="0"/>
              <a:t>Examples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"^fi$"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lines that consist entirely of 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fi</a:t>
            </a:r>
            <a:endParaRPr lang="en-US" altLang="en-US" sz="20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"\&lt;for\&gt;"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matches lines that contain the word </a:t>
            </a: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"for"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000" dirty="0">
                <a:solidFill>
                  <a:srgbClr val="2F02F0"/>
                </a:solidFill>
                <a:latin typeface="Consolas"/>
                <a:ea typeface="Gulim" charset="0"/>
                <a:cs typeface="Consolas"/>
              </a:rPr>
              <a:t>^(</a:t>
            </a:r>
            <a:r>
              <a:rPr lang="en-US" sz="2000" dirty="0" err="1">
                <a:solidFill>
                  <a:srgbClr val="2F02F0"/>
                </a:solidFill>
                <a:latin typeface="Consolas"/>
                <a:ea typeface="Gulim" charset="0"/>
                <a:cs typeface="Consolas"/>
              </a:rPr>
              <a:t>From|Subject</a:t>
            </a:r>
            <a:r>
              <a:rPr lang="en-US" sz="2000" dirty="0">
                <a:solidFill>
                  <a:srgbClr val="2F02F0"/>
                </a:solidFill>
                <a:latin typeface="Consolas"/>
                <a:ea typeface="Gulim" charset="0"/>
                <a:cs typeface="Consolas"/>
              </a:rPr>
              <a:t>):</a:t>
            </a:r>
            <a:r>
              <a:rPr lang="en-US" sz="2000" dirty="0">
                <a:latin typeface="Arial" charset="0"/>
                <a:ea typeface="Gulim" charset="0"/>
              </a:rPr>
              <a:t> </a:t>
            </a:r>
            <a:r>
              <a:rPr lang="en-US" sz="2000" dirty="0">
                <a:ea typeface="Gulim" charset="0"/>
              </a:rPr>
              <a:t>matches "From:" and "Subject:"</a:t>
            </a:r>
          </a:p>
        </p:txBody>
      </p:sp>
    </p:spTree>
    <p:extLst>
      <p:ext uri="{BB962C8B-B14F-4D97-AF65-F5344CB8AC3E}">
        <p14:creationId xmlns:p14="http://schemas.microsoft.com/office/powerpoint/2010/main" val="31607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26498</TotalTime>
  <Words>1888</Words>
  <Application>Microsoft Office PowerPoint</Application>
  <PresentationFormat>On-screen Show (4:3)</PresentationFormat>
  <Paragraphs>193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Gulim</vt:lpstr>
      <vt:lpstr>ＭＳ Ｐゴシック</vt:lpstr>
      <vt:lpstr>Arial</vt:lpstr>
      <vt:lpstr>Calibri</vt:lpstr>
      <vt:lpstr>Consolas</vt:lpstr>
      <vt:lpstr>Courier New</vt:lpstr>
      <vt:lpstr>Muli</vt:lpstr>
      <vt:lpstr>Wingdings</vt:lpstr>
      <vt:lpstr>Office Theme</vt:lpstr>
      <vt:lpstr>CSCE 3600 Principles of Systems Programming    Regular Expressions</vt:lpstr>
      <vt:lpstr>What is a Regular Expression?</vt:lpstr>
      <vt:lpstr>What is a Regular Expression?</vt:lpstr>
      <vt:lpstr>More Regular Expressions</vt:lpstr>
      <vt:lpstr>Basic Regexes</vt:lpstr>
      <vt:lpstr>Regex Metacharacters</vt:lpstr>
      <vt:lpstr>Regex Metacharacters</vt:lpstr>
      <vt:lpstr>Regex Metacharacters</vt:lpstr>
      <vt:lpstr>Regex Metacharacters</vt:lpstr>
      <vt:lpstr>Regex Metacharacters</vt:lpstr>
      <vt:lpstr>Some Practical Examples</vt:lpstr>
      <vt:lpstr>Single Quoting Regex</vt:lpstr>
      <vt:lpstr>Globbing</vt:lpstr>
      <vt:lpstr>Globbing</vt:lpstr>
      <vt:lpstr>The grep Linux Command</vt:lpstr>
      <vt:lpstr>The grep Linux Command</vt:lpstr>
      <vt:lpstr>The grep Utility</vt:lpstr>
      <vt:lpstr>The find Utility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Parupudi, Tejasvi</cp:lastModifiedBy>
  <cp:revision>1067</cp:revision>
  <cp:lastPrinted>2018-09-14T12:04:25Z</cp:lastPrinted>
  <dcterms:created xsi:type="dcterms:W3CDTF">2011-09-18T04:52:00Z</dcterms:created>
  <dcterms:modified xsi:type="dcterms:W3CDTF">2024-05-19T19:49:46Z</dcterms:modified>
  <cp:category/>
</cp:coreProperties>
</file>