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6" r:id="rId2"/>
    <p:sldId id="1036" r:id="rId3"/>
    <p:sldId id="1033" r:id="rId4"/>
    <p:sldId id="1098" r:id="rId5"/>
    <p:sldId id="1007" r:id="rId6"/>
    <p:sldId id="1080" r:id="rId7"/>
    <p:sldId id="1006" r:id="rId8"/>
    <p:sldId id="1081" r:id="rId9"/>
    <p:sldId id="1034" r:id="rId10"/>
    <p:sldId id="1082" r:id="rId11"/>
    <p:sldId id="1083" r:id="rId12"/>
    <p:sldId id="1084" r:id="rId13"/>
    <p:sldId id="1085" r:id="rId14"/>
    <p:sldId id="1037" r:id="rId15"/>
    <p:sldId id="1086" r:id="rId16"/>
    <p:sldId id="1087" r:id="rId17"/>
    <p:sldId id="1055" r:id="rId18"/>
    <p:sldId id="1088" r:id="rId19"/>
    <p:sldId id="1089" r:id="rId20"/>
    <p:sldId id="1090" r:id="rId21"/>
    <p:sldId id="1091" r:id="rId22"/>
    <p:sldId id="1092" r:id="rId23"/>
    <p:sldId id="1093" r:id="rId24"/>
    <p:sldId id="1094" r:id="rId25"/>
    <p:sldId id="1095" r:id="rId26"/>
    <p:sldId id="1051" r:id="rId27"/>
    <p:sldId id="1049" r:id="rId28"/>
    <p:sldId id="1053" r:id="rId29"/>
    <p:sldId id="1031" r:id="rId30"/>
    <p:sldId id="1075" r:id="rId31"/>
    <p:sldId id="1097" r:id="rId32"/>
    <p:sldId id="1046" r:id="rId33"/>
    <p:sldId id="1099" r:id="rId34"/>
    <p:sldId id="1100" r:id="rId35"/>
    <p:sldId id="1044" r:id="rId36"/>
    <p:sldId id="1019" r:id="rId37"/>
    <p:sldId id="1101" r:id="rId38"/>
    <p:sldId id="1032" r:id="rId39"/>
    <p:sldId id="1103" r:id="rId40"/>
    <p:sldId id="1104" r:id="rId41"/>
    <p:sldId id="1105" r:id="rId42"/>
    <p:sldId id="1106" r:id="rId43"/>
    <p:sldId id="1107" r:id="rId44"/>
    <p:sldId id="1108" r:id="rId45"/>
    <p:sldId id="1102" r:id="rId46"/>
    <p:sldId id="1109" r:id="rId47"/>
    <p:sldId id="1110" r:id="rId48"/>
    <p:sldId id="1111" r:id="rId49"/>
    <p:sldId id="1022" r:id="rId50"/>
    <p:sldId id="1112" r:id="rId51"/>
    <p:sldId id="1113" r:id="rId52"/>
    <p:sldId id="1114" r:id="rId53"/>
    <p:sldId id="1115" r:id="rId54"/>
    <p:sldId id="1130" r:id="rId55"/>
    <p:sldId id="1116" r:id="rId56"/>
    <p:sldId id="1117" r:id="rId57"/>
    <p:sldId id="1118" r:id="rId58"/>
    <p:sldId id="1119" r:id="rId59"/>
    <p:sldId id="1120" r:id="rId60"/>
    <p:sldId id="1121" r:id="rId61"/>
    <p:sldId id="1122" r:id="rId62"/>
    <p:sldId id="1123" r:id="rId63"/>
    <p:sldId id="1124" r:id="rId64"/>
    <p:sldId id="1125" r:id="rId65"/>
    <p:sldId id="1126" r:id="rId66"/>
    <p:sldId id="1127" r:id="rId67"/>
    <p:sldId id="1128" r:id="rId68"/>
    <p:sldId id="1023" r:id="rId69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2F02F0"/>
    <a:srgbClr val="D4F0E1"/>
    <a:srgbClr val="8E8E8E"/>
    <a:srgbClr val="FFFEBA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5553" autoAdjust="0"/>
  </p:normalViewPr>
  <p:slideViewPr>
    <p:cSldViewPr snapToGrid="0" snapToObjects="1">
      <p:cViewPr varScale="1">
        <p:scale>
          <a:sx n="70" d="100"/>
          <a:sy n="70" d="100"/>
        </p:scale>
        <p:origin x="181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195F823-FBE8-6048-B841-B3220ABD8363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DB7497-E878-754A-8726-6E6A4B18C1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49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E46FAF-C616-EA40-83A4-B2A0DDA83D16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60E75C1-6578-9B4C-8589-654870D3F7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9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1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https://www.youtube.com/watch?v=nXLnx8ncZyE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1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2F47-8935-344A-90C8-F4A39DBE2C41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Triangle 23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Title 8"/>
          <p:cNvSpPr>
            <a:spLocks noGrp="1"/>
          </p:cNvSpPr>
          <p:nvPr>
            <p:ph type="ctrTitle"/>
          </p:nvPr>
        </p:nvSpPr>
        <p:spPr>
          <a:xfrm>
            <a:off x="685800" y="1021085"/>
            <a:ext cx="7772400" cy="2561277"/>
          </a:xfrm>
        </p:spPr>
        <p:txBody>
          <a:bodyPr vert="horz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z="4900" dirty="0">
                <a:solidFill>
                  <a:srgbClr val="008000"/>
                </a:solidFill>
              </a:rPr>
              <a:t>CSCE 3600</a:t>
            </a:r>
            <a:br>
              <a:rPr kumimoji="0" lang="en-US" sz="4000" dirty="0">
                <a:solidFill>
                  <a:srgbClr val="008000"/>
                </a:solidFill>
              </a:rPr>
            </a:br>
            <a:r>
              <a:rPr lang="en-US" sz="4000" dirty="0">
                <a:solidFill>
                  <a:srgbClr val="008000"/>
                </a:solidFill>
              </a:rPr>
              <a:t>Principles of Systems Programming</a:t>
            </a:r>
            <a:br>
              <a:rPr lang="en-US" sz="4000" dirty="0">
                <a:solidFill>
                  <a:srgbClr val="008000"/>
                </a:solidFill>
              </a:rPr>
            </a:br>
            <a:br>
              <a:rPr kumimoji="0" lang="en-US" sz="4000" dirty="0">
                <a:solidFill>
                  <a:srgbClr val="008000"/>
                </a:solidFill>
              </a:rPr>
            </a:br>
            <a:r>
              <a:rPr kumimoji="0" lang="en-US" sz="2700" dirty="0">
                <a:solidFill>
                  <a:srgbClr val="008000"/>
                </a:solidFill>
              </a:rPr>
              <a:t> </a:t>
            </a:r>
            <a:br>
              <a:rPr kumimoji="0" lang="en-US" sz="2700" dirty="0">
                <a:solidFill>
                  <a:srgbClr val="008000"/>
                </a:solidFill>
              </a:rPr>
            </a:br>
            <a:r>
              <a:rPr kumimoji="0" lang="en-US" sz="3100" dirty="0">
                <a:solidFill>
                  <a:srgbClr val="008000"/>
                </a:solidFill>
              </a:rPr>
              <a:t>Regular Expressions: </a:t>
            </a:r>
            <a:r>
              <a:rPr kumimoji="0" lang="en-US" sz="3100" dirty="0" err="1">
                <a:solidFill>
                  <a:srgbClr val="008000"/>
                </a:solidFill>
              </a:rPr>
              <a:t>sed</a:t>
            </a:r>
            <a:r>
              <a:rPr kumimoji="0" lang="en-US" sz="3100" dirty="0">
                <a:solidFill>
                  <a:srgbClr val="008000"/>
                </a:solidFill>
              </a:rPr>
              <a:t> and gawk</a:t>
            </a:r>
            <a:endParaRPr kumimoji="0" lang="en-US" sz="4000" dirty="0">
              <a:solidFill>
                <a:srgbClr val="008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  <a:solidFill>
            <a:srgbClr val="008000"/>
          </a:solidFill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grp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8244" y="5787973"/>
            <a:ext cx="810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University of North Texas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sed</a:t>
            </a:r>
            <a:r>
              <a:rPr lang="en-US" sz="4000" dirty="0"/>
              <a:t> Scripts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A </a:t>
            </a:r>
            <a:r>
              <a:rPr lang="en-US" sz="2400" dirty="0">
                <a:solidFill>
                  <a:srgbClr val="2F02F0"/>
                </a:solidFill>
                <a:ea typeface="굴림" charset="0"/>
              </a:rPr>
              <a:t>script</a:t>
            </a:r>
            <a:r>
              <a:rPr lang="en-US" sz="2400" dirty="0">
                <a:solidFill>
                  <a:srgbClr val="008000"/>
                </a:solidFill>
                <a:ea typeface="굴림" charset="0"/>
              </a:rPr>
              <a:t> </a:t>
            </a:r>
            <a:r>
              <a:rPr lang="en-US" sz="2400" dirty="0">
                <a:ea typeface="굴림" charset="0"/>
              </a:rPr>
              <a:t>is nothing more than </a:t>
            </a:r>
            <a:r>
              <a:rPr lang="en-US" sz="2400" dirty="0">
                <a:solidFill>
                  <a:srgbClr val="008000"/>
                </a:solidFill>
                <a:ea typeface="굴림" charset="0"/>
              </a:rPr>
              <a:t>a file of commands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Each command consists of </a:t>
            </a:r>
            <a:r>
              <a:rPr lang="en-US" sz="2400" dirty="0">
                <a:solidFill>
                  <a:srgbClr val="008000"/>
                </a:solidFill>
                <a:ea typeface="굴림" charset="0"/>
              </a:rPr>
              <a:t>an address </a:t>
            </a:r>
            <a:r>
              <a:rPr lang="en-US" sz="2400" dirty="0">
                <a:ea typeface="굴림" charset="0"/>
              </a:rPr>
              <a:t>and </a:t>
            </a:r>
            <a:r>
              <a:rPr lang="en-US" sz="2400" dirty="0">
                <a:solidFill>
                  <a:srgbClr val="008000"/>
                </a:solidFill>
                <a:ea typeface="굴림" charset="0"/>
              </a:rPr>
              <a:t>an action</a:t>
            </a:r>
            <a:r>
              <a:rPr lang="en-US" sz="2400" dirty="0">
                <a:ea typeface="굴림" charset="0"/>
              </a:rPr>
              <a:t>, where the </a:t>
            </a:r>
            <a:r>
              <a:rPr lang="en-US" sz="2400" b="1" dirty="0">
                <a:ea typeface="굴림" charset="0"/>
              </a:rPr>
              <a:t>address can be a regular expression </a:t>
            </a:r>
            <a:r>
              <a:rPr lang="en-US" sz="2400" dirty="0">
                <a:ea typeface="굴림" charset="0"/>
              </a:rPr>
              <a:t>or line number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81200" y="3948113"/>
            <a:ext cx="1905000" cy="18907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1981200" y="432911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1981200" y="471011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1981200" y="509111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1981200" y="547211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981200" y="3948113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address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886200" y="3948113"/>
            <a:ext cx="1905000" cy="1890713"/>
          </a:xfrm>
          <a:prstGeom prst="rect">
            <a:avLst/>
          </a:prstGeom>
          <a:solidFill>
            <a:srgbClr val="D4F0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3886200" y="432911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3886200" y="471011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3886200" y="509111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3886200" y="547211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3886200" y="3948113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action</a:t>
            </a: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1981200" y="3948113"/>
            <a:ext cx="3810000" cy="381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5867400" y="3948113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command</a:t>
            </a: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1981200" y="4329113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address</a:t>
            </a: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3886200" y="4329113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action</a:t>
            </a: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1981200" y="4710113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address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886200" y="4710113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action</a:t>
            </a:r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1981200" y="5091113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address</a:t>
            </a:r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3886200" y="5091113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action</a:t>
            </a:r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1981200" y="5472113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address</a:t>
            </a: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3886200" y="5472113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/>
              <a:t>action</a:t>
            </a:r>
          </a:p>
        </p:txBody>
      </p: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1828800" y="3490913"/>
            <a:ext cx="5334000" cy="2576513"/>
          </a:xfrm>
          <a:prstGeom prst="rect">
            <a:avLst/>
          </a:prstGeom>
          <a:noFill/>
          <a:ln w="57150" cmpd="thinThick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6248400" y="6081713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charset="0"/>
                <a:cs typeface="굴림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/>
              <a:t>script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FB530F-0B6A-4E4E-8EEE-DBCDE82EC3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64"/>
          <a:stretch/>
        </p:blipFill>
        <p:spPr bwMode="auto">
          <a:xfrm>
            <a:off x="5046821" y="185010"/>
            <a:ext cx="3600451" cy="105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FA0148B-A973-467B-BB6D-85773786F356}"/>
              </a:ext>
            </a:extLst>
          </p:cNvPr>
          <p:cNvSpPr/>
          <p:nvPr/>
        </p:nvSpPr>
        <p:spPr>
          <a:xfrm>
            <a:off x="6847047" y="199297"/>
            <a:ext cx="983848" cy="438228"/>
          </a:xfrm>
          <a:prstGeom prst="rect">
            <a:avLst/>
          </a:prstGeom>
          <a:noFill/>
          <a:ln w="381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4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sed</a:t>
            </a:r>
            <a:r>
              <a:rPr lang="en-US" sz="4000" dirty="0"/>
              <a:t> Scripts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As each line of the input file is read, </a:t>
            </a:r>
            <a:r>
              <a:rPr lang="en-US" sz="2400" dirty="0" err="1">
                <a:solidFill>
                  <a:srgbClr val="2F02F0"/>
                </a:solidFill>
                <a:ea typeface="굴림" charset="0"/>
              </a:rPr>
              <a:t>sed</a:t>
            </a:r>
            <a:r>
              <a:rPr lang="en-US" sz="2400" dirty="0">
                <a:solidFill>
                  <a:srgbClr val="2F02F0"/>
                </a:solidFill>
                <a:ea typeface="굴림" charset="0"/>
              </a:rPr>
              <a:t> </a:t>
            </a:r>
            <a:r>
              <a:rPr lang="en-US" sz="2400" dirty="0">
                <a:ea typeface="굴림" charset="0"/>
              </a:rPr>
              <a:t>reads the first command of the script and </a:t>
            </a:r>
            <a:r>
              <a:rPr lang="en-US" sz="2400" dirty="0">
                <a:solidFill>
                  <a:srgbClr val="000000"/>
                </a:solidFill>
                <a:ea typeface="굴림" charset="0"/>
              </a:rPr>
              <a:t>checks the address a</a:t>
            </a:r>
            <a:r>
              <a:rPr lang="en-US" sz="2400" dirty="0">
                <a:ea typeface="굴림" charset="0"/>
              </a:rPr>
              <a:t>gainst the current input line: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굴림" charset="0"/>
              </a:rPr>
              <a:t>If there is a </a:t>
            </a:r>
            <a:r>
              <a:rPr lang="en-US" sz="2000" dirty="0">
                <a:solidFill>
                  <a:srgbClr val="000000"/>
                </a:solidFill>
                <a:ea typeface="굴림" charset="0"/>
              </a:rPr>
              <a:t>match, command executed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굴림" charset="0"/>
              </a:rPr>
              <a:t>If there is no match, command ignored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2F02F0"/>
                </a:solidFill>
                <a:ea typeface="굴림" charset="0"/>
              </a:rPr>
              <a:t>sed</a:t>
            </a:r>
            <a:r>
              <a:rPr lang="en-US" sz="2000" dirty="0">
                <a:solidFill>
                  <a:srgbClr val="2F02F0"/>
                </a:solidFill>
                <a:ea typeface="굴림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a typeface="굴림" charset="0"/>
              </a:rPr>
              <a:t>then repeats this action for every command in script file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When it has reached the end of the script, </a:t>
            </a:r>
            <a:r>
              <a:rPr lang="en-US" sz="2400" dirty="0" err="1">
                <a:solidFill>
                  <a:srgbClr val="2F02F0"/>
                </a:solidFill>
                <a:ea typeface="굴림" charset="0"/>
              </a:rPr>
              <a:t>sed</a:t>
            </a:r>
            <a:r>
              <a:rPr lang="en-US" sz="2400" dirty="0">
                <a:solidFill>
                  <a:srgbClr val="2F02F0"/>
                </a:solidFill>
                <a:ea typeface="굴림" charset="0"/>
              </a:rPr>
              <a:t> </a:t>
            </a:r>
            <a:r>
              <a:rPr lang="en-US" sz="2400" dirty="0">
                <a:ea typeface="굴림" charset="0"/>
              </a:rPr>
              <a:t>outputs the current line (</a:t>
            </a:r>
            <a:r>
              <a:rPr lang="en-US" sz="2400" dirty="0">
                <a:solidFill>
                  <a:srgbClr val="008000"/>
                </a:solidFill>
                <a:ea typeface="굴림" charset="0"/>
              </a:rPr>
              <a:t>pattern space</a:t>
            </a:r>
            <a:r>
              <a:rPr lang="en-US" sz="2400" dirty="0">
                <a:ea typeface="굴림" charset="0"/>
              </a:rPr>
              <a:t>) unless the </a:t>
            </a:r>
            <a:r>
              <a:rPr lang="en-US" sz="2400" dirty="0">
                <a:solidFill>
                  <a:srgbClr val="2F02F0"/>
                </a:solidFill>
                <a:ea typeface="굴림" charset="0"/>
              </a:rPr>
              <a:t>-n</a:t>
            </a:r>
            <a:r>
              <a:rPr lang="en-US" sz="2400" dirty="0">
                <a:solidFill>
                  <a:srgbClr val="008000"/>
                </a:solidFill>
                <a:ea typeface="굴림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굴림" charset="0"/>
              </a:rPr>
              <a:t>option has been 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5F1009-A6A8-4A04-89A4-3054DBEE3B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64"/>
          <a:stretch/>
        </p:blipFill>
        <p:spPr bwMode="auto">
          <a:xfrm>
            <a:off x="5046821" y="185010"/>
            <a:ext cx="3600451" cy="105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4C9338D-FCD7-4696-A6A4-39563823AFC4}"/>
              </a:ext>
            </a:extLst>
          </p:cNvPr>
          <p:cNvSpPr/>
          <p:nvPr/>
        </p:nvSpPr>
        <p:spPr>
          <a:xfrm>
            <a:off x="6847047" y="199297"/>
            <a:ext cx="983848" cy="438228"/>
          </a:xfrm>
          <a:prstGeom prst="rect">
            <a:avLst/>
          </a:prstGeom>
          <a:noFill/>
          <a:ln w="381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D">
            <a:extLst>
              <a:ext uri="{FF2B5EF4-FFF2-40B4-BE49-F238E27FC236}">
                <a16:creationId xmlns:a16="http://schemas.microsoft.com/office/drawing/2014/main" id="{DD5223D1-4B8D-41F3-ABF1-6567988EF6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78" b="8598"/>
          <a:stretch/>
        </p:blipFill>
        <p:spPr bwMode="auto">
          <a:xfrm>
            <a:off x="3067470" y="4764785"/>
            <a:ext cx="3009060" cy="196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39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Flow of Control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2F02F0"/>
                </a:solidFill>
                <a:ea typeface="굴림" charset="0"/>
              </a:rPr>
              <a:t>sed</a:t>
            </a:r>
            <a:r>
              <a:rPr lang="en-US" sz="2400" dirty="0">
                <a:solidFill>
                  <a:srgbClr val="2F02F0"/>
                </a:solidFill>
                <a:ea typeface="굴림" charset="0"/>
              </a:rPr>
              <a:t> </a:t>
            </a:r>
            <a:r>
              <a:rPr lang="en-US" sz="2400" dirty="0">
                <a:ea typeface="굴림" charset="0"/>
              </a:rPr>
              <a:t>then reads the next line in the input file and restarts from the beginning of the script file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All commands in the script file are compared to, and potentially act on, all lines in the input file</a:t>
            </a:r>
          </a:p>
        </p:txBody>
      </p: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457200" y="3715473"/>
            <a:ext cx="8190072" cy="2969142"/>
            <a:chOff x="192" y="1872"/>
            <a:chExt cx="5376" cy="2083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92" y="1968"/>
              <a:ext cx="1200" cy="1680"/>
            </a:xfrm>
            <a:prstGeom prst="rect">
              <a:avLst/>
            </a:prstGeom>
            <a:solidFill>
              <a:srgbClr val="D4F0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 dirty="0"/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1680" y="2352"/>
              <a:ext cx="480" cy="48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192" y="220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192" y="244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192" y="268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192" y="29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192" y="316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192" y="340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1584" y="2160"/>
              <a:ext cx="2448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2928" y="2448"/>
              <a:ext cx="38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dirty="0"/>
                <a:t> ...</a:t>
              </a:r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1680" y="2496"/>
              <a:ext cx="52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dirty="0" err="1"/>
                <a:t>cmd</a:t>
              </a:r>
              <a:r>
                <a:rPr lang="en-US" sz="1600" dirty="0"/>
                <a:t> 1</a:t>
              </a:r>
            </a:p>
          </p:txBody>
        </p:sp>
        <p:sp>
          <p:nvSpPr>
            <p:cNvPr id="24" name="Oval 15"/>
            <p:cNvSpPr>
              <a:spLocks noChangeArrowheads="1"/>
            </p:cNvSpPr>
            <p:nvPr/>
          </p:nvSpPr>
          <p:spPr bwMode="auto">
            <a:xfrm>
              <a:off x="2352" y="2352"/>
              <a:ext cx="480" cy="48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5" name="Oval 16"/>
            <p:cNvSpPr>
              <a:spLocks noChangeArrowheads="1"/>
            </p:cNvSpPr>
            <p:nvPr/>
          </p:nvSpPr>
          <p:spPr bwMode="auto">
            <a:xfrm>
              <a:off x="3408" y="2352"/>
              <a:ext cx="480" cy="48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3408" y="2496"/>
              <a:ext cx="52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dirty="0" err="1"/>
                <a:t>cmd</a:t>
              </a:r>
              <a:r>
                <a:rPr lang="en-US" sz="1600" dirty="0"/>
                <a:t> n</a:t>
              </a:r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2352" y="2496"/>
              <a:ext cx="52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dirty="0" err="1"/>
                <a:t>cmd</a:t>
              </a:r>
              <a:r>
                <a:rPr lang="en-US" sz="1600" dirty="0"/>
                <a:t> 2</a:t>
              </a:r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2400" y="1920"/>
              <a:ext cx="528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b="1" dirty="0"/>
                <a:t>script</a:t>
              </a: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912" y="3696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input</a:t>
              </a: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4896" y="3456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output</a:t>
              </a:r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1392" y="2112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3"/>
            <p:cNvSpPr>
              <a:spLocks noChangeShapeType="1"/>
            </p:cNvSpPr>
            <p:nvPr/>
          </p:nvSpPr>
          <p:spPr bwMode="auto">
            <a:xfrm>
              <a:off x="1392" y="235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 flipV="1">
              <a:off x="1392" y="264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5"/>
            <p:cNvSpPr>
              <a:spLocks noChangeShapeType="1"/>
            </p:cNvSpPr>
            <p:nvPr/>
          </p:nvSpPr>
          <p:spPr bwMode="auto">
            <a:xfrm flipV="1">
              <a:off x="1392" y="273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6"/>
            <p:cNvSpPr>
              <a:spLocks noChangeShapeType="1"/>
            </p:cNvSpPr>
            <p:nvPr/>
          </p:nvSpPr>
          <p:spPr bwMode="auto">
            <a:xfrm flipV="1">
              <a:off x="1392" y="2880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 flipV="1">
              <a:off x="1392" y="2976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4224" y="1968"/>
              <a:ext cx="1200" cy="1440"/>
            </a:xfrm>
            <a:prstGeom prst="rect">
              <a:avLst/>
            </a:prstGeom>
            <a:solidFill>
              <a:srgbClr val="D4F0E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38" name="Line 29"/>
            <p:cNvSpPr>
              <a:spLocks noChangeShapeType="1"/>
            </p:cNvSpPr>
            <p:nvPr/>
          </p:nvSpPr>
          <p:spPr bwMode="auto">
            <a:xfrm>
              <a:off x="4224" y="220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0"/>
            <p:cNvSpPr>
              <a:spLocks noChangeShapeType="1"/>
            </p:cNvSpPr>
            <p:nvPr/>
          </p:nvSpPr>
          <p:spPr bwMode="auto">
            <a:xfrm>
              <a:off x="4224" y="244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1"/>
            <p:cNvSpPr>
              <a:spLocks noChangeShapeType="1"/>
            </p:cNvSpPr>
            <p:nvPr/>
          </p:nvSpPr>
          <p:spPr bwMode="auto">
            <a:xfrm>
              <a:off x="4224" y="268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2"/>
            <p:cNvSpPr>
              <a:spLocks noChangeShapeType="1"/>
            </p:cNvSpPr>
            <p:nvPr/>
          </p:nvSpPr>
          <p:spPr bwMode="auto">
            <a:xfrm>
              <a:off x="4224" y="29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3"/>
            <p:cNvSpPr>
              <a:spLocks noChangeShapeType="1"/>
            </p:cNvSpPr>
            <p:nvPr/>
          </p:nvSpPr>
          <p:spPr bwMode="auto">
            <a:xfrm>
              <a:off x="4224" y="316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4"/>
            <p:cNvSpPr>
              <a:spLocks noChangeShapeType="1"/>
            </p:cNvSpPr>
            <p:nvPr/>
          </p:nvSpPr>
          <p:spPr bwMode="auto">
            <a:xfrm>
              <a:off x="4224" y="340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5"/>
            <p:cNvSpPr>
              <a:spLocks noChangeShapeType="1"/>
            </p:cNvSpPr>
            <p:nvPr/>
          </p:nvSpPr>
          <p:spPr bwMode="auto">
            <a:xfrm flipV="1">
              <a:off x="4032" y="211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6"/>
            <p:cNvSpPr>
              <a:spLocks noChangeShapeType="1"/>
            </p:cNvSpPr>
            <p:nvPr/>
          </p:nvSpPr>
          <p:spPr bwMode="auto">
            <a:xfrm flipV="1">
              <a:off x="4032" y="235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auto">
            <a:xfrm flipV="1">
              <a:off x="4032" y="259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8"/>
            <p:cNvSpPr>
              <a:spLocks noChangeShapeType="1"/>
            </p:cNvSpPr>
            <p:nvPr/>
          </p:nvSpPr>
          <p:spPr bwMode="auto">
            <a:xfrm flipV="1">
              <a:off x="4032" y="28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9"/>
            <p:cNvSpPr>
              <a:spLocks noChangeShapeType="1"/>
            </p:cNvSpPr>
            <p:nvPr/>
          </p:nvSpPr>
          <p:spPr bwMode="auto">
            <a:xfrm>
              <a:off x="4032" y="292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0"/>
            <p:cNvSpPr>
              <a:spLocks noChangeShapeType="1"/>
            </p:cNvSpPr>
            <p:nvPr/>
          </p:nvSpPr>
          <p:spPr bwMode="auto">
            <a:xfrm>
              <a:off x="4032" y="30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1"/>
            <p:cNvSpPr>
              <a:spLocks noChangeShapeType="1"/>
            </p:cNvSpPr>
            <p:nvPr/>
          </p:nvSpPr>
          <p:spPr bwMode="auto">
            <a:xfrm flipH="1">
              <a:off x="2640" y="302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2"/>
            <p:cNvSpPr>
              <a:spLocks noChangeShapeType="1"/>
            </p:cNvSpPr>
            <p:nvPr/>
          </p:nvSpPr>
          <p:spPr bwMode="auto">
            <a:xfrm>
              <a:off x="2160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43"/>
            <p:cNvSpPr>
              <a:spLocks noChangeShapeType="1"/>
            </p:cNvSpPr>
            <p:nvPr/>
          </p:nvSpPr>
          <p:spPr bwMode="auto">
            <a:xfrm>
              <a:off x="2832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44"/>
            <p:cNvSpPr>
              <a:spLocks noChangeShapeType="1"/>
            </p:cNvSpPr>
            <p:nvPr/>
          </p:nvSpPr>
          <p:spPr bwMode="auto">
            <a:xfrm>
              <a:off x="3216" y="25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45"/>
            <p:cNvSpPr txBox="1">
              <a:spLocks noChangeArrowheads="1"/>
            </p:cNvSpPr>
            <p:nvPr/>
          </p:nvSpPr>
          <p:spPr bwMode="auto">
            <a:xfrm>
              <a:off x="2640" y="3600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b="1"/>
                <a:t>output</a:t>
              </a:r>
            </a:p>
          </p:txBody>
        </p:sp>
        <p:sp>
          <p:nvSpPr>
            <p:cNvPr id="55" name="Rectangle 46"/>
            <p:cNvSpPr>
              <a:spLocks noChangeArrowheads="1"/>
            </p:cNvSpPr>
            <p:nvPr/>
          </p:nvSpPr>
          <p:spPr bwMode="auto">
            <a:xfrm>
              <a:off x="4080" y="1872"/>
              <a:ext cx="1440" cy="182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US"/>
            </a:p>
          </p:txBody>
        </p:sp>
        <p:sp>
          <p:nvSpPr>
            <p:cNvPr id="56" name="Text Box 47"/>
            <p:cNvSpPr txBox="1">
              <a:spLocks noChangeArrowheads="1"/>
            </p:cNvSpPr>
            <p:nvPr/>
          </p:nvSpPr>
          <p:spPr bwMode="auto">
            <a:xfrm>
              <a:off x="4320" y="3696"/>
              <a:ext cx="1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>
                  <a:highlight>
                    <a:srgbClr val="FFFF00"/>
                  </a:highlight>
                </a:rPr>
                <a:t>only without -n</a:t>
              </a:r>
            </a:p>
          </p:txBody>
        </p:sp>
        <p:sp>
          <p:nvSpPr>
            <p:cNvPr id="57" name="Text Box 48"/>
            <p:cNvSpPr txBox="1">
              <a:spLocks noChangeArrowheads="1"/>
            </p:cNvSpPr>
            <p:nvPr/>
          </p:nvSpPr>
          <p:spPr bwMode="auto">
            <a:xfrm>
              <a:off x="2640" y="3216"/>
              <a:ext cx="8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굴림" charset="0"/>
                  <a:cs typeface="굴림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/>
                <a:t>print cmd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7D2841-60C9-434A-B42C-4557896C2203}"/>
              </a:ext>
            </a:extLst>
          </p:cNvPr>
          <p:cNvSpPr txBox="1"/>
          <p:nvPr/>
        </p:nvSpPr>
        <p:spPr>
          <a:xfrm>
            <a:off x="1049867" y="3322049"/>
            <a:ext cx="64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stdin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DD8301-44EB-4634-9525-EFECDF8CC058}"/>
              </a:ext>
            </a:extLst>
          </p:cNvPr>
          <p:cNvCxnSpPr>
            <a:stCxn id="2" idx="3"/>
          </p:cNvCxnSpPr>
          <p:nvPr/>
        </p:nvCxnSpPr>
        <p:spPr>
          <a:xfrm flipV="1">
            <a:off x="1692672" y="3487188"/>
            <a:ext cx="1762679" cy="19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39D9D4C-D6D7-4B1A-AD21-2D19389A28E1}"/>
              </a:ext>
            </a:extLst>
          </p:cNvPr>
          <p:cNvCxnSpPr/>
          <p:nvPr/>
        </p:nvCxnSpPr>
        <p:spPr>
          <a:xfrm flipV="1">
            <a:off x="4983326" y="3441793"/>
            <a:ext cx="1762679" cy="19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BFB69A7-3344-40BF-B584-5B8B8C049B02}"/>
              </a:ext>
            </a:extLst>
          </p:cNvPr>
          <p:cNvSpPr txBox="1"/>
          <p:nvPr/>
        </p:nvSpPr>
        <p:spPr>
          <a:xfrm>
            <a:off x="4040557" y="332204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7F1DEA0-FAA9-4943-8DFF-30CA9241A628}"/>
              </a:ext>
            </a:extLst>
          </p:cNvPr>
          <p:cNvSpPr txBox="1"/>
          <p:nvPr/>
        </p:nvSpPr>
        <p:spPr>
          <a:xfrm>
            <a:off x="7221421" y="3243511"/>
            <a:ext cx="788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stdout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70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sed</a:t>
            </a:r>
            <a:r>
              <a:rPr lang="en-US" sz="4000" dirty="0"/>
              <a:t> Commands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2F02F0"/>
                </a:solidFill>
                <a:ea typeface="굴림" charset="0"/>
              </a:rPr>
              <a:t>sed</a:t>
            </a:r>
            <a:r>
              <a:rPr lang="en-US" sz="2400" dirty="0">
                <a:solidFill>
                  <a:srgbClr val="2F02F0"/>
                </a:solidFill>
                <a:ea typeface="굴림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ea typeface="굴림" charset="0"/>
              </a:rPr>
              <a:t>commands</a:t>
            </a:r>
            <a:r>
              <a:rPr lang="en-US" sz="2400" dirty="0">
                <a:ea typeface="굴림" charset="0"/>
              </a:rPr>
              <a:t> have the general form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3366FF"/>
                </a:solidFill>
                <a:ea typeface="굴림" charset="0"/>
              </a:rPr>
              <a:t>	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[address[, address]][!]command [arguments]</a:t>
            </a:r>
            <a:endParaRPr lang="en-US" sz="2800" b="1" dirty="0">
              <a:solidFill>
                <a:srgbClr val="2F02F0"/>
              </a:solidFill>
              <a:latin typeface="Courier New"/>
              <a:ea typeface="굴림" charset="0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2F02F0"/>
                </a:solidFill>
                <a:ea typeface="굴림" charset="0"/>
              </a:rPr>
              <a:t>sed</a:t>
            </a:r>
            <a:r>
              <a:rPr lang="en-US" sz="2400" dirty="0">
                <a:solidFill>
                  <a:srgbClr val="2F02F0"/>
                </a:solidFill>
                <a:ea typeface="굴림" charset="0"/>
              </a:rPr>
              <a:t> </a:t>
            </a:r>
            <a:r>
              <a:rPr lang="en-US" sz="2400" dirty="0">
                <a:ea typeface="굴림" charset="0"/>
              </a:rPr>
              <a:t>copies each input line into a pattern space</a:t>
            </a:r>
            <a:endParaRPr lang="en-US" sz="2800" dirty="0">
              <a:ea typeface="굴림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굴림" charset="0"/>
              </a:rPr>
              <a:t>If address of the command matches line in pattern space, command is applied to that line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굴림" charset="0"/>
              </a:rPr>
              <a:t>If command has no address, it is applied to each line as it enters pattern space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굴림" charset="0"/>
              </a:rPr>
              <a:t>If a command changes the line in pattern space, subsequent commands operate on the modified line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When all commands have been read, the line in pattern space is written to standard output and a new line is read into pattern space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B66FBC-01BB-42B3-AFB6-CA4766651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64"/>
          <a:stretch/>
        </p:blipFill>
        <p:spPr bwMode="auto">
          <a:xfrm>
            <a:off x="5046821" y="185010"/>
            <a:ext cx="3600451" cy="105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35861B-95E5-4A89-A726-F650136EF458}"/>
              </a:ext>
            </a:extLst>
          </p:cNvPr>
          <p:cNvSpPr/>
          <p:nvPr/>
        </p:nvSpPr>
        <p:spPr>
          <a:xfrm>
            <a:off x="6847047" y="199297"/>
            <a:ext cx="983848" cy="438228"/>
          </a:xfrm>
          <a:prstGeom prst="rect">
            <a:avLst/>
          </a:prstGeom>
          <a:noFill/>
          <a:ln w="381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83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Addressing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Address determines which lines in the input file are to be processed by the command(s)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Either a </a:t>
            </a:r>
            <a:r>
              <a:rPr lang="en-US" sz="2000" dirty="0">
                <a:solidFill>
                  <a:srgbClr val="008000"/>
                </a:solidFill>
              </a:rPr>
              <a:t>line number </a:t>
            </a:r>
            <a:r>
              <a:rPr lang="en-US" sz="2000" dirty="0"/>
              <a:t>or a </a:t>
            </a:r>
            <a:r>
              <a:rPr lang="en-US" sz="2000" dirty="0">
                <a:solidFill>
                  <a:srgbClr val="008000"/>
                </a:solidFill>
              </a:rPr>
              <a:t>pattern</a:t>
            </a:r>
            <a:r>
              <a:rPr lang="en-US" sz="2000" dirty="0"/>
              <a:t>, enclosed in slashes </a:t>
            </a:r>
            <a:r>
              <a:rPr lang="en-US" sz="2000" dirty="0">
                <a:solidFill>
                  <a:srgbClr val="2F02F0"/>
                </a:solidFill>
              </a:rPr>
              <a:t>/</a:t>
            </a:r>
            <a:r>
              <a:rPr lang="en-US" sz="2000" dirty="0"/>
              <a:t> </a:t>
            </a:r>
            <a:r>
              <a:rPr lang="is-IS" sz="2000" dirty="0"/>
              <a:t>… </a:t>
            </a:r>
            <a:r>
              <a:rPr lang="is-IS" sz="2000" dirty="0">
                <a:solidFill>
                  <a:srgbClr val="2F02F0"/>
                </a:solidFill>
              </a:rPr>
              <a:t>/</a:t>
            </a:r>
            <a:endParaRPr lang="en-US" sz="2000" dirty="0">
              <a:solidFill>
                <a:srgbClr val="2F02F0"/>
              </a:solidFill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If no address is specified, then command is applied to each input line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ea typeface="굴림" charset="0"/>
              </a:rPr>
              <a:t>Most commands will accept two addresses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굴림" charset="0"/>
              </a:rPr>
              <a:t>If only one address is given, command operates only on that line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굴림" charset="0"/>
              </a:rPr>
              <a:t>If two comma separated addresses are given, then command operates on a range of lines between the first and second address, inclusively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ea typeface="굴림" charset="0"/>
              </a:rPr>
              <a:t>The </a:t>
            </a:r>
            <a:r>
              <a:rPr lang="en-US" sz="2400" dirty="0">
                <a:solidFill>
                  <a:srgbClr val="2F02F0"/>
                </a:solidFill>
                <a:ea typeface="굴림" charset="0"/>
              </a:rPr>
              <a:t>!</a:t>
            </a:r>
            <a:r>
              <a:rPr lang="en-US" sz="2400" dirty="0">
                <a:solidFill>
                  <a:srgbClr val="000000"/>
                </a:solidFill>
                <a:ea typeface="굴림" charset="0"/>
              </a:rPr>
              <a:t> operator can be used to negate an address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a typeface="굴림" charset="0"/>
              </a:rPr>
              <a:t>Command applied to all lines that do NOT match address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801" y="1011355"/>
            <a:ext cx="3772267" cy="117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274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Commands 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Command is a </a:t>
            </a:r>
            <a:r>
              <a:rPr lang="en-US" sz="2400" dirty="0">
                <a:solidFill>
                  <a:srgbClr val="008000"/>
                </a:solidFill>
                <a:ea typeface="굴림" charset="0"/>
              </a:rPr>
              <a:t>single letter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Example: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굴림" charset="0"/>
              </a:rPr>
              <a:t>Deletion: </a:t>
            </a:r>
            <a:r>
              <a:rPr lang="en-US" sz="2000" dirty="0">
                <a:solidFill>
                  <a:srgbClr val="2F02F0"/>
                </a:solidFill>
                <a:ea typeface="굴림" charset="0"/>
              </a:rPr>
              <a:t>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[address1][,address2]d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Delete the addressed line(s) from the pattern space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굴림" charset="0"/>
              </a:rPr>
              <a:t>Line(s) not passed to standard output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A new line of input is read and editing resumes with the first command of the script</a:t>
            </a:r>
          </a:p>
        </p:txBody>
      </p:sp>
    </p:spTree>
    <p:extLst>
      <p:ext uri="{BB962C8B-B14F-4D97-AF65-F5344CB8AC3E}">
        <p14:creationId xmlns:p14="http://schemas.microsoft.com/office/powerpoint/2010/main" val="717900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Delete Address-Command Examples 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405526" cy="4807744"/>
          </a:xfrm>
        </p:spPr>
        <p:txBody>
          <a:bodyPr>
            <a:noAutofit/>
          </a:bodyPr>
          <a:lstStyle/>
          <a:p>
            <a:pPr marL="2746375" indent="-2746375"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d</a:t>
            </a:r>
            <a:r>
              <a:rPr lang="en-US" sz="2400" dirty="0">
                <a:ea typeface="굴림" charset="0"/>
              </a:rPr>
              <a:t>	deletes all lines</a:t>
            </a:r>
          </a:p>
          <a:p>
            <a:pPr marL="2746375" indent="-2746375"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6d</a:t>
            </a:r>
            <a:r>
              <a:rPr lang="en-US" sz="2400" dirty="0">
                <a:ea typeface="굴림" charset="0"/>
              </a:rPr>
              <a:t>	deletes line 6</a:t>
            </a:r>
          </a:p>
          <a:p>
            <a:pPr marL="2746375" indent="-2746375"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/^$/d</a:t>
            </a:r>
            <a:r>
              <a:rPr lang="en-US" sz="2400" dirty="0">
                <a:ea typeface="굴림" charset="0"/>
              </a:rPr>
              <a:t>	deletes all blank lines</a:t>
            </a:r>
          </a:p>
          <a:p>
            <a:pPr marL="2746375" indent="-2746375"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1,10d</a:t>
            </a:r>
            <a:r>
              <a:rPr lang="en-US" sz="2400" dirty="0">
                <a:ea typeface="굴림" charset="0"/>
              </a:rPr>
              <a:t>	deletes lines 1 through 10</a:t>
            </a:r>
          </a:p>
          <a:p>
            <a:pPr marL="2746375" indent="-2746375"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1,/^$/d</a:t>
            </a:r>
            <a:r>
              <a:rPr lang="en-US" sz="2400" dirty="0">
                <a:ea typeface="굴림" charset="0"/>
              </a:rPr>
              <a:t>	deletes from line 1 through the first blank line</a:t>
            </a:r>
          </a:p>
          <a:p>
            <a:pPr marL="2746375" indent="-2746375"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/^$/,$d</a:t>
            </a:r>
            <a:r>
              <a:rPr lang="en-US" sz="2400" dirty="0">
                <a:ea typeface="굴림" charset="0"/>
              </a:rPr>
              <a:t>	deletes from first blank line through last line of file</a:t>
            </a:r>
          </a:p>
          <a:p>
            <a:pPr marL="2746375" indent="-2746375"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/^$/,10d</a:t>
            </a:r>
            <a:r>
              <a:rPr lang="en-US" sz="2400" dirty="0">
                <a:ea typeface="굴림" charset="0"/>
              </a:rPr>
              <a:t>	deletes from first blank line through line 10</a:t>
            </a:r>
          </a:p>
          <a:p>
            <a:pPr marL="2746375" indent="-2746375"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/^</a:t>
            </a:r>
            <a:r>
              <a:rPr lang="en-US" sz="2000" b="1" dirty="0" err="1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ya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*y/,/[0-9]$/d</a:t>
            </a:r>
            <a:r>
              <a:rPr lang="en-US" sz="2400" dirty="0">
                <a:ea typeface="굴림" charset="0"/>
              </a:rPr>
              <a:t>	deletes from first line that begins with yay, </a:t>
            </a:r>
            <a:r>
              <a:rPr lang="en-US" sz="2400" dirty="0" err="1">
                <a:ea typeface="굴림" charset="0"/>
              </a:rPr>
              <a:t>yaay</a:t>
            </a:r>
            <a:r>
              <a:rPr lang="en-US" sz="2400" dirty="0">
                <a:ea typeface="굴림" charset="0"/>
              </a:rPr>
              <a:t>, </a:t>
            </a:r>
            <a:r>
              <a:rPr lang="en-US" sz="2400" dirty="0" err="1">
                <a:ea typeface="굴림" charset="0"/>
              </a:rPr>
              <a:t>yaaay</a:t>
            </a:r>
            <a:r>
              <a:rPr lang="en-US" sz="2400" dirty="0">
                <a:ea typeface="굴림" charset="0"/>
              </a:rPr>
              <a:t>, etc. through first line that ends with a digit</a:t>
            </a:r>
          </a:p>
        </p:txBody>
      </p:sp>
    </p:spTree>
    <p:extLst>
      <p:ext uri="{BB962C8B-B14F-4D97-AF65-F5344CB8AC3E}">
        <p14:creationId xmlns:p14="http://schemas.microsoft.com/office/powerpoint/2010/main" val="416665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Delete Command (D) Example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r>
              <a:rPr lang="en-US" sz="2400" dirty="0"/>
              <a:t>Remove </a:t>
            </a:r>
            <a:r>
              <a:rPr lang="en-US" sz="2400" dirty="0">
                <a:solidFill>
                  <a:srgbClr val="008000"/>
                </a:solidFill>
              </a:rPr>
              <a:t>Part-time </a:t>
            </a:r>
            <a:r>
              <a:rPr lang="en-US" sz="2400" dirty="0"/>
              <a:t>data from “</a:t>
            </a:r>
            <a:r>
              <a:rPr lang="en-US" sz="2400" dirty="0" err="1">
                <a:solidFill>
                  <a:srgbClr val="008000"/>
                </a:solidFill>
              </a:rPr>
              <a:t>tuition.data</a:t>
            </a:r>
            <a:r>
              <a:rPr lang="en-US" sz="2400" dirty="0"/>
              <a:t>” file</a:t>
            </a:r>
          </a:p>
          <a:p>
            <a:endParaRPr lang="en-US" sz="2400" dirty="0"/>
          </a:p>
          <a:p>
            <a:pPr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  <a:cs typeface="Courier New" charset="0"/>
              </a:rPr>
              <a:t>cat 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  <a:cs typeface="Courier New" charset="0"/>
              </a:rPr>
              <a:t>tuition.data</a:t>
            </a:r>
            <a:endParaRPr lang="en-US" sz="2000" b="1" dirty="0">
              <a:solidFill>
                <a:srgbClr val="2F02F0"/>
              </a:solidFill>
              <a:latin typeface="Courier New" charset="0"/>
              <a:cs typeface="Courier New" charset="0"/>
            </a:endParaRPr>
          </a:p>
          <a:p>
            <a:pPr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Part-time        1003.99</a:t>
            </a:r>
          </a:p>
          <a:p>
            <a:pPr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Two-thirds-time  1506.49</a:t>
            </a:r>
          </a:p>
          <a:p>
            <a:pPr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Full-time        2012.29</a:t>
            </a:r>
          </a:p>
          <a:p>
            <a:pPr>
              <a:buNone/>
            </a:pPr>
            <a:endParaRPr lang="en-US" sz="2000" b="1" dirty="0">
              <a:latin typeface="Courier New" charset="0"/>
              <a:cs typeface="Courier New" charset="0"/>
            </a:endParaRPr>
          </a:p>
          <a:p>
            <a:pPr>
              <a:buNone/>
            </a:pPr>
            <a:r>
              <a:rPr lang="en-US" sz="2000" b="1" dirty="0" err="1">
                <a:solidFill>
                  <a:srgbClr val="2F02F0"/>
                </a:solidFill>
                <a:latin typeface="Courier New" charset="0"/>
                <a:cs typeface="Courier New" charset="0"/>
              </a:rPr>
              <a:t>sed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  <a:cs typeface="Courier New" charset="0"/>
              </a:rPr>
              <a:t> –e '/^Part-time/d' 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  <a:cs typeface="Courier New" charset="0"/>
              </a:rPr>
              <a:t>tuition.data</a:t>
            </a:r>
            <a:endParaRPr lang="en-US" sz="2000" b="1" dirty="0">
              <a:solidFill>
                <a:srgbClr val="2F02F0"/>
              </a:solidFill>
              <a:latin typeface="Courier New" charset="0"/>
              <a:cs typeface="Courier New" charset="0"/>
            </a:endParaRPr>
          </a:p>
          <a:p>
            <a:pPr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Two-thirds-time  1506.49</a:t>
            </a:r>
          </a:p>
          <a:p>
            <a:pPr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Full-time        2012.29</a:t>
            </a:r>
          </a:p>
          <a:p>
            <a:endParaRPr lang="en-US" sz="2000" dirty="0">
              <a:latin typeface="Century Schoolbook" charset="0"/>
            </a:endParaRPr>
          </a:p>
        </p:txBody>
      </p:sp>
      <p:grpSp>
        <p:nvGrpSpPr>
          <p:cNvPr id="21" name="Group 4"/>
          <p:cNvGrpSpPr>
            <a:grpSpLocks/>
          </p:cNvGrpSpPr>
          <p:nvPr/>
        </p:nvGrpSpPr>
        <p:grpSpPr bwMode="auto">
          <a:xfrm>
            <a:off x="4560927" y="2868398"/>
            <a:ext cx="2389188" cy="1066800"/>
            <a:chOff x="2208" y="1872"/>
            <a:chExt cx="1554" cy="576"/>
          </a:xfrm>
        </p:grpSpPr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2902" y="2037"/>
              <a:ext cx="86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Arial" charset="0"/>
                  <a:cs typeface="Arial" charset="0"/>
                </a:rPr>
                <a:t>Input data</a:t>
              </a:r>
            </a:p>
          </p:txBody>
        </p:sp>
        <p:sp>
          <p:nvSpPr>
            <p:cNvPr id="23" name="AutoShape 6"/>
            <p:cNvSpPr>
              <a:spLocks/>
            </p:cNvSpPr>
            <p:nvPr/>
          </p:nvSpPr>
          <p:spPr bwMode="auto">
            <a:xfrm>
              <a:off x="2208" y="1872"/>
              <a:ext cx="672" cy="57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</p:grp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4560927" y="4636717"/>
            <a:ext cx="2970213" cy="1016000"/>
            <a:chOff x="2400" y="3251"/>
            <a:chExt cx="1891" cy="815"/>
          </a:xfrm>
        </p:grpSpPr>
        <p:sp>
          <p:nvSpPr>
            <p:cNvPr id="25" name="AutoShape 8"/>
            <p:cNvSpPr>
              <a:spLocks/>
            </p:cNvSpPr>
            <p:nvPr/>
          </p:nvSpPr>
          <p:spPr bwMode="auto">
            <a:xfrm>
              <a:off x="2400" y="3312"/>
              <a:ext cx="661" cy="672"/>
            </a:xfrm>
            <a:prstGeom prst="rightBrace">
              <a:avLst>
                <a:gd name="adj1" fmla="val 84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3079" y="3251"/>
              <a:ext cx="1212" cy="8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Arial" charset="0"/>
                  <a:cs typeface="Arial" charset="0"/>
                </a:rPr>
                <a:t>Output after applying delete command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7325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Multiple Commands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Braces </a:t>
            </a:r>
            <a:r>
              <a:rPr lang="en-US" sz="2400" dirty="0">
                <a:solidFill>
                  <a:srgbClr val="2F02F0"/>
                </a:solidFill>
                <a:ea typeface="굴림" charset="0"/>
              </a:rPr>
              <a:t>{ }</a:t>
            </a:r>
            <a:r>
              <a:rPr lang="en-US" sz="2400" dirty="0">
                <a:ea typeface="굴림" charset="0"/>
              </a:rPr>
              <a:t> used to apply multiple commands to an address</a:t>
            </a:r>
          </a:p>
          <a:p>
            <a:pPr lvl="1" algn="just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[address][,address]{</a:t>
            </a:r>
          </a:p>
          <a:p>
            <a:pPr lvl="1" algn="just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	command1</a:t>
            </a:r>
          </a:p>
          <a:p>
            <a:pPr lvl="1" algn="just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	command2</a:t>
            </a:r>
          </a:p>
          <a:p>
            <a:pPr lvl="1" algn="just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	command3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}</a:t>
            </a:r>
            <a:endParaRPr lang="en-US" sz="2400" dirty="0">
              <a:ea typeface="굴림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The opening brace </a:t>
            </a:r>
            <a:r>
              <a:rPr lang="en-US" sz="2400" dirty="0">
                <a:solidFill>
                  <a:srgbClr val="2F02F0"/>
                </a:solidFill>
                <a:ea typeface="굴림" charset="0"/>
              </a:rPr>
              <a:t>{</a:t>
            </a:r>
            <a:r>
              <a:rPr lang="en-US" sz="2400" dirty="0">
                <a:ea typeface="굴림" charset="0"/>
              </a:rPr>
              <a:t> must be the last character on a line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The closing brace </a:t>
            </a:r>
            <a:r>
              <a:rPr lang="en-US" sz="2400" dirty="0">
                <a:solidFill>
                  <a:srgbClr val="2F02F0"/>
                </a:solidFill>
                <a:ea typeface="굴림" charset="0"/>
              </a:rPr>
              <a:t>}</a:t>
            </a:r>
            <a:r>
              <a:rPr lang="en-US" sz="2400" dirty="0">
                <a:ea typeface="굴림" charset="0"/>
              </a:rPr>
              <a:t> must be on a line by itself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굴림" charset="0"/>
              </a:rPr>
              <a:t>No spaces following the braces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Alternatively, use “</a:t>
            </a:r>
            <a:r>
              <a:rPr lang="en-US" sz="2400" dirty="0">
                <a:solidFill>
                  <a:srgbClr val="2F02F0"/>
                </a:solidFill>
                <a:ea typeface="굴림" charset="0"/>
              </a:rPr>
              <a:t>;</a:t>
            </a:r>
            <a:r>
              <a:rPr lang="en-US" sz="2400" dirty="0">
                <a:ea typeface="굴림" charset="0"/>
              </a:rPr>
              <a:t>” after each command: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[address][,address]{command1; command2; command3; }</a:t>
            </a:r>
            <a:endParaRPr lang="en-US" sz="2400" dirty="0">
              <a:ea typeface="굴림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Or: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'[address][,address]command1; command2; command3'</a:t>
            </a:r>
          </a:p>
        </p:txBody>
      </p:sp>
    </p:spTree>
    <p:extLst>
      <p:ext uri="{BB962C8B-B14F-4D97-AF65-F5344CB8AC3E}">
        <p14:creationId xmlns:p14="http://schemas.microsoft.com/office/powerpoint/2010/main" val="1338633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sed</a:t>
            </a:r>
            <a:r>
              <a:rPr lang="en-US" sz="4000" dirty="0"/>
              <a:t> Commands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400" dirty="0" err="1">
                <a:solidFill>
                  <a:srgbClr val="2F02F0"/>
                </a:solidFill>
                <a:ea typeface="굴림" charset="0"/>
              </a:rPr>
              <a:t>sed</a:t>
            </a:r>
            <a:r>
              <a:rPr lang="en-US" sz="2400" dirty="0">
                <a:solidFill>
                  <a:srgbClr val="2F02F0"/>
                </a:solidFill>
                <a:ea typeface="굴림" charset="0"/>
              </a:rPr>
              <a:t> </a:t>
            </a:r>
            <a:r>
              <a:rPr lang="en-US" sz="2400" dirty="0">
                <a:ea typeface="굴림" charset="0"/>
              </a:rPr>
              <a:t>contains many editing commands, though only a few are mentioned here</a:t>
            </a:r>
          </a:p>
          <a:p>
            <a:pPr marL="1366838" lvl="1" indent="-966788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s</a:t>
            </a:r>
            <a:r>
              <a:rPr lang="en-US" sz="2400" b="1" dirty="0">
                <a:solidFill>
                  <a:srgbClr val="2F02F0"/>
                </a:solidFill>
                <a:ea typeface="굴림" charset="0"/>
                <a:cs typeface="Courier New"/>
              </a:rPr>
              <a:t>	</a:t>
            </a:r>
            <a:r>
              <a:rPr lang="en-US" sz="2400" dirty="0">
                <a:solidFill>
                  <a:srgbClr val="2F02F0"/>
                </a:solidFill>
                <a:ea typeface="굴림" charset="0"/>
                <a:cs typeface="Courier New"/>
              </a:rPr>
              <a:t>substitute</a:t>
            </a:r>
          </a:p>
          <a:p>
            <a:pPr marL="1366838" lvl="1" indent="-966788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a</a:t>
            </a:r>
            <a:r>
              <a:rPr lang="en-US" sz="2400" b="1" dirty="0">
                <a:solidFill>
                  <a:srgbClr val="2F02F0"/>
                </a:solidFill>
                <a:ea typeface="굴림" charset="0"/>
                <a:cs typeface="Courier New"/>
              </a:rPr>
              <a:t>	</a:t>
            </a:r>
            <a:r>
              <a:rPr lang="en-US" sz="2400" dirty="0">
                <a:solidFill>
                  <a:srgbClr val="2F02F0"/>
                </a:solidFill>
                <a:ea typeface="굴림" charset="0"/>
                <a:cs typeface="Courier New"/>
              </a:rPr>
              <a:t>append</a:t>
            </a:r>
          </a:p>
          <a:p>
            <a:pPr marL="1366838" lvl="1" indent="-966788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i</a:t>
            </a:r>
            <a:r>
              <a:rPr lang="en-US" sz="2400" b="1" dirty="0">
                <a:solidFill>
                  <a:srgbClr val="2F02F0"/>
                </a:solidFill>
                <a:ea typeface="굴림" charset="0"/>
                <a:cs typeface="Courier New"/>
              </a:rPr>
              <a:t>	</a:t>
            </a:r>
            <a:r>
              <a:rPr lang="en-US" sz="2400" dirty="0">
                <a:solidFill>
                  <a:srgbClr val="2F02F0"/>
                </a:solidFill>
                <a:ea typeface="굴림" charset="0"/>
                <a:cs typeface="Courier New"/>
              </a:rPr>
              <a:t>insert</a:t>
            </a:r>
          </a:p>
          <a:p>
            <a:pPr marL="1366838" lvl="1" indent="-966788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c</a:t>
            </a:r>
            <a:r>
              <a:rPr lang="en-US" sz="2400" b="1" dirty="0">
                <a:solidFill>
                  <a:srgbClr val="2F02F0"/>
                </a:solidFill>
                <a:ea typeface="굴림" charset="0"/>
                <a:cs typeface="Courier New"/>
              </a:rPr>
              <a:t>	</a:t>
            </a:r>
            <a:r>
              <a:rPr lang="en-US" sz="2400" dirty="0">
                <a:solidFill>
                  <a:srgbClr val="2F02F0"/>
                </a:solidFill>
                <a:ea typeface="굴림" charset="0"/>
                <a:cs typeface="Courier New"/>
              </a:rPr>
              <a:t>change</a:t>
            </a:r>
          </a:p>
          <a:p>
            <a:pPr marL="1366838" lvl="1" indent="-966788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d</a:t>
            </a:r>
            <a:r>
              <a:rPr lang="en-US" sz="2400" b="1" dirty="0">
                <a:solidFill>
                  <a:srgbClr val="2F02F0"/>
                </a:solidFill>
                <a:ea typeface="굴림" charset="0"/>
                <a:cs typeface="Courier New"/>
              </a:rPr>
              <a:t>	</a:t>
            </a:r>
            <a:r>
              <a:rPr lang="en-US" sz="2400" dirty="0">
                <a:solidFill>
                  <a:srgbClr val="2F02F0"/>
                </a:solidFill>
                <a:ea typeface="굴림" charset="0"/>
                <a:cs typeface="Courier New"/>
              </a:rPr>
              <a:t>delete</a:t>
            </a:r>
          </a:p>
          <a:p>
            <a:pPr marL="1366838" lvl="1" indent="-966788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p</a:t>
            </a:r>
            <a:r>
              <a:rPr lang="en-US" sz="2400" b="1" dirty="0">
                <a:solidFill>
                  <a:srgbClr val="2F02F0"/>
                </a:solidFill>
                <a:ea typeface="굴림" charset="0"/>
                <a:cs typeface="Courier New"/>
              </a:rPr>
              <a:t>	</a:t>
            </a:r>
            <a:r>
              <a:rPr lang="en-US" sz="2400" dirty="0">
                <a:solidFill>
                  <a:srgbClr val="2F02F0"/>
                </a:solidFill>
                <a:ea typeface="굴림" charset="0"/>
                <a:cs typeface="Courier New"/>
              </a:rPr>
              <a:t>print</a:t>
            </a:r>
          </a:p>
          <a:p>
            <a:pPr marL="1366838" lvl="1" indent="-966788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r</a:t>
            </a:r>
            <a:r>
              <a:rPr lang="en-US" sz="2400" b="1" dirty="0">
                <a:solidFill>
                  <a:srgbClr val="2F02F0"/>
                </a:solidFill>
                <a:ea typeface="굴림" charset="0"/>
                <a:cs typeface="Courier New"/>
              </a:rPr>
              <a:t>	</a:t>
            </a:r>
            <a:r>
              <a:rPr lang="en-US" sz="2400" dirty="0">
                <a:solidFill>
                  <a:srgbClr val="2F02F0"/>
                </a:solidFill>
                <a:ea typeface="굴림" charset="0"/>
                <a:cs typeface="Courier New"/>
              </a:rPr>
              <a:t>read</a:t>
            </a:r>
          </a:p>
          <a:p>
            <a:pPr marL="1366838" lvl="1" indent="-966788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w</a:t>
            </a:r>
            <a:r>
              <a:rPr lang="en-US" sz="2400" b="1" dirty="0">
                <a:solidFill>
                  <a:srgbClr val="2F02F0"/>
                </a:solidFill>
                <a:ea typeface="굴림" charset="0"/>
                <a:cs typeface="Courier New"/>
              </a:rPr>
              <a:t>	</a:t>
            </a:r>
            <a:r>
              <a:rPr lang="en-US" sz="2400" dirty="0">
                <a:solidFill>
                  <a:srgbClr val="2F02F0"/>
                </a:solidFill>
                <a:ea typeface="굴림" charset="0"/>
                <a:cs typeface="Courier New"/>
              </a:rPr>
              <a:t>write</a:t>
            </a:r>
          </a:p>
          <a:p>
            <a:pPr marL="1366838" lvl="1" indent="-966788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y</a:t>
            </a:r>
            <a:r>
              <a:rPr lang="en-US" sz="2400" b="1" dirty="0">
                <a:solidFill>
                  <a:srgbClr val="2F02F0"/>
                </a:solidFill>
                <a:ea typeface="굴림" charset="0"/>
                <a:cs typeface="Courier New"/>
              </a:rPr>
              <a:t>	</a:t>
            </a:r>
            <a:r>
              <a:rPr lang="en-US" sz="2400" dirty="0">
                <a:solidFill>
                  <a:srgbClr val="2F02F0"/>
                </a:solidFill>
                <a:ea typeface="굴림" charset="0"/>
                <a:cs typeface="Courier New"/>
              </a:rPr>
              <a:t>transform</a:t>
            </a:r>
          </a:p>
          <a:p>
            <a:pPr marL="1366838" lvl="1" indent="-966788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=</a:t>
            </a:r>
            <a:r>
              <a:rPr lang="en-US" sz="2400" b="1" dirty="0">
                <a:solidFill>
                  <a:srgbClr val="2F02F0"/>
                </a:solidFill>
                <a:ea typeface="굴림" charset="0"/>
                <a:cs typeface="Courier New"/>
              </a:rPr>
              <a:t>	</a:t>
            </a:r>
            <a:r>
              <a:rPr lang="en-US" sz="2400" dirty="0">
                <a:solidFill>
                  <a:srgbClr val="2F02F0"/>
                </a:solidFill>
                <a:ea typeface="굴림" charset="0"/>
                <a:cs typeface="Courier New"/>
              </a:rPr>
              <a:t>display line number</a:t>
            </a:r>
          </a:p>
          <a:p>
            <a:pPr marL="1366838" lvl="1" indent="-966788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N</a:t>
            </a:r>
            <a:r>
              <a:rPr lang="en-US" sz="2400" b="1" dirty="0">
                <a:solidFill>
                  <a:srgbClr val="2F02F0"/>
                </a:solidFill>
                <a:ea typeface="굴림" charset="0"/>
                <a:cs typeface="Courier New"/>
              </a:rPr>
              <a:t>	</a:t>
            </a:r>
            <a:r>
              <a:rPr lang="en-US" sz="2400" dirty="0">
                <a:solidFill>
                  <a:srgbClr val="2F02F0"/>
                </a:solidFill>
                <a:ea typeface="굴림" charset="0"/>
                <a:cs typeface="Courier New"/>
              </a:rPr>
              <a:t>append next line to current one</a:t>
            </a:r>
          </a:p>
          <a:p>
            <a:pPr marL="1366838" lvl="1" indent="-966788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q</a:t>
            </a:r>
            <a:r>
              <a:rPr lang="en-US" sz="2400" b="1" dirty="0">
                <a:solidFill>
                  <a:srgbClr val="2F02F0"/>
                </a:solidFill>
                <a:ea typeface="굴림" charset="0"/>
                <a:cs typeface="Courier New"/>
              </a:rPr>
              <a:t>	</a:t>
            </a:r>
            <a:r>
              <a:rPr lang="en-US" sz="2400" dirty="0">
                <a:solidFill>
                  <a:srgbClr val="2F02F0"/>
                </a:solidFill>
                <a:ea typeface="굴림" charset="0"/>
                <a:cs typeface="Courier New"/>
              </a:rPr>
              <a:t>quit</a:t>
            </a:r>
          </a:p>
        </p:txBody>
      </p:sp>
    </p:spTree>
    <p:extLst>
      <p:ext uri="{BB962C8B-B14F-4D97-AF65-F5344CB8AC3E}">
        <p14:creationId xmlns:p14="http://schemas.microsoft.com/office/powerpoint/2010/main" val="93637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The </a:t>
            </a:r>
            <a:r>
              <a:rPr lang="en-US" sz="4000" dirty="0" err="1"/>
              <a:t>sed</a:t>
            </a:r>
            <a:r>
              <a:rPr lang="en-US" sz="4000" dirty="0"/>
              <a:t> Stream Editor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33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Print 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Print command (</a:t>
            </a:r>
            <a:r>
              <a:rPr lang="en-US" sz="2400" dirty="0">
                <a:solidFill>
                  <a:srgbClr val="2F02F0"/>
                </a:solidFill>
                <a:ea typeface="굴림" charset="0"/>
              </a:rPr>
              <a:t>p</a:t>
            </a:r>
            <a:r>
              <a:rPr lang="en-US" sz="2400" dirty="0">
                <a:ea typeface="굴림" charset="0"/>
              </a:rPr>
              <a:t>) used to force pattern space to be output, useful if </a:t>
            </a:r>
            <a:r>
              <a:rPr lang="en-US" sz="2400" dirty="0">
                <a:solidFill>
                  <a:srgbClr val="2F02F0"/>
                </a:solidFill>
                <a:ea typeface="굴림" charset="0"/>
              </a:rPr>
              <a:t>-n</a:t>
            </a:r>
            <a:r>
              <a:rPr lang="en-US" sz="2400" dirty="0">
                <a:ea typeface="굴림" charset="0"/>
              </a:rPr>
              <a:t> option has been specified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Syntax: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	[address1[,address2]]p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굴림" charset="0"/>
              </a:rPr>
              <a:t>Note: if </a:t>
            </a:r>
            <a:r>
              <a:rPr lang="en-US" sz="2000" dirty="0">
                <a:solidFill>
                  <a:srgbClr val="2F02F0"/>
                </a:solidFill>
                <a:ea typeface="굴림" charset="0"/>
              </a:rPr>
              <a:t>-n</a:t>
            </a:r>
            <a:r>
              <a:rPr lang="en-US" sz="2000" dirty="0">
                <a:ea typeface="굴림" charset="0"/>
              </a:rPr>
              <a:t> or </a:t>
            </a:r>
            <a:r>
              <a:rPr lang="en-US" sz="2000" dirty="0">
                <a:solidFill>
                  <a:srgbClr val="2F02F0"/>
                </a:solidFill>
                <a:ea typeface="굴림" charset="0"/>
              </a:rPr>
              <a:t>#n</a:t>
            </a:r>
            <a:r>
              <a:rPr lang="en-US" sz="2000" dirty="0">
                <a:ea typeface="굴림" charset="0"/>
              </a:rPr>
              <a:t> option has not been specified, </a:t>
            </a:r>
            <a:r>
              <a:rPr lang="en-US" sz="2000" dirty="0">
                <a:solidFill>
                  <a:srgbClr val="2F02F0"/>
                </a:solidFill>
                <a:ea typeface="굴림" charset="0"/>
              </a:rPr>
              <a:t>p</a:t>
            </a:r>
            <a:r>
              <a:rPr lang="en-US" sz="2000" dirty="0">
                <a:ea typeface="굴림" charset="0"/>
              </a:rPr>
              <a:t> will cause the line to be output twice!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Examples: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  <a:tabLst>
                <a:tab pos="1822450" algn="l"/>
              </a:tabLst>
            </a:pPr>
            <a:r>
              <a:rPr lang="en-US" sz="2400" dirty="0">
                <a:ea typeface="굴림" charset="0"/>
              </a:rPr>
              <a:t>	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1,5p</a:t>
            </a:r>
            <a:r>
              <a:rPr lang="en-US" sz="2400" dirty="0">
                <a:ea typeface="굴림" charset="0"/>
              </a:rPr>
              <a:t>		</a:t>
            </a:r>
            <a:r>
              <a:rPr lang="en-US" sz="2000" dirty="0">
                <a:ea typeface="굴림" charset="0"/>
              </a:rPr>
              <a:t>will display lines 1 through 5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  <a:tabLst>
                <a:tab pos="1822450" algn="l"/>
              </a:tabLst>
            </a:pPr>
            <a:r>
              <a:rPr lang="en-US" sz="2400" dirty="0">
                <a:ea typeface="굴림" charset="0"/>
              </a:rPr>
              <a:t>	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/^$/,$p</a:t>
            </a:r>
            <a:r>
              <a:rPr lang="en-US" sz="2400" dirty="0">
                <a:ea typeface="굴림" charset="0"/>
              </a:rPr>
              <a:t>	</a:t>
            </a:r>
            <a:r>
              <a:rPr lang="en-US" sz="2000" dirty="0">
                <a:ea typeface="굴림" charset="0"/>
              </a:rPr>
              <a:t>will display lines from first blank line through last line of file</a:t>
            </a:r>
          </a:p>
        </p:txBody>
      </p:sp>
    </p:spTree>
    <p:extLst>
      <p:ext uri="{BB962C8B-B14F-4D97-AF65-F5344CB8AC3E}">
        <p14:creationId xmlns:p14="http://schemas.microsoft.com/office/powerpoint/2010/main" val="859871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Substitute 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Syntax: 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	[address(</a:t>
            </a:r>
            <a:r>
              <a:rPr lang="en-US" sz="2000" b="1" dirty="0" err="1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es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)]</a:t>
            </a:r>
            <a:r>
              <a:rPr lang="en-US" sz="2000" b="1" dirty="0">
                <a:solidFill>
                  <a:srgbClr val="2F02F0"/>
                </a:solidFill>
                <a:highlight>
                  <a:srgbClr val="FFFF00"/>
                </a:highlight>
                <a:latin typeface="Courier New"/>
                <a:ea typeface="굴림" charset="0"/>
                <a:cs typeface="Courier New"/>
              </a:rPr>
              <a:t>s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/pattern/replacement/[flags]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굴림" charset="0"/>
              </a:rPr>
              <a:t>pattern : search pattern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굴림" charset="0"/>
              </a:rPr>
              <a:t>replacement : replacement string for pattern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굴림" charset="0"/>
              </a:rPr>
              <a:t>flags : optionally any of the following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None/>
              <a:tabLst>
                <a:tab pos="746125" algn="l"/>
                <a:tab pos="1366838" algn="l"/>
              </a:tabLst>
            </a:pPr>
            <a:r>
              <a:rPr lang="en-US" sz="1800" dirty="0">
                <a:ea typeface="굴림" charset="0"/>
              </a:rPr>
              <a:t>	</a:t>
            </a:r>
            <a:r>
              <a:rPr lang="en-US" sz="2000" dirty="0">
                <a:ea typeface="굴림" charset="0"/>
              </a:rPr>
              <a:t>	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n</a:t>
            </a:r>
            <a:r>
              <a:rPr lang="en-US" sz="2000" dirty="0">
                <a:ea typeface="굴림" charset="0"/>
              </a:rPr>
              <a:t>		a number from 1 to 512 indicating which occurrence 	of pattern 		should be replaced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None/>
              <a:tabLst>
                <a:tab pos="746125" algn="l"/>
                <a:tab pos="1366838" algn="l"/>
              </a:tabLst>
            </a:pPr>
            <a:r>
              <a:rPr lang="en-US" sz="2000" dirty="0">
                <a:ea typeface="굴림" charset="0"/>
              </a:rPr>
              <a:t>		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g</a:t>
            </a:r>
            <a:r>
              <a:rPr lang="en-US" sz="2000" dirty="0">
                <a:ea typeface="굴림" charset="0"/>
              </a:rPr>
              <a:t>		global, replace all occurrences of pattern in pattern space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None/>
              <a:tabLst>
                <a:tab pos="746125" algn="l"/>
                <a:tab pos="1366838" algn="l"/>
              </a:tabLst>
            </a:pPr>
            <a:r>
              <a:rPr lang="en-US" sz="2000" dirty="0">
                <a:ea typeface="굴림" charset="0"/>
              </a:rPr>
              <a:t>		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p</a:t>
            </a:r>
            <a:r>
              <a:rPr lang="en-US" sz="2000" dirty="0">
                <a:ea typeface="굴림" charset="0"/>
              </a:rPr>
              <a:t>		print contents of pattern space</a:t>
            </a:r>
          </a:p>
        </p:txBody>
      </p:sp>
    </p:spTree>
    <p:extLst>
      <p:ext uri="{BB962C8B-B14F-4D97-AF65-F5344CB8AC3E}">
        <p14:creationId xmlns:p14="http://schemas.microsoft.com/office/powerpoint/2010/main" val="2604418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Substitute Examples 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s/Puff Daddy/P. </a:t>
            </a:r>
            <a:r>
              <a:rPr lang="en-US" sz="2000" b="1" dirty="0" err="1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Diddy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/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굴림" charset="0"/>
              </a:rPr>
              <a:t>Substitute </a:t>
            </a:r>
            <a:r>
              <a:rPr lang="en-US" sz="2000" dirty="0">
                <a:solidFill>
                  <a:srgbClr val="008000"/>
                </a:solidFill>
                <a:ea typeface="굴림" charset="0"/>
              </a:rPr>
              <a:t>P. </a:t>
            </a:r>
            <a:r>
              <a:rPr lang="en-US" sz="2000" dirty="0" err="1">
                <a:solidFill>
                  <a:srgbClr val="008000"/>
                </a:solidFill>
                <a:ea typeface="굴림" charset="0"/>
              </a:rPr>
              <a:t>Diddy</a:t>
            </a:r>
            <a:r>
              <a:rPr lang="en-US" sz="2000" dirty="0">
                <a:solidFill>
                  <a:srgbClr val="008000"/>
                </a:solidFill>
                <a:ea typeface="굴림" charset="0"/>
              </a:rPr>
              <a:t> </a:t>
            </a:r>
            <a:r>
              <a:rPr lang="en-US" sz="2000" dirty="0">
                <a:ea typeface="굴림" charset="0"/>
              </a:rPr>
              <a:t>for the </a:t>
            </a:r>
            <a:r>
              <a:rPr lang="en-US" sz="2000" b="1" dirty="0">
                <a:ea typeface="굴림" charset="0"/>
              </a:rPr>
              <a:t>first occurrence </a:t>
            </a:r>
            <a:r>
              <a:rPr lang="en-US" sz="2000" dirty="0">
                <a:ea typeface="굴림" charset="0"/>
              </a:rPr>
              <a:t>of </a:t>
            </a:r>
            <a:r>
              <a:rPr lang="en-US" sz="2000" dirty="0">
                <a:solidFill>
                  <a:srgbClr val="008000"/>
                </a:solidFill>
                <a:ea typeface="굴림" charset="0"/>
              </a:rPr>
              <a:t>Puff Daddy </a:t>
            </a:r>
            <a:r>
              <a:rPr lang="en-US" sz="2000" dirty="0">
                <a:ea typeface="굴림" charset="0"/>
              </a:rPr>
              <a:t>in pattern space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s/Four/Five/2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굴림" charset="0"/>
              </a:rPr>
              <a:t>Substitutes </a:t>
            </a:r>
            <a:r>
              <a:rPr lang="en-US" sz="2000" dirty="0">
                <a:solidFill>
                  <a:srgbClr val="008000"/>
                </a:solidFill>
                <a:ea typeface="굴림" charset="0"/>
              </a:rPr>
              <a:t>Five</a:t>
            </a:r>
            <a:r>
              <a:rPr lang="en-US" sz="2000" dirty="0">
                <a:ea typeface="굴림" charset="0"/>
              </a:rPr>
              <a:t> for the </a:t>
            </a:r>
            <a:r>
              <a:rPr lang="en-US" sz="2000" b="1" dirty="0">
                <a:ea typeface="굴림" charset="0"/>
              </a:rPr>
              <a:t>second occurrence </a:t>
            </a:r>
            <a:r>
              <a:rPr lang="en-US" sz="2000" dirty="0">
                <a:ea typeface="굴림" charset="0"/>
              </a:rPr>
              <a:t>of </a:t>
            </a:r>
            <a:r>
              <a:rPr lang="en-US" sz="2000" dirty="0">
                <a:solidFill>
                  <a:srgbClr val="008000"/>
                </a:solidFill>
                <a:ea typeface="굴림" charset="0"/>
              </a:rPr>
              <a:t>Four</a:t>
            </a:r>
            <a:r>
              <a:rPr lang="en-US" sz="2000" dirty="0">
                <a:ea typeface="굴림" charset="0"/>
              </a:rPr>
              <a:t> in the pattern space (i.e., each line)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s/paper/plastic/p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굴림" charset="0"/>
              </a:rPr>
              <a:t>Substitutes </a:t>
            </a:r>
            <a:r>
              <a:rPr lang="en-US" sz="2000" dirty="0">
                <a:solidFill>
                  <a:srgbClr val="008000"/>
                </a:solidFill>
                <a:ea typeface="굴림" charset="0"/>
              </a:rPr>
              <a:t>plastic</a:t>
            </a:r>
            <a:r>
              <a:rPr lang="en-US" sz="2000" dirty="0">
                <a:ea typeface="굴림" charset="0"/>
              </a:rPr>
              <a:t> for the </a:t>
            </a:r>
            <a:r>
              <a:rPr lang="en-US" sz="2000" b="1" dirty="0">
                <a:ea typeface="굴림" charset="0"/>
              </a:rPr>
              <a:t>first occurrence </a:t>
            </a:r>
            <a:r>
              <a:rPr lang="en-US" sz="2000" dirty="0">
                <a:ea typeface="굴림" charset="0"/>
              </a:rPr>
              <a:t>of </a:t>
            </a:r>
            <a:r>
              <a:rPr lang="en-US" sz="2000" dirty="0">
                <a:solidFill>
                  <a:srgbClr val="008000"/>
                </a:solidFill>
                <a:ea typeface="굴림" charset="0"/>
              </a:rPr>
              <a:t>paper</a:t>
            </a:r>
            <a:r>
              <a:rPr lang="en-US" sz="2000" dirty="0">
                <a:ea typeface="굴림" charset="0"/>
              </a:rPr>
              <a:t> and outputs (prints) pattern space</a:t>
            </a:r>
          </a:p>
        </p:txBody>
      </p:sp>
    </p:spTree>
    <p:extLst>
      <p:ext uri="{BB962C8B-B14F-4D97-AF65-F5344CB8AC3E}">
        <p14:creationId xmlns:p14="http://schemas.microsoft.com/office/powerpoint/2010/main" val="890089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Replacement Patterns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Substitute can use several </a:t>
            </a:r>
            <a:r>
              <a:rPr lang="en-US" sz="2400" dirty="0">
                <a:solidFill>
                  <a:srgbClr val="008000"/>
                </a:solidFill>
                <a:ea typeface="굴림" charset="0"/>
              </a:rPr>
              <a:t>special characters </a:t>
            </a:r>
            <a:r>
              <a:rPr lang="en-US" sz="2400" dirty="0">
                <a:ea typeface="굴림" charset="0"/>
              </a:rPr>
              <a:t>in the </a:t>
            </a:r>
            <a:r>
              <a:rPr lang="en-US" sz="2400" dirty="0">
                <a:solidFill>
                  <a:srgbClr val="008000"/>
                </a:solidFill>
                <a:ea typeface="굴림" charset="0"/>
              </a:rPr>
              <a:t>replacement</a:t>
            </a:r>
            <a:r>
              <a:rPr lang="en-US" sz="2400" dirty="0">
                <a:ea typeface="굴림" charset="0"/>
              </a:rPr>
              <a:t> string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  <a:tabLst>
                <a:tab pos="911225" algn="l"/>
              </a:tabLst>
            </a:pPr>
            <a:r>
              <a:rPr lang="en-US" sz="2400" dirty="0">
                <a:ea typeface="굴림" charset="0"/>
              </a:rPr>
              <a:t>	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&amp;</a:t>
            </a:r>
            <a:r>
              <a:rPr lang="en-US" sz="2000" dirty="0">
                <a:ea typeface="굴림" charset="0"/>
              </a:rPr>
              <a:t>	replaced by entire string matched in regular expression for pattern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  <a:tabLst>
                <a:tab pos="911225" algn="l"/>
              </a:tabLst>
            </a:pPr>
            <a:endParaRPr lang="en-US" sz="2000" dirty="0">
              <a:ea typeface="굴림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  <a:tabLst>
                <a:tab pos="911225" algn="l"/>
              </a:tabLst>
            </a:pPr>
            <a:r>
              <a:rPr lang="en-US" sz="2000" dirty="0">
                <a:ea typeface="굴림" charset="0"/>
              </a:rPr>
              <a:t>	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\n</a:t>
            </a:r>
            <a:r>
              <a:rPr lang="en-US" sz="2000" dirty="0">
                <a:ea typeface="굴림" charset="0"/>
              </a:rPr>
              <a:t>	replaced by nth substring (or sub-expression) previously specified 	using "</a:t>
            </a:r>
            <a:r>
              <a:rPr lang="en-US" sz="2000" dirty="0">
                <a:solidFill>
                  <a:srgbClr val="2F02F0"/>
                </a:solidFill>
                <a:ea typeface="굴림" charset="0"/>
              </a:rPr>
              <a:t>\(</a:t>
            </a:r>
            <a:r>
              <a:rPr lang="en-US" sz="2000" dirty="0">
                <a:ea typeface="굴림" charset="0"/>
              </a:rPr>
              <a:t>" and "</a:t>
            </a:r>
            <a:r>
              <a:rPr lang="en-US" sz="2000" dirty="0">
                <a:solidFill>
                  <a:srgbClr val="2F02F0"/>
                </a:solidFill>
                <a:ea typeface="굴림" charset="0"/>
              </a:rPr>
              <a:t>\)</a:t>
            </a:r>
            <a:r>
              <a:rPr lang="en-US" sz="2000" dirty="0">
                <a:ea typeface="굴림" charset="0"/>
              </a:rPr>
              <a:t>”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  <a:tabLst>
                <a:tab pos="911225" algn="l"/>
              </a:tabLst>
            </a:pPr>
            <a:endParaRPr lang="en-US" sz="2000" dirty="0">
              <a:ea typeface="굴림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  <a:tabLst>
                <a:tab pos="911225" algn="l"/>
              </a:tabLst>
            </a:pPr>
            <a:r>
              <a:rPr lang="en-US" sz="2000" dirty="0">
                <a:ea typeface="굴림" charset="0"/>
              </a:rPr>
              <a:t>	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\</a:t>
            </a:r>
            <a:r>
              <a:rPr lang="en-US" sz="2000" dirty="0">
                <a:ea typeface="굴림" charset="0"/>
              </a:rPr>
              <a:t>	used to </a:t>
            </a:r>
            <a:r>
              <a:rPr lang="en-US" sz="2000" dirty="0">
                <a:solidFill>
                  <a:srgbClr val="008000"/>
                </a:solidFill>
                <a:ea typeface="굴림" charset="0"/>
              </a:rPr>
              <a:t>escape </a:t>
            </a:r>
            <a:r>
              <a:rPr lang="en-US" sz="2000" dirty="0">
                <a:ea typeface="굴림" charset="0"/>
              </a:rPr>
              <a:t>the ampersand (</a:t>
            </a:r>
            <a:r>
              <a:rPr lang="en-US" sz="2000" dirty="0">
                <a:solidFill>
                  <a:srgbClr val="2F02F0"/>
                </a:solidFill>
                <a:ea typeface="굴림" charset="0"/>
              </a:rPr>
              <a:t>&amp;</a:t>
            </a:r>
            <a:r>
              <a:rPr lang="en-US" sz="2000" dirty="0">
                <a:ea typeface="굴림" charset="0"/>
              </a:rPr>
              <a:t>) and the backslash (</a:t>
            </a:r>
            <a:r>
              <a:rPr lang="en-US" sz="2000" dirty="0">
                <a:solidFill>
                  <a:srgbClr val="2F02F0"/>
                </a:solidFill>
                <a:ea typeface="굴림" charset="0"/>
              </a:rPr>
              <a:t>\</a:t>
            </a:r>
            <a:r>
              <a:rPr lang="en-US" sz="2000" dirty="0">
                <a:ea typeface="굴림" charset="0"/>
              </a:rPr>
              <a:t>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8818C-4308-45AA-B5A9-F1ADB9F942D7}"/>
              </a:ext>
            </a:extLst>
          </p:cNvPr>
          <p:cNvSpPr txBox="1"/>
          <p:nvPr/>
        </p:nvSpPr>
        <p:spPr>
          <a:xfrm>
            <a:off x="1003737" y="5085593"/>
            <a:ext cx="68895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6375" indent="-2746375">
              <a:buNone/>
            </a:pPr>
            <a:r>
              <a:rPr lang="en-US" sz="16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/^</a:t>
            </a:r>
            <a:r>
              <a:rPr lang="en-US" sz="1600" b="1" dirty="0" err="1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ya</a:t>
            </a:r>
            <a:r>
              <a:rPr lang="en-US" sz="16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*y/,/[0-9]$/d</a:t>
            </a:r>
            <a:r>
              <a:rPr lang="en-US" sz="1800" dirty="0">
                <a:ea typeface="굴림" charset="0"/>
              </a:rPr>
              <a:t>	deletes from first line that begins with yay, </a:t>
            </a:r>
            <a:r>
              <a:rPr lang="en-US" sz="1800" dirty="0" err="1">
                <a:ea typeface="굴림" charset="0"/>
              </a:rPr>
              <a:t>yaay</a:t>
            </a:r>
            <a:r>
              <a:rPr lang="en-US" sz="1800" dirty="0">
                <a:ea typeface="굴림" charset="0"/>
              </a:rPr>
              <a:t>, </a:t>
            </a:r>
            <a:r>
              <a:rPr lang="en-US" sz="1800" dirty="0" err="1">
                <a:ea typeface="굴림" charset="0"/>
              </a:rPr>
              <a:t>yaaay</a:t>
            </a:r>
            <a:r>
              <a:rPr lang="en-US" sz="1800" dirty="0">
                <a:ea typeface="굴림" charset="0"/>
              </a:rPr>
              <a:t>, etc. through first line that ends with a digit</a:t>
            </a:r>
          </a:p>
        </p:txBody>
      </p:sp>
    </p:spTree>
    <p:extLst>
      <p:ext uri="{BB962C8B-B14F-4D97-AF65-F5344CB8AC3E}">
        <p14:creationId xmlns:p14="http://schemas.microsoft.com/office/powerpoint/2010/main" val="2597556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Replacement Pattern Examples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15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ea typeface="굴림" charset="0"/>
              </a:rPr>
              <a:t>"the UNIX operating system …"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FF0066"/>
                </a:solidFill>
                <a:ea typeface="굴림" charset="0"/>
              </a:rPr>
              <a:t>		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s/.NI./wonderful </a:t>
            </a:r>
            <a:r>
              <a:rPr lang="en-US" sz="2000" b="1" dirty="0">
                <a:solidFill>
                  <a:srgbClr val="2F02F0"/>
                </a:solidFill>
                <a:highlight>
                  <a:srgbClr val="FFFF00"/>
                </a:highlight>
                <a:latin typeface="Courier New"/>
                <a:ea typeface="굴림" charset="0"/>
                <a:cs typeface="Courier New"/>
              </a:rPr>
              <a:t>&amp;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/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ea typeface="굴림" charset="0"/>
              </a:rPr>
              <a:t>			</a:t>
            </a:r>
            <a:r>
              <a:rPr lang="en-US" sz="2400" dirty="0">
                <a:solidFill>
                  <a:srgbClr val="008000"/>
                </a:solidFill>
                <a:ea typeface="굴림" charset="0"/>
              </a:rPr>
              <a:t>--&gt; </a:t>
            </a:r>
            <a:r>
              <a:rPr lang="en-US" sz="2400" dirty="0">
                <a:ea typeface="굴림" charset="0"/>
              </a:rPr>
              <a:t>"the wonderful UNIX operating system …"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ea typeface="굴림" charset="0"/>
              </a:rPr>
              <a:t>"</a:t>
            </a:r>
            <a:r>
              <a:rPr lang="en-US" sz="2400" dirty="0" err="1">
                <a:ea typeface="굴림" charset="0"/>
              </a:rPr>
              <a:t>unix</a:t>
            </a:r>
            <a:r>
              <a:rPr lang="en-US" sz="2400" dirty="0">
                <a:ea typeface="굴림" charset="0"/>
              </a:rPr>
              <a:t> is fun"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ea typeface="굴림" charset="0"/>
              </a:rPr>
              <a:t>		</a:t>
            </a:r>
            <a:r>
              <a:rPr lang="en-US" sz="2000" b="1" dirty="0" err="1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sed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 's/</a:t>
            </a:r>
            <a:r>
              <a:rPr lang="en-US" sz="2000" b="1" dirty="0">
                <a:solidFill>
                  <a:srgbClr val="2F02F0"/>
                </a:solidFill>
                <a:highlight>
                  <a:srgbClr val="FFFF00"/>
                </a:highlight>
                <a:latin typeface="Courier New"/>
                <a:ea typeface="굴림" charset="0"/>
                <a:cs typeface="Courier New"/>
              </a:rPr>
              <a:t>\([[:alpha:]]\)\([^ \n]*\)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/</a:t>
            </a:r>
            <a:r>
              <a:rPr lang="en-US" sz="2000" b="1" dirty="0">
                <a:solidFill>
                  <a:srgbClr val="2F02F0"/>
                </a:solidFill>
                <a:highlight>
                  <a:srgbClr val="FFFF00"/>
                </a:highlight>
                <a:latin typeface="Courier New"/>
                <a:ea typeface="굴림" charset="0"/>
                <a:cs typeface="Courier New"/>
              </a:rPr>
              <a:t>\2\1ay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/g'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ea typeface="굴림" charset="0"/>
              </a:rPr>
              <a:t>		</a:t>
            </a:r>
            <a:r>
              <a:rPr lang="en-US" sz="2400" dirty="0">
                <a:solidFill>
                  <a:srgbClr val="008000"/>
                </a:solidFill>
                <a:ea typeface="굴림" charset="0"/>
              </a:rPr>
              <a:t>--&gt;</a:t>
            </a:r>
            <a:r>
              <a:rPr lang="en-US" sz="2400" dirty="0">
                <a:ea typeface="굴림" charset="0"/>
              </a:rPr>
              <a:t> "</a:t>
            </a:r>
            <a:r>
              <a:rPr lang="en-US" sz="2400" dirty="0" err="1">
                <a:ea typeface="굴림" charset="0"/>
              </a:rPr>
              <a:t>nixuay</a:t>
            </a:r>
            <a:r>
              <a:rPr lang="en-US" sz="2400" dirty="0">
                <a:ea typeface="굴림" charset="0"/>
              </a:rPr>
              <a:t> </a:t>
            </a:r>
            <a:r>
              <a:rPr lang="en-US" sz="2400" dirty="0" err="1">
                <a:ea typeface="굴림" charset="0"/>
              </a:rPr>
              <a:t>siay</a:t>
            </a:r>
            <a:r>
              <a:rPr lang="en-US" sz="2400" dirty="0">
                <a:ea typeface="굴림" charset="0"/>
              </a:rPr>
              <a:t> </a:t>
            </a:r>
            <a:r>
              <a:rPr lang="en-US" sz="2400" dirty="0" err="1">
                <a:ea typeface="굴림" charset="0"/>
              </a:rPr>
              <a:t>unfay</a:t>
            </a:r>
            <a:r>
              <a:rPr lang="en-US" sz="2400" dirty="0">
                <a:ea typeface="굴림" charset="0"/>
              </a:rPr>
              <a:t>”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cat file3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err="1">
                <a:ea typeface="굴림" charset="0"/>
              </a:rPr>
              <a:t>first:second</a:t>
            </a:r>
            <a:endParaRPr lang="en-US" sz="2400" dirty="0">
              <a:ea typeface="굴림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err="1">
                <a:ea typeface="굴림" charset="0"/>
              </a:rPr>
              <a:t>one:two</a:t>
            </a:r>
            <a:endParaRPr lang="en-US" sz="2400" dirty="0">
              <a:ea typeface="굴림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sed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 's/</a:t>
            </a:r>
            <a:r>
              <a:rPr lang="en-US" sz="2000" b="1" dirty="0">
                <a:solidFill>
                  <a:srgbClr val="2F02F0"/>
                </a:solidFill>
                <a:highlight>
                  <a:srgbClr val="FFFF00"/>
                </a:highlight>
                <a:latin typeface="Courier New"/>
                <a:ea typeface="굴림" charset="0"/>
                <a:cs typeface="Courier New"/>
              </a:rPr>
              <a:t>\(.*\):\(.*\)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/</a:t>
            </a:r>
            <a:r>
              <a:rPr lang="en-US" sz="2000" b="1" dirty="0">
                <a:solidFill>
                  <a:srgbClr val="2F02F0"/>
                </a:solidFill>
                <a:highlight>
                  <a:srgbClr val="FFFF00"/>
                </a:highlight>
                <a:latin typeface="Courier New"/>
                <a:ea typeface="굴림" charset="0"/>
                <a:cs typeface="Courier New"/>
              </a:rPr>
              <a:t>\2:\1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/' file3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err="1">
                <a:ea typeface="굴림" charset="0"/>
              </a:rPr>
              <a:t>second:first</a:t>
            </a:r>
            <a:endParaRPr lang="en-US" sz="2400" dirty="0">
              <a:ea typeface="굴림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 err="1">
                <a:ea typeface="굴림" charset="0"/>
              </a:rPr>
              <a:t>two:one</a:t>
            </a:r>
            <a:endParaRPr lang="en-US" sz="2400" dirty="0">
              <a:ea typeface="굴림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60BCF2-AFBD-4900-804C-287F2C2B6FBB}"/>
              </a:ext>
            </a:extLst>
          </p:cNvPr>
          <p:cNvSpPr txBox="1"/>
          <p:nvPr/>
        </p:nvSpPr>
        <p:spPr>
          <a:xfrm>
            <a:off x="5925269" y="3951890"/>
            <a:ext cx="292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Inserts </a:t>
            </a:r>
            <a:r>
              <a:rPr lang="en-US" dirty="0">
                <a:highlight>
                  <a:srgbClr val="FFFF00"/>
                </a:highlight>
              </a:rPr>
              <a:t>ay and swaps position</a:t>
            </a:r>
          </a:p>
        </p:txBody>
      </p:sp>
    </p:spTree>
    <p:extLst>
      <p:ext uri="{BB962C8B-B14F-4D97-AF65-F5344CB8AC3E}">
        <p14:creationId xmlns:p14="http://schemas.microsoft.com/office/powerpoint/2010/main" val="3746168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Append, Insert, and Change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Syntax for these commands is little strange because they must be specified on multiple lines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8000"/>
                </a:solidFill>
                <a:ea typeface="굴림" charset="0"/>
              </a:rPr>
              <a:t>Append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	[address]a\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	text</a:t>
            </a:r>
            <a:endParaRPr lang="en-US" sz="2400" dirty="0">
              <a:solidFill>
                <a:srgbClr val="FF0066"/>
              </a:solidFill>
              <a:ea typeface="굴림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8000"/>
                </a:solidFill>
                <a:ea typeface="굴림" charset="0"/>
              </a:rPr>
              <a:t>Insert</a:t>
            </a:r>
            <a:endParaRPr lang="en-US" sz="2400" dirty="0">
              <a:ea typeface="굴림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FF0066"/>
                </a:solidFill>
                <a:ea typeface="굴림" charset="0"/>
              </a:rPr>
              <a:t>	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[address]</a:t>
            </a:r>
            <a:r>
              <a:rPr lang="en-US" sz="2000" b="1" dirty="0" err="1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i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\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	text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8000"/>
                </a:solidFill>
                <a:ea typeface="굴림" charset="0"/>
              </a:rPr>
              <a:t>Change</a:t>
            </a:r>
            <a:endParaRPr lang="en-US" sz="2400" dirty="0">
              <a:solidFill>
                <a:srgbClr val="FF0066"/>
              </a:solidFill>
              <a:ea typeface="굴림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FF0066"/>
                </a:solidFill>
                <a:ea typeface="굴림" charset="0"/>
              </a:rPr>
              <a:t>	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[address(</a:t>
            </a:r>
            <a:r>
              <a:rPr lang="en-US" sz="2000" b="1" dirty="0" err="1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es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)]c\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	text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967706" y="3493943"/>
            <a:ext cx="4155265" cy="1173486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굴림" charset="0"/>
              </a:rPr>
              <a:t>Append (</a:t>
            </a:r>
            <a:r>
              <a:rPr lang="en-US" sz="2400" dirty="0">
                <a:solidFill>
                  <a:srgbClr val="2F02F0"/>
                </a:solidFill>
                <a:ea typeface="굴림" charset="0"/>
              </a:rPr>
              <a:t>a</a:t>
            </a:r>
            <a:r>
              <a:rPr lang="en-US" sz="2400" dirty="0">
                <a:ea typeface="굴림" charset="0"/>
              </a:rPr>
              <a:t>) and Insert (</a:t>
            </a:r>
            <a:r>
              <a:rPr lang="en-US" sz="2400" dirty="0" err="1">
                <a:solidFill>
                  <a:srgbClr val="2F02F0"/>
                </a:solidFill>
                <a:ea typeface="굴림" charset="0"/>
              </a:rPr>
              <a:t>i</a:t>
            </a:r>
            <a:r>
              <a:rPr lang="en-US" sz="2400" dirty="0">
                <a:ea typeface="굴림" charset="0"/>
              </a:rPr>
              <a:t>) for </a:t>
            </a:r>
            <a:r>
              <a:rPr lang="en-US" sz="2400" dirty="0">
                <a:solidFill>
                  <a:srgbClr val="008000"/>
                </a:solidFill>
                <a:ea typeface="굴림" charset="0"/>
              </a:rPr>
              <a:t>single lines only</a:t>
            </a:r>
            <a:r>
              <a:rPr lang="en-US" sz="2400" dirty="0">
                <a:ea typeface="굴림" charset="0"/>
              </a:rPr>
              <a:t>, not range</a:t>
            </a:r>
          </a:p>
        </p:txBody>
      </p:sp>
    </p:spTree>
    <p:extLst>
      <p:ext uri="{BB962C8B-B14F-4D97-AF65-F5344CB8AC3E}">
        <p14:creationId xmlns:p14="http://schemas.microsoft.com/office/powerpoint/2010/main" val="4248939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Append Command (A) Example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274320" indent="-274320">
              <a:buNone/>
              <a:defRPr/>
            </a:pPr>
            <a:r>
              <a:rPr lang="en-US" sz="2000" b="1" dirty="0">
                <a:solidFill>
                  <a:srgbClr val="2F02F0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cat </a:t>
            </a:r>
            <a:r>
              <a:rPr lang="en-US" sz="2000" b="1" dirty="0" err="1">
                <a:solidFill>
                  <a:srgbClr val="2F02F0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tuition.append.sed</a:t>
            </a:r>
            <a:endParaRPr lang="en-US" sz="2000" b="1" dirty="0">
              <a:solidFill>
                <a:srgbClr val="2F02F0"/>
              </a:solidFill>
              <a:highlight>
                <a:srgbClr val="FFFF00"/>
              </a:highlight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buNone/>
              <a:defRPr/>
            </a:pPr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a \</a:t>
            </a:r>
          </a:p>
          <a:p>
            <a:pPr marL="274320" indent="-274320">
              <a:buNone/>
              <a:defRPr/>
            </a:pPr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--------------------------</a:t>
            </a:r>
          </a:p>
          <a:p>
            <a:pPr marL="274320" indent="-274320">
              <a:buNone/>
              <a:defRPr/>
            </a:pPr>
            <a:r>
              <a:rPr lang="en-US" sz="2000" b="1" dirty="0">
                <a:solidFill>
                  <a:srgbClr val="2F02F0"/>
                </a:solidFill>
                <a:latin typeface="Courier New" pitchFamily="49" charset="0"/>
                <a:cs typeface="Courier New" pitchFamily="49" charset="0"/>
              </a:rPr>
              <a:t>cat </a:t>
            </a:r>
            <a:r>
              <a:rPr lang="en-US" sz="2000" b="1" dirty="0" err="1">
                <a:solidFill>
                  <a:srgbClr val="2F02F0"/>
                </a:solidFill>
                <a:latin typeface="Courier New" pitchFamily="49" charset="0"/>
                <a:cs typeface="Courier New" pitchFamily="49" charset="0"/>
              </a:rPr>
              <a:t>tuition.data</a:t>
            </a:r>
            <a:endParaRPr lang="en-US" sz="2000" b="1" dirty="0">
              <a:solidFill>
                <a:srgbClr val="2F02F0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Part-time        1003.99</a:t>
            </a:r>
          </a:p>
          <a:p>
            <a:pPr marL="274320" indent="-274320"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Two-thirds-time  1506.49</a:t>
            </a:r>
          </a:p>
          <a:p>
            <a:pPr marL="274320" indent="-274320"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Full-time        2012.29</a:t>
            </a:r>
          </a:p>
          <a:p>
            <a:pPr marL="274320" indent="-274320">
              <a:buNone/>
              <a:defRPr/>
            </a:pPr>
            <a:r>
              <a:rPr lang="en-US" sz="2000" b="1" dirty="0" err="1">
                <a:solidFill>
                  <a:srgbClr val="2F02F0"/>
                </a:solidFill>
                <a:latin typeface="Courier New" pitchFamily="49" charset="0"/>
                <a:cs typeface="Courier New" pitchFamily="49" charset="0"/>
              </a:rPr>
              <a:t>sed</a:t>
            </a:r>
            <a:r>
              <a:rPr lang="en-US" sz="2000" b="1" dirty="0">
                <a:solidFill>
                  <a:srgbClr val="2F02F0"/>
                </a:solidFill>
                <a:latin typeface="Courier New" pitchFamily="49" charset="0"/>
                <a:cs typeface="Courier New" pitchFamily="49" charset="0"/>
              </a:rPr>
              <a:t> -f </a:t>
            </a:r>
            <a:r>
              <a:rPr lang="en-US" sz="2000" b="1" dirty="0" err="1">
                <a:solidFill>
                  <a:srgbClr val="2F02F0"/>
                </a:solidFill>
                <a:latin typeface="Courier New" pitchFamily="49" charset="0"/>
                <a:cs typeface="Courier New" pitchFamily="49" charset="0"/>
              </a:rPr>
              <a:t>tuition.append.sed</a:t>
            </a:r>
            <a:r>
              <a:rPr lang="en-US" sz="2000" b="1" dirty="0">
                <a:solidFill>
                  <a:srgbClr val="2F02F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2F02F0"/>
                </a:solidFill>
                <a:latin typeface="Courier New" pitchFamily="49" charset="0"/>
                <a:cs typeface="Courier New" pitchFamily="49" charset="0"/>
              </a:rPr>
              <a:t>tuition.data</a:t>
            </a:r>
            <a:endParaRPr lang="en-US" sz="2000" b="1" dirty="0">
              <a:solidFill>
                <a:srgbClr val="2F02F0"/>
              </a:solidFill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Part-time        1003.99</a:t>
            </a:r>
          </a:p>
          <a:p>
            <a:pPr marL="274320" indent="-274320"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--------------------------</a:t>
            </a:r>
          </a:p>
          <a:p>
            <a:pPr marL="274320" indent="-274320"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Two-thirds-time  1506.49</a:t>
            </a:r>
          </a:p>
          <a:p>
            <a:pPr marL="274320" indent="-274320"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--------------------------</a:t>
            </a:r>
          </a:p>
          <a:p>
            <a:pPr marL="274320" indent="-274320"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Full-time        2012.29</a:t>
            </a:r>
          </a:p>
          <a:p>
            <a:pPr marL="274320" indent="-274320">
              <a:buNone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--------------------------</a:t>
            </a:r>
          </a:p>
        </p:txBody>
      </p:sp>
      <p:grpSp>
        <p:nvGrpSpPr>
          <p:cNvPr id="21" name="Group 4"/>
          <p:cNvGrpSpPr>
            <a:grpSpLocks/>
          </p:cNvGrpSpPr>
          <p:nvPr/>
        </p:nvGrpSpPr>
        <p:grpSpPr bwMode="auto">
          <a:xfrm>
            <a:off x="4664191" y="3124200"/>
            <a:ext cx="2354263" cy="914400"/>
            <a:chOff x="2208" y="1920"/>
            <a:chExt cx="1483" cy="576"/>
          </a:xfrm>
        </p:grpSpPr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2928" y="2064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dirty="0">
                  <a:latin typeface="Arial" charset="0"/>
                  <a:cs typeface="Arial" charset="0"/>
                </a:rPr>
                <a:t>Input data</a:t>
              </a:r>
            </a:p>
          </p:txBody>
        </p:sp>
        <p:sp>
          <p:nvSpPr>
            <p:cNvPr id="23" name="AutoShape 6"/>
            <p:cNvSpPr>
              <a:spLocks/>
            </p:cNvSpPr>
            <p:nvPr/>
          </p:nvSpPr>
          <p:spPr bwMode="auto">
            <a:xfrm>
              <a:off x="2208" y="1920"/>
              <a:ext cx="672" cy="57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</p:grpSp>
      <p:grpSp>
        <p:nvGrpSpPr>
          <p:cNvPr id="24" name="Group 13"/>
          <p:cNvGrpSpPr>
            <a:grpSpLocks/>
          </p:cNvGrpSpPr>
          <p:nvPr/>
        </p:nvGrpSpPr>
        <p:grpSpPr bwMode="auto">
          <a:xfrm>
            <a:off x="5077853" y="1600200"/>
            <a:ext cx="3062288" cy="923925"/>
            <a:chOff x="3120" y="999"/>
            <a:chExt cx="1929" cy="542"/>
          </a:xfrm>
        </p:grpSpPr>
        <p:sp>
          <p:nvSpPr>
            <p:cNvPr id="25" name="AutoShape 8"/>
            <p:cNvSpPr>
              <a:spLocks/>
            </p:cNvSpPr>
            <p:nvPr/>
          </p:nvSpPr>
          <p:spPr bwMode="auto">
            <a:xfrm>
              <a:off x="3120" y="1133"/>
              <a:ext cx="432" cy="355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3600" y="999"/>
              <a:ext cx="1449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 err="1">
                  <a:latin typeface="Arial" charset="0"/>
                  <a:cs typeface="Arial" charset="0"/>
                </a:rPr>
                <a:t>sed</a:t>
              </a:r>
              <a:r>
                <a:rPr lang="en-US" sz="1800" dirty="0">
                  <a:latin typeface="Arial" charset="0"/>
                  <a:cs typeface="Arial" charset="0"/>
                </a:rPr>
                <a:t> script to append</a:t>
              </a:r>
            </a:p>
            <a:p>
              <a:pPr eaLnBrk="1" hangingPunct="1"/>
              <a:r>
                <a:rPr lang="en-US" sz="1800" dirty="0">
                  <a:latin typeface="Arial" charset="0"/>
                  <a:cs typeface="Arial" charset="0"/>
                </a:rPr>
                <a:t>dashed line after </a:t>
              </a:r>
            </a:p>
            <a:p>
              <a:pPr eaLnBrk="1" hangingPunct="1"/>
              <a:r>
                <a:rPr lang="en-US" sz="1800" dirty="0">
                  <a:latin typeface="Arial" charset="0"/>
                  <a:cs typeface="Arial" charset="0"/>
                </a:rPr>
                <a:t>each input line</a:t>
              </a:r>
            </a:p>
          </p:txBody>
        </p:sp>
      </p:grpSp>
      <p:grpSp>
        <p:nvGrpSpPr>
          <p:cNvPr id="27" name="Group 14"/>
          <p:cNvGrpSpPr>
            <a:grpSpLocks/>
          </p:cNvGrpSpPr>
          <p:nvPr/>
        </p:nvGrpSpPr>
        <p:grpSpPr bwMode="auto">
          <a:xfrm>
            <a:off x="5015941" y="4675784"/>
            <a:ext cx="3124200" cy="1828800"/>
            <a:chOff x="2976" y="3120"/>
            <a:chExt cx="1968" cy="1152"/>
          </a:xfrm>
        </p:grpSpPr>
        <p:sp>
          <p:nvSpPr>
            <p:cNvPr id="28" name="AutoShape 11"/>
            <p:cNvSpPr>
              <a:spLocks/>
            </p:cNvSpPr>
            <p:nvPr/>
          </p:nvSpPr>
          <p:spPr bwMode="auto">
            <a:xfrm>
              <a:off x="2976" y="3120"/>
              <a:ext cx="432" cy="1152"/>
            </a:xfrm>
            <a:prstGeom prst="rightBrace">
              <a:avLst>
                <a:gd name="adj1" fmla="val 2407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3408" y="3504"/>
              <a:ext cx="153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  <a:cs typeface="Arial" charset="0"/>
                </a:rPr>
                <a:t>Output after applying</a:t>
              </a:r>
            </a:p>
            <a:p>
              <a:pPr eaLnBrk="1" hangingPunct="1"/>
              <a:r>
                <a:rPr lang="en-US" sz="1800" dirty="0">
                  <a:latin typeface="Arial" charset="0"/>
                  <a:cs typeface="Arial" charset="0"/>
                </a:rPr>
                <a:t>the append command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4798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Insert Command (I) Example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274320" indent="-274320">
              <a:buNone/>
              <a:defRPr/>
            </a:pPr>
            <a:r>
              <a:rPr lang="en-US" sz="2000" b="1" dirty="0">
                <a:solidFill>
                  <a:srgbClr val="2F02F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2000" b="1" dirty="0" err="1">
                <a:solidFill>
                  <a:srgbClr val="2F02F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tuition.insert.sed</a:t>
            </a:r>
            <a:endParaRPr lang="en-US" sz="2000" b="1" dirty="0">
              <a:solidFill>
                <a:srgbClr val="2F02F0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>
              <a:buNone/>
              <a:defRPr/>
            </a:pP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274320" indent="-274320">
              <a:buNone/>
              <a:defRPr/>
            </a:pP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Tuition List\</a:t>
            </a:r>
          </a:p>
          <a:p>
            <a:pPr marL="274320" indent="-274320">
              <a:buNone/>
              <a:defRPr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>
              <a:buNone/>
              <a:defRPr/>
            </a:pPr>
            <a:r>
              <a:rPr lang="en-US" sz="20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sz="2000" b="1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tuition.data</a:t>
            </a:r>
            <a:endParaRPr lang="en-US" sz="2000" b="1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Part-time        1003.99</a:t>
            </a:r>
          </a:p>
          <a:p>
            <a:pPr marL="274320" indent="-27432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Two-thirds-time  1506.49</a:t>
            </a:r>
          </a:p>
          <a:p>
            <a:pPr marL="274320" indent="-27432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Full-time        2012.29</a:t>
            </a:r>
          </a:p>
          <a:p>
            <a:pPr marL="274320" indent="-274320">
              <a:buNone/>
              <a:defRPr/>
            </a:pPr>
            <a:r>
              <a:rPr lang="en-US" sz="2000" b="1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20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-f </a:t>
            </a:r>
            <a:r>
              <a:rPr lang="en-US" sz="2000" b="1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tuition.insert.sed</a:t>
            </a:r>
            <a:r>
              <a:rPr lang="en-US" sz="2000" b="1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tuition.data</a:t>
            </a:r>
            <a:endParaRPr lang="en-US" sz="2000" b="1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Tuition List</a:t>
            </a:r>
          </a:p>
          <a:p>
            <a:pPr marL="274320" indent="-274320">
              <a:buNone/>
              <a:defRPr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indent="-27432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Part-time        1003.99</a:t>
            </a:r>
          </a:p>
          <a:p>
            <a:pPr marL="274320" indent="-27432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Two-thirds-time  1506.49</a:t>
            </a:r>
          </a:p>
          <a:p>
            <a:pPr marL="274320" indent="-27432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Full-time        2012.29</a:t>
            </a:r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4267200" y="3619500"/>
            <a:ext cx="2430463" cy="838200"/>
            <a:chOff x="2208" y="1872"/>
            <a:chExt cx="1531" cy="528"/>
          </a:xfrm>
        </p:grpSpPr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2976" y="2016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>
                  <a:latin typeface="Arial" charset="0"/>
                  <a:cs typeface="Arial" charset="0"/>
                </a:rPr>
                <a:t>Input data</a:t>
              </a:r>
            </a:p>
          </p:txBody>
        </p:sp>
        <p:sp>
          <p:nvSpPr>
            <p:cNvPr id="11" name="AutoShape 7"/>
            <p:cNvSpPr>
              <a:spLocks/>
            </p:cNvSpPr>
            <p:nvPr/>
          </p:nvSpPr>
          <p:spPr bwMode="auto">
            <a:xfrm>
              <a:off x="2208" y="1872"/>
              <a:ext cx="672" cy="528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886200" y="2057400"/>
            <a:ext cx="4343400" cy="762000"/>
            <a:chOff x="2304" y="1100"/>
            <a:chExt cx="2752" cy="469"/>
          </a:xfrm>
        </p:grpSpPr>
        <p:sp>
          <p:nvSpPr>
            <p:cNvPr id="14" name="AutoShape 5"/>
            <p:cNvSpPr>
              <a:spLocks/>
            </p:cNvSpPr>
            <p:nvPr/>
          </p:nvSpPr>
          <p:spPr bwMode="auto">
            <a:xfrm>
              <a:off x="2304" y="1100"/>
              <a:ext cx="432" cy="469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2739" y="1100"/>
              <a:ext cx="2317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 err="1">
                  <a:latin typeface="Arial" charset="0"/>
                  <a:cs typeface="Arial" charset="0"/>
                </a:rPr>
                <a:t>sed</a:t>
              </a:r>
              <a:r>
                <a:rPr lang="en-US" sz="1800" dirty="0">
                  <a:latin typeface="Arial" charset="0"/>
                  <a:cs typeface="Arial" charset="0"/>
                </a:rPr>
                <a:t> script to insert “</a:t>
              </a:r>
              <a:r>
                <a:rPr lang="en-US" sz="1800" dirty="0">
                  <a:solidFill>
                    <a:srgbClr val="2F02F0"/>
                  </a:solidFill>
                  <a:latin typeface="Arial" charset="0"/>
                  <a:cs typeface="Arial" charset="0"/>
                </a:rPr>
                <a:t>Tuition List</a:t>
              </a:r>
              <a:r>
                <a:rPr lang="en-US" sz="1800" dirty="0">
                  <a:latin typeface="Arial" charset="0"/>
                  <a:cs typeface="Arial" charset="0"/>
                </a:rPr>
                <a:t>” as report title before line 1</a:t>
              </a:r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4267200" y="5084396"/>
            <a:ext cx="3468688" cy="1447800"/>
            <a:chOff x="2477" y="2544"/>
            <a:chExt cx="2185" cy="912"/>
          </a:xfrm>
        </p:grpSpPr>
        <p:sp>
          <p:nvSpPr>
            <p:cNvPr id="19" name="AutoShape 9"/>
            <p:cNvSpPr>
              <a:spLocks/>
            </p:cNvSpPr>
            <p:nvPr/>
          </p:nvSpPr>
          <p:spPr bwMode="auto">
            <a:xfrm>
              <a:off x="2477" y="2544"/>
              <a:ext cx="672" cy="912"/>
            </a:xfrm>
            <a:prstGeom prst="rightBrace">
              <a:avLst>
                <a:gd name="adj1" fmla="val 1249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3197" y="2784"/>
              <a:ext cx="146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 dirty="0">
                  <a:latin typeface="Arial" charset="0"/>
                  <a:cs typeface="Arial" charset="0"/>
                </a:rPr>
                <a:t>Output after applying</a:t>
              </a:r>
            </a:p>
            <a:p>
              <a:pPr algn="ctr" eaLnBrk="1" hangingPunct="1"/>
              <a:r>
                <a:rPr lang="en-US" sz="1800" dirty="0">
                  <a:latin typeface="Arial" charset="0"/>
                  <a:cs typeface="Arial" charset="0"/>
                </a:rPr>
                <a:t>the insert command</a:t>
              </a:r>
              <a:endParaRPr lang="en-US" sz="1800" b="1" dirty="0"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818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Change Command (C) Example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2F02F0"/>
                </a:solidFill>
                <a:highlight>
                  <a:srgbClr val="FFFF00"/>
                </a:highlight>
                <a:latin typeface="Courier New" charset="0"/>
                <a:cs typeface="Courier New" charset="0"/>
              </a:rPr>
              <a:t>cat </a:t>
            </a:r>
            <a:r>
              <a:rPr lang="en-US" sz="2000" b="1" dirty="0" err="1">
                <a:solidFill>
                  <a:srgbClr val="2F02F0"/>
                </a:solidFill>
                <a:highlight>
                  <a:srgbClr val="FFFF00"/>
                </a:highlight>
                <a:latin typeface="Courier New" charset="0"/>
                <a:cs typeface="Courier New" charset="0"/>
              </a:rPr>
              <a:t>tuition.change.sed</a:t>
            </a:r>
            <a:endParaRPr lang="en-US" sz="2000" b="1" dirty="0">
              <a:solidFill>
                <a:srgbClr val="2F02F0"/>
              </a:solidFill>
              <a:highlight>
                <a:srgbClr val="FFFF00"/>
              </a:highlight>
              <a:latin typeface="Courier New" charset="0"/>
              <a:cs typeface="Courier New" charset="0"/>
            </a:endParaRPr>
          </a:p>
          <a:p>
            <a:pPr>
              <a:buNone/>
            </a:pPr>
            <a:r>
              <a:rPr lang="en-US" sz="2000" b="1" dirty="0">
                <a:highlight>
                  <a:srgbClr val="FFFF00"/>
                </a:highlight>
                <a:latin typeface="Courier New" charset="0"/>
                <a:cs typeface="Courier New" charset="0"/>
              </a:rPr>
              <a:t>1 c\</a:t>
            </a:r>
          </a:p>
          <a:p>
            <a:pPr>
              <a:buNone/>
            </a:pPr>
            <a:r>
              <a:rPr lang="en-US" sz="2000" b="1" dirty="0">
                <a:highlight>
                  <a:srgbClr val="FFFF00"/>
                </a:highlight>
                <a:latin typeface="Courier New" charset="0"/>
                <a:cs typeface="Courier New" charset="0"/>
              </a:rPr>
              <a:t>Part-time        1100.00</a:t>
            </a:r>
          </a:p>
          <a:p>
            <a:pPr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  <a:cs typeface="Courier New" charset="0"/>
              </a:rPr>
              <a:t>cat 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  <a:cs typeface="Courier New" charset="0"/>
              </a:rPr>
              <a:t>tuition.data</a:t>
            </a:r>
            <a:endParaRPr lang="en-US" sz="2000" b="1" dirty="0">
              <a:solidFill>
                <a:srgbClr val="2F02F0"/>
              </a:solidFill>
              <a:latin typeface="Courier New" charset="0"/>
              <a:cs typeface="Courier New" charset="0"/>
            </a:endParaRPr>
          </a:p>
          <a:p>
            <a:pPr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Part-time        1003.99</a:t>
            </a:r>
          </a:p>
          <a:p>
            <a:pPr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Two-thirds-time  1506.49</a:t>
            </a:r>
          </a:p>
          <a:p>
            <a:pPr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Full-time        2012.29</a:t>
            </a:r>
          </a:p>
          <a:p>
            <a:pPr>
              <a:buNone/>
            </a:pPr>
            <a:r>
              <a:rPr lang="en-US" sz="2000" b="1" dirty="0" err="1">
                <a:solidFill>
                  <a:srgbClr val="2F02F0"/>
                </a:solidFill>
                <a:latin typeface="Courier New" charset="0"/>
                <a:cs typeface="Courier New" charset="0"/>
              </a:rPr>
              <a:t>sed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  <a:cs typeface="Courier New" charset="0"/>
              </a:rPr>
              <a:t> -f 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  <a:cs typeface="Courier New" charset="0"/>
              </a:rPr>
              <a:t>tuition.change.sed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  <a:cs typeface="Courier New" charset="0"/>
              </a:rPr>
              <a:t>tuition.data</a:t>
            </a:r>
            <a:endParaRPr lang="en-US" sz="2000" b="1" dirty="0">
              <a:solidFill>
                <a:srgbClr val="2F02F0"/>
              </a:solidFill>
              <a:latin typeface="Courier New" charset="0"/>
              <a:cs typeface="Courier New" charset="0"/>
            </a:endParaRPr>
          </a:p>
          <a:p>
            <a:pPr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Part-time        1100.00</a:t>
            </a:r>
          </a:p>
          <a:p>
            <a:pPr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Two-thirds-time  1506.49</a:t>
            </a:r>
          </a:p>
          <a:p>
            <a:pPr>
              <a:buNone/>
            </a:pPr>
            <a:r>
              <a:rPr lang="en-US" sz="2000" b="1" dirty="0">
                <a:latin typeface="Courier New" charset="0"/>
                <a:cs typeface="Courier New" charset="0"/>
              </a:rPr>
              <a:t>Full-time        2012.29</a:t>
            </a:r>
            <a:endParaRPr lang="en-US" sz="2000" dirty="0">
              <a:latin typeface="Century Schoolbook" charset="0"/>
            </a:endParaRPr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4614370" y="3048794"/>
            <a:ext cx="2352675" cy="1066800"/>
            <a:chOff x="2208" y="1872"/>
            <a:chExt cx="1530" cy="576"/>
          </a:xfrm>
        </p:grpSpPr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2951" y="2037"/>
              <a:ext cx="78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  <a:cs typeface="Arial" charset="0"/>
                </a:rPr>
                <a:t>Input data</a:t>
              </a:r>
            </a:p>
          </p:txBody>
        </p:sp>
        <p:sp>
          <p:nvSpPr>
            <p:cNvPr id="20" name="AutoShape 6"/>
            <p:cNvSpPr>
              <a:spLocks/>
            </p:cNvSpPr>
            <p:nvPr/>
          </p:nvSpPr>
          <p:spPr bwMode="auto">
            <a:xfrm>
              <a:off x="2208" y="1872"/>
              <a:ext cx="672" cy="57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</p:grpSp>
      <p:grpSp>
        <p:nvGrpSpPr>
          <p:cNvPr id="30" name="Group 7"/>
          <p:cNvGrpSpPr>
            <a:grpSpLocks/>
          </p:cNvGrpSpPr>
          <p:nvPr/>
        </p:nvGrpSpPr>
        <p:grpSpPr bwMode="auto">
          <a:xfrm>
            <a:off x="4614370" y="1828800"/>
            <a:ext cx="3013075" cy="923925"/>
            <a:chOff x="2256" y="1053"/>
            <a:chExt cx="1898" cy="582"/>
          </a:xfrm>
        </p:grpSpPr>
        <p:sp>
          <p:nvSpPr>
            <p:cNvPr id="31" name="AutoShape 8"/>
            <p:cNvSpPr>
              <a:spLocks/>
            </p:cNvSpPr>
            <p:nvPr/>
          </p:nvSpPr>
          <p:spPr bwMode="auto">
            <a:xfrm>
              <a:off x="2256" y="1200"/>
              <a:ext cx="432" cy="432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2736" y="1053"/>
              <a:ext cx="141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 err="1">
                  <a:latin typeface="Arial" charset="0"/>
                  <a:cs typeface="Arial" charset="0"/>
                </a:rPr>
                <a:t>sed</a:t>
              </a:r>
              <a:r>
                <a:rPr lang="en-US" sz="1800" dirty="0">
                  <a:latin typeface="Arial" charset="0"/>
                  <a:cs typeface="Arial" charset="0"/>
                </a:rPr>
                <a:t> script to change </a:t>
              </a:r>
            </a:p>
            <a:p>
              <a:pPr eaLnBrk="1" hangingPunct="1"/>
              <a:r>
                <a:rPr lang="en-US" sz="1800" dirty="0">
                  <a:latin typeface="Arial" charset="0"/>
                  <a:cs typeface="Arial" charset="0"/>
                </a:rPr>
                <a:t>tuition cost from</a:t>
              </a:r>
            </a:p>
            <a:p>
              <a:pPr eaLnBrk="1" hangingPunct="1"/>
              <a:r>
                <a:rPr lang="en-US" sz="1800" dirty="0">
                  <a:latin typeface="Arial" charset="0"/>
                  <a:cs typeface="Arial" charset="0"/>
                </a:rPr>
                <a:t>1003.99 to 1100.00</a:t>
              </a:r>
            </a:p>
          </p:txBody>
        </p:sp>
      </p:grpSp>
      <p:grpSp>
        <p:nvGrpSpPr>
          <p:cNvPr id="33" name="Group 13"/>
          <p:cNvGrpSpPr>
            <a:grpSpLocks/>
          </p:cNvGrpSpPr>
          <p:nvPr/>
        </p:nvGrpSpPr>
        <p:grpSpPr bwMode="auto">
          <a:xfrm>
            <a:off x="4614370" y="4608286"/>
            <a:ext cx="3533775" cy="1219200"/>
            <a:chOff x="2400" y="3312"/>
            <a:chExt cx="2240" cy="672"/>
          </a:xfrm>
        </p:grpSpPr>
        <p:sp>
          <p:nvSpPr>
            <p:cNvPr id="34" name="AutoShape 11"/>
            <p:cNvSpPr>
              <a:spLocks/>
            </p:cNvSpPr>
            <p:nvPr/>
          </p:nvSpPr>
          <p:spPr bwMode="auto">
            <a:xfrm>
              <a:off x="2400" y="3312"/>
              <a:ext cx="661" cy="672"/>
            </a:xfrm>
            <a:prstGeom prst="rightBrace">
              <a:avLst>
                <a:gd name="adj1" fmla="val 84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3076" y="3480"/>
              <a:ext cx="1564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latin typeface="Arial" charset="0"/>
                  <a:cs typeface="Arial" charset="0"/>
                </a:rPr>
                <a:t>Output after applying</a:t>
              </a:r>
            </a:p>
            <a:p>
              <a:pPr eaLnBrk="1" hangingPunct="1"/>
              <a:r>
                <a:rPr lang="en-US" sz="1800" dirty="0">
                  <a:latin typeface="Arial" charset="0"/>
                  <a:cs typeface="Arial" charset="0"/>
                </a:rPr>
                <a:t>the change command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5913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Complement (!) Operator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If an address is followed by exclamation point (</a:t>
            </a:r>
            <a:r>
              <a:rPr lang="en-US" sz="2400" dirty="0">
                <a:solidFill>
                  <a:srgbClr val="2F02F0"/>
                </a:solidFill>
                <a:ea typeface="굴림" charset="0"/>
              </a:rPr>
              <a:t>!</a:t>
            </a:r>
            <a:r>
              <a:rPr lang="en-US" sz="2400" dirty="0">
                <a:ea typeface="굴림" charset="0"/>
              </a:rPr>
              <a:t>), associated command is applied to all lines that don’t match address or address range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Examples: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ea typeface="굴림" charset="0"/>
              </a:rPr>
              <a:t>	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/black/!s/cow/horse/</a:t>
            </a:r>
            <a:endParaRPr lang="en-US" sz="2400" b="1" dirty="0">
              <a:solidFill>
                <a:srgbClr val="2F02F0"/>
              </a:solidFill>
              <a:latin typeface="Courier New"/>
              <a:ea typeface="굴림" charset="0"/>
              <a:cs typeface="Courier New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  <a:tabLst>
                <a:tab pos="1822450" algn="l"/>
              </a:tabLst>
            </a:pPr>
            <a:r>
              <a:rPr lang="en-US" sz="2400" dirty="0">
                <a:ea typeface="굴림" charset="0"/>
              </a:rPr>
              <a:t>			</a:t>
            </a:r>
            <a:r>
              <a:rPr lang="en-US" sz="2000" dirty="0">
                <a:ea typeface="굴림" charset="0"/>
              </a:rPr>
              <a:t>substitute </a:t>
            </a:r>
            <a:r>
              <a:rPr lang="en-US" sz="2000" dirty="0">
                <a:solidFill>
                  <a:srgbClr val="008000"/>
                </a:solidFill>
                <a:ea typeface="굴림" charset="0"/>
              </a:rPr>
              <a:t>horse</a:t>
            </a:r>
            <a:r>
              <a:rPr lang="en-US" sz="2000" dirty="0">
                <a:ea typeface="굴림" charset="0"/>
              </a:rPr>
              <a:t> for </a:t>
            </a:r>
            <a:r>
              <a:rPr lang="en-US" sz="2000" dirty="0">
                <a:solidFill>
                  <a:srgbClr val="008000"/>
                </a:solidFill>
                <a:ea typeface="굴림" charset="0"/>
              </a:rPr>
              <a:t>cow </a:t>
            </a:r>
            <a:r>
              <a:rPr lang="en-US" sz="2000" dirty="0">
                <a:ea typeface="굴림" charset="0"/>
              </a:rPr>
              <a:t>on all lines except those that 	contained </a:t>
            </a:r>
            <a:r>
              <a:rPr lang="en-US" sz="2000" dirty="0">
                <a:solidFill>
                  <a:srgbClr val="008000"/>
                </a:solidFill>
                <a:ea typeface="굴림" charset="0"/>
              </a:rPr>
              <a:t>black</a:t>
            </a:r>
            <a:endParaRPr lang="en-US" sz="2400" dirty="0">
              <a:solidFill>
                <a:srgbClr val="008000"/>
              </a:solidFill>
              <a:ea typeface="굴림" charset="0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	1,5!d</a:t>
            </a:r>
            <a:r>
              <a:rPr lang="en-US" sz="2000" dirty="0">
                <a:ea typeface="굴림" charset="0"/>
              </a:rPr>
              <a:t>		delete all lines except 1 through 5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Print lines that do not contain “</a:t>
            </a:r>
            <a:r>
              <a:rPr lang="en-US" sz="2400" dirty="0">
                <a:solidFill>
                  <a:srgbClr val="008000"/>
                </a:solidFill>
              </a:rPr>
              <a:t>obsolete</a:t>
            </a:r>
            <a:r>
              <a:rPr lang="en-US" sz="2400" dirty="0"/>
              <a:t>”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>
                <a:solidFill>
                  <a:srgbClr val="2F02F0"/>
                </a:solidFill>
                <a:latin typeface="Courier New"/>
                <a:cs typeface="Courier New"/>
              </a:rPr>
              <a:t>sed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 –e '/obsolete/!p' input-file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>
              <a:ea typeface="굴림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676870" y="2622751"/>
            <a:ext cx="4195041" cy="786927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588" lvl="1" algn="just">
              <a:buNone/>
              <a:tabLst>
                <a:tab pos="1711325" algn="l"/>
                <a:tab pos="2111375" algn="l"/>
              </a:tabLst>
            </a:pPr>
            <a:r>
              <a:rPr lang="en-US" dirty="0">
                <a:ea typeface="굴림" charset="0"/>
              </a:rPr>
              <a:t>"The brown cow" 	--&gt; 	"The brown horse"</a:t>
            </a:r>
          </a:p>
          <a:p>
            <a:pPr marL="1588" lvl="1" algn="just">
              <a:buNone/>
              <a:tabLst>
                <a:tab pos="1711325" algn="l"/>
                <a:tab pos="2111375" algn="l"/>
              </a:tabLst>
            </a:pPr>
            <a:r>
              <a:rPr lang="en-US" dirty="0">
                <a:ea typeface="굴림" charset="0"/>
              </a:rPr>
              <a:t>"The black cow" 	--&gt; 	"The black cow"</a:t>
            </a:r>
          </a:p>
        </p:txBody>
      </p:sp>
    </p:spTree>
    <p:extLst>
      <p:ext uri="{BB962C8B-B14F-4D97-AF65-F5344CB8AC3E}">
        <p14:creationId xmlns:p14="http://schemas.microsoft.com/office/powerpoint/2010/main" val="336772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sed (</a:t>
            </a:r>
            <a:r>
              <a:rPr lang="en-US" sz="4000" dirty="0">
                <a:highlight>
                  <a:srgbClr val="FFFF00"/>
                </a:highlight>
              </a:rPr>
              <a:t>S</a:t>
            </a:r>
            <a:r>
              <a:rPr lang="en-US" sz="4000" dirty="0"/>
              <a:t>tream </a:t>
            </a:r>
            <a:r>
              <a:rPr lang="en-US" sz="4000" dirty="0">
                <a:highlight>
                  <a:srgbClr val="FFFF00"/>
                </a:highlight>
              </a:rPr>
              <a:t>Ed</a:t>
            </a:r>
            <a:r>
              <a:rPr lang="en-US" sz="4000" dirty="0"/>
              <a:t>itor)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 err="1">
                <a:solidFill>
                  <a:srgbClr val="2F02F0"/>
                </a:solidFill>
                <a:ea typeface="ＭＳ Ｐゴシック" panose="020B0600070205080204" pitchFamily="34" charset="-128"/>
              </a:rPr>
              <a:t>sed</a:t>
            </a:r>
            <a:r>
              <a:rPr lang="en-US" altLang="en-US" sz="2400" dirty="0">
                <a:solidFill>
                  <a:srgbClr val="2F02F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is a non-interactive, line-oriented stream editor that processes one line at a time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ea typeface="ＭＳ Ｐゴシック" panose="020B0600070205080204" pitchFamily="34" charset="-128"/>
              </a:rPr>
              <a:t>Useful in text processing and especially performing in-place substitution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err="1">
                <a:solidFill>
                  <a:srgbClr val="2F02F0"/>
                </a:solidFill>
                <a:ea typeface="ＭＳ Ｐゴシック" panose="020B0600070205080204" pitchFamily="34" charset="-128"/>
              </a:rPr>
              <a:t>sed</a:t>
            </a:r>
            <a:r>
              <a:rPr lang="en-US" altLang="en-US" sz="2000" dirty="0">
                <a:solidFill>
                  <a:srgbClr val="2F02F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can make global substitutions of matched regex patterns with specific text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ea typeface="ＭＳ Ｐゴシック" panose="020B0600070205080204" pitchFamily="34" charset="-128"/>
              </a:rPr>
              <a:t>Example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ea typeface="ＭＳ Ｐゴシック" panose="020B0600070205080204" pitchFamily="34" charset="-128"/>
              </a:rPr>
              <a:t>How to change all occurrences of word "</a:t>
            </a:r>
            <a:r>
              <a:rPr lang="en-US" altLang="en-US" sz="2000" dirty="0">
                <a:solidFill>
                  <a:srgbClr val="2F02F0"/>
                </a:solidFill>
                <a:ea typeface="ＭＳ Ｐゴシック" panose="020B0600070205080204" pitchFamily="34" charset="-128"/>
              </a:rPr>
              <a:t>the</a:t>
            </a:r>
            <a:r>
              <a:rPr lang="en-US" altLang="en-US" sz="2000" dirty="0">
                <a:ea typeface="ＭＳ Ｐゴシック" panose="020B0600070205080204" pitchFamily="34" charset="-128"/>
              </a:rPr>
              <a:t>" or "</a:t>
            </a:r>
            <a:r>
              <a:rPr lang="en-US" altLang="en-US" sz="2000" dirty="0">
                <a:solidFill>
                  <a:srgbClr val="2F02F0"/>
                </a:solidFill>
                <a:ea typeface="ＭＳ Ｐゴシック" panose="020B0600070205080204" pitchFamily="34" charset="-128"/>
              </a:rPr>
              <a:t>The</a:t>
            </a:r>
            <a:r>
              <a:rPr lang="en-US" altLang="en-US" sz="2000" dirty="0">
                <a:ea typeface="ＭＳ Ｐゴシック" panose="020B0600070205080204" pitchFamily="34" charset="-128"/>
              </a:rPr>
              <a:t>" to uppercase "</a:t>
            </a:r>
            <a:r>
              <a:rPr lang="en-US" altLang="en-US" sz="2000" dirty="0">
                <a:solidFill>
                  <a:srgbClr val="2F02F0"/>
                </a:solidFill>
                <a:ea typeface="ＭＳ Ｐゴシック" panose="020B0600070205080204" pitchFamily="34" charset="-128"/>
              </a:rPr>
              <a:t>THE</a:t>
            </a:r>
            <a:r>
              <a:rPr lang="en-US" altLang="en-US" sz="2000" dirty="0">
                <a:ea typeface="ＭＳ Ｐゴシック" panose="020B0600070205080204" pitchFamily="34" charset="-128"/>
              </a:rPr>
              <a:t>" in file called </a:t>
            </a:r>
            <a:r>
              <a:rPr lang="en-US" altLang="en-US" sz="2000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file1</a:t>
            </a:r>
            <a:r>
              <a:rPr lang="en-US" altLang="en-US" sz="2000" dirty="0">
                <a:ea typeface="ＭＳ Ｐゴシック" panose="020B0600070205080204" pitchFamily="34" charset="-128"/>
              </a:rPr>
              <a:t>?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sed -r "</a:t>
            </a:r>
            <a:r>
              <a:rPr lang="en-US" sz="2000" b="1" dirty="0">
                <a:solidFill>
                  <a:srgbClr val="2F02F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s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/(</a:t>
            </a:r>
            <a:r>
              <a:rPr lang="en-US" sz="2000" b="1" dirty="0" err="1">
                <a:solidFill>
                  <a:srgbClr val="2F02F0"/>
                </a:solidFill>
                <a:latin typeface="Courier New"/>
                <a:cs typeface="Courier New"/>
              </a:rPr>
              <a:t>The|the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)/THE/</a:t>
            </a:r>
            <a:r>
              <a:rPr lang="en-US" sz="2000" b="1" dirty="0">
                <a:solidFill>
                  <a:srgbClr val="2F02F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g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" file1 </a:t>
            </a:r>
            <a:endParaRPr lang="en-US" altLang="en-US" sz="2000" b="1" dirty="0">
              <a:solidFill>
                <a:srgbClr val="2F02F0"/>
              </a:solidFill>
              <a:latin typeface="Courier New"/>
              <a:ea typeface="ＭＳ Ｐゴシック" panose="020B0600070205080204" pitchFamily="34" charset="-128"/>
              <a:cs typeface="Courier New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3E1FA15-9670-4A7F-85F4-D85DEB295395}"/>
              </a:ext>
            </a:extLst>
          </p:cNvPr>
          <p:cNvCxnSpPr/>
          <p:nvPr/>
        </p:nvCxnSpPr>
        <p:spPr>
          <a:xfrm>
            <a:off x="2680137" y="5234151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6ED1CC1-1A33-452C-8216-88874EA2462A}"/>
              </a:ext>
            </a:extLst>
          </p:cNvPr>
          <p:cNvSpPr txBox="1"/>
          <p:nvPr/>
        </p:nvSpPr>
        <p:spPr>
          <a:xfrm>
            <a:off x="1692166" y="5833241"/>
            <a:ext cx="2301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Search for the string or</a:t>
            </a:r>
            <a:br>
              <a:rPr lang="en-US" dirty="0"/>
            </a:br>
            <a:r>
              <a:rPr lang="en-US" dirty="0"/>
              <a:t>Substitute every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7CDE6D-4CC4-4C48-AC08-FEA1D3C61464}"/>
              </a:ext>
            </a:extLst>
          </p:cNvPr>
          <p:cNvSpPr txBox="1"/>
          <p:nvPr/>
        </p:nvSpPr>
        <p:spPr>
          <a:xfrm>
            <a:off x="4219905" y="5991522"/>
            <a:ext cx="23017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ea typeface="굴림" charset="0"/>
              </a:rPr>
              <a:t>R</a:t>
            </a:r>
            <a:r>
              <a:rPr lang="en-US" sz="1800" dirty="0">
                <a:ea typeface="굴림" charset="0"/>
              </a:rPr>
              <a:t>eplace all occurrences of pattern in pattern space 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3BAF3E-3BCD-43D8-8AFC-40293594213D}"/>
              </a:ext>
            </a:extLst>
          </p:cNvPr>
          <p:cNvCxnSpPr/>
          <p:nvPr/>
        </p:nvCxnSpPr>
        <p:spPr>
          <a:xfrm>
            <a:off x="5150069" y="5234151"/>
            <a:ext cx="0" cy="713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43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Read and Write File Commands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Syntax: </a:t>
            </a:r>
            <a:r>
              <a:rPr lang="en-US" sz="2400" b="1" dirty="0">
                <a:solidFill>
                  <a:srgbClr val="2F02F0"/>
                </a:solidFill>
                <a:latin typeface="Courier New"/>
                <a:cs typeface="Courier New"/>
              </a:rPr>
              <a:t>r filename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Queue contents of filename to be read and inserted into output stream at end of current cycle, or when next input line is read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If filename cannot be read, treated as if were an empty file, without any error indication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Syntax:  </a:t>
            </a:r>
            <a:r>
              <a:rPr lang="en-US" sz="2400" b="1" dirty="0">
                <a:solidFill>
                  <a:srgbClr val="2F02F0"/>
                </a:solidFill>
                <a:latin typeface="Courier New"/>
                <a:cs typeface="Courier New"/>
              </a:rPr>
              <a:t>w filename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Write the pattern space to filename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filename will be created (or truncated) before the first input line is read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All </a:t>
            </a:r>
            <a:r>
              <a:rPr lang="en-US" sz="2000" dirty="0">
                <a:solidFill>
                  <a:srgbClr val="2F02F0"/>
                </a:solidFill>
              </a:rPr>
              <a:t>w</a:t>
            </a:r>
            <a:r>
              <a:rPr lang="en-US" sz="2000" dirty="0"/>
              <a:t> commands which refer to the same filename are output through the same FILE stream </a:t>
            </a:r>
          </a:p>
        </p:txBody>
      </p:sp>
    </p:spTree>
    <p:extLst>
      <p:ext uri="{BB962C8B-B14F-4D97-AF65-F5344CB8AC3E}">
        <p14:creationId xmlns:p14="http://schemas.microsoft.com/office/powerpoint/2010/main" val="3695088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Read and Write File Commands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199" y="1600200"/>
            <a:ext cx="8229601" cy="480774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cat </a:t>
            </a:r>
            <a:r>
              <a:rPr lang="en-US" sz="1600" b="1" dirty="0" err="1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tmp</a:t>
            </a:r>
            <a:endParaRPr lang="en-US" sz="1600" b="1" dirty="0">
              <a:solidFill>
                <a:srgbClr val="2F02F0"/>
              </a:solidFill>
              <a:latin typeface="Courier New"/>
              <a:ea typeface="굴림" charset="0"/>
              <a:cs typeface="Courier New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ea typeface="굴림" charset="0"/>
                <a:cs typeface="Courier New"/>
              </a:rPr>
              <a:t>one two three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ea typeface="굴림" charset="0"/>
                <a:cs typeface="Courier New"/>
              </a:rPr>
              <a:t>one three five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ea typeface="굴림" charset="0"/>
                <a:cs typeface="Courier New"/>
              </a:rPr>
              <a:t>two four six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 err="1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sed</a:t>
            </a:r>
            <a:r>
              <a:rPr lang="en-US" sz="16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 'r </a:t>
            </a:r>
            <a:r>
              <a:rPr lang="en-US" sz="1600" b="1" dirty="0" err="1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tmp</a:t>
            </a:r>
            <a:r>
              <a:rPr lang="en-US" sz="16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'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2F02F0"/>
                </a:solidFill>
                <a:ea typeface="굴림" charset="0"/>
                <a:cs typeface="Courier New"/>
              </a:rPr>
              <a:t>My first line of input</a:t>
            </a:r>
            <a:r>
              <a:rPr lang="en-US" sz="1600" dirty="0">
                <a:solidFill>
                  <a:srgbClr val="FF0066"/>
                </a:solidFill>
                <a:ea typeface="굴림" charset="0"/>
                <a:cs typeface="Courier New"/>
              </a:rPr>
              <a:t>		</a:t>
            </a:r>
            <a:r>
              <a:rPr lang="en-US" sz="1600" dirty="0">
                <a:solidFill>
                  <a:srgbClr val="008000"/>
                </a:solidFill>
                <a:ea typeface="굴림" charset="0"/>
                <a:cs typeface="Courier New"/>
              </a:rPr>
              <a:t>---&gt; not read until the first line is taken from the input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ea typeface="굴림" charset="0"/>
                <a:cs typeface="Courier New"/>
              </a:rPr>
              <a:t>My first line of input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ea typeface="굴림" charset="0"/>
                <a:cs typeface="Courier New"/>
              </a:rPr>
              <a:t>one two three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ea typeface="굴림" charset="0"/>
                <a:cs typeface="Courier New"/>
              </a:rPr>
              <a:t>one three five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ea typeface="굴림" charset="0"/>
                <a:cs typeface="Courier New"/>
              </a:rPr>
              <a:t>two four six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2F02F0"/>
                </a:solidFill>
                <a:ea typeface="굴림" charset="0"/>
                <a:cs typeface="Courier New"/>
              </a:rPr>
              <a:t>My next line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ea typeface="굴림" charset="0"/>
                <a:cs typeface="Courier New"/>
              </a:rPr>
              <a:t>My next </a:t>
            </a:r>
            <a:r>
              <a:rPr lang="en-US" sz="1600" dirty="0" err="1">
                <a:ea typeface="굴림" charset="0"/>
                <a:cs typeface="Courier New"/>
              </a:rPr>
              <a:t>line</a:t>
            </a:r>
            <a:r>
              <a:rPr lang="en-US" sz="1600" b="1" dirty="0" err="1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^D</a:t>
            </a:r>
            <a:endParaRPr lang="en-US" sz="1600" b="1" dirty="0">
              <a:solidFill>
                <a:srgbClr val="2F02F0"/>
              </a:solidFill>
              <a:latin typeface="Courier New"/>
              <a:ea typeface="굴림" charset="0"/>
              <a:cs typeface="Courier New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 err="1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sed</a:t>
            </a:r>
            <a:r>
              <a:rPr lang="en-US" sz="16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 'w tmp1'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2F02F0"/>
                </a:solidFill>
                <a:ea typeface="굴림" charset="0"/>
                <a:cs typeface="Courier New"/>
              </a:rPr>
              <a:t>hello 1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ea typeface="굴림" charset="0"/>
                <a:cs typeface="Courier New"/>
              </a:rPr>
              <a:t>hello 1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2F02F0"/>
                </a:solidFill>
                <a:ea typeface="굴림" charset="0"/>
                <a:cs typeface="Courier New"/>
              </a:rPr>
              <a:t>hello 2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ea typeface="굴림" charset="0"/>
                <a:cs typeface="Courier New"/>
              </a:rPr>
              <a:t>hello 2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2F02F0"/>
                </a:solidFill>
                <a:ea typeface="굴림" charset="0"/>
                <a:cs typeface="Courier New"/>
              </a:rPr>
              <a:t>hello 3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ea typeface="굴림" charset="0"/>
                <a:cs typeface="Courier New"/>
              </a:rPr>
              <a:t>hello 3</a:t>
            </a:r>
            <a:r>
              <a:rPr lang="en-US" sz="16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^D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cat tmp1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ea typeface="굴림" charset="0"/>
                <a:cs typeface="Courier New"/>
              </a:rPr>
              <a:t>hello 1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ea typeface="굴림" charset="0"/>
                <a:cs typeface="Courier New"/>
              </a:rPr>
              <a:t>hello 2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600" dirty="0">
                <a:ea typeface="굴림" charset="0"/>
                <a:cs typeface="Courier New"/>
              </a:rPr>
              <a:t>hello 3</a:t>
            </a:r>
          </a:p>
        </p:txBody>
      </p:sp>
    </p:spTree>
    <p:extLst>
      <p:ext uri="{BB962C8B-B14F-4D97-AF65-F5344CB8AC3E}">
        <p14:creationId xmlns:p14="http://schemas.microsoft.com/office/powerpoint/2010/main" val="854156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Line Number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Line number command (</a:t>
            </a:r>
            <a:r>
              <a:rPr lang="en-US" sz="2400" dirty="0">
                <a:solidFill>
                  <a:srgbClr val="2F02F0"/>
                </a:solidFill>
              </a:rPr>
              <a:t>=</a:t>
            </a:r>
            <a:r>
              <a:rPr lang="en-US" sz="2400" dirty="0"/>
              <a:t>) writes the current line number before each matched/output line</a:t>
            </a:r>
          </a:p>
          <a:p>
            <a:pPr algn="just"/>
            <a:r>
              <a:rPr lang="en-US" sz="2400" dirty="0"/>
              <a:t>Examples:</a:t>
            </a:r>
            <a:endParaRPr lang="en-US" sz="2400" b="1" dirty="0">
              <a:cs typeface="Courier New" charset="0"/>
            </a:endParaRPr>
          </a:p>
          <a:p>
            <a:pPr lvl="1" algn="just">
              <a:buNone/>
            </a:pPr>
            <a:r>
              <a:rPr lang="en-US" sz="2000" b="1" dirty="0" err="1">
                <a:solidFill>
                  <a:srgbClr val="2F02F0"/>
                </a:solidFill>
                <a:latin typeface="Courier New"/>
                <a:cs typeface="Courier New"/>
              </a:rPr>
              <a:t>sed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 -e '/Two-thirds-time/=' </a:t>
            </a:r>
            <a:r>
              <a:rPr lang="en-US" sz="2000" b="1" dirty="0" err="1">
                <a:solidFill>
                  <a:srgbClr val="2F02F0"/>
                </a:solidFill>
                <a:latin typeface="Courier New"/>
                <a:cs typeface="Courier New"/>
              </a:rPr>
              <a:t>tuition.data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 </a:t>
            </a:r>
          </a:p>
          <a:p>
            <a:pPr lvl="1" algn="just">
              <a:buNone/>
            </a:pPr>
            <a:r>
              <a:rPr lang="en-US" sz="2000" b="1" dirty="0" err="1">
                <a:solidFill>
                  <a:srgbClr val="2F02F0"/>
                </a:solidFill>
                <a:latin typeface="Courier New"/>
                <a:cs typeface="Courier New"/>
              </a:rPr>
              <a:t>sed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 -e '/^[0-9][0-9]/=' inventory</a:t>
            </a:r>
          </a:p>
          <a:p>
            <a:pPr lvl="1" algn="just">
              <a:buNone/>
            </a:pPr>
            <a:endParaRPr lang="en-US" sz="2000" b="1" dirty="0">
              <a:solidFill>
                <a:srgbClr val="2F02F0"/>
              </a:solidFill>
              <a:latin typeface="Courier New"/>
              <a:cs typeface="Courier New"/>
            </a:endParaRPr>
          </a:p>
          <a:p>
            <a:pPr lvl="1" algn="just">
              <a:buNone/>
            </a:pPr>
            <a:endParaRPr lang="en-US" sz="2000" b="1" dirty="0">
              <a:solidFill>
                <a:srgbClr val="2F02F0"/>
              </a:solidFill>
              <a:latin typeface="Courier New"/>
              <a:cs typeface="Courier New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sed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 '=' tmp1</a:t>
            </a:r>
            <a:endParaRPr lang="en-US" sz="2000" dirty="0">
              <a:ea typeface="굴림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ea typeface="굴림" charset="0"/>
              </a:rPr>
              <a:t>1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ea typeface="굴림" charset="0"/>
              </a:rPr>
              <a:t>hello1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ea typeface="굴림" charset="0"/>
              </a:rPr>
              <a:t>2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ea typeface="굴림" charset="0"/>
              </a:rPr>
              <a:t>hello2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>
                <a:ea typeface="굴림" charset="0"/>
              </a:rPr>
              <a:t>3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ea typeface="굴림" charset="0"/>
              </a:rPr>
              <a:t>hello3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44144" y="4222505"/>
            <a:ext cx="2493366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sed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 -n '=' tmp1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ea typeface="굴림" charset="0"/>
              </a:rPr>
              <a:t>1</a:t>
            </a: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ea typeface="굴림" charset="0"/>
              </a:rPr>
              <a:t>2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ea typeface="굴림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3995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Transform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Transform command (</a:t>
            </a:r>
            <a:r>
              <a:rPr lang="en-US" sz="2400" dirty="0">
                <a:solidFill>
                  <a:srgbClr val="2F02F0"/>
                </a:solidFill>
                <a:ea typeface="굴림" charset="0"/>
              </a:rPr>
              <a:t>y</a:t>
            </a:r>
            <a:r>
              <a:rPr lang="en-US" sz="2400" dirty="0">
                <a:ea typeface="굴림" charset="0"/>
              </a:rPr>
              <a:t>) operates like </a:t>
            </a:r>
            <a:r>
              <a:rPr lang="en-US" sz="2400" dirty="0" err="1">
                <a:solidFill>
                  <a:srgbClr val="2F02F0"/>
                </a:solidFill>
                <a:ea typeface="굴림" charset="0"/>
              </a:rPr>
              <a:t>tr</a:t>
            </a:r>
            <a:r>
              <a:rPr lang="en-US" sz="2400" dirty="0">
                <a:ea typeface="굴림" charset="0"/>
              </a:rPr>
              <a:t>, doing a one-to-one or character-to-character replacement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굴림" charset="0"/>
              </a:rPr>
              <a:t>Accepts zero, one or two addresses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ea typeface="굴림" charset="0"/>
              </a:rPr>
              <a:t>	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[address[,address]]y/</a:t>
            </a:r>
            <a:r>
              <a:rPr lang="en-US" sz="2000" b="1" dirty="0" err="1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abc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/xyz/</a:t>
            </a:r>
            <a:endParaRPr lang="en-US" sz="2400" b="1" dirty="0">
              <a:solidFill>
                <a:srgbClr val="2F02F0"/>
              </a:solidFill>
              <a:latin typeface="Courier New"/>
              <a:ea typeface="굴림" charset="0"/>
              <a:cs typeface="Courier New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굴림" charset="0"/>
              </a:rPr>
              <a:t>Every </a:t>
            </a:r>
            <a:r>
              <a:rPr lang="en-US" sz="2000" dirty="0">
                <a:solidFill>
                  <a:srgbClr val="008000"/>
                </a:solidFill>
                <a:ea typeface="굴림" charset="0"/>
              </a:rPr>
              <a:t>a</a:t>
            </a:r>
            <a:r>
              <a:rPr lang="en-US" sz="2000" dirty="0">
                <a:ea typeface="굴림" charset="0"/>
              </a:rPr>
              <a:t> within the specified address(</a:t>
            </a:r>
            <a:r>
              <a:rPr lang="en-US" sz="2000" dirty="0" err="1">
                <a:ea typeface="굴림" charset="0"/>
              </a:rPr>
              <a:t>es</a:t>
            </a:r>
            <a:r>
              <a:rPr lang="en-US" sz="2000" dirty="0">
                <a:ea typeface="굴림" charset="0"/>
              </a:rPr>
              <a:t>) is transformed to an </a:t>
            </a:r>
            <a:r>
              <a:rPr lang="en-US" sz="2000" dirty="0">
                <a:solidFill>
                  <a:srgbClr val="008000"/>
                </a:solidFill>
                <a:ea typeface="굴림" charset="0"/>
              </a:rPr>
              <a:t>x</a:t>
            </a:r>
            <a:r>
              <a:rPr lang="en-US" sz="2000" dirty="0">
                <a:ea typeface="굴림" charset="0"/>
              </a:rPr>
              <a:t>, </a:t>
            </a:r>
            <a:r>
              <a:rPr lang="en-US" sz="2000" dirty="0">
                <a:solidFill>
                  <a:srgbClr val="008000"/>
                </a:solidFill>
                <a:ea typeface="굴림" charset="0"/>
              </a:rPr>
              <a:t>b</a:t>
            </a:r>
            <a:r>
              <a:rPr lang="en-US" sz="2000" dirty="0">
                <a:ea typeface="굴림" charset="0"/>
              </a:rPr>
              <a:t> to </a:t>
            </a:r>
            <a:r>
              <a:rPr lang="en-US" sz="2000" dirty="0">
                <a:solidFill>
                  <a:srgbClr val="008000"/>
                </a:solidFill>
                <a:ea typeface="굴림" charset="0"/>
              </a:rPr>
              <a:t>y</a:t>
            </a:r>
            <a:r>
              <a:rPr lang="en-US" sz="2000" dirty="0">
                <a:ea typeface="굴림" charset="0"/>
              </a:rPr>
              <a:t> and </a:t>
            </a:r>
            <a:r>
              <a:rPr lang="en-US" sz="2000" dirty="0">
                <a:solidFill>
                  <a:srgbClr val="008000"/>
                </a:solidFill>
                <a:ea typeface="굴림" charset="0"/>
              </a:rPr>
              <a:t>c</a:t>
            </a:r>
            <a:r>
              <a:rPr lang="en-US" sz="2000" dirty="0">
                <a:ea typeface="굴림" charset="0"/>
              </a:rPr>
              <a:t> to </a:t>
            </a:r>
            <a:r>
              <a:rPr lang="en-US" sz="2000" dirty="0">
                <a:solidFill>
                  <a:srgbClr val="008000"/>
                </a:solidFill>
                <a:ea typeface="굴림" charset="0"/>
              </a:rPr>
              <a:t>z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Examples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	y/</a:t>
            </a:r>
            <a:r>
              <a:rPr lang="en-US" sz="1800" b="1" dirty="0" err="1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abcdefghijklmnopqrstuvwxyz</a:t>
            </a:r>
            <a:r>
              <a:rPr lang="en-US" sz="18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/ABCDEFGHIJKLMNOPQRSTUVWXYZ/ </a:t>
            </a:r>
            <a:endParaRPr lang="en-US" sz="1800" dirty="0">
              <a:ea typeface="굴림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굴림" charset="0"/>
              </a:rPr>
              <a:t>Changes all lower case characters on addressed line to upper case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>
                <a:solidFill>
                  <a:srgbClr val="2F02F0"/>
                </a:solidFill>
                <a:latin typeface="Courier New"/>
                <a:cs typeface="Courier New"/>
              </a:rPr>
              <a:t>sed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 –e '1,10y/</a:t>
            </a:r>
            <a:r>
              <a:rPr lang="en-US" sz="2000" b="1" dirty="0" err="1">
                <a:solidFill>
                  <a:srgbClr val="2F02F0"/>
                </a:solidFill>
                <a:latin typeface="Courier New"/>
                <a:cs typeface="Courier New"/>
              </a:rPr>
              <a:t>abcd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/</a:t>
            </a:r>
            <a:r>
              <a:rPr lang="en-US" sz="2000" b="1" dirty="0" err="1">
                <a:solidFill>
                  <a:srgbClr val="2F02F0"/>
                </a:solidFill>
                <a:latin typeface="Courier New"/>
                <a:cs typeface="Courier New"/>
              </a:rPr>
              <a:t>wxyz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/' </a:t>
            </a:r>
            <a:r>
              <a:rPr lang="en-US" sz="2000" b="1" dirty="0" err="1">
                <a:solidFill>
                  <a:srgbClr val="2F02F0"/>
                </a:solidFill>
                <a:latin typeface="Courier New"/>
                <a:cs typeface="Courier New"/>
              </a:rPr>
              <a:t>datafile</a:t>
            </a:r>
            <a:endParaRPr lang="en-US" sz="2000" b="1" dirty="0">
              <a:solidFill>
                <a:srgbClr val="2F02F0"/>
              </a:solidFill>
              <a:latin typeface="Courier New"/>
              <a:cs typeface="Courier New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굴림" charset="0"/>
              </a:rPr>
              <a:t>Must have same number of characters</a:t>
            </a:r>
          </a:p>
        </p:txBody>
      </p:sp>
    </p:spTree>
    <p:extLst>
      <p:ext uri="{BB962C8B-B14F-4D97-AF65-F5344CB8AC3E}">
        <p14:creationId xmlns:p14="http://schemas.microsoft.com/office/powerpoint/2010/main" val="1822497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Quit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Syntax: </a:t>
            </a:r>
            <a:r>
              <a:rPr lang="en-US" sz="2000" dirty="0">
                <a:solidFill>
                  <a:srgbClr val="2F02F0"/>
                </a:solidFill>
                <a:latin typeface="Consolas"/>
                <a:cs typeface="Consolas"/>
              </a:rPr>
              <a:t>[</a:t>
            </a:r>
            <a:r>
              <a:rPr lang="en-US" sz="2000" dirty="0" err="1">
                <a:solidFill>
                  <a:srgbClr val="2F02F0"/>
                </a:solidFill>
                <a:latin typeface="Consolas"/>
                <a:cs typeface="Consolas"/>
              </a:rPr>
              <a:t>addr</a:t>
            </a:r>
            <a:r>
              <a:rPr lang="en-US" sz="2000" dirty="0">
                <a:solidFill>
                  <a:srgbClr val="2F02F0"/>
                </a:solidFill>
                <a:latin typeface="Consolas"/>
                <a:cs typeface="Consolas"/>
              </a:rPr>
              <a:t>]q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Quit (exit </a:t>
            </a:r>
            <a:r>
              <a:rPr lang="en-US" sz="2400" dirty="0" err="1">
                <a:solidFill>
                  <a:srgbClr val="2F02F0"/>
                </a:solidFill>
              </a:rPr>
              <a:t>sed</a:t>
            </a:r>
            <a:r>
              <a:rPr lang="en-US" sz="2400" dirty="0"/>
              <a:t>) when </a:t>
            </a:r>
            <a:r>
              <a:rPr lang="en-US" sz="2400" dirty="0" err="1">
                <a:solidFill>
                  <a:srgbClr val="2F02F0"/>
                </a:solidFill>
              </a:rPr>
              <a:t>addr</a:t>
            </a:r>
            <a:r>
              <a:rPr lang="en-US" sz="2400" dirty="0"/>
              <a:t> is encountered</a:t>
            </a:r>
            <a:endParaRPr lang="en-US" sz="2400" dirty="0">
              <a:ea typeface="굴림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It takes at most a single line address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굴림" charset="0"/>
              </a:rPr>
              <a:t>Once a line matching the address is reached, script will be terminated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굴림" charset="0"/>
              </a:rPr>
              <a:t>Can be used to save time when you only want to process some portion of the beginning of a file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Example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a typeface="굴림" charset="0"/>
              </a:rPr>
              <a:t>To print the first 100 lines of a file (like </a:t>
            </a:r>
            <a:r>
              <a:rPr lang="en-US" sz="2000" dirty="0">
                <a:latin typeface="Courier New"/>
                <a:ea typeface="굴림" charset="0"/>
                <a:cs typeface="Courier New"/>
              </a:rPr>
              <a:t>head</a:t>
            </a:r>
            <a:r>
              <a:rPr lang="en-US" sz="2000" dirty="0">
                <a:ea typeface="굴림" charset="0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ea typeface="굴림" charset="0"/>
              </a:rPr>
              <a:t>	</a:t>
            </a:r>
            <a:r>
              <a:rPr lang="en-US" sz="2000" b="1" dirty="0" err="1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sed</a:t>
            </a:r>
            <a:r>
              <a:rPr lang="en-US" sz="20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 '100q' filename</a:t>
            </a:r>
            <a:endParaRPr lang="en-US" sz="2400" dirty="0">
              <a:ea typeface="굴림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2F02F0"/>
                </a:solidFill>
                <a:ea typeface="굴림" charset="0"/>
              </a:rPr>
              <a:t>sed</a:t>
            </a:r>
            <a:r>
              <a:rPr lang="en-US" sz="2000" dirty="0">
                <a:solidFill>
                  <a:srgbClr val="2F02F0"/>
                </a:solidFill>
                <a:ea typeface="굴림" charset="0"/>
              </a:rPr>
              <a:t> </a:t>
            </a:r>
            <a:r>
              <a:rPr lang="en-US" sz="2000" dirty="0">
                <a:ea typeface="굴림" charset="0"/>
              </a:rPr>
              <a:t>will, by default, send the first 100 lines of filename to standard output and then quit processing</a:t>
            </a:r>
          </a:p>
        </p:txBody>
      </p:sp>
    </p:spTree>
    <p:extLst>
      <p:ext uri="{BB962C8B-B14F-4D97-AF65-F5344CB8AC3E}">
        <p14:creationId xmlns:p14="http://schemas.microsoft.com/office/powerpoint/2010/main" val="2020967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/>
              <a:t>The gawk Programming Language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29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gawk Programming Language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ea typeface="ＭＳ Ｐゴシック" panose="020B0600070205080204" pitchFamily="34" charset="-128"/>
              </a:rPr>
              <a:t>A </a:t>
            </a:r>
            <a:r>
              <a:rPr lang="en-US" altLang="en-US" sz="2400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scripting language </a:t>
            </a:r>
            <a:r>
              <a:rPr lang="en-US" altLang="en-US" sz="2400" dirty="0">
                <a:ea typeface="ＭＳ Ｐゴシック" panose="020B0600070205080204" pitchFamily="34" charset="-128"/>
              </a:rPr>
              <a:t>used for manipulating data and generating reports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ea typeface="ＭＳ Ｐゴシック" panose="020B0600070205080204" pitchFamily="34" charset="-128"/>
              </a:rPr>
              <a:t>Geared towards working with delimited </a:t>
            </a:r>
            <a:r>
              <a:rPr lang="en-US" altLang="en-US" sz="2000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fields</a:t>
            </a:r>
            <a:r>
              <a:rPr lang="en-US" altLang="en-US" sz="2000" dirty="0">
                <a:ea typeface="ＭＳ Ｐゴシック" panose="020B0600070205080204" pitchFamily="34" charset="-128"/>
              </a:rPr>
              <a:t> on a line-by-line basis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ea typeface="ＭＳ Ｐゴシック" panose="020B0600070205080204" pitchFamily="34" charset="-128"/>
              </a:rPr>
              <a:t>Summary of </a:t>
            </a:r>
            <a:r>
              <a:rPr lang="en-US" altLang="en-US" sz="2400" dirty="0">
                <a:solidFill>
                  <a:srgbClr val="2F02F0"/>
                </a:solidFill>
                <a:ea typeface="ＭＳ Ｐゴシック" panose="020B0600070205080204" pitchFamily="34" charset="-128"/>
              </a:rPr>
              <a:t>gawk </a:t>
            </a:r>
            <a:r>
              <a:rPr lang="en-US" altLang="en-US" sz="2400" dirty="0">
                <a:ea typeface="ＭＳ Ｐゴシック" panose="020B0600070205080204" pitchFamily="34" charset="-128"/>
              </a:rPr>
              <a:t>operations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ea typeface="ＭＳ Ｐゴシック" panose="020B0600070205080204" pitchFamily="34" charset="-128"/>
              </a:rPr>
              <a:t>Scans a file line-by-line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ea typeface="ＭＳ Ｐゴシック" panose="020B0600070205080204" pitchFamily="34" charset="-128"/>
              </a:rPr>
              <a:t>Splits each input line into fields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ea typeface="ＭＳ Ｐゴシック" panose="020B0600070205080204" pitchFamily="34" charset="-128"/>
              </a:rPr>
              <a:t>Compares each input line and fields to the specified pattern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ea typeface="ＭＳ Ｐゴシック" panose="020B0600070205080204" pitchFamily="34" charset="-128"/>
              </a:rPr>
              <a:t>Performs the requested action(s) on lines matching the specified pattern</a:t>
            </a:r>
          </a:p>
        </p:txBody>
      </p:sp>
    </p:spTree>
    <p:extLst>
      <p:ext uri="{BB962C8B-B14F-4D97-AF65-F5344CB8AC3E}">
        <p14:creationId xmlns:p14="http://schemas.microsoft.com/office/powerpoint/2010/main" val="1466777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Structure of  a gawk Program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1" y="1600200"/>
            <a:ext cx="471296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2F02F0"/>
                </a:solidFill>
              </a:rPr>
              <a:t>gawk</a:t>
            </a:r>
            <a:r>
              <a:rPr lang="en-US" sz="2400" dirty="0"/>
              <a:t> program consists of: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An optional </a:t>
            </a:r>
            <a:r>
              <a:rPr lang="en-US" sz="2000" dirty="0">
                <a:solidFill>
                  <a:srgbClr val="2F02F0"/>
                </a:solidFill>
              </a:rPr>
              <a:t>BEGIN</a:t>
            </a:r>
            <a:r>
              <a:rPr lang="en-US" sz="2000" dirty="0"/>
              <a:t> segment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For processing to execute prior to reading input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Pattern – Action pairs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Processing for input data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For each pattern matched, the corresponding action is taken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An optional </a:t>
            </a:r>
            <a:r>
              <a:rPr lang="en-US" sz="2000" dirty="0">
                <a:solidFill>
                  <a:srgbClr val="2F02F0"/>
                </a:solidFill>
              </a:rPr>
              <a:t>END</a:t>
            </a:r>
            <a:r>
              <a:rPr lang="en-US" sz="2000" dirty="0"/>
              <a:t> segment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Processing after end of input data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45968" y="1676400"/>
            <a:ext cx="2840832" cy="4163427"/>
          </a:xfrm>
          <a:prstGeom prst="rect">
            <a:avLst/>
          </a:prstGeom>
          <a:solidFill>
            <a:srgbClr val="D4F0E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Courier New"/>
                <a:cs typeface="Courier New"/>
              </a:rPr>
              <a:t>BEGIN {action}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/>
                <a:cs typeface="Courier New"/>
              </a:rPr>
              <a:t>pattern {action}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/>
                <a:cs typeface="Courier New"/>
              </a:rPr>
              <a:t>pattern {action}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/>
                <a:cs typeface="Courier New"/>
              </a:rPr>
              <a:t>  .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/>
                <a:cs typeface="Courier New"/>
              </a:rPr>
              <a:t>  .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/>
                <a:cs typeface="Courier New"/>
              </a:rPr>
              <a:t>  .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/>
                <a:cs typeface="Courier New"/>
              </a:rPr>
              <a:t>pattern { action}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/>
                <a:cs typeface="Courier New"/>
              </a:rPr>
              <a:t>END {action}</a:t>
            </a:r>
          </a:p>
        </p:txBody>
      </p:sp>
    </p:spTree>
    <p:extLst>
      <p:ext uri="{BB962C8B-B14F-4D97-AF65-F5344CB8AC3E}">
        <p14:creationId xmlns:p14="http://schemas.microsoft.com/office/powerpoint/2010/main" val="3352117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Running a gawk Program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There are several ways to run a </a:t>
            </a:r>
            <a:r>
              <a:rPr lang="en-US" sz="2400" dirty="0">
                <a:solidFill>
                  <a:srgbClr val="2F02F0"/>
                </a:solidFill>
              </a:rPr>
              <a:t>gawk</a:t>
            </a:r>
            <a:r>
              <a:rPr lang="en-US" sz="2400" dirty="0"/>
              <a:t> program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gawk 'program' </a:t>
            </a:r>
            <a:r>
              <a:rPr lang="en-US" sz="2000" b="1" dirty="0" err="1">
                <a:solidFill>
                  <a:srgbClr val="2F02F0"/>
                </a:solidFill>
                <a:latin typeface="Courier New"/>
                <a:cs typeface="Courier New"/>
              </a:rPr>
              <a:t>input_file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(s)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Program and input files are provided as command-line arguments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gawk 'program'</a:t>
            </a:r>
            <a:endParaRPr lang="en-US" sz="2400" b="1" dirty="0">
              <a:solidFill>
                <a:srgbClr val="2F02F0"/>
              </a:solidFill>
              <a:latin typeface="Courier New"/>
              <a:cs typeface="Courier New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Program is a command-line argument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Input is taken from standard input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gawk -f </a:t>
            </a:r>
            <a:r>
              <a:rPr lang="en-US" sz="2000" b="1" dirty="0" err="1">
                <a:solidFill>
                  <a:srgbClr val="2F02F0"/>
                </a:solidFill>
                <a:latin typeface="Courier New"/>
                <a:cs typeface="Courier New"/>
              </a:rPr>
              <a:t>program_file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>
                <a:solidFill>
                  <a:srgbClr val="2F02F0"/>
                </a:solidFill>
                <a:latin typeface="Courier New"/>
                <a:cs typeface="Courier New"/>
              </a:rPr>
              <a:t>input_files</a:t>
            </a:r>
            <a:endParaRPr lang="en-US" sz="2400" b="1" dirty="0">
              <a:solidFill>
                <a:srgbClr val="2F02F0"/>
              </a:solidFill>
              <a:latin typeface="Courier New"/>
              <a:cs typeface="Courier New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Program is read from a file</a:t>
            </a:r>
          </a:p>
        </p:txBody>
      </p:sp>
    </p:spTree>
    <p:extLst>
      <p:ext uri="{BB962C8B-B14F-4D97-AF65-F5344CB8AC3E}">
        <p14:creationId xmlns:p14="http://schemas.microsoft.com/office/powerpoint/2010/main" val="1142622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Patterns and Actions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Search a set of files for </a:t>
            </a:r>
            <a:r>
              <a:rPr lang="en-US" sz="2400" dirty="0">
                <a:solidFill>
                  <a:srgbClr val="008000"/>
                </a:solidFill>
              </a:rPr>
              <a:t>patterns</a:t>
            </a:r>
            <a:endParaRPr lang="en-US" sz="2400" i="1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Perform specified </a:t>
            </a:r>
            <a:r>
              <a:rPr lang="en-US" sz="2400" dirty="0">
                <a:solidFill>
                  <a:srgbClr val="008000"/>
                </a:solidFill>
              </a:rPr>
              <a:t>actions </a:t>
            </a:r>
            <a:r>
              <a:rPr lang="en-US" sz="2400" dirty="0"/>
              <a:t>upon lines or fields that contain instances of patterns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Does not alter input files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Process one input line at a time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This is similar to </a:t>
            </a:r>
            <a:r>
              <a:rPr lang="en-US" sz="2400" dirty="0" err="1">
                <a:solidFill>
                  <a:srgbClr val="2F02F0"/>
                </a:solidFill>
              </a:rPr>
              <a:t>sed</a:t>
            </a:r>
            <a:endParaRPr lang="en-US" sz="2400" dirty="0">
              <a:solidFill>
                <a:srgbClr val="2F02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75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</a:t>
            </a:r>
            <a:r>
              <a:rPr lang="en-US" sz="4000" dirty="0" err="1"/>
              <a:t>sed</a:t>
            </a:r>
            <a:r>
              <a:rPr lang="en-US" sz="4000" dirty="0"/>
              <a:t> Stream Editor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Usage: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000" b="1" dirty="0" err="1">
                <a:solidFill>
                  <a:srgbClr val="2F02F0"/>
                </a:solidFill>
                <a:latin typeface="Courier New"/>
                <a:ea typeface="ＭＳ Ｐゴシック" panose="020B0600070205080204" pitchFamily="34" charset="-128"/>
                <a:cs typeface="Courier New"/>
              </a:rPr>
              <a:t>sed</a:t>
            </a:r>
            <a:r>
              <a:rPr lang="en-US" altLang="en-US" sz="2000" b="1" dirty="0">
                <a:solidFill>
                  <a:srgbClr val="2F02F0"/>
                </a:solidFill>
                <a:latin typeface="Courier New"/>
                <a:ea typeface="ＭＳ Ｐゴシック" panose="020B0600070205080204" pitchFamily="34" charset="-128"/>
                <a:cs typeface="Courier New"/>
              </a:rPr>
              <a:t> -r "s/REGEX/TEXT/g" filename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ea typeface="ＭＳ Ｐゴシック" panose="020B0600070205080204" pitchFamily="34" charset="-128"/>
              </a:rPr>
              <a:t>Substitutes (replaces) occurrence(s) of </a:t>
            </a:r>
            <a:r>
              <a:rPr lang="en-US" altLang="en-US" sz="2000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REGEX </a:t>
            </a:r>
            <a:r>
              <a:rPr lang="en-US" altLang="en-US" sz="2000" dirty="0">
                <a:ea typeface="ＭＳ Ｐゴシック" panose="020B0600070205080204" pitchFamily="34" charset="-128"/>
              </a:rPr>
              <a:t>with the given </a:t>
            </a:r>
            <a:r>
              <a:rPr lang="en-US" altLang="en-US" sz="2000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TEXT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ea typeface="ＭＳ Ｐゴシック" panose="020B0600070205080204" pitchFamily="34" charset="-128"/>
              </a:rPr>
              <a:t>If </a:t>
            </a:r>
            <a:r>
              <a:rPr lang="en-US" altLang="en-US" sz="2000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filename </a:t>
            </a:r>
            <a:r>
              <a:rPr lang="en-US" altLang="en-US" sz="2000" dirty="0">
                <a:ea typeface="ＭＳ Ｐゴシック" panose="020B0600070205080204" pitchFamily="34" charset="-128"/>
              </a:rPr>
              <a:t>is omitted, reads from standard input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 err="1">
                <a:solidFill>
                  <a:srgbClr val="2F02F0"/>
                </a:solidFill>
                <a:ea typeface="ＭＳ Ｐゴシック" panose="020B0600070205080204" pitchFamily="34" charset="-128"/>
              </a:rPr>
              <a:t>sed</a:t>
            </a:r>
            <a:r>
              <a:rPr lang="en-US" altLang="en-US" sz="2000" dirty="0">
                <a:solidFill>
                  <a:srgbClr val="2F02F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has other uses, but most can be emulated with substitutions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ea typeface="ＭＳ Ｐゴシック" panose="020B0600070205080204" pitchFamily="34" charset="-128"/>
              </a:rPr>
              <a:t>Resulting output to terminal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ea typeface="ＭＳ Ｐゴシック" panose="020B0600070205080204" pitchFamily="34" charset="-128"/>
              </a:rPr>
              <a:t>If wanted permanent changes, need redirect output to new file or make changes in-place using </a:t>
            </a:r>
            <a:r>
              <a:rPr lang="en-US" altLang="en-US" sz="2000" dirty="0">
                <a:solidFill>
                  <a:srgbClr val="2F02F0"/>
                </a:solidFill>
                <a:ea typeface="ＭＳ Ｐゴシック" panose="020B0600070205080204" pitchFamily="34" charset="-128"/>
              </a:rPr>
              <a:t>–</a:t>
            </a:r>
            <a:r>
              <a:rPr lang="en-US" altLang="en-US" sz="2000" dirty="0" err="1">
                <a:solidFill>
                  <a:srgbClr val="2F02F0"/>
                </a:solidFill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solidFill>
                  <a:srgbClr val="2F02F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option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Example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Replaces all occurrences of 143 with 390 in </a:t>
            </a:r>
            <a:r>
              <a:rPr lang="en-US" altLang="en-US" sz="2000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file2.txt</a:t>
            </a:r>
          </a:p>
          <a:p>
            <a:pPr marL="7493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000" b="1" dirty="0" err="1">
                <a:solidFill>
                  <a:srgbClr val="2F02F0"/>
                </a:solidFill>
                <a:latin typeface="Courier New"/>
                <a:ea typeface="ＭＳ Ｐゴシック" panose="020B0600070205080204" pitchFamily="34" charset="-128"/>
                <a:cs typeface="Courier New"/>
              </a:rPr>
              <a:t>sed</a:t>
            </a:r>
            <a:r>
              <a:rPr lang="en-US" altLang="en-US" sz="2000" b="1" dirty="0">
                <a:solidFill>
                  <a:srgbClr val="2F02F0"/>
                </a:solidFill>
                <a:latin typeface="Courier New"/>
                <a:ea typeface="ＭＳ Ｐゴシック" panose="020B0600070205080204" pitchFamily="34" charset="-128"/>
                <a:cs typeface="Courier New"/>
              </a:rPr>
              <a:t> -r "s/143/390/g" file2.txt</a:t>
            </a:r>
          </a:p>
        </p:txBody>
      </p:sp>
    </p:spTree>
    <p:extLst>
      <p:ext uri="{BB962C8B-B14F-4D97-AF65-F5344CB8AC3E}">
        <p14:creationId xmlns:p14="http://schemas.microsoft.com/office/powerpoint/2010/main" val="4546940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Pattern-Action Structure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Every program statement has to have a pattern or an action or both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Default pattern is to match all lines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Default action is to print current record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Patterns are simply listed; </a:t>
            </a:r>
            <a:r>
              <a:rPr lang="en-US" sz="2400" dirty="0">
                <a:highlight>
                  <a:srgbClr val="FFFF00"/>
                </a:highlight>
              </a:rPr>
              <a:t>actions are enclosed in </a:t>
            </a:r>
            <a:r>
              <a:rPr lang="en-US" sz="2400" dirty="0">
                <a:solidFill>
                  <a:srgbClr val="2F02F0"/>
                </a:solidFill>
                <a:highlight>
                  <a:srgbClr val="FFFF00"/>
                </a:highlight>
              </a:rPr>
              <a:t>{ }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Some actions can be similar to C code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</a:rPr>
              <a:t>gawk</a:t>
            </a:r>
            <a:r>
              <a:rPr lang="en-US" sz="2400" dirty="0"/>
              <a:t> scans a sequence of input lines, or records, one by one, searching for lines that match the pattern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Meaning of match depends on the pattern</a:t>
            </a:r>
          </a:p>
        </p:txBody>
      </p:sp>
    </p:spTree>
    <p:extLst>
      <p:ext uri="{BB962C8B-B14F-4D97-AF65-F5344CB8AC3E}">
        <p14:creationId xmlns:p14="http://schemas.microsoft.com/office/powerpoint/2010/main" val="2528555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Patterns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Selector that determines whether action is to be executed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Pattern can be:	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Special token </a:t>
            </a:r>
            <a:r>
              <a:rPr lang="en-US" sz="2000" dirty="0">
                <a:solidFill>
                  <a:srgbClr val="2F02F0"/>
                </a:solidFill>
              </a:rPr>
              <a:t>BEGIN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2F02F0"/>
                </a:solidFill>
              </a:rPr>
              <a:t>END</a:t>
            </a:r>
            <a:r>
              <a:rPr lang="en-US" sz="2000" dirty="0"/>
              <a:t>	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Regular expression (enclosed with </a:t>
            </a:r>
            <a:r>
              <a:rPr lang="en-US" sz="2000" dirty="0">
                <a:solidFill>
                  <a:srgbClr val="2F02F0"/>
                </a:solidFill>
              </a:rPr>
              <a:t>/ /</a:t>
            </a:r>
            <a:r>
              <a:rPr lang="en-US" sz="2000" dirty="0"/>
              <a:t>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Relational or string match expression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</a:rPr>
              <a:t>!</a:t>
            </a:r>
            <a:r>
              <a:rPr lang="en-US" sz="2000" dirty="0"/>
              <a:t> negates the match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Arbitrary combination of the above using </a:t>
            </a:r>
            <a:r>
              <a:rPr lang="en-US" sz="2000" dirty="0">
                <a:solidFill>
                  <a:srgbClr val="2F02F0"/>
                </a:solidFill>
              </a:rPr>
              <a:t>&amp;&amp;</a:t>
            </a:r>
            <a:r>
              <a:rPr lang="en-US" sz="2000" dirty="0"/>
              <a:t> and/or </a:t>
            </a:r>
            <a:r>
              <a:rPr lang="en-US" sz="2000" dirty="0">
                <a:solidFill>
                  <a:srgbClr val="2F02F0"/>
                </a:solidFill>
              </a:rPr>
              <a:t>||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/UNT/</a:t>
            </a:r>
            <a:r>
              <a:rPr lang="en-US" sz="2000" dirty="0">
                <a:solidFill>
                  <a:srgbClr val="2F02F0"/>
                </a:solidFill>
              </a:rPr>
              <a:t> </a:t>
            </a:r>
            <a:r>
              <a:rPr lang="en-US" sz="2000" dirty="0"/>
              <a:t>matches if the string “</a:t>
            </a:r>
            <a:r>
              <a:rPr lang="en-US" sz="2000" dirty="0">
                <a:solidFill>
                  <a:srgbClr val="008000"/>
                </a:solidFill>
              </a:rPr>
              <a:t>UNT</a:t>
            </a:r>
            <a:r>
              <a:rPr lang="en-US" sz="2000" dirty="0"/>
              <a:t>” is in the record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x &gt; 0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dirty="0"/>
              <a:t>matches if the condition is true</a:t>
            </a:r>
            <a:endParaRPr lang="en-US" dirty="0"/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/UNT/ &amp;&amp; (name == "UNIX Tools")</a:t>
            </a:r>
          </a:p>
        </p:txBody>
      </p:sp>
    </p:spTree>
    <p:extLst>
      <p:ext uri="{BB962C8B-B14F-4D97-AF65-F5344CB8AC3E}">
        <p14:creationId xmlns:p14="http://schemas.microsoft.com/office/powerpoint/2010/main" val="1283763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BEGIN and END Patterns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</a:rPr>
              <a:t>BEGIN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2F02F0"/>
                </a:solidFill>
              </a:rPr>
              <a:t>END</a:t>
            </a:r>
            <a:r>
              <a:rPr lang="en-US" sz="2400" dirty="0"/>
              <a:t> provide a way to gain control before and after processing, for initialization, and wrap-up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</a:rPr>
              <a:t>BEGIN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Actions are performed before first input line is read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2F02F0"/>
                </a:solidFill>
              </a:rPr>
              <a:t>END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Actions are done after the last input line has been processed.</a:t>
            </a:r>
          </a:p>
        </p:txBody>
      </p:sp>
    </p:spTree>
    <p:extLst>
      <p:ext uri="{BB962C8B-B14F-4D97-AF65-F5344CB8AC3E}">
        <p14:creationId xmlns:p14="http://schemas.microsoft.com/office/powerpoint/2010/main" val="20420483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Actions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Action may include a list of one or more </a:t>
            </a:r>
            <a:r>
              <a:rPr lang="en-US" sz="2400" dirty="0">
                <a:solidFill>
                  <a:srgbClr val="008000"/>
                </a:solidFill>
              </a:rPr>
              <a:t>C like statements</a:t>
            </a:r>
            <a:r>
              <a:rPr lang="en-US" sz="2400" dirty="0"/>
              <a:t>, as well as arithmetic and string expressions and assignments and multiple output streams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Action performed on every line that matches pattern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If pattern not provided, action performed on every input line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If action not provided, all matching lines sent to standard output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Since patterns and actions are optional, </a:t>
            </a:r>
            <a:r>
              <a:rPr lang="en-US" sz="2400" dirty="0">
                <a:solidFill>
                  <a:srgbClr val="008000"/>
                </a:solidFill>
              </a:rPr>
              <a:t>actions must be enclosed in braces</a:t>
            </a:r>
            <a:r>
              <a:rPr lang="en-US" sz="2400" dirty="0"/>
              <a:t> to distinguish them from pattern</a:t>
            </a:r>
          </a:p>
        </p:txBody>
      </p:sp>
    </p:spTree>
    <p:extLst>
      <p:ext uri="{BB962C8B-B14F-4D97-AF65-F5344CB8AC3E}">
        <p14:creationId xmlns:p14="http://schemas.microsoft.com/office/powerpoint/2010/main" val="27630796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Introductory Example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err="1">
                <a:solidFill>
                  <a:srgbClr val="2F02F0"/>
                </a:solidFill>
                <a:latin typeface="Courier New" charset="0"/>
              </a:rPr>
              <a:t>ls</a:t>
            </a:r>
            <a:r>
              <a:rPr lang="en-US" sz="2400" b="1" dirty="0">
                <a:solidFill>
                  <a:srgbClr val="2F02F0"/>
                </a:solidFill>
                <a:latin typeface="Courier New" charset="0"/>
              </a:rPr>
              <a:t> | gawk '</a:t>
            </a:r>
            <a:br>
              <a:rPr lang="en-US" sz="2400" b="1" dirty="0">
                <a:solidFill>
                  <a:srgbClr val="2F02F0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2F02F0"/>
                </a:solidFill>
                <a:latin typeface="Courier New" charset="0"/>
              </a:rPr>
              <a:t>BEGIN { print "List of html files:" }</a:t>
            </a:r>
            <a:br>
              <a:rPr lang="en-US" sz="2400" b="1" dirty="0">
                <a:solidFill>
                  <a:srgbClr val="2F02F0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2F02F0"/>
                </a:solidFill>
                <a:latin typeface="Courier New" charset="0"/>
              </a:rPr>
              <a:t>/</a:t>
            </a:r>
            <a:r>
              <a:rPr lang="en-US" sz="2400" b="1" dirty="0">
                <a:solidFill>
                  <a:srgbClr val="2F02F0"/>
                </a:solidFill>
                <a:highlight>
                  <a:srgbClr val="FFFF00"/>
                </a:highlight>
                <a:latin typeface="Courier New" charset="0"/>
              </a:rPr>
              <a:t>\.html$</a:t>
            </a:r>
            <a:r>
              <a:rPr lang="en-US" sz="2400" b="1" dirty="0">
                <a:solidFill>
                  <a:srgbClr val="2F02F0"/>
                </a:solidFill>
                <a:latin typeface="Courier New" charset="0"/>
              </a:rPr>
              <a:t>/ { print }</a:t>
            </a:r>
            <a:br>
              <a:rPr lang="en-US" sz="2400" b="1" dirty="0">
                <a:solidFill>
                  <a:srgbClr val="2F02F0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2F02F0"/>
                </a:solidFill>
                <a:latin typeface="Courier New" charset="0"/>
              </a:rPr>
              <a:t>END { print "There you go!" }</a:t>
            </a:r>
            <a:br>
              <a:rPr lang="en-US" sz="2400" b="1" dirty="0">
                <a:solidFill>
                  <a:srgbClr val="2F02F0"/>
                </a:solidFill>
                <a:latin typeface="Courier New" charset="0"/>
              </a:rPr>
            </a:br>
            <a:r>
              <a:rPr lang="en-US" sz="2400" b="1" dirty="0">
                <a:solidFill>
                  <a:srgbClr val="2F02F0"/>
                </a:solidFill>
                <a:latin typeface="Courier New" charset="0"/>
              </a:rPr>
              <a:t>'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960253" y="4046845"/>
            <a:ext cx="3810000" cy="19177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List of html files:</a:t>
            </a:r>
            <a:br>
              <a:rPr lang="en-US" sz="2400" dirty="0">
                <a:latin typeface="Courier New" charset="0"/>
              </a:rPr>
            </a:br>
            <a:r>
              <a:rPr lang="en-US" sz="2400" dirty="0" err="1">
                <a:latin typeface="Courier New" charset="0"/>
              </a:rPr>
              <a:t>index.html</a:t>
            </a:r>
            <a:br>
              <a:rPr lang="en-US" sz="2400" dirty="0">
                <a:latin typeface="Courier New" charset="0"/>
              </a:rPr>
            </a:br>
            <a:r>
              <a:rPr lang="en-US" sz="2400" dirty="0">
                <a:latin typeface="Courier New" charset="0"/>
              </a:rPr>
              <a:t>as1.html</a:t>
            </a:r>
            <a:br>
              <a:rPr lang="en-US" sz="2400" dirty="0">
                <a:latin typeface="Courier New" charset="0"/>
              </a:rPr>
            </a:br>
            <a:r>
              <a:rPr lang="en-US" sz="2400" dirty="0">
                <a:latin typeface="Courier New" charset="0"/>
              </a:rPr>
              <a:t>as2.html</a:t>
            </a:r>
            <a:br>
              <a:rPr lang="en-US" sz="2400" dirty="0">
                <a:latin typeface="Courier New" charset="0"/>
              </a:rPr>
            </a:br>
            <a:r>
              <a:rPr lang="en-US" sz="2400" dirty="0">
                <a:latin typeface="Courier New" charset="0"/>
              </a:rPr>
              <a:t>There you go!</a:t>
            </a:r>
          </a:p>
        </p:txBody>
      </p:sp>
    </p:spTree>
    <p:extLst>
      <p:ext uri="{BB962C8B-B14F-4D97-AF65-F5344CB8AC3E}">
        <p14:creationId xmlns:p14="http://schemas.microsoft.com/office/powerpoint/2010/main" val="35898616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Variables 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</a:rPr>
              <a:t>gawk</a:t>
            </a:r>
            <a:r>
              <a:rPr lang="en-US" sz="2400" dirty="0"/>
              <a:t> scripts can define and use variables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/>
                <a:cs typeface="Courier New"/>
              </a:rPr>
              <a:t>BEGIN { sum = 0 }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/>
                <a:cs typeface="Courier New"/>
              </a:rPr>
              <a:t>{ sum++ }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/>
                <a:cs typeface="Courier New"/>
              </a:rPr>
              <a:t>END { print sum }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Some variables are predefined</a:t>
            </a:r>
          </a:p>
        </p:txBody>
      </p:sp>
    </p:spTree>
    <p:extLst>
      <p:ext uri="{BB962C8B-B14F-4D97-AF65-F5344CB8AC3E}">
        <p14:creationId xmlns:p14="http://schemas.microsoft.com/office/powerpoint/2010/main" val="960486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Basic gawk Terminology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</a:rPr>
              <a:t>gawk</a:t>
            </a:r>
            <a:r>
              <a:rPr lang="en-US" sz="2400" dirty="0"/>
              <a:t> supports two types of buffers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2062163" algn="l"/>
              </a:tabLst>
            </a:pPr>
            <a:r>
              <a:rPr lang="en-US" sz="2400" dirty="0">
                <a:solidFill>
                  <a:srgbClr val="008000"/>
                </a:solidFill>
              </a:rPr>
              <a:t>Field</a:t>
            </a:r>
            <a:endParaRPr lang="en-US" sz="2000" dirty="0">
              <a:solidFill>
                <a:srgbClr val="008000"/>
              </a:solidFill>
            </a:endParaRP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2062163" algn="l"/>
              </a:tabLst>
            </a:pPr>
            <a:r>
              <a:rPr lang="en-US" sz="2000" dirty="0"/>
              <a:t>A unit of data in a line separated from other fields by the </a:t>
            </a:r>
            <a:r>
              <a:rPr lang="en-US" sz="2000" dirty="0">
                <a:solidFill>
                  <a:srgbClr val="008000"/>
                </a:solidFill>
              </a:rPr>
              <a:t>field separator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062163" algn="l"/>
              </a:tabLst>
            </a:pPr>
            <a:r>
              <a:rPr lang="en-US" sz="2400" dirty="0">
                <a:solidFill>
                  <a:srgbClr val="008000"/>
                </a:solidFill>
              </a:rPr>
              <a:t>Record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2062163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A collection of fields in a line (file made up of records)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Default field separator is </a:t>
            </a:r>
            <a:r>
              <a:rPr lang="en-US" sz="2400" dirty="0">
                <a:solidFill>
                  <a:srgbClr val="008000"/>
                </a:solidFill>
              </a:rPr>
              <a:t>whitespace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Namespace for fields in current record: </a:t>
            </a:r>
            <a:r>
              <a:rPr lang="en-US" sz="2400" dirty="0">
                <a:solidFill>
                  <a:srgbClr val="2F02F0"/>
                </a:solidFill>
              </a:rPr>
              <a:t>$1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2F02F0"/>
                </a:solidFill>
              </a:rPr>
              <a:t>$2</a:t>
            </a:r>
            <a:r>
              <a:rPr lang="en-US" sz="2400" dirty="0"/>
              <a:t>, etc.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2F02F0"/>
                </a:solidFill>
              </a:rPr>
              <a:t>$0</a:t>
            </a:r>
            <a:r>
              <a:rPr lang="en-US" sz="2000" dirty="0"/>
              <a:t> variable contains the entire record (i.e., line)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Example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Given line of input: "This class is fun!"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</a:rPr>
              <a:t>$1</a:t>
            </a:r>
            <a:r>
              <a:rPr lang="en-US" sz="2000" dirty="0"/>
              <a:t> = "This", </a:t>
            </a:r>
            <a:r>
              <a:rPr lang="en-US" sz="2000" dirty="0">
                <a:solidFill>
                  <a:srgbClr val="2F02F0"/>
                </a:solidFill>
              </a:rPr>
              <a:t>$2</a:t>
            </a:r>
            <a:r>
              <a:rPr lang="en-US" sz="2000" dirty="0"/>
              <a:t> = "class", etc.</a:t>
            </a:r>
          </a:p>
        </p:txBody>
      </p:sp>
    </p:spTree>
    <p:extLst>
      <p:ext uri="{BB962C8B-B14F-4D97-AF65-F5344CB8AC3E}">
        <p14:creationId xmlns:p14="http://schemas.microsoft.com/office/powerpoint/2010/main" val="1996785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Records 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Default record separator is </a:t>
            </a:r>
            <a:r>
              <a:rPr lang="en-US" sz="2400" dirty="0">
                <a:solidFill>
                  <a:srgbClr val="008000"/>
                </a:solidFill>
              </a:rPr>
              <a:t>newline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By default, </a:t>
            </a:r>
            <a:r>
              <a:rPr lang="en-US" sz="2000" dirty="0">
                <a:solidFill>
                  <a:srgbClr val="2F02F0"/>
                </a:solidFill>
              </a:rPr>
              <a:t>gawk </a:t>
            </a:r>
            <a:r>
              <a:rPr lang="en-US" sz="2000" dirty="0"/>
              <a:t>processes its input one line at a time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Could be any other </a:t>
            </a:r>
            <a:r>
              <a:rPr lang="en-US" sz="2400" i="1" dirty="0"/>
              <a:t>regular expression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</a:rPr>
              <a:t>RS</a:t>
            </a:r>
            <a:r>
              <a:rPr lang="en-US" sz="2400" dirty="0"/>
              <a:t>: record separator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Can be changed in </a:t>
            </a:r>
            <a:r>
              <a:rPr lang="en-US" sz="2000" dirty="0">
                <a:solidFill>
                  <a:srgbClr val="2F02F0"/>
                </a:solidFill>
              </a:rPr>
              <a:t>BEGIN</a:t>
            </a:r>
            <a:r>
              <a:rPr lang="en-US" sz="2000" dirty="0"/>
              <a:t> action		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</a:rPr>
              <a:t>NR</a:t>
            </a:r>
            <a:r>
              <a:rPr lang="en-US" sz="2400" dirty="0"/>
              <a:t> is the variable whose value is the number of the </a:t>
            </a:r>
            <a:r>
              <a:rPr lang="en-US" sz="2400"/>
              <a:t>current record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C2740-77F5-4C3A-A058-A6CC09C3F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96" y="4668837"/>
            <a:ext cx="68580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064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Fields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Each input line is split into fields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</a:rPr>
              <a:t>FS</a:t>
            </a:r>
            <a:r>
              <a:rPr lang="en-US" sz="2400" dirty="0"/>
              <a:t>: field separator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Default is whitespace (1 or more spaces or tabs)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2F02F0"/>
                </a:solidFill>
                <a:latin typeface="Courier New"/>
                <a:cs typeface="Courier New"/>
              </a:rPr>
              <a:t>gawk -Fc</a:t>
            </a:r>
            <a:r>
              <a:rPr lang="en-US" sz="2400" dirty="0"/>
              <a:t> option sets </a:t>
            </a:r>
            <a:r>
              <a:rPr lang="en-US" sz="2400" dirty="0">
                <a:solidFill>
                  <a:srgbClr val="2F02F0"/>
                </a:solidFill>
              </a:rPr>
              <a:t>FS</a:t>
            </a:r>
            <a:r>
              <a:rPr lang="en-US" sz="2400" dirty="0"/>
              <a:t> to the character </a:t>
            </a:r>
            <a:r>
              <a:rPr lang="en-US" sz="2400" dirty="0">
                <a:solidFill>
                  <a:srgbClr val="2F02F0"/>
                </a:solidFill>
              </a:rPr>
              <a:t>c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Can also be changed in </a:t>
            </a:r>
            <a:r>
              <a:rPr lang="en-US" dirty="0">
                <a:solidFill>
                  <a:srgbClr val="2F02F0"/>
                </a:solidFill>
              </a:rPr>
              <a:t>BEGIN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</a:rPr>
              <a:t>$0 </a:t>
            </a:r>
            <a:r>
              <a:rPr lang="en-US" sz="2400" dirty="0"/>
              <a:t>is the entire line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</a:rPr>
              <a:t>$1</a:t>
            </a:r>
            <a:r>
              <a:rPr lang="en-US" sz="2400" dirty="0"/>
              <a:t> is the first field, </a:t>
            </a:r>
            <a:r>
              <a:rPr lang="en-US" sz="2400" dirty="0">
                <a:solidFill>
                  <a:srgbClr val="2F02F0"/>
                </a:solidFill>
              </a:rPr>
              <a:t>$2</a:t>
            </a:r>
            <a:r>
              <a:rPr lang="en-US" sz="2400" dirty="0"/>
              <a:t> is the second field, ….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Only fields begin with </a:t>
            </a:r>
            <a:r>
              <a:rPr lang="en-US" sz="2400" dirty="0">
                <a:solidFill>
                  <a:srgbClr val="2F02F0"/>
                </a:solidFill>
              </a:rPr>
              <a:t>$</a:t>
            </a:r>
            <a:r>
              <a:rPr lang="en-US" sz="2400" dirty="0"/>
              <a:t>, variables do not</a:t>
            </a:r>
          </a:p>
        </p:txBody>
      </p:sp>
    </p:spTree>
    <p:extLst>
      <p:ext uri="{BB962C8B-B14F-4D97-AF65-F5344CB8AC3E}">
        <p14:creationId xmlns:p14="http://schemas.microsoft.com/office/powerpoint/2010/main" val="3666468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Some gawk System Variables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377950" algn="l"/>
              </a:tabLst>
            </a:pPr>
            <a:r>
              <a:rPr lang="en-US" sz="2400" dirty="0">
                <a:solidFill>
                  <a:srgbClr val="2F02F0"/>
                </a:solidFill>
              </a:rPr>
              <a:t>gawk</a:t>
            </a:r>
            <a:r>
              <a:rPr lang="en-US" sz="2400" dirty="0"/>
              <a:t> supports number of system variables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6375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FS</a:t>
            </a:r>
            <a:r>
              <a:rPr lang="en-US" sz="2000" dirty="0"/>
              <a:t>	Field separator (default = space)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6375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RS</a:t>
            </a:r>
            <a:r>
              <a:rPr lang="en-US" sz="2000" dirty="0"/>
              <a:t>	Record separator (default = \n)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6375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NF</a:t>
            </a:r>
            <a:r>
              <a:rPr lang="en-US" sz="2000" dirty="0"/>
              <a:t>	Number of fields in current record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6375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NR</a:t>
            </a:r>
            <a:r>
              <a:rPr lang="en-US" sz="2000" dirty="0"/>
              <a:t>	Number of the current record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6375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OFS</a:t>
            </a:r>
            <a:r>
              <a:rPr lang="en-US" sz="2000" dirty="0"/>
              <a:t>	Output field separator (default = space)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6375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ORS</a:t>
            </a:r>
            <a:r>
              <a:rPr lang="en-US" sz="2000" dirty="0"/>
              <a:t>	Output record separator (default = \n)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6375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FILENAME</a:t>
            </a:r>
            <a:r>
              <a:rPr lang="en-US" sz="2000" dirty="0"/>
              <a:t>	Current filename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6375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ARGC/ARGV</a:t>
            </a:r>
            <a:r>
              <a:rPr lang="en-US" sz="2000" dirty="0"/>
              <a:t>	Get arguments from command line</a:t>
            </a:r>
          </a:p>
        </p:txBody>
      </p:sp>
    </p:spTree>
    <p:extLst>
      <p:ext uri="{BB962C8B-B14F-4D97-AF65-F5344CB8AC3E}">
        <p14:creationId xmlns:p14="http://schemas.microsoft.com/office/powerpoint/2010/main" val="347779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</a:t>
            </a:r>
            <a:r>
              <a:rPr lang="en-US" sz="4000" dirty="0" err="1"/>
              <a:t>sed</a:t>
            </a:r>
            <a:r>
              <a:rPr lang="en-US" sz="4000" dirty="0"/>
              <a:t> Stream Editor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r>
              <a:rPr lang="en-US" altLang="en-US" sz="2400" dirty="0" err="1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sed</a:t>
            </a:r>
            <a:r>
              <a:rPr lang="en-US" altLang="en-US" sz="2400" dirty="0">
                <a:solidFill>
                  <a:srgbClr val="2F02F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is line-oriented;  processes input a line at a time</a:t>
            </a:r>
            <a:endParaRPr lang="en-US" altLang="en-US" sz="2400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-r</a:t>
            </a:r>
            <a:r>
              <a:rPr lang="en-US" altLang="en-US" sz="2000" dirty="0">
                <a:solidFill>
                  <a:srgbClr val="2F02F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option makes </a:t>
            </a:r>
            <a:r>
              <a:rPr lang="en-US" altLang="en-US" sz="2000" i="1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regexes</a:t>
            </a:r>
            <a:r>
              <a:rPr lang="en-US" altLang="en-US" sz="2000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 work better</a:t>
            </a:r>
          </a:p>
          <a:p>
            <a:pPr marL="744538" lvl="1" indent="-293688"/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Recognizes </a:t>
            </a: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( )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 , </a:t>
            </a: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[ ]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 , </a:t>
            </a: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*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 , </a:t>
            </a: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+</a:t>
            </a:r>
            <a:r>
              <a:rPr lang="en-US" altLang="en-US" sz="20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 the right way, etc.</a:t>
            </a:r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s</a:t>
            </a:r>
            <a:r>
              <a:rPr lang="en-US" altLang="en-US" sz="2000" dirty="0">
                <a:solidFill>
                  <a:srgbClr val="262626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for </a:t>
            </a:r>
            <a:r>
              <a:rPr lang="en-US" altLang="en-US" sz="2000" i="1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substitute</a:t>
            </a:r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g</a:t>
            </a:r>
            <a:r>
              <a:rPr lang="en-US" altLang="en-US" sz="2000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 flag after last </a:t>
            </a:r>
            <a:r>
              <a:rPr lang="en-US" altLang="en-US" sz="20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/</a:t>
            </a:r>
            <a:r>
              <a:rPr lang="en-US" altLang="en-US" sz="2000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 asks for a </a:t>
            </a:r>
            <a:r>
              <a:rPr lang="en-US" altLang="en-US" sz="2000" i="1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global match </a:t>
            </a:r>
            <a:r>
              <a:rPr lang="en-US" altLang="en-US" sz="2000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(replace all)</a:t>
            </a:r>
            <a:endParaRPr lang="en-US" altLang="en-US" sz="2000" dirty="0">
              <a:solidFill>
                <a:srgbClr val="40404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Special characters must be escaped to match them literally</a:t>
            </a:r>
          </a:p>
          <a:p>
            <a:pPr marL="457200" lvl="1" indent="0">
              <a:buNone/>
            </a:pPr>
            <a:r>
              <a:rPr lang="en-US" altLang="en-US" sz="2000" b="1" dirty="0" err="1">
                <a:solidFill>
                  <a:srgbClr val="2F02F0"/>
                </a:solidFill>
                <a:latin typeface="Courier New"/>
                <a:ea typeface="ＭＳ Ｐゴシック" panose="020B0600070205080204" pitchFamily="34" charset="-128"/>
                <a:cs typeface="Courier New"/>
              </a:rPr>
              <a:t>sed</a:t>
            </a:r>
            <a:r>
              <a:rPr lang="en-US" altLang="en-US" sz="2000" b="1" dirty="0">
                <a:solidFill>
                  <a:srgbClr val="2F02F0"/>
                </a:solidFill>
                <a:latin typeface="Courier New"/>
                <a:ea typeface="ＭＳ Ｐゴシック" panose="020B0600070205080204" pitchFamily="34" charset="-128"/>
                <a:cs typeface="Courier New"/>
              </a:rPr>
              <a:t> -r "s/http:\/\//https:\/\//g" urls.txt</a:t>
            </a:r>
          </a:p>
          <a:p>
            <a:r>
              <a:rPr lang="en-US" altLang="en-US" sz="2400" dirty="0" err="1">
                <a:solidFill>
                  <a:srgbClr val="2F02F0"/>
                </a:solidFill>
                <a:ea typeface="ＭＳ Ｐゴシック" panose="020B0600070205080204" pitchFamily="34" charset="-128"/>
              </a:rPr>
              <a:t>sed</a:t>
            </a:r>
            <a:r>
              <a:rPr lang="en-US" altLang="en-US" sz="2400" dirty="0">
                <a:solidFill>
                  <a:srgbClr val="2F02F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can use delimiters besides </a:t>
            </a:r>
            <a:r>
              <a:rPr lang="en-US" altLang="en-US" sz="2400" dirty="0">
                <a:solidFill>
                  <a:srgbClr val="2F02F0"/>
                </a:solidFill>
                <a:latin typeface="Consolas" panose="020B0609020204030204" pitchFamily="49" charset="0"/>
                <a:ea typeface="ＭＳ Ｐゴシック" panose="020B0600070205080204" pitchFamily="34" charset="-128"/>
              </a:rPr>
              <a:t>/</a:t>
            </a:r>
            <a:r>
              <a:rPr lang="en-US" altLang="en-US" sz="2400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 to make more readable</a:t>
            </a:r>
            <a:endParaRPr lang="en-US" altLang="en-US" sz="2400" dirty="0">
              <a:solidFill>
                <a:srgbClr val="262626"/>
              </a:solidFill>
              <a:latin typeface="Consolas" panose="020B0609020204030204" pitchFamily="49" charset="0"/>
              <a:ea typeface="ＭＳ Ｐゴシック" panose="020B0600070205080204" pitchFamily="34" charset="-128"/>
            </a:endParaRPr>
          </a:p>
          <a:p>
            <a:pPr marL="457200" lvl="1" indent="0">
              <a:buNone/>
            </a:pPr>
            <a:r>
              <a:rPr lang="en-US" altLang="en-US" sz="2000" b="1" dirty="0" err="1">
                <a:solidFill>
                  <a:srgbClr val="2F02F0"/>
                </a:solidFill>
                <a:latin typeface="Courier New"/>
                <a:ea typeface="ＭＳ Ｐゴシック" panose="020B0600070205080204" pitchFamily="34" charset="-128"/>
                <a:cs typeface="Courier New"/>
              </a:rPr>
              <a:t>sed</a:t>
            </a:r>
            <a:r>
              <a:rPr lang="en-US" altLang="en-US" sz="2000" b="1" dirty="0">
                <a:solidFill>
                  <a:srgbClr val="2F02F0"/>
                </a:solidFill>
                <a:latin typeface="Courier New"/>
                <a:ea typeface="ＭＳ Ｐゴシック" panose="020B0600070205080204" pitchFamily="34" charset="-128"/>
                <a:cs typeface="Courier New"/>
              </a:rPr>
              <a:t> -r "</a:t>
            </a:r>
            <a:r>
              <a:rPr lang="en-US" altLang="en-US" sz="2000" b="1" dirty="0" err="1">
                <a:solidFill>
                  <a:srgbClr val="2F02F0"/>
                </a:solidFill>
                <a:latin typeface="Courier New"/>
                <a:ea typeface="ＭＳ Ｐゴシック" panose="020B0600070205080204" pitchFamily="34" charset="-128"/>
                <a:cs typeface="Courier New"/>
              </a:rPr>
              <a:t>s#http</a:t>
            </a:r>
            <a:r>
              <a:rPr lang="en-US" altLang="en-US" sz="2000" b="1" dirty="0">
                <a:solidFill>
                  <a:srgbClr val="2F02F0"/>
                </a:solidFill>
                <a:latin typeface="Courier New"/>
                <a:ea typeface="ＭＳ Ｐゴシック" panose="020B0600070205080204" pitchFamily="34" charset="-128"/>
                <a:cs typeface="Courier New"/>
              </a:rPr>
              <a:t>://#https://#g" </a:t>
            </a:r>
            <a:r>
              <a:rPr lang="en-US" altLang="en-US" sz="2000" b="1" dirty="0" err="1">
                <a:solidFill>
                  <a:srgbClr val="2F02F0"/>
                </a:solidFill>
                <a:latin typeface="Courier New"/>
                <a:ea typeface="ＭＳ Ｐゴシック" panose="020B0600070205080204" pitchFamily="34" charset="-128"/>
                <a:cs typeface="Courier New"/>
              </a:rPr>
              <a:t>urls.txt</a:t>
            </a:r>
            <a:endParaRPr lang="en-US" altLang="en-US" sz="2000" b="1" dirty="0">
              <a:solidFill>
                <a:srgbClr val="2F02F0"/>
              </a:solidFill>
              <a:latin typeface="Courier New"/>
              <a:ea typeface="ＭＳ Ｐゴシック" panose="020B0600070205080204" pitchFamily="34" charset="-128"/>
              <a:cs typeface="Courier New"/>
            </a:endParaRPr>
          </a:p>
          <a:p>
            <a:r>
              <a:rPr lang="en-US" altLang="en-US" sz="2400" dirty="0">
                <a:solidFill>
                  <a:srgbClr val="404040"/>
                </a:solidFill>
                <a:ea typeface="ＭＳ Ｐゴシック" panose="020B0600070205080204" pitchFamily="34" charset="-128"/>
              </a:rPr>
              <a:t>Example</a:t>
            </a:r>
          </a:p>
          <a:p>
            <a:pPr marL="457200" lvl="1" indent="0">
              <a:buNone/>
            </a:pPr>
            <a:r>
              <a:rPr lang="pt-BR" sz="1800" b="1" dirty="0" err="1">
                <a:solidFill>
                  <a:srgbClr val="2F02F0"/>
                </a:solidFill>
                <a:latin typeface="Courier New"/>
                <a:ea typeface="ＭＳ Ｐゴシック" charset="0"/>
                <a:cs typeface="Courier New"/>
              </a:rPr>
              <a:t>sed</a:t>
            </a:r>
            <a:r>
              <a:rPr lang="pt-BR" sz="1800" b="1" dirty="0">
                <a:solidFill>
                  <a:srgbClr val="2F02F0"/>
                </a:solidFill>
                <a:latin typeface="Courier New"/>
                <a:ea typeface="ＭＳ Ｐゴシック" charset="0"/>
                <a:cs typeface="Courier New"/>
              </a:rPr>
              <a:t> -</a:t>
            </a:r>
            <a:r>
              <a:rPr lang="pt-BR" sz="1800" b="1" dirty="0" err="1">
                <a:solidFill>
                  <a:srgbClr val="2F02F0"/>
                </a:solidFill>
                <a:latin typeface="Courier New"/>
                <a:ea typeface="ＭＳ Ｐゴシック" charset="0"/>
                <a:cs typeface="Courier New"/>
              </a:rPr>
              <a:t>r</a:t>
            </a:r>
            <a:r>
              <a:rPr lang="pt-BR" sz="1800" b="1" dirty="0">
                <a:solidFill>
                  <a:srgbClr val="2F02F0"/>
                </a:solidFill>
                <a:latin typeface="Courier New"/>
                <a:ea typeface="ＭＳ Ｐゴシック" charset="0"/>
                <a:cs typeface="Courier New"/>
              </a:rPr>
              <a:t> "</a:t>
            </a:r>
            <a:r>
              <a:rPr lang="pt-BR" sz="1800" b="1" dirty="0" err="1">
                <a:solidFill>
                  <a:srgbClr val="2F02F0"/>
                </a:solidFill>
                <a:latin typeface="Courier New"/>
                <a:ea typeface="ＭＳ Ｐゴシック" charset="0"/>
                <a:cs typeface="Courier New"/>
              </a:rPr>
              <a:t>s</a:t>
            </a:r>
            <a:r>
              <a:rPr lang="pt-BR" sz="1800" b="1" dirty="0">
                <a:solidFill>
                  <a:srgbClr val="2F02F0"/>
                </a:solidFill>
                <a:latin typeface="Courier New"/>
                <a:ea typeface="ＭＳ Ｐゴシック" charset="0"/>
                <a:cs typeface="Courier New"/>
              </a:rPr>
              <a:t>/(</a:t>
            </a:r>
            <a:r>
              <a:rPr lang="pt-BR" sz="1800" b="1" u="sng" dirty="0">
                <a:solidFill>
                  <a:srgbClr val="2F02F0"/>
                </a:solidFill>
                <a:latin typeface="Courier New"/>
                <a:ea typeface="ＭＳ Ｐゴシック" charset="0"/>
                <a:cs typeface="Courier New"/>
              </a:rPr>
              <a:t>[A-</a:t>
            </a:r>
            <a:r>
              <a:rPr lang="pt-BR" sz="1800" b="1" u="sng" dirty="0" err="1">
                <a:solidFill>
                  <a:srgbClr val="2F02F0"/>
                </a:solidFill>
                <a:latin typeface="Courier New"/>
                <a:ea typeface="ＭＳ Ｐゴシック" charset="0"/>
                <a:cs typeface="Courier New"/>
              </a:rPr>
              <a:t>Za</a:t>
            </a:r>
            <a:r>
              <a:rPr lang="pt-BR" sz="1800" b="1" u="sng" dirty="0">
                <a:solidFill>
                  <a:srgbClr val="2F02F0"/>
                </a:solidFill>
                <a:latin typeface="Courier New"/>
                <a:ea typeface="ＭＳ Ｐゴシック" charset="0"/>
                <a:cs typeface="Courier New"/>
              </a:rPr>
              <a:t>-</a:t>
            </a:r>
            <a:r>
              <a:rPr lang="pt-BR" sz="1800" b="1" u="sng" dirty="0" err="1">
                <a:solidFill>
                  <a:srgbClr val="2F02F0"/>
                </a:solidFill>
                <a:latin typeface="Courier New"/>
                <a:ea typeface="ＭＳ Ｐゴシック" charset="0"/>
                <a:cs typeface="Courier New"/>
              </a:rPr>
              <a:t>z</a:t>
            </a:r>
            <a:r>
              <a:rPr lang="pt-BR" sz="1800" b="1" u="sng" dirty="0">
                <a:solidFill>
                  <a:srgbClr val="2F02F0"/>
                </a:solidFill>
                <a:latin typeface="Courier New"/>
                <a:ea typeface="ＭＳ Ｐゴシック" charset="0"/>
                <a:cs typeface="Courier New"/>
              </a:rPr>
              <a:t>]+</a:t>
            </a:r>
            <a:r>
              <a:rPr lang="pt-BR" sz="1800" b="1" dirty="0">
                <a:solidFill>
                  <a:srgbClr val="2F02F0"/>
                </a:solidFill>
                <a:latin typeface="Courier New"/>
                <a:ea typeface="ＭＳ Ｐゴシック" charset="0"/>
                <a:cs typeface="Courier New"/>
              </a:rPr>
              <a:t>), (</a:t>
            </a:r>
            <a:r>
              <a:rPr lang="pt-BR" sz="1800" b="1" u="sng" dirty="0">
                <a:solidFill>
                  <a:srgbClr val="2F02F0"/>
                </a:solidFill>
                <a:latin typeface="Courier New"/>
                <a:ea typeface="ＭＳ Ｐゴシック" charset="0"/>
                <a:cs typeface="Courier New"/>
              </a:rPr>
              <a:t>[A-</a:t>
            </a:r>
            <a:r>
              <a:rPr lang="pt-BR" sz="1800" b="1" u="sng" dirty="0" err="1">
                <a:solidFill>
                  <a:srgbClr val="2F02F0"/>
                </a:solidFill>
                <a:latin typeface="Courier New"/>
                <a:ea typeface="ＭＳ Ｐゴシック" charset="0"/>
                <a:cs typeface="Courier New"/>
              </a:rPr>
              <a:t>Za</a:t>
            </a:r>
            <a:r>
              <a:rPr lang="pt-BR" sz="1800" b="1" u="sng" dirty="0">
                <a:solidFill>
                  <a:srgbClr val="2F02F0"/>
                </a:solidFill>
                <a:latin typeface="Courier New"/>
                <a:ea typeface="ＭＳ Ｐゴシック" charset="0"/>
                <a:cs typeface="Courier New"/>
              </a:rPr>
              <a:t>-</a:t>
            </a:r>
            <a:r>
              <a:rPr lang="pt-BR" sz="1800" b="1" u="sng" dirty="0" err="1">
                <a:solidFill>
                  <a:srgbClr val="2F02F0"/>
                </a:solidFill>
                <a:latin typeface="Courier New"/>
                <a:ea typeface="ＭＳ Ｐゴシック" charset="0"/>
                <a:cs typeface="Courier New"/>
              </a:rPr>
              <a:t>z</a:t>
            </a:r>
            <a:r>
              <a:rPr lang="pt-BR" sz="1800" b="1" u="sng" dirty="0">
                <a:solidFill>
                  <a:srgbClr val="2F02F0"/>
                </a:solidFill>
                <a:latin typeface="Courier New"/>
                <a:ea typeface="ＭＳ Ｐゴシック" charset="0"/>
                <a:cs typeface="Courier New"/>
              </a:rPr>
              <a:t>]+</a:t>
            </a:r>
            <a:r>
              <a:rPr lang="pt-BR" sz="1800" b="1" dirty="0">
                <a:solidFill>
                  <a:srgbClr val="2F02F0"/>
                </a:solidFill>
                <a:latin typeface="Courier New"/>
                <a:ea typeface="ＭＳ Ｐゴシック" charset="0"/>
                <a:cs typeface="Courier New"/>
              </a:rPr>
              <a:t>)/\2 \1/</a:t>
            </a:r>
            <a:r>
              <a:rPr lang="pt-BR" sz="1800" b="1" dirty="0" err="1">
                <a:solidFill>
                  <a:srgbClr val="2F02F0"/>
                </a:solidFill>
                <a:latin typeface="Courier New"/>
                <a:ea typeface="ＭＳ Ｐゴシック" charset="0"/>
                <a:cs typeface="Courier New"/>
              </a:rPr>
              <a:t>g</a:t>
            </a:r>
            <a:r>
              <a:rPr lang="pt-BR" sz="1800" b="1" dirty="0">
                <a:solidFill>
                  <a:srgbClr val="2F02F0"/>
                </a:solidFill>
                <a:latin typeface="Courier New"/>
                <a:ea typeface="ＭＳ Ｐゴシック" charset="0"/>
                <a:cs typeface="Courier New"/>
              </a:rPr>
              <a:t>" </a:t>
            </a:r>
            <a:r>
              <a:rPr lang="pt-BR" sz="1800" b="1" dirty="0" err="1">
                <a:solidFill>
                  <a:srgbClr val="2F02F0"/>
                </a:solidFill>
                <a:latin typeface="Courier New"/>
                <a:ea typeface="ＭＳ Ｐゴシック" charset="0"/>
                <a:cs typeface="Courier New"/>
              </a:rPr>
              <a:t>names.txt</a:t>
            </a:r>
            <a:endParaRPr lang="en-US" altLang="en-US" sz="1800" b="1" dirty="0">
              <a:solidFill>
                <a:srgbClr val="2F02F0"/>
              </a:solidFill>
              <a:latin typeface="Courier New"/>
              <a:ea typeface="ＭＳ Ｐゴシック" panose="020B0600070205080204" pitchFamily="34" charset="-128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13317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Simple Output from gawk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Printing every line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If action has no pattern, action is performed to all input lines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{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print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}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dirty="0"/>
              <a:t>prints all input lines to standard out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{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print $0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}</a:t>
            </a:r>
            <a:r>
              <a:rPr lang="en-US" sz="2000" dirty="0"/>
              <a:t> will do the same thing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Printing certain fields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Multiple items can be printed on the same output line with a single print statement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{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print $1,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$3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}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Expressions separated by a comma are, by default, separated by a single space when printed (</a:t>
            </a:r>
            <a:r>
              <a:rPr lang="en-US" sz="2000" dirty="0">
                <a:solidFill>
                  <a:srgbClr val="2F02F0"/>
                </a:solidFill>
              </a:rPr>
              <a:t>OFS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43726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More Output from gawk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</a:rPr>
              <a:t>NF</a:t>
            </a:r>
            <a:r>
              <a:rPr lang="en-US" sz="2400" dirty="0"/>
              <a:t>, the Number of Fields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Any valid expression can be used after a </a:t>
            </a:r>
            <a:r>
              <a:rPr lang="en-US" sz="2000" dirty="0">
                <a:solidFill>
                  <a:srgbClr val="2F02F0"/>
                </a:solidFill>
              </a:rPr>
              <a:t>$</a:t>
            </a:r>
            <a:r>
              <a:rPr lang="en-US" sz="2000" dirty="0"/>
              <a:t> to indicate the contents of a particular field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One built-in expression is </a:t>
            </a:r>
            <a:r>
              <a:rPr lang="en-US" sz="2000" dirty="0">
                <a:solidFill>
                  <a:srgbClr val="2F02F0"/>
                </a:solidFill>
              </a:rPr>
              <a:t>NF</a:t>
            </a:r>
            <a:r>
              <a:rPr lang="en-US" sz="2000" dirty="0"/>
              <a:t>, or Number of Fields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{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print NF,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$1,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$NF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}</a:t>
            </a:r>
            <a:r>
              <a:rPr lang="en-US" sz="2000" dirty="0"/>
              <a:t> will print number of fields, first field, and last field in the current record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{ print $(NF-2) }</a:t>
            </a:r>
            <a:r>
              <a:rPr lang="en-US" sz="2000" dirty="0"/>
              <a:t> prints the third to last field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Computing and printing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You can also do computations on the field values and include the results in your output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{ print $1, $2 * $3 }</a:t>
            </a:r>
          </a:p>
        </p:txBody>
      </p:sp>
    </p:spTree>
    <p:extLst>
      <p:ext uri="{BB962C8B-B14F-4D97-AF65-F5344CB8AC3E}">
        <p14:creationId xmlns:p14="http://schemas.microsoft.com/office/powerpoint/2010/main" val="39308428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More Output from gawk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Printing line numbers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built-in variable </a:t>
            </a:r>
            <a:r>
              <a:rPr lang="en-US" sz="2000" dirty="0">
                <a:solidFill>
                  <a:srgbClr val="2F02F0"/>
                </a:solidFill>
              </a:rPr>
              <a:t>NR</a:t>
            </a:r>
            <a:r>
              <a:rPr lang="en-US" sz="2000" dirty="0"/>
              <a:t> can be used to print line numbers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{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print NR,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$0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}</a:t>
            </a:r>
            <a:r>
              <a:rPr lang="en-US" sz="2000" dirty="0"/>
              <a:t> prints each line prefixed with its line number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Putting text in the output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You can also add other text to the output besides what is in the current record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{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print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"total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pay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for",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$1,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"is",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$2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*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$3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}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Note that the inserted text needs to be surrounded by double quotes</a:t>
            </a:r>
          </a:p>
        </p:txBody>
      </p:sp>
    </p:spTree>
    <p:extLst>
      <p:ext uri="{BB962C8B-B14F-4D97-AF65-F5344CB8AC3E}">
        <p14:creationId xmlns:p14="http://schemas.microsoft.com/office/powerpoint/2010/main" val="9043245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Formatted Output from gawk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Lining up fields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Like C, </a:t>
            </a:r>
            <a:r>
              <a:rPr lang="en-US" sz="2000" dirty="0">
                <a:solidFill>
                  <a:srgbClr val="2F02F0"/>
                </a:solidFill>
              </a:rPr>
              <a:t>gawk</a:t>
            </a:r>
            <a:r>
              <a:rPr lang="en-US" sz="2000" dirty="0"/>
              <a:t> has a </a:t>
            </a:r>
            <a:r>
              <a:rPr lang="en-US" sz="2000" dirty="0" err="1">
                <a:solidFill>
                  <a:srgbClr val="2F02F0"/>
                </a:solidFill>
              </a:rPr>
              <a:t>printf</a:t>
            </a:r>
            <a:r>
              <a:rPr lang="en-US" sz="2000" dirty="0">
                <a:solidFill>
                  <a:srgbClr val="2F02F0"/>
                </a:solidFill>
              </a:rPr>
              <a:t> </a:t>
            </a:r>
            <a:r>
              <a:rPr lang="en-US" sz="2000" dirty="0"/>
              <a:t>function for producing formatted output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2F02F0"/>
                </a:solidFill>
              </a:rPr>
              <a:t>printf</a:t>
            </a:r>
            <a:r>
              <a:rPr lang="en-US" sz="2000" dirty="0">
                <a:solidFill>
                  <a:srgbClr val="2F02F0"/>
                </a:solidFill>
              </a:rPr>
              <a:t> </a:t>
            </a:r>
            <a:r>
              <a:rPr lang="en-US" sz="2000" dirty="0"/>
              <a:t>has the form </a:t>
            </a:r>
            <a:r>
              <a:rPr lang="en-US" sz="2000" dirty="0" err="1">
                <a:solidFill>
                  <a:srgbClr val="2F02F0"/>
                </a:solidFill>
              </a:rPr>
              <a:t>printf</a:t>
            </a:r>
            <a:r>
              <a:rPr lang="en-US" sz="2000" dirty="0">
                <a:solidFill>
                  <a:srgbClr val="2F02F0"/>
                </a:solidFill>
              </a:rPr>
              <a:t>( format, val1, val2, val3, … 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{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 err="1">
                <a:solidFill>
                  <a:srgbClr val="2F02F0"/>
                </a:solidFill>
                <a:latin typeface="Courier New"/>
                <a:cs typeface="Courier New"/>
              </a:rPr>
              <a:t>printf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("total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pay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for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%s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is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$%.2f\n",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$1,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$2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*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$3)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}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000" b="1" dirty="0">
              <a:solidFill>
                <a:srgbClr val="2F02F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000" b="1" dirty="0">
              <a:solidFill>
                <a:srgbClr val="2F02F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000" b="1" dirty="0">
              <a:solidFill>
                <a:srgbClr val="2F02F0"/>
              </a:solidFill>
              <a:latin typeface="Courier New"/>
              <a:cs typeface="Courier New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When using </a:t>
            </a:r>
            <a:r>
              <a:rPr lang="en-US" sz="2000" dirty="0" err="1">
                <a:solidFill>
                  <a:srgbClr val="2F02F0"/>
                </a:solidFill>
              </a:rPr>
              <a:t>printf</a:t>
            </a:r>
            <a:r>
              <a:rPr lang="en-US" sz="2000" dirty="0"/>
              <a:t>, formatting is under your control so no automatic spaces or newlines are provided by </a:t>
            </a:r>
            <a:r>
              <a:rPr lang="en-US" sz="2000" dirty="0">
                <a:solidFill>
                  <a:srgbClr val="2F02F0"/>
                </a:solidFill>
              </a:rPr>
              <a:t>gawk</a:t>
            </a:r>
            <a:endParaRPr lang="en-US" sz="2000" dirty="0"/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You have to insert them yourself.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{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 err="1">
                <a:solidFill>
                  <a:srgbClr val="2F02F0"/>
                </a:solidFill>
                <a:latin typeface="Courier New"/>
                <a:cs typeface="Courier New"/>
              </a:rPr>
              <a:t>printf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("%-8s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%6.2f\n",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$1,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$2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*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$3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)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916AC-F040-4ADE-9C6F-C737BF0EC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8" y="3244969"/>
            <a:ext cx="8229601" cy="1081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ABEA1F-E152-46CA-847C-2845A41C3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43" y="5797573"/>
            <a:ext cx="6860988" cy="97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656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Formatted Output from gawk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Sorting output 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{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 err="1">
                <a:solidFill>
                  <a:srgbClr val="2F02F0"/>
                </a:solidFill>
                <a:latin typeface="Courier New"/>
                <a:cs typeface="Courier New"/>
              </a:rPr>
              <a:t>printf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("total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pay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for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%s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is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$%.2f\n",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$1,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$2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*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$3)</a:t>
            </a:r>
            <a:r>
              <a:rPr lang="en-US" sz="2000" b="1" dirty="0">
                <a:solidFill>
                  <a:srgbClr val="2F02F0"/>
                </a:solidFill>
                <a:cs typeface="Courier New"/>
              </a:rPr>
              <a:t> </a:t>
            </a: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}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000" b="1" dirty="0">
              <a:solidFill>
                <a:srgbClr val="2F02F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000" b="1" dirty="0">
              <a:solidFill>
                <a:srgbClr val="2F02F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000" b="1" dirty="0">
              <a:solidFill>
                <a:srgbClr val="2F02F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000" b="1" dirty="0">
              <a:solidFill>
                <a:srgbClr val="2F02F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000" b="1" dirty="0">
              <a:solidFill>
                <a:srgbClr val="2F02F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000" b="1" dirty="0">
              <a:solidFill>
                <a:srgbClr val="2F02F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Sorting and then using grep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000" b="1" dirty="0">
              <a:solidFill>
                <a:srgbClr val="2F02F0"/>
              </a:solidFill>
              <a:latin typeface="Courier New"/>
              <a:cs typeface="Courier New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C1B3CD-D3A8-4267-8AE5-7869AA112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10" y="2612246"/>
            <a:ext cx="7903779" cy="20185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3E379A-9930-45CE-BB76-F2C20EC6E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5265749"/>
            <a:ext cx="8229600" cy="50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221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Selection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</a:rPr>
              <a:t>gawk</a:t>
            </a:r>
            <a:r>
              <a:rPr lang="en-US" sz="2400" dirty="0"/>
              <a:t> patterns are good for selecting specific lines from the input for further processing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Selection by </a:t>
            </a:r>
            <a:r>
              <a:rPr lang="en-US" sz="2000" dirty="0">
                <a:solidFill>
                  <a:srgbClr val="008000"/>
                </a:solidFill>
              </a:rPr>
              <a:t>comparison</a:t>
            </a:r>
          </a:p>
          <a:p>
            <a:pPr marL="7493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2F02F0"/>
                </a:solidFill>
                <a:latin typeface="Courier New" charset="0"/>
              </a:rPr>
              <a:t>$2 &gt;= 5 { print }</a:t>
            </a:r>
            <a:endParaRPr lang="en-US" sz="1600" b="1" dirty="0">
              <a:solidFill>
                <a:srgbClr val="2F02F0"/>
              </a:solidFill>
              <a:latin typeface="Courier New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Selection by </a:t>
            </a:r>
            <a:r>
              <a:rPr lang="en-US" sz="2000" dirty="0">
                <a:solidFill>
                  <a:srgbClr val="008000"/>
                </a:solidFill>
              </a:rPr>
              <a:t>computation</a:t>
            </a:r>
          </a:p>
          <a:p>
            <a:pPr marL="7493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2F02F0"/>
                </a:solidFill>
                <a:latin typeface="Courier New" charset="0"/>
              </a:rPr>
              <a:t>$2</a:t>
            </a:r>
            <a:r>
              <a:rPr lang="en-US" sz="1800" b="1" dirty="0">
                <a:solidFill>
                  <a:srgbClr val="2F02F0"/>
                </a:solidFill>
              </a:rPr>
              <a:t> </a:t>
            </a:r>
            <a:r>
              <a:rPr lang="en-US" sz="1800" b="1" dirty="0">
                <a:solidFill>
                  <a:srgbClr val="2F02F0"/>
                </a:solidFill>
                <a:latin typeface="Courier New" charset="0"/>
              </a:rPr>
              <a:t>*</a:t>
            </a:r>
            <a:r>
              <a:rPr lang="en-US" sz="1800" b="1" dirty="0">
                <a:solidFill>
                  <a:srgbClr val="2F02F0"/>
                </a:solidFill>
              </a:rPr>
              <a:t> </a:t>
            </a:r>
            <a:r>
              <a:rPr lang="en-US" sz="1800" b="1" dirty="0">
                <a:solidFill>
                  <a:srgbClr val="2F02F0"/>
                </a:solidFill>
                <a:latin typeface="Courier New" charset="0"/>
              </a:rPr>
              <a:t>$3</a:t>
            </a:r>
            <a:r>
              <a:rPr lang="en-US" sz="1800" b="1" dirty="0">
                <a:solidFill>
                  <a:srgbClr val="2F02F0"/>
                </a:solidFill>
              </a:rPr>
              <a:t> </a:t>
            </a:r>
            <a:r>
              <a:rPr lang="en-US" sz="1800" b="1" dirty="0">
                <a:solidFill>
                  <a:srgbClr val="2F02F0"/>
                </a:solidFill>
                <a:latin typeface="Courier New" charset="0"/>
              </a:rPr>
              <a:t>&gt;</a:t>
            </a:r>
            <a:r>
              <a:rPr lang="en-US" sz="1800" b="1" dirty="0">
                <a:solidFill>
                  <a:srgbClr val="2F02F0"/>
                </a:solidFill>
              </a:rPr>
              <a:t> </a:t>
            </a:r>
            <a:r>
              <a:rPr lang="en-US" sz="1800" b="1" dirty="0">
                <a:solidFill>
                  <a:srgbClr val="2F02F0"/>
                </a:solidFill>
                <a:latin typeface="Courier New" charset="0"/>
              </a:rPr>
              <a:t>50</a:t>
            </a:r>
            <a:r>
              <a:rPr lang="en-US" sz="1800" b="1" dirty="0">
                <a:solidFill>
                  <a:srgbClr val="2F02F0"/>
                </a:solidFill>
              </a:rPr>
              <a:t> </a:t>
            </a:r>
            <a:r>
              <a:rPr lang="en-US" sz="1800" b="1" dirty="0">
                <a:solidFill>
                  <a:srgbClr val="2F02F0"/>
                </a:solidFill>
                <a:latin typeface="Courier New" charset="0"/>
              </a:rPr>
              <a:t>{</a:t>
            </a:r>
            <a:r>
              <a:rPr lang="en-US" sz="1800" b="1" dirty="0">
                <a:solidFill>
                  <a:srgbClr val="2F02F0"/>
                </a:solidFill>
              </a:rPr>
              <a:t> </a:t>
            </a:r>
            <a:r>
              <a:rPr lang="en-US" sz="1800" b="1" dirty="0" err="1">
                <a:solidFill>
                  <a:srgbClr val="2F02F0"/>
                </a:solidFill>
                <a:latin typeface="Courier New" charset="0"/>
              </a:rPr>
              <a:t>printf</a:t>
            </a:r>
            <a:r>
              <a:rPr lang="en-US" sz="1800" b="1" dirty="0">
                <a:solidFill>
                  <a:srgbClr val="2F02F0"/>
                </a:solidFill>
                <a:latin typeface="Courier New" charset="0"/>
              </a:rPr>
              <a:t>("%6.2f for %s\n",</a:t>
            </a:r>
            <a:r>
              <a:rPr lang="en-US" sz="1800" b="1" dirty="0">
                <a:solidFill>
                  <a:srgbClr val="2F02F0"/>
                </a:solidFill>
              </a:rPr>
              <a:t> </a:t>
            </a:r>
            <a:r>
              <a:rPr lang="en-US" sz="1800" b="1" dirty="0">
                <a:solidFill>
                  <a:srgbClr val="2F02F0"/>
                </a:solidFill>
                <a:latin typeface="Courier New" charset="0"/>
              </a:rPr>
              <a:t>$2</a:t>
            </a:r>
            <a:r>
              <a:rPr lang="en-US" sz="1800" b="1" dirty="0">
                <a:solidFill>
                  <a:srgbClr val="2F02F0"/>
                </a:solidFill>
              </a:rPr>
              <a:t> </a:t>
            </a:r>
            <a:r>
              <a:rPr lang="en-US" sz="1800" b="1" dirty="0">
                <a:solidFill>
                  <a:srgbClr val="2F02F0"/>
                </a:solidFill>
                <a:latin typeface="Courier New" charset="0"/>
              </a:rPr>
              <a:t>*</a:t>
            </a:r>
            <a:r>
              <a:rPr lang="en-US" sz="1800" b="1" dirty="0">
                <a:solidFill>
                  <a:srgbClr val="2F02F0"/>
                </a:solidFill>
              </a:rPr>
              <a:t> </a:t>
            </a:r>
            <a:r>
              <a:rPr lang="en-US" sz="1800" b="1" dirty="0">
                <a:solidFill>
                  <a:srgbClr val="2F02F0"/>
                </a:solidFill>
                <a:latin typeface="Courier New" charset="0"/>
              </a:rPr>
              <a:t>$3,</a:t>
            </a:r>
            <a:r>
              <a:rPr lang="en-US" sz="1800" b="1" dirty="0">
                <a:solidFill>
                  <a:srgbClr val="2F02F0"/>
                </a:solidFill>
              </a:rPr>
              <a:t> </a:t>
            </a:r>
            <a:r>
              <a:rPr lang="en-US" sz="1800" b="1" dirty="0">
                <a:solidFill>
                  <a:srgbClr val="2F02F0"/>
                </a:solidFill>
                <a:latin typeface="Courier New" charset="0"/>
              </a:rPr>
              <a:t>$1) }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Selection by </a:t>
            </a:r>
            <a:r>
              <a:rPr lang="en-US" sz="2000" dirty="0">
                <a:solidFill>
                  <a:srgbClr val="008000"/>
                </a:solidFill>
              </a:rPr>
              <a:t>text content</a:t>
            </a:r>
          </a:p>
          <a:p>
            <a:pPr marL="7493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2F02F0"/>
                </a:solidFill>
                <a:latin typeface="Courier New" charset="0"/>
              </a:rPr>
              <a:t>$1 == "UNT"</a:t>
            </a:r>
          </a:p>
          <a:p>
            <a:pPr marL="7493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2F02F0"/>
                </a:solidFill>
                <a:latin typeface="Courier New" charset="0"/>
              </a:rPr>
              <a:t>$2 ~ /UNT/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Combinations of </a:t>
            </a:r>
            <a:r>
              <a:rPr lang="en-US" sz="2000" dirty="0">
                <a:solidFill>
                  <a:srgbClr val="008000"/>
                </a:solidFill>
              </a:rPr>
              <a:t>patterns</a:t>
            </a:r>
          </a:p>
          <a:p>
            <a:pPr marL="7493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2F02F0"/>
                </a:solidFill>
                <a:latin typeface="Courier New" charset="0"/>
              </a:rPr>
              <a:t>$2 &gt;= 4 || $3 &gt;= 20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Selection by </a:t>
            </a:r>
            <a:r>
              <a:rPr lang="en-US" sz="2000" dirty="0">
                <a:solidFill>
                  <a:srgbClr val="008000"/>
                </a:solidFill>
              </a:rPr>
              <a:t>line number</a:t>
            </a:r>
          </a:p>
          <a:p>
            <a:pPr marL="7493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2F02F0"/>
                </a:solidFill>
                <a:latin typeface="Courier New" charset="0"/>
              </a:rPr>
              <a:t>NR &gt;= 10 &amp;&amp; NR &lt;= 20</a:t>
            </a:r>
          </a:p>
        </p:txBody>
      </p:sp>
    </p:spTree>
    <p:extLst>
      <p:ext uri="{BB962C8B-B14F-4D97-AF65-F5344CB8AC3E}">
        <p14:creationId xmlns:p14="http://schemas.microsoft.com/office/powerpoint/2010/main" val="34887568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Arithmetic and Variables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</a:rPr>
              <a:t>gawk</a:t>
            </a:r>
            <a:r>
              <a:rPr lang="en-US" sz="2400" dirty="0"/>
              <a:t> variables take on numeric (floating point) or string values according to context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User-defined variables are </a:t>
            </a:r>
            <a:r>
              <a:rPr lang="en-US" sz="2400" dirty="0">
                <a:solidFill>
                  <a:srgbClr val="008000"/>
                </a:solidFill>
              </a:rPr>
              <a:t>unadorned</a:t>
            </a:r>
            <a:r>
              <a:rPr lang="en-US" sz="2400" dirty="0"/>
              <a:t> (i.e., they do not need to be declared)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By default, user-defined variables are initialized to the null string which has numerical value 0</a:t>
            </a:r>
          </a:p>
        </p:txBody>
      </p:sp>
    </p:spTree>
    <p:extLst>
      <p:ext uri="{BB962C8B-B14F-4D97-AF65-F5344CB8AC3E}">
        <p14:creationId xmlns:p14="http://schemas.microsoft.com/office/powerpoint/2010/main" val="22886615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Computing with gawk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Counting is easy to do with </a:t>
            </a:r>
            <a:r>
              <a:rPr lang="en-US" sz="2400" dirty="0">
                <a:solidFill>
                  <a:srgbClr val="2F02F0"/>
                </a:solidFill>
              </a:rPr>
              <a:t>gawk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latin typeface="Courier New" charset="0"/>
              </a:rPr>
              <a:t>		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$3 &gt; 15 { 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</a:rPr>
              <a:t>emp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 = 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</a:rPr>
              <a:t>emp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 + 1}</a:t>
            </a:r>
          </a:p>
          <a:p>
            <a:pPr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		END { print 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</a:rPr>
              <a:t>emp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, "employees worked</a:t>
            </a:r>
            <a:br>
              <a:rPr lang="en-US" sz="2000" b="1" dirty="0">
                <a:solidFill>
                  <a:srgbClr val="2F02F0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          more than 15 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</a:rPr>
              <a:t>hrs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"}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1800" dirty="0">
              <a:latin typeface="Times New Roman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Computing sums and averages is also simple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{ pay = pay + $2 * $3 }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END { print NR, "employees"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      print "total pay is", pay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      print "average pay is", pay/NR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819491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Handling Text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/>
              <a:t>One major advantage of </a:t>
            </a:r>
            <a:r>
              <a:rPr lang="en-US" sz="2400" dirty="0">
                <a:solidFill>
                  <a:srgbClr val="2F02F0"/>
                </a:solidFill>
              </a:rPr>
              <a:t>gawk</a:t>
            </a:r>
            <a:r>
              <a:rPr lang="en-US" sz="2400" dirty="0"/>
              <a:t> is its ability to handle strings as easily as many languages handle numbers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rgbClr val="2F02F0"/>
                </a:solidFill>
              </a:rPr>
              <a:t>gawk</a:t>
            </a:r>
            <a:r>
              <a:rPr lang="en-US" sz="2400" dirty="0"/>
              <a:t> variables can hold strings of characters as well as numbers, and </a:t>
            </a:r>
            <a:r>
              <a:rPr lang="en-US" sz="2400" dirty="0">
                <a:solidFill>
                  <a:srgbClr val="2F02F0"/>
                </a:solidFill>
              </a:rPr>
              <a:t>gawk</a:t>
            </a:r>
            <a:r>
              <a:rPr lang="en-US" sz="2400" dirty="0"/>
              <a:t> conveniently translates back and forth as needed</a:t>
            </a:r>
          </a:p>
          <a:p>
            <a:pPr algn="just">
              <a:lnSpc>
                <a:spcPct val="90000"/>
              </a:lnSpc>
            </a:pPr>
            <a:r>
              <a:rPr lang="en-US" sz="2000" dirty="0"/>
              <a:t>This program finds the employee who is paid the most per hour:</a:t>
            </a:r>
            <a:endParaRPr lang="en-US" sz="2400" dirty="0"/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latin typeface="Courier New" charset="0"/>
              </a:rPr>
              <a:t>      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# Fields: employee, 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</a:rPr>
              <a:t>payrate</a:t>
            </a:r>
            <a:br>
              <a:rPr lang="en-US" sz="2000" b="1" dirty="0">
                <a:solidFill>
                  <a:srgbClr val="2F02F0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    $2 &gt; 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</a:rPr>
              <a:t>maxrate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 { 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</a:rPr>
              <a:t>maxrate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 = $2; 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</a:rPr>
              <a:t>maxemp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 = $1 }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      END { print "highest hourly rate:",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             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</a:rPr>
              <a:t>maxrate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, "for", 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</a:rPr>
              <a:t>maxemp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 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E96C4-D1F0-4956-8586-77F568FB9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36" y="5197664"/>
            <a:ext cx="7902040" cy="67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93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String Manipulation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String Concatenation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New strings can be created by combining old ones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Times New Roman" charset="0"/>
              </a:rPr>
              <a:t>         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{ names = names $1 " " }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END { print names }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Printing the Last Input Line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Although </a:t>
            </a:r>
            <a:r>
              <a:rPr lang="en-US" sz="2000" dirty="0">
                <a:solidFill>
                  <a:srgbClr val="2F02F0"/>
                </a:solidFill>
              </a:rPr>
              <a:t>NR</a:t>
            </a:r>
            <a:r>
              <a:rPr lang="en-US" sz="2000" dirty="0"/>
              <a:t> retains its value after the last input line has been read, </a:t>
            </a:r>
            <a:r>
              <a:rPr lang="en-US" sz="2000" dirty="0">
                <a:solidFill>
                  <a:srgbClr val="2F02F0"/>
                </a:solidFill>
              </a:rPr>
              <a:t>$0</a:t>
            </a:r>
            <a:r>
              <a:rPr lang="en-US" sz="2000" dirty="0"/>
              <a:t> does not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Times New Roman" charset="0"/>
              </a:rPr>
              <a:t>         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{ last = $0 }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END { print last }</a:t>
            </a:r>
          </a:p>
        </p:txBody>
      </p:sp>
    </p:spTree>
    <p:extLst>
      <p:ext uri="{BB962C8B-B14F-4D97-AF65-F5344CB8AC3E}">
        <p14:creationId xmlns:p14="http://schemas.microsoft.com/office/powerpoint/2010/main" val="357529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sed</a:t>
            </a:r>
            <a:r>
              <a:rPr lang="en-US" sz="4000" dirty="0"/>
              <a:t> Usage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174625" indent="-174625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Edit </a:t>
            </a:r>
            <a:r>
              <a:rPr lang="en-US" sz="2400" dirty="0">
                <a:solidFill>
                  <a:srgbClr val="008000"/>
                </a:solidFill>
                <a:ea typeface="굴림" charset="0"/>
              </a:rPr>
              <a:t>files too large </a:t>
            </a:r>
            <a:r>
              <a:rPr lang="en-US" sz="2400" dirty="0">
                <a:ea typeface="굴림" charset="0"/>
              </a:rPr>
              <a:t>for interactive editing</a:t>
            </a:r>
          </a:p>
          <a:p>
            <a:pPr marL="174625" indent="-174625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Edit any size files where </a:t>
            </a:r>
            <a:r>
              <a:rPr lang="en-US" sz="2400" dirty="0">
                <a:solidFill>
                  <a:srgbClr val="008000"/>
                </a:solidFill>
                <a:ea typeface="굴림" charset="0"/>
              </a:rPr>
              <a:t>editing sequence is too complicated</a:t>
            </a:r>
            <a:r>
              <a:rPr lang="en-US" sz="2400" dirty="0">
                <a:ea typeface="굴림" charset="0"/>
              </a:rPr>
              <a:t> to type in interactive mode</a:t>
            </a:r>
          </a:p>
          <a:p>
            <a:pPr marL="174625" indent="-174625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Perform </a:t>
            </a:r>
            <a:r>
              <a:rPr lang="en-US" sz="2400" dirty="0">
                <a:solidFill>
                  <a:srgbClr val="008000"/>
                </a:solidFill>
                <a:ea typeface="굴림" charset="0"/>
              </a:rPr>
              <a:t>“multiple global” editing </a:t>
            </a:r>
            <a:r>
              <a:rPr lang="en-US" sz="2400" dirty="0">
                <a:ea typeface="굴림" charset="0"/>
              </a:rPr>
              <a:t>functions efficiently in one pass through the input</a:t>
            </a:r>
          </a:p>
          <a:p>
            <a:pPr marL="174625" indent="-174625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Edit </a:t>
            </a:r>
            <a:r>
              <a:rPr lang="en-US" sz="2400" dirty="0">
                <a:solidFill>
                  <a:srgbClr val="008000"/>
                </a:solidFill>
                <a:ea typeface="굴림" charset="0"/>
              </a:rPr>
              <a:t>multiples files </a:t>
            </a:r>
            <a:r>
              <a:rPr lang="en-US" sz="2400" dirty="0">
                <a:ea typeface="굴림" charset="0"/>
              </a:rPr>
              <a:t>automatically</a:t>
            </a:r>
          </a:p>
          <a:p>
            <a:pPr marL="174625" indent="-174625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Good tool for </a:t>
            </a:r>
            <a:r>
              <a:rPr lang="en-US" sz="2400" dirty="0">
                <a:solidFill>
                  <a:srgbClr val="008000"/>
                </a:solidFill>
                <a:ea typeface="굴림" charset="0"/>
              </a:rPr>
              <a:t>writing conversion programs</a:t>
            </a:r>
          </a:p>
          <a:p>
            <a:pPr marL="174625" indent="-174625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</a:rPr>
              <a:t>Good tool for </a:t>
            </a:r>
            <a:r>
              <a:rPr lang="en-US" sz="2400" dirty="0">
                <a:solidFill>
                  <a:srgbClr val="008000"/>
                </a:solidFill>
                <a:ea typeface="굴림" charset="0"/>
              </a:rPr>
              <a:t>in-pipe editing</a:t>
            </a:r>
          </a:p>
        </p:txBody>
      </p:sp>
    </p:spTree>
    <p:extLst>
      <p:ext uri="{BB962C8B-B14F-4D97-AF65-F5344CB8AC3E}">
        <p14:creationId xmlns:p14="http://schemas.microsoft.com/office/powerpoint/2010/main" val="27865896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Built-In Functions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</a:rPr>
              <a:t>gawk </a:t>
            </a:r>
            <a:r>
              <a:rPr lang="en-US" sz="2400" dirty="0"/>
              <a:t>contains a number of built-in functions:  length is one of them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Counting lines, words, and characters using </a:t>
            </a:r>
            <a:r>
              <a:rPr lang="en-US" sz="2400" dirty="0">
                <a:solidFill>
                  <a:srgbClr val="2F02F0"/>
                </a:solidFill>
              </a:rPr>
              <a:t>length</a:t>
            </a:r>
            <a:r>
              <a:rPr lang="en-US" sz="2400" dirty="0"/>
              <a:t> (similar to </a:t>
            </a:r>
            <a:r>
              <a:rPr lang="en-US" sz="2400" dirty="0" err="1">
                <a:solidFill>
                  <a:srgbClr val="2F02F0"/>
                </a:solidFill>
              </a:rPr>
              <a:t>wc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None/>
              <a:tabLst>
                <a:tab pos="1377950" algn="l"/>
              </a:tabLst>
            </a:pPr>
            <a:r>
              <a:rPr lang="en-US" sz="1800" b="1" dirty="0">
                <a:solidFill>
                  <a:srgbClr val="2F02F0"/>
                </a:solidFill>
                <a:latin typeface="Courier New" charset="0"/>
              </a:rPr>
              <a:t>	  {	</a:t>
            </a:r>
            <a:r>
              <a:rPr lang="en-US" sz="1800" b="1" dirty="0" err="1">
                <a:solidFill>
                  <a:srgbClr val="2F02F0"/>
                </a:solidFill>
                <a:latin typeface="Courier New" charset="0"/>
              </a:rPr>
              <a:t>nc</a:t>
            </a:r>
            <a:r>
              <a:rPr lang="en-US" sz="1800" b="1" dirty="0">
                <a:solidFill>
                  <a:srgbClr val="2F02F0"/>
                </a:solidFill>
                <a:latin typeface="Courier New" charset="0"/>
              </a:rPr>
              <a:t> = </a:t>
            </a:r>
            <a:r>
              <a:rPr lang="en-US" sz="1800" b="1" dirty="0" err="1">
                <a:solidFill>
                  <a:srgbClr val="2F02F0"/>
                </a:solidFill>
                <a:latin typeface="Courier New" charset="0"/>
              </a:rPr>
              <a:t>nc</a:t>
            </a:r>
            <a:r>
              <a:rPr lang="en-US" sz="1800" b="1" dirty="0">
                <a:solidFill>
                  <a:srgbClr val="2F02F0"/>
                </a:solidFill>
                <a:latin typeface="Courier New" charset="0"/>
              </a:rPr>
              <a:t> + length($0) + 1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None/>
              <a:tabLst>
                <a:tab pos="1377950" algn="l"/>
              </a:tabLst>
            </a:pPr>
            <a:r>
              <a:rPr lang="en-US" sz="1800" b="1" dirty="0">
                <a:solidFill>
                  <a:srgbClr val="2F02F0"/>
                </a:solidFill>
                <a:latin typeface="Courier New" charset="0"/>
              </a:rPr>
              <a:t>   	</a:t>
            </a:r>
            <a:r>
              <a:rPr lang="en-US" sz="1800" b="1" dirty="0" err="1">
                <a:solidFill>
                  <a:srgbClr val="2F02F0"/>
                </a:solidFill>
                <a:latin typeface="Courier New" charset="0"/>
              </a:rPr>
              <a:t>nw</a:t>
            </a:r>
            <a:r>
              <a:rPr lang="en-US" sz="1800" b="1" dirty="0">
                <a:solidFill>
                  <a:srgbClr val="2F02F0"/>
                </a:solidFill>
                <a:latin typeface="Courier New" charset="0"/>
              </a:rPr>
              <a:t> = </a:t>
            </a:r>
            <a:r>
              <a:rPr lang="en-US" sz="1800" b="1" dirty="0" err="1">
                <a:solidFill>
                  <a:srgbClr val="2F02F0"/>
                </a:solidFill>
                <a:latin typeface="Courier New" charset="0"/>
              </a:rPr>
              <a:t>nw</a:t>
            </a:r>
            <a:r>
              <a:rPr lang="en-US" sz="1800" b="1" dirty="0">
                <a:solidFill>
                  <a:srgbClr val="2F02F0"/>
                </a:solidFill>
                <a:latin typeface="Courier New" charset="0"/>
              </a:rPr>
              <a:t> + NF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None/>
              <a:tabLst>
                <a:tab pos="1377950" algn="l"/>
              </a:tabLst>
            </a:pPr>
            <a:r>
              <a:rPr lang="en-US" sz="1800" b="1" dirty="0">
                <a:solidFill>
                  <a:srgbClr val="2F02F0"/>
                </a:solidFill>
                <a:latin typeface="Courier New" charset="0"/>
              </a:rPr>
              <a:t>    }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None/>
              <a:tabLst>
                <a:tab pos="1377950" algn="l"/>
              </a:tabLst>
            </a:pPr>
            <a:r>
              <a:rPr lang="en-US" sz="1800" b="1" dirty="0">
                <a:solidFill>
                  <a:srgbClr val="2F02F0"/>
                </a:solidFill>
                <a:latin typeface="Courier New" charset="0"/>
              </a:rPr>
              <a:t>END { print NR, "lines,", </a:t>
            </a:r>
            <a:r>
              <a:rPr lang="en-US" sz="1800" b="1" dirty="0" err="1">
                <a:solidFill>
                  <a:srgbClr val="2F02F0"/>
                </a:solidFill>
                <a:latin typeface="Courier New" charset="0"/>
              </a:rPr>
              <a:t>nw</a:t>
            </a:r>
            <a:r>
              <a:rPr lang="en-US" sz="1800" b="1" dirty="0">
                <a:solidFill>
                  <a:srgbClr val="2F02F0"/>
                </a:solidFill>
                <a:latin typeface="Courier New" charset="0"/>
              </a:rPr>
              <a:t>, "words,", </a:t>
            </a:r>
            <a:r>
              <a:rPr lang="en-US" sz="1800" b="1" dirty="0" err="1">
                <a:solidFill>
                  <a:srgbClr val="2F02F0"/>
                </a:solidFill>
                <a:latin typeface="Courier New" charset="0"/>
              </a:rPr>
              <a:t>nc</a:t>
            </a:r>
            <a:r>
              <a:rPr lang="en-US" sz="1800" b="1" dirty="0">
                <a:solidFill>
                  <a:srgbClr val="2F02F0"/>
                </a:solidFill>
                <a:latin typeface="Courier New" charset="0"/>
              </a:rPr>
              <a:t>,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2F02F0"/>
                </a:solidFill>
                <a:latin typeface="Courier New" charset="0"/>
              </a:rPr>
              <a:t>		      "characters" }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2F02F0"/>
                </a:solidFill>
              </a:rPr>
              <a:t>substr</a:t>
            </a:r>
            <a:r>
              <a:rPr lang="en-US" sz="2400" dirty="0">
                <a:solidFill>
                  <a:srgbClr val="2F02F0"/>
                </a:solidFill>
              </a:rPr>
              <a:t>(s, m, n)</a:t>
            </a:r>
            <a:r>
              <a:rPr lang="en-US" sz="2400" dirty="0"/>
              <a:t> produces substring of </a:t>
            </a:r>
            <a:r>
              <a:rPr lang="en-US" sz="2400" dirty="0">
                <a:solidFill>
                  <a:srgbClr val="2F02F0"/>
                </a:solidFill>
              </a:rPr>
              <a:t>s</a:t>
            </a:r>
            <a:r>
              <a:rPr lang="en-US" sz="2400" dirty="0"/>
              <a:t> that begins at position </a:t>
            </a:r>
            <a:r>
              <a:rPr lang="en-US" sz="2400" dirty="0">
                <a:solidFill>
                  <a:srgbClr val="2F02F0"/>
                </a:solidFill>
              </a:rPr>
              <a:t>m </a:t>
            </a:r>
            <a:r>
              <a:rPr lang="en-US" sz="2400" dirty="0"/>
              <a:t>and is at most </a:t>
            </a:r>
            <a:r>
              <a:rPr lang="en-US" sz="2400" dirty="0">
                <a:solidFill>
                  <a:srgbClr val="2F02F0"/>
                </a:solidFill>
              </a:rPr>
              <a:t>n</a:t>
            </a:r>
            <a:r>
              <a:rPr lang="en-US" sz="2400" dirty="0"/>
              <a:t> characters long</a:t>
            </a:r>
          </a:p>
        </p:txBody>
      </p:sp>
    </p:spTree>
    <p:extLst>
      <p:ext uri="{BB962C8B-B14F-4D97-AF65-F5344CB8AC3E}">
        <p14:creationId xmlns:p14="http://schemas.microsoft.com/office/powerpoint/2010/main" val="27525028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Control Flow Statements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</a:rPr>
              <a:t>gawk</a:t>
            </a:r>
            <a:r>
              <a:rPr lang="en-US" sz="2400" dirty="0"/>
              <a:t> provides several control flow statements for making decisions and writing loops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If-Then-Else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>
                <a:latin typeface="Times New Roman" charset="0"/>
              </a:rPr>
              <a:t>        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$2 &gt; 6 { n = n + 1; pay = pay + $2 * $3 }</a:t>
            </a:r>
          </a:p>
          <a:p>
            <a:pPr lvl="1">
              <a:lnSpc>
                <a:spcPct val="90000"/>
              </a:lnSpc>
              <a:buNone/>
            </a:pPr>
            <a:endParaRPr lang="en-US" sz="2000" b="1" dirty="0">
              <a:solidFill>
                <a:srgbClr val="2F02F0"/>
              </a:solidFill>
              <a:latin typeface="Courier New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END { if (n &gt; 0)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          print n, "employees, total pay is",</a:t>
            </a:r>
            <a:br>
              <a:rPr lang="en-US" sz="2000" b="1" dirty="0">
                <a:solidFill>
                  <a:srgbClr val="2F02F0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				pay, "average pay is", pay/n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      else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          print "no employees are paid more</a:t>
            </a:r>
            <a:br>
              <a:rPr lang="en-US" sz="2000" b="1" dirty="0">
                <a:solidFill>
                  <a:srgbClr val="2F02F0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				than $6/hour"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325821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Loop Control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r>
              <a:rPr lang="en-US" sz="2400" dirty="0"/>
              <a:t>While</a:t>
            </a:r>
          </a:p>
          <a:p>
            <a:pPr lvl="1"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# interest1 - compute compound interest</a:t>
            </a:r>
          </a:p>
          <a:p>
            <a:pPr lvl="1"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#   input: amount, rate, years</a:t>
            </a:r>
          </a:p>
          <a:p>
            <a:pPr lvl="1"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#   output: compound value at end of each year</a:t>
            </a:r>
          </a:p>
          <a:p>
            <a:pPr lvl="1"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{	 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</a:rPr>
              <a:t>i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 = 1</a:t>
            </a:r>
          </a:p>
          <a:p>
            <a:pPr lvl="1"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	while (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</a:rPr>
              <a:t>i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 &lt;= $3) {</a:t>
            </a:r>
          </a:p>
          <a:p>
            <a:pPr lvl="1"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			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</a:rPr>
              <a:t>printf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("\t%.2f\n", $1 * (1 + $2) ^ 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</a:rPr>
              <a:t>i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)</a:t>
            </a:r>
          </a:p>
          <a:p>
            <a:pPr lvl="1"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			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</a:rPr>
              <a:t>i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 = 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</a:rPr>
              <a:t>i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 + 1</a:t>
            </a:r>
          </a:p>
          <a:p>
            <a:pPr lvl="1"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	}</a:t>
            </a:r>
          </a:p>
          <a:p>
            <a:pPr lvl="1"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900728" y="4486863"/>
            <a:ext cx="3257949" cy="2161953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Do-While Loops</a:t>
            </a:r>
          </a:p>
          <a:p>
            <a:pPr marL="1588" lvl="1">
              <a:tabLst>
                <a:tab pos="455613" algn="l"/>
                <a:tab pos="690563" algn="l"/>
              </a:tabLst>
            </a:pPr>
            <a:r>
              <a:rPr lang="en-US" sz="2400" dirty="0">
                <a:solidFill>
                  <a:srgbClr val="2F02F0"/>
                </a:solidFill>
              </a:rPr>
              <a:t>do 	{</a:t>
            </a:r>
          </a:p>
          <a:p>
            <a:pPr marL="1588" lvl="1">
              <a:tabLst>
                <a:tab pos="455613" algn="l"/>
                <a:tab pos="690563" algn="l"/>
              </a:tabLst>
            </a:pPr>
            <a:r>
              <a:rPr lang="en-US" sz="2400" dirty="0">
                <a:solidFill>
                  <a:srgbClr val="2F02F0"/>
                </a:solidFill>
              </a:rPr>
              <a:t>		statement1</a:t>
            </a:r>
          </a:p>
          <a:p>
            <a:pPr marL="1588" lvl="1">
              <a:tabLst>
                <a:tab pos="455613" algn="l"/>
                <a:tab pos="690563" algn="l"/>
              </a:tabLst>
            </a:pPr>
            <a:r>
              <a:rPr lang="en-US" sz="2400" dirty="0">
                <a:solidFill>
                  <a:srgbClr val="2F02F0"/>
                </a:solidFill>
              </a:rPr>
              <a:t>	}</a:t>
            </a:r>
          </a:p>
          <a:p>
            <a:pPr marL="1588" lvl="1">
              <a:tabLst>
                <a:tab pos="455613" algn="l"/>
                <a:tab pos="690563" algn="l"/>
              </a:tabLst>
            </a:pPr>
            <a:r>
              <a:rPr lang="en-US" sz="2400" dirty="0">
                <a:solidFill>
                  <a:srgbClr val="2F02F0"/>
                </a:solidFill>
              </a:rPr>
              <a:t>while (expression)</a:t>
            </a:r>
          </a:p>
        </p:txBody>
      </p:sp>
    </p:spTree>
    <p:extLst>
      <p:ext uri="{BB962C8B-B14F-4D97-AF65-F5344CB8AC3E}">
        <p14:creationId xmlns:p14="http://schemas.microsoft.com/office/powerpoint/2010/main" val="35840822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for Statements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r>
              <a:rPr lang="en-US" sz="2400" dirty="0"/>
              <a:t>For</a:t>
            </a:r>
            <a:endParaRPr lang="en-US" sz="2800" dirty="0"/>
          </a:p>
          <a:p>
            <a:pPr lvl="1"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 charset="0"/>
              </a:rPr>
              <a:t># 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interest2 - compute compound interest</a:t>
            </a:r>
          </a:p>
          <a:p>
            <a:pPr lvl="1"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#   input: amount, rate, years</a:t>
            </a:r>
          </a:p>
          <a:p>
            <a:pPr lvl="1"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#   output: compound value at end of each year</a:t>
            </a:r>
          </a:p>
          <a:p>
            <a:pPr lvl="1">
              <a:buNone/>
            </a:pPr>
            <a:endParaRPr lang="en-US" sz="2000" b="1" dirty="0">
              <a:solidFill>
                <a:srgbClr val="2F02F0"/>
              </a:solidFill>
              <a:latin typeface="Courier New" charset="0"/>
            </a:endParaRPr>
          </a:p>
          <a:p>
            <a:pPr lvl="1"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{ for (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</a:rPr>
              <a:t>i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 = 1; 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</a:rPr>
              <a:t>i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 &lt;= $3; 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</a:rPr>
              <a:t>i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 = 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</a:rPr>
              <a:t>i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 + 1)</a:t>
            </a:r>
          </a:p>
          <a:p>
            <a:pPr lvl="1"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		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</a:rPr>
              <a:t>printf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("\t%.2f\n", $1 * (1 + $2) ^ 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</a:rPr>
              <a:t>i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)</a:t>
            </a:r>
          </a:p>
          <a:p>
            <a:pPr lvl="1"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}</a:t>
            </a:r>
          </a:p>
          <a:p>
            <a:pPr lvl="1">
              <a:buNone/>
            </a:pPr>
            <a:r>
              <a:rPr lang="en-US" sz="2000" b="1" dirty="0">
                <a:latin typeface="Courier New" charset="0"/>
              </a:rPr>
              <a:t> </a:t>
            </a:r>
          </a:p>
          <a:p>
            <a:pPr lvl="1"/>
            <a:endParaRPr lang="en-US" sz="20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0612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Arrays 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Array elements are not declared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Array subscripts can have </a:t>
            </a:r>
            <a:r>
              <a:rPr lang="en-US" sz="2400" dirty="0">
                <a:solidFill>
                  <a:srgbClr val="008000"/>
                </a:solidFill>
              </a:rPr>
              <a:t>any</a:t>
            </a:r>
            <a:r>
              <a:rPr lang="en-US" sz="2400" dirty="0"/>
              <a:t> value: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Numbers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Strings  (</a:t>
            </a:r>
            <a:r>
              <a:rPr lang="en-US" sz="2400" dirty="0">
                <a:solidFill>
                  <a:srgbClr val="008000"/>
                </a:solidFill>
              </a:rPr>
              <a:t>associative arrays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Examples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>
                <a:solidFill>
                  <a:srgbClr val="2F02F0"/>
                </a:solidFill>
                <a:latin typeface="Courier New" charset="0"/>
              </a:rPr>
              <a:t>arr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[3]="value"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grade["Smith"]=40.3</a:t>
            </a:r>
          </a:p>
        </p:txBody>
      </p:sp>
    </p:spTree>
    <p:extLst>
      <p:ext uri="{BB962C8B-B14F-4D97-AF65-F5344CB8AC3E}">
        <p14:creationId xmlns:p14="http://schemas.microsoft.com/office/powerpoint/2010/main" val="20347942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Array Example 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lvl="1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# reverse - print input in reverse order by line</a:t>
            </a:r>
          </a:p>
          <a:p>
            <a:pPr lvl="1">
              <a:lnSpc>
                <a:spcPct val="90000"/>
              </a:lnSpc>
              <a:buNone/>
            </a:pPr>
            <a:endParaRPr lang="en-US" sz="2000" b="1" dirty="0">
              <a:solidFill>
                <a:srgbClr val="2F02F0"/>
              </a:solidFill>
              <a:latin typeface="Courier New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{ line[NR] = $0 }   	# remember each line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END {    </a:t>
            </a:r>
            <a:br>
              <a:rPr lang="en-US" sz="2000" b="1" dirty="0">
                <a:solidFill>
                  <a:srgbClr val="2F02F0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		for (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</a:rPr>
              <a:t>i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=NR; (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</a:rPr>
              <a:t>i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 &gt; 0); 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</a:rPr>
              <a:t>i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=i-1) {</a:t>
            </a:r>
            <a:br>
              <a:rPr lang="en-US" sz="2000" b="1" dirty="0">
                <a:solidFill>
                  <a:srgbClr val="2F02F0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		    print line[</a:t>
            </a:r>
            <a:r>
              <a:rPr lang="en-US" sz="2000" b="1" dirty="0" err="1">
                <a:solidFill>
                  <a:srgbClr val="2F02F0"/>
                </a:solidFill>
                <a:latin typeface="Courier New" charset="0"/>
              </a:rPr>
              <a:t>i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]</a:t>
            </a:r>
            <a:br>
              <a:rPr lang="en-US" sz="2000" b="1" dirty="0">
                <a:solidFill>
                  <a:srgbClr val="2F02F0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		}</a:t>
            </a:r>
            <a:br>
              <a:rPr lang="en-US" sz="2000" b="1" dirty="0">
                <a:solidFill>
                  <a:srgbClr val="2F02F0"/>
                </a:solidFill>
                <a:latin typeface="Courier New" charset="0"/>
              </a:rPr>
            </a:b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Use </a:t>
            </a:r>
            <a:r>
              <a:rPr lang="en-US" sz="2400" dirty="0">
                <a:solidFill>
                  <a:srgbClr val="2F02F0"/>
                </a:solidFill>
              </a:rPr>
              <a:t>for</a:t>
            </a:r>
            <a:r>
              <a:rPr lang="en-US" sz="2400" dirty="0"/>
              <a:t> loop to read associative array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for (v in array) { … }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Assigns to </a:t>
            </a:r>
            <a:r>
              <a:rPr lang="en-US" sz="2000" dirty="0">
                <a:solidFill>
                  <a:srgbClr val="2F02F0"/>
                </a:solidFill>
              </a:rPr>
              <a:t>v</a:t>
            </a:r>
            <a:r>
              <a:rPr lang="en-US" sz="2000" dirty="0"/>
              <a:t> each subscript of array (unordered)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Element is </a:t>
            </a:r>
            <a:r>
              <a:rPr lang="en-US" sz="2000" b="1" dirty="0">
                <a:solidFill>
                  <a:srgbClr val="2F02F0"/>
                </a:solidFill>
                <a:latin typeface="Courier New" charset="0"/>
              </a:rPr>
              <a:t>array[v]</a:t>
            </a:r>
            <a:endParaRPr lang="en-US" sz="2000" dirty="0">
              <a:solidFill>
                <a:srgbClr val="2F02F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003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Operators 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566738" indent="-566738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 charset="0"/>
              </a:rPr>
              <a:t>=</a:t>
            </a:r>
            <a:r>
              <a:rPr lang="en-US" sz="2400" dirty="0">
                <a:solidFill>
                  <a:srgbClr val="2F02F0"/>
                </a:solidFill>
                <a:latin typeface="Times New Roman" charset="0"/>
              </a:rPr>
              <a:t> 	</a:t>
            </a:r>
            <a:r>
              <a:rPr lang="en-US" sz="2400" dirty="0"/>
              <a:t>assignment operator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Sets a variable equal to a value or string</a:t>
            </a:r>
          </a:p>
          <a:p>
            <a:pPr marL="566738" indent="-566738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 charset="0"/>
              </a:rPr>
              <a:t>==	</a:t>
            </a:r>
            <a:r>
              <a:rPr lang="en-US" sz="2400" dirty="0"/>
              <a:t>equality operator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Returns TRUE if both sides are equal</a:t>
            </a:r>
          </a:p>
          <a:p>
            <a:pPr marL="566738" indent="-566738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 charset="0"/>
              </a:rPr>
              <a:t>!=</a:t>
            </a:r>
            <a:r>
              <a:rPr lang="en-US" sz="2400" dirty="0">
                <a:latin typeface="Times New Roman" charset="0"/>
              </a:rPr>
              <a:t>	</a:t>
            </a:r>
            <a:r>
              <a:rPr lang="en-US" sz="2400" dirty="0"/>
              <a:t>inverse equality operator</a:t>
            </a:r>
          </a:p>
          <a:p>
            <a:pPr marL="566738" indent="-566738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 charset="0"/>
              </a:rPr>
              <a:t>&amp;&amp;</a:t>
            </a:r>
            <a:r>
              <a:rPr lang="en-US" sz="2400" dirty="0">
                <a:latin typeface="Times New Roman" charset="0"/>
              </a:rPr>
              <a:t> 	</a:t>
            </a:r>
            <a:r>
              <a:rPr lang="en-US" sz="2400" dirty="0"/>
              <a:t>logical AND</a:t>
            </a:r>
          </a:p>
          <a:p>
            <a:pPr marL="566738" indent="-566738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 charset="0"/>
              </a:rPr>
              <a:t>||</a:t>
            </a:r>
            <a:r>
              <a:rPr lang="en-US" sz="2400" dirty="0">
                <a:latin typeface="Times New Roman" charset="0"/>
              </a:rPr>
              <a:t>	</a:t>
            </a:r>
            <a:r>
              <a:rPr lang="en-US" sz="2400" dirty="0"/>
              <a:t>logical OR</a:t>
            </a:r>
          </a:p>
          <a:p>
            <a:pPr marL="566738" indent="-566738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 charset="0"/>
              </a:rPr>
              <a:t>!</a:t>
            </a:r>
            <a:r>
              <a:rPr lang="en-US" sz="2400" dirty="0">
                <a:latin typeface="Times New Roman" charset="0"/>
              </a:rPr>
              <a:t> 	</a:t>
            </a:r>
            <a:r>
              <a:rPr lang="en-US" sz="2400" dirty="0"/>
              <a:t>logical NOT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 charset="0"/>
              </a:rPr>
              <a:t>&lt;</a:t>
            </a:r>
            <a:r>
              <a:rPr lang="en-US" sz="2400" dirty="0">
                <a:latin typeface="Times New Roman" charset="0"/>
              </a:rPr>
              <a:t>, </a:t>
            </a:r>
            <a:r>
              <a:rPr lang="en-US" sz="2400" b="1" dirty="0">
                <a:solidFill>
                  <a:srgbClr val="2F02F0"/>
                </a:solidFill>
                <a:latin typeface="Courier New" charset="0"/>
              </a:rPr>
              <a:t>&gt;</a:t>
            </a:r>
            <a:r>
              <a:rPr lang="en-US" sz="2400" dirty="0">
                <a:latin typeface="Times New Roman" charset="0"/>
              </a:rPr>
              <a:t>, </a:t>
            </a:r>
            <a:r>
              <a:rPr lang="en-US" sz="2400" b="1" dirty="0">
                <a:solidFill>
                  <a:srgbClr val="2F02F0"/>
                </a:solidFill>
                <a:latin typeface="Courier New" charset="0"/>
              </a:rPr>
              <a:t>&lt;=</a:t>
            </a:r>
            <a:r>
              <a:rPr lang="en-US" sz="2400" dirty="0">
                <a:latin typeface="Times New Roman" charset="0"/>
              </a:rPr>
              <a:t>, </a:t>
            </a:r>
            <a:r>
              <a:rPr lang="en-US" sz="2400" b="1" dirty="0">
                <a:solidFill>
                  <a:srgbClr val="2F02F0"/>
                </a:solidFill>
                <a:latin typeface="Courier New" charset="0"/>
              </a:rPr>
              <a:t>&gt;=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/>
              <a:t>relational operators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2F02F0"/>
                </a:solidFill>
                <a:latin typeface="Courier New" charset="0"/>
              </a:rPr>
              <a:t>+</a:t>
            </a:r>
            <a:r>
              <a:rPr lang="en-US" sz="2400" dirty="0">
                <a:latin typeface="Times New Roman" charset="0"/>
              </a:rPr>
              <a:t>, </a:t>
            </a:r>
            <a:r>
              <a:rPr lang="en-US" sz="2400" b="1" dirty="0">
                <a:solidFill>
                  <a:srgbClr val="2F02F0"/>
                </a:solidFill>
                <a:latin typeface="Courier New" charset="0"/>
              </a:rPr>
              <a:t>-</a:t>
            </a:r>
            <a:r>
              <a:rPr lang="en-US" sz="2400" dirty="0">
                <a:latin typeface="Times New Roman" charset="0"/>
              </a:rPr>
              <a:t>,</a:t>
            </a:r>
            <a:r>
              <a:rPr lang="en-US" sz="2400" dirty="0">
                <a:latin typeface="Courier New" charset="0"/>
              </a:rPr>
              <a:t> </a:t>
            </a:r>
            <a:r>
              <a:rPr lang="en-US" sz="2400" b="1" dirty="0">
                <a:solidFill>
                  <a:srgbClr val="2F02F0"/>
                </a:solidFill>
                <a:latin typeface="Courier New" charset="0"/>
              </a:rPr>
              <a:t>/</a:t>
            </a:r>
            <a:r>
              <a:rPr lang="en-US" sz="2400" dirty="0">
                <a:latin typeface="Times New Roman" charset="0"/>
              </a:rPr>
              <a:t>,</a:t>
            </a:r>
            <a:r>
              <a:rPr lang="en-US" sz="2400" dirty="0">
                <a:latin typeface="Courier New" charset="0"/>
              </a:rPr>
              <a:t> </a:t>
            </a:r>
            <a:r>
              <a:rPr lang="en-US" sz="2400" b="1" dirty="0">
                <a:solidFill>
                  <a:srgbClr val="2F02F0"/>
                </a:solidFill>
                <a:latin typeface="Courier New" charset="0"/>
              </a:rPr>
              <a:t>*</a:t>
            </a:r>
            <a:r>
              <a:rPr lang="en-US" sz="2400" dirty="0">
                <a:latin typeface="Times New Roman" charset="0"/>
              </a:rPr>
              <a:t>, </a:t>
            </a:r>
            <a:r>
              <a:rPr lang="en-US" sz="2400" b="1" dirty="0">
                <a:solidFill>
                  <a:srgbClr val="2F02F0"/>
                </a:solidFill>
                <a:latin typeface="Courier New" charset="0"/>
              </a:rPr>
              <a:t>%</a:t>
            </a:r>
            <a:r>
              <a:rPr lang="en-US" sz="2400" dirty="0">
                <a:latin typeface="Times New Roman" charset="0"/>
              </a:rPr>
              <a:t>, </a:t>
            </a:r>
            <a:r>
              <a:rPr lang="en-US" sz="2400" b="1" dirty="0">
                <a:solidFill>
                  <a:srgbClr val="2F02F0"/>
                </a:solidFill>
                <a:latin typeface="Courier New" charset="0"/>
              </a:rPr>
              <a:t>^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89323" y="3322370"/>
            <a:ext cx="3257949" cy="1838435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2F02F0"/>
                </a:solidFill>
              </a:rPr>
              <a:t>~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2F02F0"/>
                </a:solidFill>
              </a:rPr>
              <a:t>!~</a:t>
            </a:r>
            <a:r>
              <a:rPr lang="en-US" sz="2400" dirty="0"/>
              <a:t> are used to perform regex comparisons, as in</a:t>
            </a:r>
          </a:p>
          <a:p>
            <a:pPr algn="ctr"/>
            <a:r>
              <a:rPr lang="en-US" sz="2400" dirty="0" err="1">
                <a:solidFill>
                  <a:srgbClr val="2F02F0"/>
                </a:solidFill>
              </a:rPr>
              <a:t>exp</a:t>
            </a:r>
            <a:r>
              <a:rPr lang="en-US" sz="2400" dirty="0">
                <a:solidFill>
                  <a:srgbClr val="2F02F0"/>
                </a:solidFill>
              </a:rPr>
              <a:t> ~ /</a:t>
            </a:r>
            <a:r>
              <a:rPr lang="en-US" sz="2400" dirty="0" err="1">
                <a:solidFill>
                  <a:srgbClr val="2F02F0"/>
                </a:solidFill>
              </a:rPr>
              <a:t>regexp</a:t>
            </a:r>
            <a:r>
              <a:rPr lang="en-US" sz="2400" dirty="0">
                <a:solidFill>
                  <a:srgbClr val="2F02F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29728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Built-In Functions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Arithmetic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</a:rPr>
              <a:t>sin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2F02F0"/>
                </a:solidFill>
              </a:rPr>
              <a:t>cos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2F02F0"/>
                </a:solidFill>
              </a:rPr>
              <a:t>atan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2F02F0"/>
                </a:solidFill>
              </a:rPr>
              <a:t>exp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2F02F0"/>
                </a:solidFill>
              </a:rPr>
              <a:t>int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2F02F0"/>
                </a:solidFill>
              </a:rPr>
              <a:t>log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2F02F0"/>
                </a:solidFill>
              </a:rPr>
              <a:t>rand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2F02F0"/>
                </a:solidFill>
              </a:rPr>
              <a:t>sqrt</a:t>
            </a:r>
            <a:endParaRPr lang="en-US" sz="2400" dirty="0">
              <a:solidFill>
                <a:srgbClr val="2F02F0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String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</a:rPr>
              <a:t>length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2F02F0"/>
                </a:solidFill>
              </a:rPr>
              <a:t>substr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2F02F0"/>
                </a:solidFill>
              </a:rPr>
              <a:t>split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Output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</a:rPr>
              <a:t>print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2F02F0"/>
                </a:solidFill>
              </a:rPr>
              <a:t>printf</a:t>
            </a:r>
            <a:endParaRPr lang="en-US" sz="2400" dirty="0">
              <a:solidFill>
                <a:srgbClr val="2F02F0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Special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</a:rPr>
              <a:t>system</a:t>
            </a:r>
            <a:r>
              <a:rPr lang="en-US" sz="2000" dirty="0"/>
              <a:t> - executes a Unix/Linux command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system("clear")</a:t>
            </a:r>
            <a:r>
              <a:rPr lang="en-US" sz="2000" dirty="0"/>
              <a:t> to clear the screen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Note double quotes around the Unix command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2F02F0"/>
                </a:solidFill>
              </a:rPr>
              <a:t>exit</a:t>
            </a:r>
            <a:r>
              <a:rPr lang="en-US" sz="2000" dirty="0"/>
              <a:t> - stop reading input and go immediately to the </a:t>
            </a:r>
            <a:r>
              <a:rPr lang="en-US" sz="2000" dirty="0">
                <a:solidFill>
                  <a:srgbClr val="2F02F0"/>
                </a:solidFill>
              </a:rPr>
              <a:t>END</a:t>
            </a:r>
            <a:r>
              <a:rPr lang="en-US" sz="2000" dirty="0"/>
              <a:t> pattern-action pair if it exists, otherwise exit the script </a:t>
            </a:r>
          </a:p>
        </p:txBody>
      </p:sp>
    </p:spTree>
    <p:extLst>
      <p:ext uri="{BB962C8B-B14F-4D97-AF65-F5344CB8AC3E}">
        <p14:creationId xmlns:p14="http://schemas.microsoft.com/office/powerpoint/2010/main" val="30954411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gawk Examples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300"/>
              </a:spcAft>
              <a:tabLst>
                <a:tab pos="1377950" algn="l"/>
              </a:tabLst>
            </a:pPr>
            <a:r>
              <a:rPr lang="en-US" sz="2400" dirty="0">
                <a:cs typeface="Courier New" pitchFamily="49" charset="0"/>
              </a:rPr>
              <a:t>Records and fields</a:t>
            </a:r>
          </a:p>
          <a:p>
            <a:pPr marL="45720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7950" algn="l"/>
              </a:tabLst>
            </a:pPr>
            <a:r>
              <a:rPr lang="en-US" sz="2000" b="1" dirty="0">
                <a:solidFill>
                  <a:srgbClr val="2F02F0"/>
                </a:solidFill>
                <a:latin typeface="Courier New" pitchFamily="49" charset="0"/>
                <a:cs typeface="Courier New" pitchFamily="49" charset="0"/>
              </a:rPr>
              <a:t>gawk '{print NR, $0}' emp1</a:t>
            </a:r>
          </a:p>
          <a:p>
            <a:pPr algn="just">
              <a:spcBef>
                <a:spcPts val="0"/>
              </a:spcBef>
              <a:spcAft>
                <a:spcPts val="300"/>
              </a:spcAft>
              <a:tabLst>
                <a:tab pos="1377950" algn="l"/>
              </a:tabLst>
            </a:pPr>
            <a:r>
              <a:rPr lang="en-US" sz="2400" dirty="0">
                <a:cs typeface="Courier New" pitchFamily="49" charset="0"/>
              </a:rPr>
              <a:t>Space as field separator</a:t>
            </a:r>
          </a:p>
          <a:p>
            <a:pPr marL="45720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7950" algn="l"/>
              </a:tabLst>
            </a:pPr>
            <a:r>
              <a:rPr lang="en-US" sz="2000" b="1" dirty="0">
                <a:solidFill>
                  <a:srgbClr val="2F02F0"/>
                </a:solidFill>
                <a:latin typeface="Courier New" pitchFamily="49" charset="0"/>
                <a:cs typeface="Courier New" pitchFamily="49" charset="0"/>
              </a:rPr>
              <a:t>gawk '{print NR, $1, $2, $5}' emp1</a:t>
            </a:r>
          </a:p>
          <a:p>
            <a:pPr algn="just">
              <a:spcBef>
                <a:spcPts val="0"/>
              </a:spcBef>
              <a:spcAft>
                <a:spcPts val="300"/>
              </a:spcAft>
              <a:tabLst>
                <a:tab pos="1377950" algn="l"/>
              </a:tabLst>
            </a:pPr>
            <a:r>
              <a:rPr lang="en-US" sz="2400" dirty="0">
                <a:cs typeface="Courier New" pitchFamily="49" charset="0"/>
              </a:rPr>
              <a:t>Colon as field separator</a:t>
            </a:r>
          </a:p>
          <a:p>
            <a:pPr marL="45720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7950" algn="l"/>
              </a:tabLst>
            </a:pPr>
            <a:r>
              <a:rPr lang="en-US" sz="2000" b="1" dirty="0">
                <a:solidFill>
                  <a:srgbClr val="2F02F0"/>
                </a:solidFill>
                <a:latin typeface="Courier New" charset="0"/>
                <a:cs typeface="Courier New" charset="0"/>
              </a:rPr>
              <a:t>gawk -F: '/Jones/{print $1, $2}' emp2</a:t>
            </a:r>
          </a:p>
          <a:p>
            <a:pPr algn="just">
              <a:spcBef>
                <a:spcPts val="0"/>
              </a:spcBef>
              <a:spcAft>
                <a:spcPts val="300"/>
              </a:spcAft>
              <a:tabLst>
                <a:tab pos="1377950" algn="l"/>
              </a:tabLst>
            </a:pPr>
            <a:r>
              <a:rPr lang="en-US" sz="2400" dirty="0">
                <a:cs typeface="Courier New" pitchFamily="49" charset="0"/>
              </a:rPr>
              <a:t>Match input record</a:t>
            </a:r>
          </a:p>
          <a:p>
            <a:pPr marL="45720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7950" algn="l"/>
              </a:tabLst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gawk -F: '/00$/' emp2</a:t>
            </a:r>
          </a:p>
          <a:p>
            <a:pPr algn="just">
              <a:spcBef>
                <a:spcPts val="0"/>
              </a:spcBef>
              <a:spcAft>
                <a:spcPts val="300"/>
              </a:spcAft>
              <a:tabLst>
                <a:tab pos="1377950" algn="l"/>
              </a:tabLst>
            </a:pPr>
            <a:r>
              <a:rPr lang="en-US" sz="2400" dirty="0">
                <a:cs typeface="Courier New" pitchFamily="49" charset="0"/>
              </a:rPr>
              <a:t>Explicit match</a:t>
            </a:r>
          </a:p>
          <a:p>
            <a:pPr marL="45720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7950" algn="l"/>
              </a:tabLst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gawk '$5 ~ /\.[7-9]+/' emp3</a:t>
            </a:r>
          </a:p>
          <a:p>
            <a:pPr algn="just">
              <a:spcBef>
                <a:spcPts val="0"/>
              </a:spcBef>
              <a:spcAft>
                <a:spcPts val="300"/>
              </a:spcAft>
              <a:tabLst>
                <a:tab pos="1377950" algn="l"/>
              </a:tabLst>
            </a:pPr>
            <a:r>
              <a:rPr lang="en-US" sz="2400" dirty="0">
                <a:cs typeface="Courier New" pitchFamily="49" charset="0"/>
              </a:rPr>
              <a:t>Matching with regexes</a:t>
            </a:r>
            <a:endParaRPr lang="en-US" sz="2400" b="1" dirty="0">
              <a:latin typeface="Courier New"/>
              <a:cs typeface="Courier New"/>
            </a:endParaRPr>
          </a:p>
          <a:p>
            <a:pPr marL="45720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7950" algn="l"/>
              </a:tabLst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gawk '$2 !~ /E/{print $1, $2}' emp3</a:t>
            </a:r>
          </a:p>
          <a:p>
            <a:pPr marL="457200" lvl="1" indent="0" algn="just">
              <a:spcBef>
                <a:spcPts val="0"/>
              </a:spcBef>
              <a:spcAft>
                <a:spcPts val="300"/>
              </a:spcAft>
              <a:buNone/>
              <a:tabLst>
                <a:tab pos="1377950" algn="l"/>
              </a:tabLst>
            </a:pPr>
            <a:r>
              <a:rPr lang="en-US" sz="2000" b="1" dirty="0">
                <a:solidFill>
                  <a:srgbClr val="2F02F0"/>
                </a:solidFill>
                <a:latin typeface="Courier New"/>
                <a:cs typeface="Courier New"/>
              </a:rPr>
              <a:t>gawk '/^[ns]/{print $1}' emp3</a:t>
            </a:r>
          </a:p>
        </p:txBody>
      </p:sp>
    </p:spTree>
    <p:extLst>
      <p:ext uri="{BB962C8B-B14F-4D97-AF65-F5344CB8AC3E}">
        <p14:creationId xmlns:p14="http://schemas.microsoft.com/office/powerpoint/2010/main" val="42825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The </a:t>
            </a:r>
            <a:r>
              <a:rPr lang="en-US" sz="4000" dirty="0" err="1"/>
              <a:t>sed</a:t>
            </a:r>
            <a:r>
              <a:rPr lang="en-US" sz="4000" dirty="0"/>
              <a:t> Command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41" y="1832768"/>
            <a:ext cx="6548438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90972" y="5285232"/>
            <a:ext cx="1656584" cy="800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480533" y="5536101"/>
            <a:ext cx="2112145" cy="648869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</a:t>
            </a:r>
          </a:p>
          <a:p>
            <a:pPr algn="ctr"/>
            <a:r>
              <a:rPr lang="en-US" sz="2000" dirty="0">
                <a:solidFill>
                  <a:srgbClr val="2F02F0"/>
                </a:solidFill>
              </a:rPr>
              <a:t>'command'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590972" y="5285232"/>
            <a:ext cx="427951" cy="25086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0504C3-AC2C-4D17-B5D6-ED1B819FD7CE}"/>
              </a:ext>
            </a:extLst>
          </p:cNvPr>
          <p:cNvSpPr txBox="1"/>
          <p:nvPr/>
        </p:nvSpPr>
        <p:spPr>
          <a:xfrm>
            <a:off x="686079" y="4367511"/>
            <a:ext cx="10405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Syntax:</a:t>
            </a:r>
          </a:p>
        </p:txBody>
      </p:sp>
    </p:spTree>
    <p:extLst>
      <p:ext uri="{BB962C8B-B14F-4D97-AF65-F5344CB8AC3E}">
        <p14:creationId xmlns:p14="http://schemas.microsoft.com/office/powerpoint/2010/main" val="208683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sed</a:t>
            </a:r>
            <a:r>
              <a:rPr lang="en-US" sz="4000" dirty="0"/>
              <a:t> Syntax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err="1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sed</a:t>
            </a:r>
            <a:r>
              <a:rPr lang="en-US" sz="24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 [-n] [-e] ['command'] [file…] 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dirty="0" err="1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sed</a:t>
            </a:r>
            <a:r>
              <a:rPr lang="en-US" sz="2400" b="1" dirty="0">
                <a:solidFill>
                  <a:srgbClr val="2F02F0"/>
                </a:solidFill>
                <a:latin typeface="Courier New"/>
                <a:ea typeface="굴림" charset="0"/>
                <a:cs typeface="Courier New"/>
              </a:rPr>
              <a:t> [-n] [-f script] [file…]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ea typeface="굴림" charset="0"/>
                <a:cs typeface="Consolas"/>
              </a:rPr>
              <a:t>Options</a:t>
            </a:r>
          </a:p>
          <a:p>
            <a:pPr marL="2292350" indent="-1951038">
              <a:spcBef>
                <a:spcPts val="0"/>
              </a:spcBef>
              <a:spcAft>
                <a:spcPts val="600"/>
              </a:spcAft>
              <a:buNone/>
              <a:tabLst>
                <a:tab pos="2292350" algn="l"/>
              </a:tabLst>
            </a:pPr>
            <a:r>
              <a:rPr lang="en-US" sz="2000" dirty="0">
                <a:solidFill>
                  <a:srgbClr val="2F02F0"/>
                </a:solidFill>
                <a:ea typeface="굴림" charset="0"/>
              </a:rPr>
              <a:t>–n	</a:t>
            </a:r>
            <a:r>
              <a:rPr lang="en-US" sz="2000" dirty="0">
                <a:ea typeface="굴림" charset="0"/>
              </a:rPr>
              <a:t>only print lines specified with print command (or '</a:t>
            </a:r>
            <a:r>
              <a:rPr lang="en-US" sz="2000" dirty="0">
                <a:solidFill>
                  <a:srgbClr val="2F02F0"/>
                </a:solidFill>
                <a:ea typeface="굴림" charset="0"/>
              </a:rPr>
              <a:t>p</a:t>
            </a:r>
            <a:r>
              <a:rPr lang="en-US" sz="2000" dirty="0">
                <a:ea typeface="굴림" charset="0"/>
              </a:rPr>
              <a:t>' flag of substitute ('</a:t>
            </a:r>
            <a:r>
              <a:rPr lang="en-US" sz="2000" dirty="0">
                <a:solidFill>
                  <a:srgbClr val="2F02F0"/>
                </a:solidFill>
                <a:ea typeface="굴림" charset="0"/>
              </a:rPr>
              <a:t>s</a:t>
            </a:r>
            <a:r>
              <a:rPr lang="en-US" sz="2000" dirty="0">
                <a:ea typeface="굴림" charset="0"/>
              </a:rPr>
              <a:t>') command)</a:t>
            </a:r>
          </a:p>
          <a:p>
            <a:pPr marL="2292350" indent="-1951038">
              <a:spcBef>
                <a:spcPts val="0"/>
              </a:spcBef>
              <a:spcAft>
                <a:spcPts val="600"/>
              </a:spcAft>
              <a:buNone/>
              <a:tabLst>
                <a:tab pos="2292350" algn="l"/>
              </a:tabLst>
            </a:pPr>
            <a:r>
              <a:rPr lang="en-US" sz="2000" dirty="0">
                <a:solidFill>
                  <a:srgbClr val="2F02F0"/>
                </a:solidFill>
                <a:ea typeface="굴림" charset="0"/>
              </a:rPr>
              <a:t>–f script</a:t>
            </a:r>
            <a:r>
              <a:rPr lang="en-US" sz="2000" dirty="0">
                <a:ea typeface="굴림" charset="0"/>
              </a:rPr>
              <a:t>	next argument is filename containing editing commands</a:t>
            </a:r>
          </a:p>
          <a:p>
            <a:pPr marL="22987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ea typeface="굴림" charset="0"/>
              </a:rPr>
              <a:t>If first line of script is "</a:t>
            </a:r>
            <a:r>
              <a:rPr lang="en-US" sz="2000" dirty="0">
                <a:solidFill>
                  <a:srgbClr val="2F02F0"/>
                </a:solidFill>
                <a:ea typeface="굴림" charset="0"/>
              </a:rPr>
              <a:t>#n</a:t>
            </a:r>
            <a:r>
              <a:rPr lang="en-US" sz="2000" dirty="0">
                <a:ea typeface="굴림" charset="0"/>
              </a:rPr>
              <a:t>", acts </a:t>
            </a:r>
            <a:r>
              <a:rPr lang="en-US" sz="2000" dirty="0">
                <a:solidFill>
                  <a:srgbClr val="000000"/>
                </a:solidFill>
                <a:ea typeface="굴림" charset="0"/>
              </a:rPr>
              <a:t>as if </a:t>
            </a:r>
            <a:r>
              <a:rPr lang="en-US" sz="2000" dirty="0">
                <a:solidFill>
                  <a:srgbClr val="2F02F0"/>
                </a:solidFill>
                <a:ea typeface="굴림" charset="0"/>
              </a:rPr>
              <a:t>-n</a:t>
            </a:r>
            <a:r>
              <a:rPr lang="en-US" sz="2000" dirty="0">
                <a:ea typeface="굴림" charset="0"/>
              </a:rPr>
              <a:t> had been specified</a:t>
            </a:r>
          </a:p>
          <a:p>
            <a:pPr marL="2292350" indent="-1951038">
              <a:spcBef>
                <a:spcPts val="0"/>
              </a:spcBef>
              <a:spcAft>
                <a:spcPts val="600"/>
              </a:spcAft>
              <a:buNone/>
              <a:tabLst>
                <a:tab pos="2292350" algn="l"/>
              </a:tabLst>
            </a:pPr>
            <a:r>
              <a:rPr lang="en-US" sz="2000" dirty="0">
                <a:solidFill>
                  <a:srgbClr val="2F02F0"/>
                </a:solidFill>
                <a:ea typeface="굴림" charset="0"/>
              </a:rPr>
              <a:t>–e command	</a:t>
            </a:r>
            <a:r>
              <a:rPr lang="en-US" sz="2000" dirty="0">
                <a:ea typeface="굴림" charset="0"/>
              </a:rPr>
              <a:t>next argument is an editing command rather than filename, useful if </a:t>
            </a:r>
            <a:r>
              <a:rPr lang="en-US" sz="2000" dirty="0">
                <a:solidFill>
                  <a:srgbClr val="008000"/>
                </a:solidFill>
                <a:ea typeface="굴림" charset="0"/>
              </a:rPr>
              <a:t>multiple commands</a:t>
            </a:r>
            <a:r>
              <a:rPr lang="en-US" sz="2000" dirty="0">
                <a:ea typeface="굴림" charset="0"/>
              </a:rPr>
              <a:t> are specified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07C4B0-C543-4093-90E6-0AEEF89EEC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64"/>
          <a:stretch/>
        </p:blipFill>
        <p:spPr bwMode="auto">
          <a:xfrm>
            <a:off x="5046821" y="237784"/>
            <a:ext cx="3600451" cy="1052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54B94F0-A836-4055-815C-8DF493242C08}"/>
              </a:ext>
            </a:extLst>
          </p:cNvPr>
          <p:cNvSpPr/>
          <p:nvPr/>
        </p:nvSpPr>
        <p:spPr>
          <a:xfrm>
            <a:off x="5926238" y="273050"/>
            <a:ext cx="983848" cy="438228"/>
          </a:xfrm>
          <a:prstGeom prst="rect">
            <a:avLst/>
          </a:prstGeom>
          <a:noFill/>
          <a:ln w="381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0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How Does </a:t>
            </a:r>
            <a:r>
              <a:rPr lang="en-US" sz="4000" dirty="0" err="1"/>
              <a:t>sed</a:t>
            </a:r>
            <a:r>
              <a:rPr lang="en-US" sz="4000" dirty="0"/>
              <a:t> Work?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 err="1">
                <a:solidFill>
                  <a:srgbClr val="2F02F0"/>
                </a:solidFill>
                <a:ea typeface="ＭＳ Ｐゴシック" panose="020B0600070205080204" pitchFamily="34" charset="-128"/>
              </a:rPr>
              <a:t>sed</a:t>
            </a:r>
            <a:r>
              <a:rPr lang="en-US" altLang="en-US" sz="2400" dirty="0">
                <a:solidFill>
                  <a:srgbClr val="2F02F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262626"/>
                </a:solidFill>
                <a:ea typeface="ＭＳ Ｐゴシック" panose="020B0600070205080204" pitchFamily="34" charset="-128"/>
              </a:rPr>
              <a:t>reads line of input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ea typeface="ＭＳ Ｐゴシック" panose="020B0600070205080204" pitchFamily="34" charset="-128"/>
              </a:rPr>
              <a:t>Line of input is copied into a temporary buffer called </a:t>
            </a:r>
            <a:r>
              <a:rPr lang="en-US" altLang="en-US" sz="2000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pattern space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ea typeface="ＭＳ Ｐゴシック" panose="020B0600070205080204" pitchFamily="34" charset="-128"/>
              </a:rPr>
              <a:t>Editing commands are applied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ea typeface="ＭＳ Ｐゴシック" panose="020B0600070205080204" pitchFamily="34" charset="-128"/>
              </a:rPr>
              <a:t>Subsequent commands are applied to line in the pattern space, not the original input line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ea typeface="ＭＳ Ｐゴシック" panose="020B0600070205080204" pitchFamily="34" charset="-128"/>
              </a:rPr>
              <a:t>Once finished, line is sent to output (unless </a:t>
            </a:r>
            <a:r>
              <a:rPr lang="en-US" altLang="en-US" sz="2000" dirty="0">
                <a:solidFill>
                  <a:srgbClr val="2F02F0"/>
                </a:solidFill>
                <a:ea typeface="ＭＳ Ｐゴシック" panose="020B0600070205080204" pitchFamily="34" charset="-128"/>
              </a:rPr>
              <a:t>–n </a:t>
            </a:r>
            <a:r>
              <a:rPr lang="en-US" altLang="en-US" sz="2000" dirty="0">
                <a:ea typeface="ＭＳ Ｐゴシック" panose="020B0600070205080204" pitchFamily="34" charset="-128"/>
              </a:rPr>
              <a:t>option was used)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ea typeface="ＭＳ Ｐゴシック" panose="020B0600070205080204" pitchFamily="34" charset="-128"/>
              </a:rPr>
              <a:t>Line is removed from pattern space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 err="1">
                <a:solidFill>
                  <a:srgbClr val="2F02F0"/>
                </a:solidFill>
                <a:ea typeface="ＭＳ Ｐゴシック" panose="020B0600070205080204" pitchFamily="34" charset="-128"/>
              </a:rPr>
              <a:t>sed</a:t>
            </a:r>
            <a:r>
              <a:rPr lang="en-US" altLang="en-US" sz="2400" dirty="0">
                <a:ea typeface="ＭＳ Ｐゴシック" panose="020B0600070205080204" pitchFamily="34" charset="-128"/>
              </a:rPr>
              <a:t> reads next line of input, until end of file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ea typeface="ＭＳ Ｐゴシック" panose="020B0600070205080204" pitchFamily="34" charset="-128"/>
              </a:rPr>
              <a:t>Note that input file is </a:t>
            </a:r>
            <a:r>
              <a:rPr lang="en-US" altLang="en-US" sz="2400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unchanged</a:t>
            </a:r>
            <a:r>
              <a:rPr lang="en-US" altLang="en-US" sz="2400" dirty="0">
                <a:ea typeface="ＭＳ Ｐゴシック" panose="020B0600070205080204" pitchFamily="34" charset="-128"/>
              </a:rPr>
              <a:t>!</a:t>
            </a:r>
          </a:p>
        </p:txBody>
      </p:sp>
      <p:pic>
        <p:nvPicPr>
          <p:cNvPr id="11" name="Picture 2" descr="SED">
            <a:extLst>
              <a:ext uri="{FF2B5EF4-FFF2-40B4-BE49-F238E27FC236}">
                <a16:creationId xmlns:a16="http://schemas.microsoft.com/office/drawing/2014/main" id="{7EAEDEE3-58B4-4E5C-9C37-1BF4C14509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78" b="8598"/>
          <a:stretch/>
        </p:blipFill>
        <p:spPr bwMode="auto">
          <a:xfrm>
            <a:off x="5474339" y="4896091"/>
            <a:ext cx="3009060" cy="1961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37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27251</TotalTime>
  <Words>5059</Words>
  <Application>Microsoft Office PowerPoint</Application>
  <PresentationFormat>On-screen Show (4:3)</PresentationFormat>
  <Paragraphs>756</Paragraphs>
  <Slides>68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Century Schoolbook</vt:lpstr>
      <vt:lpstr>Consolas</vt:lpstr>
      <vt:lpstr>Courier New</vt:lpstr>
      <vt:lpstr>Times New Roman</vt:lpstr>
      <vt:lpstr>Office Theme</vt:lpstr>
      <vt:lpstr>CSCE 3600 Principles of Systems Programming    Regular Expressions: sed and gawk</vt:lpstr>
      <vt:lpstr>The sed Stream Editor</vt:lpstr>
      <vt:lpstr>The sed (Stream Editor)</vt:lpstr>
      <vt:lpstr>The sed Stream Editor</vt:lpstr>
      <vt:lpstr>The sed Stream Editor</vt:lpstr>
      <vt:lpstr>sed Usage</vt:lpstr>
      <vt:lpstr>The sed Command</vt:lpstr>
      <vt:lpstr>sed Syntax</vt:lpstr>
      <vt:lpstr>How Does sed Work?</vt:lpstr>
      <vt:lpstr>sed Scripts</vt:lpstr>
      <vt:lpstr>sed Scripts</vt:lpstr>
      <vt:lpstr>Flow of Control</vt:lpstr>
      <vt:lpstr>sed Commands</vt:lpstr>
      <vt:lpstr>Addressing</vt:lpstr>
      <vt:lpstr>Commands </vt:lpstr>
      <vt:lpstr>Delete Address-Command Examples </vt:lpstr>
      <vt:lpstr>Delete Command (D) Example</vt:lpstr>
      <vt:lpstr>Multiple Commands</vt:lpstr>
      <vt:lpstr>sed Commands</vt:lpstr>
      <vt:lpstr>Print </vt:lpstr>
      <vt:lpstr>Substitute </vt:lpstr>
      <vt:lpstr>Substitute Examples </vt:lpstr>
      <vt:lpstr>Replacement Patterns</vt:lpstr>
      <vt:lpstr>Replacement Pattern Examples</vt:lpstr>
      <vt:lpstr>Append, Insert, and Change</vt:lpstr>
      <vt:lpstr>Append Command (A) Example</vt:lpstr>
      <vt:lpstr>Insert Command (I) Example</vt:lpstr>
      <vt:lpstr>Change Command (C) Example</vt:lpstr>
      <vt:lpstr>Complement (!) Operator</vt:lpstr>
      <vt:lpstr>Read and Write File Commands</vt:lpstr>
      <vt:lpstr>Read and Write File Commands</vt:lpstr>
      <vt:lpstr>Line Number</vt:lpstr>
      <vt:lpstr>Transform</vt:lpstr>
      <vt:lpstr>Quit</vt:lpstr>
      <vt:lpstr>The gawk Programming Language</vt:lpstr>
      <vt:lpstr>The gawk Programming Language</vt:lpstr>
      <vt:lpstr>Structure of  a gawk Program</vt:lpstr>
      <vt:lpstr>Running a gawk Program</vt:lpstr>
      <vt:lpstr>Patterns and Actions</vt:lpstr>
      <vt:lpstr>Pattern-Action Structure</vt:lpstr>
      <vt:lpstr>Patterns</vt:lpstr>
      <vt:lpstr>BEGIN and END Patterns</vt:lpstr>
      <vt:lpstr>Actions</vt:lpstr>
      <vt:lpstr>Introductory Example</vt:lpstr>
      <vt:lpstr>Variables </vt:lpstr>
      <vt:lpstr>Basic gawk Terminology</vt:lpstr>
      <vt:lpstr>Records </vt:lpstr>
      <vt:lpstr>Fields</vt:lpstr>
      <vt:lpstr>Some gawk System Variables</vt:lpstr>
      <vt:lpstr>Simple Output from gawk</vt:lpstr>
      <vt:lpstr>More Output from gawk</vt:lpstr>
      <vt:lpstr>More Output from gawk</vt:lpstr>
      <vt:lpstr>Formatted Output from gawk</vt:lpstr>
      <vt:lpstr>Formatted Output from gawk</vt:lpstr>
      <vt:lpstr>Selection</vt:lpstr>
      <vt:lpstr>Arithmetic and Variables</vt:lpstr>
      <vt:lpstr>Computing with gawk</vt:lpstr>
      <vt:lpstr>Handling Text</vt:lpstr>
      <vt:lpstr>String Manipulation</vt:lpstr>
      <vt:lpstr>Built-In Functions</vt:lpstr>
      <vt:lpstr>Control Flow Statements</vt:lpstr>
      <vt:lpstr>Loop Control</vt:lpstr>
      <vt:lpstr>for Statements</vt:lpstr>
      <vt:lpstr>Arrays </vt:lpstr>
      <vt:lpstr>Array Example </vt:lpstr>
      <vt:lpstr>Operators </vt:lpstr>
      <vt:lpstr>Built-In Functions</vt:lpstr>
      <vt:lpstr>gawk Examples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1030 Computer Science I</dc:title>
  <dc:subject>Introduction</dc:subject>
  <dc:creator>Thompson, Mark</dc:creator>
  <cp:keywords/>
  <dc:description/>
  <cp:lastModifiedBy>Parupudi, Satya vrvt</cp:lastModifiedBy>
  <cp:revision>1145</cp:revision>
  <cp:lastPrinted>2018-09-17T09:14:52Z</cp:lastPrinted>
  <dcterms:created xsi:type="dcterms:W3CDTF">2011-09-18T04:52:00Z</dcterms:created>
  <dcterms:modified xsi:type="dcterms:W3CDTF">2023-09-06T14:53:44Z</dcterms:modified>
  <cp:category/>
</cp:coreProperties>
</file>