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6" r:id="rId2"/>
    <p:sldId id="1006" r:id="rId3"/>
    <p:sldId id="994" r:id="rId4"/>
    <p:sldId id="991" r:id="rId5"/>
    <p:sldId id="995" r:id="rId6"/>
    <p:sldId id="996" r:id="rId7"/>
    <p:sldId id="1097" r:id="rId8"/>
    <p:sldId id="1084" r:id="rId9"/>
    <p:sldId id="1009" r:id="rId10"/>
    <p:sldId id="1010" r:id="rId11"/>
    <p:sldId id="1011" r:id="rId12"/>
    <p:sldId id="1083" r:id="rId13"/>
    <p:sldId id="1022" r:id="rId14"/>
    <p:sldId id="1021" r:id="rId15"/>
    <p:sldId id="1023" r:id="rId16"/>
    <p:sldId id="1012" r:id="rId17"/>
    <p:sldId id="1014" r:id="rId18"/>
    <p:sldId id="1016" r:id="rId19"/>
    <p:sldId id="1017" r:id="rId20"/>
    <p:sldId id="1018" r:id="rId21"/>
    <p:sldId id="1019" r:id="rId22"/>
    <p:sldId id="1020" r:id="rId23"/>
    <p:sldId id="1030" r:id="rId24"/>
    <p:sldId id="1096" r:id="rId25"/>
    <p:sldId id="1029" r:id="rId26"/>
    <p:sldId id="1024" r:id="rId27"/>
    <p:sldId id="1085" r:id="rId28"/>
    <p:sldId id="1025" r:id="rId29"/>
    <p:sldId id="1026" r:id="rId30"/>
    <p:sldId id="1027" r:id="rId31"/>
    <p:sldId id="1028" r:id="rId32"/>
    <p:sldId id="1088" r:id="rId33"/>
    <p:sldId id="1031" r:id="rId34"/>
    <p:sldId id="1087" r:id="rId35"/>
    <p:sldId id="1034" r:id="rId36"/>
    <p:sldId id="1035" r:id="rId37"/>
    <p:sldId id="1041" r:id="rId38"/>
    <p:sldId id="1037" r:id="rId39"/>
    <p:sldId id="1043" r:id="rId40"/>
    <p:sldId id="1044" r:id="rId41"/>
    <p:sldId id="1046" r:id="rId42"/>
    <p:sldId id="1047" r:id="rId43"/>
    <p:sldId id="1049" r:id="rId44"/>
    <p:sldId id="1050" r:id="rId45"/>
    <p:sldId id="1051" r:id="rId46"/>
    <p:sldId id="1052" r:id="rId47"/>
    <p:sldId id="1053" r:id="rId48"/>
    <p:sldId id="1054" r:id="rId49"/>
    <p:sldId id="1055" r:id="rId50"/>
    <p:sldId id="1056" r:id="rId51"/>
    <p:sldId id="1057" r:id="rId52"/>
    <p:sldId id="1090" r:id="rId53"/>
    <p:sldId id="1059" r:id="rId54"/>
    <p:sldId id="1060" r:id="rId55"/>
    <p:sldId id="1061" r:id="rId56"/>
    <p:sldId id="1062" r:id="rId57"/>
    <p:sldId id="1063" r:id="rId58"/>
    <p:sldId id="1064" r:id="rId59"/>
    <p:sldId id="1065" r:id="rId60"/>
    <p:sldId id="1066" r:id="rId61"/>
    <p:sldId id="1068" r:id="rId62"/>
    <p:sldId id="1069" r:id="rId63"/>
    <p:sldId id="1070" r:id="rId64"/>
    <p:sldId id="1071" r:id="rId65"/>
    <p:sldId id="1072" r:id="rId66"/>
    <p:sldId id="1073" r:id="rId67"/>
    <p:sldId id="1074" r:id="rId68"/>
    <p:sldId id="1075" r:id="rId69"/>
    <p:sldId id="1092" r:id="rId70"/>
    <p:sldId id="1098" r:id="rId71"/>
    <p:sldId id="1094" r:id="rId72"/>
    <p:sldId id="1095" r:id="rId73"/>
    <p:sldId id="1077" r:id="rId74"/>
    <p:sldId id="1078" r:id="rId75"/>
    <p:sldId id="1079" r:id="rId76"/>
    <p:sldId id="1080" r:id="rId77"/>
    <p:sldId id="1081" r:id="rId78"/>
    <p:sldId id="1091" r:id="rId79"/>
    <p:sldId id="1099" r:id="rId8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0E1"/>
    <a:srgbClr val="008000"/>
    <a:srgbClr val="008040"/>
    <a:srgbClr val="2F02F0"/>
    <a:srgbClr val="FFFEBA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869" autoAdjust="0"/>
  </p:normalViewPr>
  <p:slideViewPr>
    <p:cSldViewPr snapToGrid="0" snapToObject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ldp.org/LDP/abs/html/othertypesv.html#CHILDREF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021085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3600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Principles of Systems Programming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Bourne Again Shell (Bash)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Shell Substitutions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Certain characters are interpreted by the various Linux shells as “wildcards” for filenames, also known as </a:t>
            </a:r>
            <a:r>
              <a:rPr lang="en-US" sz="2400" dirty="0" err="1">
                <a:solidFill>
                  <a:srgbClr val="008000"/>
                </a:solidFill>
              </a:rPr>
              <a:t>metacharacters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/>
              <a:t>through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globbing</a:t>
            </a:r>
            <a:endParaRPr lang="en-US" sz="2400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*</a:t>
            </a:r>
            <a:r>
              <a:rPr lang="en-US" sz="2000" dirty="0"/>
              <a:t>		Matches 0 or more of any character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tabLst>
                <a:tab pos="1371600" algn="l"/>
              </a:tabLst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2F02F0"/>
                </a:solidFill>
              </a:rPr>
              <a:t>ls *.c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?</a:t>
            </a:r>
            <a:r>
              <a:rPr lang="en-US" sz="2000" dirty="0"/>
              <a:t>		Matches any single character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tabLst>
                <a:tab pos="1371600" algn="l"/>
              </a:tabLst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2F02F0"/>
                </a:solidFill>
              </a:rPr>
              <a:t>ls file0?.c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[...]</a:t>
            </a:r>
            <a:r>
              <a:rPr lang="en-US" sz="2000" dirty="0"/>
              <a:t>	Matches any single character if it is in list provided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tabLst>
                <a:tab pos="1371600" algn="l"/>
              </a:tabLst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2F02F0"/>
                </a:solidFill>
              </a:rPr>
              <a:t>ls file[0-9].c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		ls [a-zA-Z]*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		ls [!0-9]*</a:t>
            </a:r>
          </a:p>
        </p:txBody>
      </p:sp>
    </p:spTree>
    <p:extLst>
      <p:ext uri="{BB962C8B-B14F-4D97-AF65-F5344CB8AC3E}">
        <p14:creationId xmlns:p14="http://schemas.microsoft.com/office/powerpoint/2010/main" val="171648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Basic Shell Scripting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A shell script is a file that contains shell commands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200400" algn="l"/>
              </a:tabLst>
            </a:pPr>
            <a:r>
              <a:rPr lang="en-US" sz="2000" dirty="0">
                <a:cs typeface="Times New Roman" charset="0"/>
              </a:rPr>
              <a:t>Data structure:	variables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200400" algn="l"/>
              </a:tabLst>
            </a:pPr>
            <a:r>
              <a:rPr lang="en-US" sz="2000" dirty="0">
                <a:cs typeface="Times New Roman" charset="0"/>
              </a:rPr>
              <a:t>Control structure:	arithmetic, functions, branches, loops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Specify shell to execute program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Script must begin with </a:t>
            </a:r>
            <a:r>
              <a:rPr lang="en-US" sz="2000" dirty="0">
                <a:solidFill>
                  <a:srgbClr val="2F02F0"/>
                </a:solidFill>
              </a:rPr>
              <a:t>#!</a:t>
            </a:r>
            <a:r>
              <a:rPr lang="en-US" sz="2000" dirty="0"/>
              <a:t> (pronounced “</a:t>
            </a:r>
            <a:r>
              <a:rPr lang="en-US" sz="2000" dirty="0">
                <a:solidFill>
                  <a:srgbClr val="008000"/>
                </a:solidFill>
              </a:rPr>
              <a:t>shebang</a:t>
            </a:r>
            <a:r>
              <a:rPr lang="en-US" sz="2000" dirty="0"/>
              <a:t>”) to identify shell to be executed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#! /bin/bash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To run: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200400" algn="l"/>
              </a:tabLst>
            </a:pPr>
            <a:r>
              <a:rPr lang="en-US" sz="2000" dirty="0"/>
              <a:t>Make executable:	</a:t>
            </a:r>
            <a:r>
              <a:rPr lang="en-US" sz="2000" dirty="0">
                <a:solidFill>
                  <a:srgbClr val="2F02F0"/>
                </a:solidFill>
              </a:rPr>
              <a:t>chmod </a:t>
            </a:r>
            <a:r>
              <a:rPr lang="en-US" sz="2000" dirty="0">
                <a:solidFill>
                  <a:srgbClr val="2F02F0"/>
                </a:solidFill>
                <a:highlight>
                  <a:srgbClr val="FFFF00"/>
                </a:highlight>
              </a:rPr>
              <a:t>+x</a:t>
            </a:r>
            <a:r>
              <a:rPr lang="en-US" sz="2000" dirty="0">
                <a:solidFill>
                  <a:srgbClr val="2F02F0"/>
                </a:solidFill>
              </a:rPr>
              <a:t> hello.sh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200400" algn="l"/>
              </a:tabLst>
            </a:pPr>
            <a:r>
              <a:rPr lang="en-US" sz="2000" dirty="0"/>
              <a:t>Invoke via:	</a:t>
            </a:r>
            <a:r>
              <a:rPr lang="en-US" sz="2000" dirty="0">
                <a:solidFill>
                  <a:srgbClr val="2F02F0"/>
                </a:solidFill>
              </a:rPr>
              <a:t>./hello.sh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965951" y="5887244"/>
            <a:ext cx="5575300" cy="520700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Typically, use </a:t>
            </a:r>
            <a:r>
              <a:rPr lang="en-US" sz="2000" dirty="0">
                <a:solidFill>
                  <a:srgbClr val="2F02F0"/>
                </a:solidFill>
              </a:rPr>
              <a:t>.sh</a:t>
            </a:r>
            <a:r>
              <a:rPr lang="en-US" sz="2000" dirty="0"/>
              <a:t> extension to indicate shell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62603-5B92-4FBD-9328-92469979FC30}"/>
              </a:ext>
            </a:extLst>
          </p:cNvPr>
          <p:cNvSpPr txBox="1"/>
          <p:nvPr/>
        </p:nvSpPr>
        <p:spPr>
          <a:xfrm>
            <a:off x="3475608" y="3733033"/>
            <a:ext cx="45720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/bin/bash is the most common shell used as default shell for user login of the 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linux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system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6A4B1-8EDC-4F04-B249-D528F8052F54}"/>
              </a:ext>
            </a:extLst>
          </p:cNvPr>
          <p:cNvSpPr txBox="1"/>
          <p:nvPr/>
        </p:nvSpPr>
        <p:spPr>
          <a:xfrm>
            <a:off x="5823751" y="4837337"/>
            <a:ext cx="286304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Make the script executable with command </a:t>
            </a:r>
            <a:r>
              <a:rPr lang="en-US" sz="14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chmod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+x &lt;</a:t>
            </a:r>
            <a:r>
              <a:rPr lang="en-US" sz="14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fileName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490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Example "hello" Script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#! /bin/bash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echo "You are logged in as ($USER) to machine (`</a:t>
            </a:r>
            <a:r>
              <a:rPr lang="en-US" sz="2400" dirty="0" err="1">
                <a:solidFill>
                  <a:srgbClr val="2F02F0"/>
                </a:solidFill>
              </a:rPr>
              <a:t>uname</a:t>
            </a:r>
            <a:r>
              <a:rPr lang="en-US" sz="2400" dirty="0">
                <a:solidFill>
                  <a:srgbClr val="2F02F0"/>
                </a:solidFill>
              </a:rPr>
              <a:t> -n`)."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echo "This month’s calendar is:"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solidFill>
                  <a:srgbClr val="2F02F0"/>
                </a:solidFill>
              </a:rPr>
              <a:t>cal</a:t>
            </a:r>
            <a:endParaRPr lang="en-US" sz="2400" dirty="0">
              <a:solidFill>
                <a:srgbClr val="2F02F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echo "You are currently running the following processes:"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solidFill>
                  <a:srgbClr val="2F02F0"/>
                </a:solidFill>
              </a:rPr>
              <a:t>ps</a:t>
            </a:r>
            <a:r>
              <a:rPr lang="en-US" sz="2400" dirty="0">
                <a:solidFill>
                  <a:srgbClr val="2F02F0"/>
                </a:solidFill>
              </a:rPr>
              <a:t> u </a:t>
            </a:r>
            <a:endParaRPr lang="en-US" sz="2400" dirty="0">
              <a:solidFill>
                <a:srgbClr val="2F02F0"/>
              </a:solidFill>
              <a:cs typeface="Times New Roma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6E7DE-98A2-42CE-8ACA-264E61C51262}"/>
              </a:ext>
            </a:extLst>
          </p:cNvPr>
          <p:cNvSpPr txBox="1"/>
          <p:nvPr/>
        </p:nvSpPr>
        <p:spPr>
          <a:xfrm>
            <a:off x="2186126" y="4398040"/>
            <a:ext cx="477174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command, short for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Process Status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. </a:t>
            </a:r>
            <a:r>
              <a:rPr lang="en-US" b="1" dirty="0" err="1">
                <a:solidFill>
                  <a:srgbClr val="202124"/>
                </a:solidFill>
                <a:latin typeface="Roboto" panose="02000000000000000000" pitchFamily="2" charset="0"/>
              </a:rPr>
              <a:t>p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is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command line utility that is used to display or view information related to the processes running in a Linux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1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Subshells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A subshell is a new shell created within current shell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Each subshell has its own environment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Times New Roman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A subshell can be created by: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Times New Roman" charset="0"/>
              </a:rPr>
              <a:t>Executing the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bash</a:t>
            </a:r>
            <a:r>
              <a:rPr lang="en-US" sz="2000" dirty="0">
                <a:cs typeface="Times New Roman" charset="0"/>
              </a:rPr>
              <a:t> command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Times New Roman" charset="0"/>
              </a:rPr>
              <a:t>Starting a background process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Times New Roman" charset="0"/>
              </a:rPr>
              <a:t>Running a shell script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Times New Roman" charset="0"/>
              </a:rPr>
              <a:t>Grouping shell commands within parentheses</a:t>
            </a:r>
          </a:p>
          <a:p>
            <a:pPr marL="1314450" lvl="2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  <a:cs typeface="Times New Roman" charset="0"/>
              </a:rPr>
              <a:t>pwd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; (cd /; </a:t>
            </a:r>
            <a:r>
              <a:rPr lang="en-US" sz="2000" dirty="0" err="1">
                <a:solidFill>
                  <a:srgbClr val="2F02F0"/>
                </a:solidFill>
                <a:cs typeface="Times New Roman" charset="0"/>
              </a:rPr>
              <a:t>pwd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); </a:t>
            </a:r>
            <a:r>
              <a:rPr lang="en-US" sz="2000" dirty="0" err="1">
                <a:solidFill>
                  <a:srgbClr val="2F02F0"/>
                </a:solidFill>
                <a:cs typeface="Times New Roman" charset="0"/>
              </a:rPr>
              <a:t>pwd</a:t>
            </a:r>
            <a:endParaRPr lang="en-US" sz="2000" dirty="0">
              <a:cs typeface="Times New Roman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A subshell cannot change a variable in parent shell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Subshell variables destroyed on exit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cs typeface="Times New Roman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4EDFBE-D3AB-4636-85E1-1933407A7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42267"/>
              </p:ext>
            </p:extLst>
          </p:nvPr>
        </p:nvGraphicFramePr>
        <p:xfrm>
          <a:off x="696897" y="2472361"/>
          <a:ext cx="7372906" cy="365125"/>
        </p:xfrm>
        <a:graphic>
          <a:graphicData uri="http://schemas.openxmlformats.org/drawingml/2006/table">
            <a:tbl>
              <a:tblPr/>
              <a:tblGrid>
                <a:gridCol w="7372906">
                  <a:extLst>
                    <a:ext uri="{9D8B030D-6E8A-4147-A177-3AD203B41FA5}">
                      <a16:colId xmlns:a16="http://schemas.microsoft.com/office/drawing/2014/main" val="143799576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b="1" dirty="0"/>
                        <a:t>Definition:</a:t>
                      </a:r>
                      <a:r>
                        <a:rPr lang="en-US" dirty="0"/>
                        <a:t> A </a:t>
                      </a:r>
                      <a:r>
                        <a:rPr lang="en-US" i="1" dirty="0"/>
                        <a:t>subshell</a:t>
                      </a:r>
                      <a:r>
                        <a:rPr lang="en-US" dirty="0"/>
                        <a:t> is a </a:t>
                      </a:r>
                      <a:r>
                        <a:rPr lang="en-US" dirty="0">
                          <a:hlinkClick r:id="rId3"/>
                        </a:rPr>
                        <a:t>child process</a:t>
                      </a:r>
                      <a:r>
                        <a:rPr lang="en-US" dirty="0"/>
                        <a:t> launched by a shell (or </a:t>
                      </a:r>
                      <a:r>
                        <a:rPr lang="en-US" i="1" dirty="0"/>
                        <a:t>shell script</a:t>
                      </a:r>
                      <a:r>
                        <a:rPr lang="en-US" dirty="0"/>
                        <a:t>).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5562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CA41802-B1D8-4BC0-85E4-74208A89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97" y="2171896"/>
            <a:ext cx="9240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4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Environment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Bash supports two types of variables: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Local variables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Environment variables, such as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$USER </a:t>
            </a:r>
            <a:r>
              <a:rPr lang="en-US" sz="2000" dirty="0">
                <a:cs typeface="Times New Roman" charset="0"/>
              </a:rPr>
              <a:t>seen earlier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Environment variables are </a:t>
            </a:r>
            <a:r>
              <a:rPr lang="en-US" sz="2400" dirty="0">
                <a:solidFill>
                  <a:srgbClr val="FF0000"/>
                </a:solidFill>
                <a:cs typeface="Times New Roman" charset="0"/>
              </a:rPr>
              <a:t>set by the system</a:t>
            </a:r>
            <a:r>
              <a:rPr lang="en-US" sz="2400" dirty="0">
                <a:cs typeface="Times New Roman" charset="0"/>
              </a:rPr>
              <a:t> and can usually be found using the 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env</a:t>
            </a:r>
            <a:r>
              <a:rPr lang="en-US" sz="2400" dirty="0">
                <a:cs typeface="Times New Roman" charset="0"/>
              </a:rPr>
              <a:t> command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env [options] [</a:t>
            </a:r>
            <a:r>
              <a:rPr lang="en-US" sz="2000" dirty="0" err="1">
                <a:solidFill>
                  <a:srgbClr val="2F02F0"/>
                </a:solidFill>
                <a:cs typeface="Times New Roman" charset="0"/>
              </a:rPr>
              <a:t>varname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=value] [command]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Displays the current environment or modifies the specified variables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Specified commands are executed in the new environment</a:t>
            </a:r>
          </a:p>
        </p:txBody>
      </p:sp>
    </p:spTree>
    <p:extLst>
      <p:ext uri="{BB962C8B-B14F-4D97-AF65-F5344CB8AC3E}">
        <p14:creationId xmlns:p14="http://schemas.microsoft.com/office/powerpoint/2010/main" val="68048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$PATH Variable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Initially set when the shell is created (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login</a:t>
            </a:r>
            <a:r>
              <a:rPr lang="en-US" sz="2400" dirty="0">
                <a:cs typeface="Times New Roman" charset="0"/>
              </a:rPr>
              <a:t> process)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Provides a list of available directories where an executable command may be found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Add new “path” to environment variable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PATH=$PATH:$HOME/bin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export PATH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This allows us to include another directory in the search path for command</a:t>
            </a:r>
            <a:endParaRPr lang="en-US" sz="2400" dirty="0">
              <a:cs typeface="Times New Roman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Directories are separated by colon (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:</a:t>
            </a:r>
            <a:r>
              <a:rPr lang="en-US" sz="2000" dirty="0">
                <a:cs typeface="Times New Roman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command not found</a:t>
            </a:r>
            <a:r>
              <a:rPr lang="en-US" sz="2000" dirty="0">
                <a:cs typeface="Times New Roman" charset="0"/>
              </a:rPr>
              <a:t> message returned on </a:t>
            </a: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unsuccessful </a:t>
            </a:r>
            <a:r>
              <a:rPr lang="en-US" sz="2000" dirty="0">
                <a:cs typeface="Times New Roman" charset="0"/>
              </a:rPr>
              <a:t>search</a:t>
            </a:r>
            <a:endParaRPr lang="en-US" sz="2400" dirty="0">
              <a:cs typeface="Times New Roman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617A0-41DC-4863-AD9E-A927A59FE39B}"/>
              </a:ext>
            </a:extLst>
          </p:cNvPr>
          <p:cNvSpPr txBox="1"/>
          <p:nvPr/>
        </p:nvSpPr>
        <p:spPr>
          <a:xfrm>
            <a:off x="457200" y="5433123"/>
            <a:ext cx="8065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line is defining the PATH for your logon in the bash shell as 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the general PATH variable -- $PATH -- plus your home directory -- $HOME -- subdirectory bin.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add a directory to the PATH just edit this line including a colon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the new directory. For example to add:  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usr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/programs/bin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  to the PATH you would change the line to:</a:t>
            </a:r>
          </a:p>
          <a:p>
            <a:pPr algn="l"/>
            <a:r>
              <a:rPr 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PATH=$PATH:$HOME/bin:/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usr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/programs/bin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AAAA1C-3398-4E8C-AB82-62907D69DE61}"/>
              </a:ext>
            </a:extLst>
          </p:cNvPr>
          <p:cNvSpPr/>
          <p:nvPr/>
        </p:nvSpPr>
        <p:spPr>
          <a:xfrm>
            <a:off x="905524" y="3142694"/>
            <a:ext cx="2796466" cy="4527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Shell Scripting Features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Full scripting language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Conditional statements (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if-then-else</a:t>
            </a:r>
            <a:r>
              <a:rPr lang="en-US" sz="2000" dirty="0">
                <a:cs typeface="Times New Roman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case</a:t>
            </a:r>
            <a:r>
              <a:rPr lang="en-US" sz="2000" dirty="0">
                <a:cs typeface="Times New Roman" charset="0"/>
              </a:rPr>
              <a:t>, </a:t>
            </a:r>
            <a:r>
              <a:rPr lang="is-IS" sz="2000" dirty="0">
                <a:cs typeface="Times New Roman" charset="0"/>
              </a:rPr>
              <a:t>…)</a:t>
            </a:r>
            <a:endParaRPr lang="en-US" sz="2000" dirty="0">
              <a:cs typeface="Times New Roman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Arithmetic, string, file, environment variables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Input (prompt user, command-line arguments, </a:t>
            </a:r>
            <a:r>
              <a:rPr lang="is-IS" sz="2000" dirty="0">
                <a:cs typeface="Times New Roman" charset="0"/>
              </a:rPr>
              <a:t>…)</a:t>
            </a:r>
            <a:endParaRPr lang="en-US" sz="2000" dirty="0">
              <a:cs typeface="Times New Roman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Loop statements (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for</a:t>
            </a:r>
            <a:r>
              <a:rPr lang="en-US" sz="2000" dirty="0">
                <a:cs typeface="Times New Roman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while</a:t>
            </a:r>
            <a:r>
              <a:rPr lang="en-US" sz="2000" dirty="0">
                <a:cs typeface="Times New Roman" charset="0"/>
              </a:rPr>
              <a:t>, </a:t>
            </a:r>
            <a:r>
              <a:rPr lang="en-US" sz="2000" dirty="0">
                <a:solidFill>
                  <a:srgbClr val="2F02F0"/>
                </a:solidFill>
              </a:rPr>
              <a:t>do-while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2F02F0"/>
                </a:solidFill>
              </a:rPr>
              <a:t>repeat-until</a:t>
            </a:r>
            <a:r>
              <a:rPr lang="en-US" sz="2000" dirty="0"/>
              <a:t>, </a:t>
            </a:r>
            <a:r>
              <a:rPr lang="is-IS" sz="2000" dirty="0">
                <a:cs typeface="Times New Roman" charset="0"/>
              </a:rPr>
              <a:t>…)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L</a:t>
            </a:r>
            <a:r>
              <a:rPr lang="is-IS" sz="2000" dirty="0">
                <a:cs typeface="Times New Roman" charset="0"/>
              </a:rPr>
              <a:t>ists (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and</a:t>
            </a:r>
            <a:r>
              <a:rPr lang="is-IS" sz="2000" dirty="0">
                <a:cs typeface="Times New Roman" charset="0"/>
              </a:rPr>
              <a:t>, 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or</a:t>
            </a:r>
            <a:r>
              <a:rPr lang="is-IS" sz="2000" dirty="0">
                <a:cs typeface="Times New Roman" charset="0"/>
              </a:rPr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F</a:t>
            </a:r>
            <a:r>
              <a:rPr lang="is-IS" sz="2000" dirty="0">
                <a:cs typeface="Times New Roman" charset="0"/>
              </a:rPr>
              <a:t>unctions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is-IS" sz="2000" dirty="0">
                <a:cs typeface="Times New Roman" charset="0"/>
              </a:rPr>
              <a:t>Traps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S</a:t>
            </a:r>
            <a:r>
              <a:rPr lang="is-IS" sz="2400" dirty="0">
                <a:cs typeface="Times New Roman" charset="0"/>
              </a:rPr>
              <a:t>mall differences among shells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is-IS" sz="2400" dirty="0">
                <a:cs typeface="Times New Roman" charset="0"/>
              </a:rPr>
              <a:t>Bash has a 3000+ line man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1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Local Variables 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Variable structure format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cs typeface="Times New Roman" charset="0"/>
              </a:rPr>
              <a:t>varname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=value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Variable name must begin with alphabetic or underscore character, followed by zero or more alphanumeric or underscore characters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Note there should not be any spaces around the '</a:t>
            </a:r>
            <a:r>
              <a:rPr lang="en-US" sz="2000" dirty="0">
                <a:solidFill>
                  <a:srgbClr val="2F02F0"/>
                </a:solidFill>
              </a:rPr>
              <a:t>=</a:t>
            </a:r>
            <a:r>
              <a:rPr lang="en-US" sz="2000" dirty="0"/>
              <a:t>' sign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Variables are case-sensitive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Do not use </a:t>
            </a:r>
            <a:r>
              <a:rPr lang="en-US" sz="2000" dirty="0" err="1"/>
              <a:t>globbing</a:t>
            </a:r>
            <a:r>
              <a:rPr lang="en-US" sz="2000" dirty="0"/>
              <a:t> </a:t>
            </a:r>
            <a:r>
              <a:rPr lang="en-US" sz="2000" dirty="0" err="1"/>
              <a:t>metacharacters</a:t>
            </a:r>
            <a:r>
              <a:rPr lang="en-US" sz="2000" dirty="0"/>
              <a:t>, such as </a:t>
            </a:r>
            <a:r>
              <a:rPr lang="en-US" sz="2000" dirty="0">
                <a:solidFill>
                  <a:srgbClr val="2F02F0"/>
                </a:solidFill>
              </a:rPr>
              <a:t>?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F02F0"/>
                </a:solidFill>
              </a:rPr>
              <a:t>*</a:t>
            </a:r>
            <a:r>
              <a:rPr lang="en-US" sz="2000" dirty="0"/>
              <a:t>, in your variable names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Once defined, use by prefixing </a:t>
            </a:r>
            <a:r>
              <a:rPr lang="en-US" sz="2000" dirty="0">
                <a:solidFill>
                  <a:srgbClr val="2F02F0"/>
                </a:solidFill>
              </a:rPr>
              <a:t>$</a:t>
            </a:r>
            <a:r>
              <a:rPr lang="en-US" sz="2000" dirty="0"/>
              <a:t> symbol to variable name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Example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score=100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echo You scored a $score on the exam</a:t>
            </a:r>
          </a:p>
        </p:txBody>
      </p:sp>
    </p:spTree>
    <p:extLst>
      <p:ext uri="{BB962C8B-B14F-4D97-AF65-F5344CB8AC3E}">
        <p14:creationId xmlns:p14="http://schemas.microsoft.com/office/powerpoint/2010/main" val="293780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Local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Example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cat test1.sh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%$var1%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./test1.sh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var1 is equal to NULL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cat test2.sh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var2=25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%$var2%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./test2.sh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%25%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var2 is equal to 25</a:t>
            </a:r>
          </a:p>
        </p:txBody>
      </p:sp>
    </p:spTree>
    <p:extLst>
      <p:ext uri="{BB962C8B-B14F-4D97-AF65-F5344CB8AC3E}">
        <p14:creationId xmlns:p14="http://schemas.microsoft.com/office/powerpoint/2010/main" val="3883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Exported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Variables can be exported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The value of the variable can be passed to other subshells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Export command format: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export [</a:t>
            </a:r>
            <a:r>
              <a:rPr lang="en-US" sz="2000" dirty="0" err="1">
                <a:solidFill>
                  <a:srgbClr val="2F02F0"/>
                </a:solidFill>
                <a:cs typeface="Times New Roman" charset="0"/>
              </a:rPr>
              <a:t>varname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]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2F02F0"/>
              </a:solidFill>
              <a:cs typeface="Times New Roman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Caution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Changing an exported variable in a subshell does </a:t>
            </a:r>
            <a:r>
              <a:rPr lang="en-US" sz="2000" i="1" dirty="0">
                <a:cs typeface="Times New Roman" charset="0"/>
              </a:rPr>
              <a:t>not</a:t>
            </a:r>
            <a:r>
              <a:rPr lang="en-US" sz="2000" dirty="0">
                <a:cs typeface="Times New Roman" charset="0"/>
              </a:rPr>
              <a:t> change the value in the parent shell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196" y="3359660"/>
            <a:ext cx="736068" cy="7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5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Shell as a User Interface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A </a:t>
            </a:r>
            <a:r>
              <a:rPr lang="en-US" sz="2400" dirty="0">
                <a:solidFill>
                  <a:srgbClr val="008000"/>
                </a:solidFill>
              </a:rPr>
              <a:t>shell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command interpreter, an interface between a human (or another program) and the OS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Runs a program, perhaps the </a:t>
            </a:r>
            <a:r>
              <a:rPr lang="en-US" sz="2000" dirty="0">
                <a:solidFill>
                  <a:srgbClr val="2F02F0"/>
                </a:solidFill>
              </a:rPr>
              <a:t>ls</a:t>
            </a:r>
            <a:r>
              <a:rPr lang="en-US" sz="2000" dirty="0"/>
              <a:t> program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Allows you to edit a </a:t>
            </a:r>
            <a:r>
              <a:rPr lang="en-US" sz="2000" dirty="0">
                <a:solidFill>
                  <a:srgbClr val="008000"/>
                </a:solidFill>
              </a:rPr>
              <a:t>command line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Can establish alternative sources of input and destinations for output for programs</a:t>
            </a: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The terminal is a program that opens a graphical window and lets you interact with the shell.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5006182"/>
            <a:ext cx="5309817" cy="1219200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Shell is the interface between end users and the Linux system, similar to the commands in Windows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28" y="4452808"/>
            <a:ext cx="2557272" cy="17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Exported Variables</a:t>
            </a:r>
            <a:r>
              <a:rPr lang="en-US" sz="3200" dirty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Example 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cat test3.sh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var3=2345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var3 = $var3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./test3.sh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var3 = 2345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cat test4.sh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var3 = $var3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./test4.sh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var3 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56302" y="5065214"/>
            <a:ext cx="4412598" cy="1168400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F02F0"/>
                </a:solidFill>
              </a:rPr>
              <a:t>var3</a:t>
            </a:r>
            <a:r>
              <a:rPr lang="en-US" sz="2400" dirty="0"/>
              <a:t> is a local variable, so its value in </a:t>
            </a:r>
            <a:r>
              <a:rPr lang="en-US" sz="2400" dirty="0">
                <a:solidFill>
                  <a:srgbClr val="2F02F0"/>
                </a:solidFill>
              </a:rPr>
              <a:t>test3.sh</a:t>
            </a:r>
            <a:r>
              <a:rPr lang="en-US" sz="2400" dirty="0"/>
              <a:t> is 2345 while its value in </a:t>
            </a:r>
            <a:r>
              <a:rPr lang="en-US" sz="2400" dirty="0">
                <a:solidFill>
                  <a:srgbClr val="2F02F0"/>
                </a:solidFill>
              </a:rPr>
              <a:t>test4.sh</a:t>
            </a:r>
            <a:r>
              <a:rPr lang="en-US" sz="2400" dirty="0"/>
              <a:t> is null</a:t>
            </a:r>
          </a:p>
        </p:txBody>
      </p:sp>
    </p:spTree>
    <p:extLst>
      <p:ext uri="{BB962C8B-B14F-4D97-AF65-F5344CB8AC3E}">
        <p14:creationId xmlns:p14="http://schemas.microsoft.com/office/powerpoint/2010/main" val="26034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Exported Variables</a:t>
            </a:r>
            <a:r>
              <a:rPr lang="en-US" sz="3200" dirty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Example 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var3=2345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cs typeface="Times New Roman" charset="0"/>
              </a:rPr>
              <a:t>export var3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cat test3.sh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var3=2345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var3 = $var3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./test3.sh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var3 = 2345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./test4.sh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var3 = 2345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47642" y="4673600"/>
            <a:ext cx="4371340" cy="1473200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F02F0"/>
                </a:solidFill>
              </a:rPr>
              <a:t>var3</a:t>
            </a:r>
            <a:r>
              <a:rPr lang="en-US" sz="2400" dirty="0"/>
              <a:t> is an exported variable, so its value in </a:t>
            </a:r>
            <a:r>
              <a:rPr lang="en-US" sz="2400" dirty="0">
                <a:solidFill>
                  <a:srgbClr val="2F02F0"/>
                </a:solidFill>
              </a:rPr>
              <a:t>test3.sh</a:t>
            </a:r>
            <a:r>
              <a:rPr lang="en-US" sz="2400" dirty="0"/>
              <a:t> is 2345 and its value in </a:t>
            </a:r>
            <a:r>
              <a:rPr lang="en-US" sz="2400" dirty="0">
                <a:solidFill>
                  <a:srgbClr val="2F02F0"/>
                </a:solidFill>
              </a:rPr>
              <a:t>test4.sh</a:t>
            </a:r>
            <a:r>
              <a:rPr lang="en-US" sz="2400" dirty="0"/>
              <a:t> is also 2345</a:t>
            </a:r>
          </a:p>
        </p:txBody>
      </p:sp>
    </p:spTree>
    <p:extLst>
      <p:ext uri="{BB962C8B-B14F-4D97-AF65-F5344CB8AC3E}">
        <p14:creationId xmlns:p14="http://schemas.microsoft.com/office/powerpoint/2010/main" val="16846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Exported Variables</a:t>
            </a:r>
            <a:r>
              <a:rPr lang="en-US" sz="3200" dirty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Once a variable is exported, it is maintained as an exported variable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Each subshell makes its own copy of the variable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Unless you use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unset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to destroy it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export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with no arguments lists the variables that are exported to the user’s shell</a:t>
            </a:r>
          </a:p>
        </p:txBody>
      </p:sp>
    </p:spTree>
    <p:extLst>
      <p:ext uri="{BB962C8B-B14F-4D97-AF65-F5344CB8AC3E}">
        <p14:creationId xmlns:p14="http://schemas.microsoft.com/office/powerpoint/2010/main" val="340061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Special Shell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3" name="Picture 2" descr="Screen Shot 2016-01-31 at 3.55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900374"/>
            <a:ext cx="7084976" cy="3804433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cs typeface="Times New Roman" charset="0"/>
              </a:rPr>
              <a:t>Arguments can be used to modify script behavior</a:t>
            </a:r>
          </a:p>
          <a:p>
            <a:pPr algn="just"/>
            <a:r>
              <a:rPr lang="en-US" sz="2400" dirty="0">
                <a:cs typeface="Times New Roman" charset="0"/>
              </a:rPr>
              <a:t>Command-line arguments become </a:t>
            </a: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positional parameters</a:t>
            </a:r>
            <a:r>
              <a:rPr lang="en-US" sz="2400" dirty="0">
                <a:cs typeface="Times New Roman" charset="0"/>
              </a:rPr>
              <a:t> to shell script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97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Command Line Arguments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charset="0"/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  <a:cs typeface="Courier New" charset="0"/>
              </a:rPr>
              <a:t>set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  <a:cs typeface="Courier New" charset="0"/>
              </a:rPr>
              <a:t>tim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  <a:cs typeface="Courier New" charset="0"/>
              </a:rPr>
              <a:t> bill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  <a:cs typeface="Courier New" charset="0"/>
              </a:rPr>
              <a:t>ann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  <a:cs typeface="Courier New" charset="0"/>
              </a:rPr>
              <a:t>fred</a:t>
            </a:r>
            <a:endParaRPr lang="en-US" sz="2000" b="1" dirty="0">
              <a:solidFill>
                <a:srgbClr val="2F02F0"/>
              </a:solidFill>
              <a:latin typeface="Courier New" charset="0"/>
              <a:cs typeface="Courier New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    $1  $2   $3  $4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charset="0"/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  <a:cs typeface="Courier New" charset="0"/>
              </a:rPr>
              <a:t>echo $*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charset="0"/>
              <a:buNone/>
            </a:pPr>
            <a:r>
              <a:rPr lang="en-US" sz="2000" b="1" dirty="0" err="1">
                <a:latin typeface="Courier New" charset="0"/>
                <a:cs typeface="Courier New" charset="0"/>
              </a:rPr>
              <a:t>tim</a:t>
            </a:r>
            <a:r>
              <a:rPr lang="en-US" sz="2000" b="1" dirty="0">
                <a:latin typeface="Courier New" charset="0"/>
                <a:cs typeface="Courier New" charset="0"/>
              </a:rPr>
              <a:t> bill </a:t>
            </a:r>
            <a:r>
              <a:rPr lang="en-US" sz="2000" b="1" dirty="0" err="1">
                <a:latin typeface="Courier New" charset="0"/>
                <a:cs typeface="Courier New" charset="0"/>
              </a:rPr>
              <a:t>ann</a:t>
            </a: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cs typeface="Courier New" charset="0"/>
              </a:rPr>
              <a:t>fred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charset="0"/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  <a:cs typeface="Courier New" charset="0"/>
              </a:rPr>
              <a:t>echo $#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4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charset="0"/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  <a:cs typeface="Courier New" charset="0"/>
              </a:rPr>
              <a:t>echo $1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charset="0"/>
              <a:buNone/>
            </a:pPr>
            <a:r>
              <a:rPr lang="en-US" sz="2000" b="1" dirty="0" err="1">
                <a:latin typeface="Courier New" charset="0"/>
                <a:cs typeface="Courier New" charset="0"/>
              </a:rPr>
              <a:t>tim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charset="0"/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  <a:cs typeface="Courier New" charset="0"/>
              </a:rPr>
              <a:t>echo $3 $4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charset="0"/>
              <a:buNone/>
            </a:pPr>
            <a:r>
              <a:rPr lang="en-US" sz="2000" b="1" dirty="0" err="1">
                <a:latin typeface="Courier New" charset="0"/>
                <a:cs typeface="Courier New" charset="0"/>
              </a:rPr>
              <a:t>ann</a:t>
            </a: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cs typeface="Courier New" charset="0"/>
              </a:rPr>
              <a:t>fred</a:t>
            </a:r>
            <a:endParaRPr lang="en-US" sz="2000" b="1" dirty="0">
              <a:latin typeface="Courier New" charset="0"/>
              <a:cs typeface="Courier New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437205" y="2077502"/>
            <a:ext cx="2971801" cy="2207961"/>
          </a:xfrm>
          <a:prstGeom prst="wedgeRoundRectCallout">
            <a:avLst>
              <a:gd name="adj1" fmla="val -94606"/>
              <a:gd name="adj2" fmla="val -43671"/>
              <a:gd name="adj3" fmla="val 16667"/>
            </a:avLst>
          </a:prstGeom>
          <a:solidFill>
            <a:srgbClr val="D4F0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/>
              <a:t>The </a:t>
            </a:r>
            <a:r>
              <a:rPr lang="ja-JP" altLang="en-US" sz="2400" dirty="0"/>
              <a:t>‘</a:t>
            </a:r>
            <a:r>
              <a:rPr lang="en-US" sz="2400" dirty="0">
                <a:solidFill>
                  <a:srgbClr val="2F02F0"/>
                </a:solidFill>
              </a:rPr>
              <a:t>set</a:t>
            </a:r>
            <a:r>
              <a:rPr lang="ja-JP" altLang="en-US" sz="2400" dirty="0"/>
              <a:t>’</a:t>
            </a:r>
            <a:r>
              <a:rPr lang="en-US" sz="2400" dirty="0"/>
              <a:t> command can be used to assign values to positional parameters</a:t>
            </a:r>
          </a:p>
        </p:txBody>
      </p:sp>
      <p:pic>
        <p:nvPicPr>
          <p:cNvPr id="10" name="Picture 9" descr="Screen Shot 2016-01-31 at 3.55.27 PM.png">
            <a:extLst>
              <a:ext uri="{FF2B5EF4-FFF2-40B4-BE49-F238E27FC236}">
                <a16:creationId xmlns:a16="http://schemas.microsoft.com/office/drawing/2014/main" id="{2D0B2DFB-5202-4E37-8704-23BD53A4B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4" y="4416034"/>
            <a:ext cx="4262370" cy="22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User Input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Bash allows to prompt for and read in user input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read</a:t>
            </a:r>
            <a:r>
              <a:rPr lang="en-US" sz="2000" dirty="0">
                <a:cs typeface="Times New Roman" charset="0"/>
              </a:rPr>
              <a:t> command allows you to prompt for input and store it in a variable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Syntax: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read </a:t>
            </a:r>
            <a:r>
              <a:rPr lang="en-US" sz="2000" dirty="0" err="1">
                <a:solidFill>
                  <a:srgbClr val="2F02F0"/>
                </a:solidFill>
                <a:cs typeface="Times New Roman" charset="0"/>
              </a:rPr>
              <a:t>varname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[varname1] [varname2] 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… [varnameN]</a:t>
            </a:r>
            <a:endParaRPr lang="en-US" sz="2000" dirty="0">
              <a:solidFill>
                <a:srgbClr val="2F02F0"/>
              </a:solidFill>
              <a:cs typeface="Times New Roman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or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read –p "prompt" varname1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[varname2] 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… [varnameN]</a:t>
            </a:r>
            <a:endParaRPr lang="en-US" sz="2000" dirty="0">
              <a:solidFill>
                <a:srgbClr val="2F02F0"/>
              </a:solidFill>
              <a:cs typeface="Times New Roman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Input entered by user are assigned to </a:t>
            </a:r>
            <a:r>
              <a:rPr lang="en-US" sz="2400" dirty="0">
                <a:solidFill>
                  <a:srgbClr val="2F02F0"/>
                </a:solidFill>
              </a:rPr>
              <a:t>varname1, varname2</a:t>
            </a:r>
            <a:r>
              <a:rPr lang="en-US" sz="2400" dirty="0"/>
              <a:t>, etc.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If more input is entered than there are variables, the remaining input will be assigned to the last variable</a:t>
            </a:r>
          </a:p>
        </p:txBody>
      </p:sp>
    </p:spTree>
    <p:extLst>
      <p:ext uri="{BB962C8B-B14F-4D97-AF65-F5344CB8AC3E}">
        <p14:creationId xmlns:p14="http://schemas.microsoft.com/office/powerpoint/2010/main" val="1519043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Quoting Mechanisms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6363" algn="l"/>
              </a:tabLst>
            </a:pPr>
            <a:r>
              <a:rPr lang="en-US" sz="2400" dirty="0">
                <a:cs typeface="Times New Roman" charset="0"/>
              </a:rPr>
              <a:t>Quote characters and the backslash character have special meaning in shell scripts</a:t>
            </a:r>
          </a:p>
          <a:p>
            <a:pPr marL="1376363" lvl="1" indent="-919163" algn="just">
              <a:spcBef>
                <a:spcPts val="0"/>
              </a:spcBef>
              <a:spcAft>
                <a:spcPts val="1200"/>
              </a:spcAft>
              <a:buNone/>
              <a:tabLst>
                <a:tab pos="137636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`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</a:t>
            </a:r>
            <a:r>
              <a:rPr lang="en-US" sz="2000" dirty="0">
                <a:cs typeface="Times New Roman" charset="0"/>
              </a:rPr>
              <a:t>perform command substitution ` </a:t>
            </a:r>
            <a:r>
              <a:rPr lang="en-US" sz="2000" dirty="0" err="1">
                <a:cs typeface="Times New Roman" charset="0"/>
              </a:rPr>
              <a:t>uname</a:t>
            </a:r>
            <a:r>
              <a:rPr lang="en-US" sz="2000" dirty="0">
                <a:cs typeface="Times New Roman" charset="0"/>
              </a:rPr>
              <a:t>     ` </a:t>
            </a:r>
            <a:endParaRPr lang="en-US" sz="1800" dirty="0">
              <a:cs typeface="Times New Roman" charset="0"/>
            </a:endParaRPr>
          </a:p>
          <a:p>
            <a:pPr marL="1376363" lvl="1" indent="-919163">
              <a:spcBef>
                <a:spcPts val="0"/>
              </a:spcBef>
              <a:spcAft>
                <a:spcPts val="1200"/>
              </a:spcAft>
              <a:buNone/>
              <a:tabLst>
                <a:tab pos="137636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"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</a:t>
            </a:r>
            <a:r>
              <a:rPr lang="en-US" sz="2000" dirty="0">
                <a:cs typeface="Times New Roman" charset="0"/>
              </a:rPr>
              <a:t>allow some variable expansion, but prevent wildcard replacement</a:t>
            </a:r>
          </a:p>
          <a:p>
            <a:pPr marL="1376363" lvl="1" indent="-919163">
              <a:spcBef>
                <a:spcPts val="0"/>
              </a:spcBef>
              <a:spcAft>
                <a:spcPts val="1200"/>
              </a:spcAft>
              <a:buNone/>
              <a:tabLst>
                <a:tab pos="137636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'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</a:t>
            </a:r>
            <a:r>
              <a:rPr lang="en-US" sz="2000" dirty="0">
                <a:cs typeface="Times New Roman" charset="0"/>
              </a:rPr>
              <a:t>prevent wildcard replacement as well as variable and command substitution</a:t>
            </a:r>
          </a:p>
          <a:p>
            <a:pPr marL="1376363" lvl="1" indent="-919163" algn="just">
              <a:spcBef>
                <a:spcPts val="0"/>
              </a:spcBef>
              <a:spcAft>
                <a:spcPts val="1200"/>
              </a:spcAft>
              <a:buNone/>
              <a:tabLst>
                <a:tab pos="137636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\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</a:t>
            </a:r>
            <a:r>
              <a:rPr lang="en-US" sz="2000" dirty="0">
                <a:cs typeface="Times New Roman" charset="0"/>
              </a:rPr>
              <a:t>preserve the literal value of the next character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86290" y="5239003"/>
            <a:ext cx="7659134" cy="904345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The general rule is that double quotes still allow expansion of variables within the quotes, and single quotes do not</a:t>
            </a:r>
          </a:p>
        </p:txBody>
      </p:sp>
    </p:spTree>
    <p:extLst>
      <p:ext uri="{BB962C8B-B14F-4D97-AF65-F5344CB8AC3E}">
        <p14:creationId xmlns:p14="http://schemas.microsoft.com/office/powerpoint/2010/main" val="4719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Quotes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00050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Example (single quote):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cat city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Austin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Dallas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Ft. Worth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 Antonio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grep 'San Antonio' city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 Antonio</a:t>
            </a:r>
          </a:p>
        </p:txBody>
      </p:sp>
    </p:spTree>
    <p:extLst>
      <p:ext uri="{BB962C8B-B14F-4D97-AF65-F5344CB8AC3E}">
        <p14:creationId xmlns:p14="http://schemas.microsoft.com/office/powerpoint/2010/main" val="2577386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Quotes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00050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Example (double quote):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var1="</a:t>
            </a:r>
            <a:r>
              <a:rPr lang="en-US" sz="2000" dirty="0">
                <a:solidFill>
                  <a:srgbClr val="00B050"/>
                </a:solidFill>
                <a:latin typeface="Courier New"/>
                <a:cs typeface="Courier New"/>
              </a:rPr>
              <a:t>'Dallas,' A city in Texas</a:t>
            </a: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"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echo $var1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'Dallas,' A city in Texas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var2='</a:t>
            </a:r>
            <a:r>
              <a:rPr lang="en-US" sz="2000" dirty="0">
                <a:solidFill>
                  <a:srgbClr val="00B050"/>
                </a:solidFill>
                <a:latin typeface="Courier New"/>
                <a:cs typeface="Courier New"/>
              </a:rPr>
              <a:t>"San Antonio," is also a city in Texas</a:t>
            </a: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'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echo $var2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"San Antonio," is also a city in Texas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05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Quotes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00050" algn="just">
              <a:tabLst>
                <a:tab pos="13716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Example (backslash):</a:t>
            </a:r>
          </a:p>
          <a:p>
            <a:pPr marL="514350" lvl="1" indent="0" algn="just"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echo $var2</a:t>
            </a:r>
          </a:p>
          <a:p>
            <a:pPr marL="514350" lvl="1" indent="0" algn="just">
              <a:buNone/>
              <a:tabLst>
                <a:tab pos="1371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"San Antonio," is also a city in Texas</a:t>
            </a:r>
          </a:p>
          <a:p>
            <a:pPr marL="514350" lvl="1" indent="0" algn="just"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echo \$var2</a:t>
            </a:r>
          </a:p>
          <a:p>
            <a:pPr marL="514350" lvl="1" indent="0" algn="just">
              <a:buNone/>
              <a:tabLst>
                <a:tab pos="13716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$var2</a:t>
            </a:r>
          </a:p>
          <a:p>
            <a:pPr marL="571500" indent="-457200" algn="just">
              <a:tabLst>
                <a:tab pos="13716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514350" lvl="1" indent="0" algn="just"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which is the same as:</a:t>
            </a:r>
          </a:p>
          <a:p>
            <a:pPr marL="514350" lvl="1" indent="0" algn="just"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echo '$'var2</a:t>
            </a:r>
          </a:p>
          <a:p>
            <a:pPr marL="514350" lvl="1" indent="0" algn="just">
              <a:buNone/>
              <a:tabLst>
                <a:tab pos="13716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$var2</a:t>
            </a:r>
          </a:p>
        </p:txBody>
      </p:sp>
    </p:spTree>
    <p:extLst>
      <p:ext uri="{BB962C8B-B14F-4D97-AF65-F5344CB8AC3E}">
        <p14:creationId xmlns:p14="http://schemas.microsoft.com/office/powerpoint/2010/main" val="183882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Bourne-Again Shell (bash)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Extension of the Bourne Shell (sh)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Check the version: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which bash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bash --version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Incorporates many useful features from the Korn shell (ksh) and C shell (</a:t>
            </a:r>
            <a:r>
              <a:rPr lang="en-US" sz="2400" dirty="0" err="1">
                <a:cs typeface="Times New Roman" charset="0"/>
              </a:rPr>
              <a:t>csh</a:t>
            </a:r>
            <a:r>
              <a:rPr lang="en-US" sz="2400" dirty="0">
                <a:cs typeface="Times New Roman" charset="0"/>
              </a:rPr>
              <a:t>)</a:t>
            </a:r>
            <a:br>
              <a:rPr lang="en-US" sz="1600" dirty="0">
                <a:solidFill>
                  <a:srgbClr val="FF0000"/>
                </a:solidFill>
                <a:cs typeface="Times New Roman" charset="0"/>
              </a:rPr>
            </a:br>
            <a:r>
              <a:rPr lang="en-US" sz="2000" dirty="0">
                <a:solidFill>
                  <a:srgbClr val="FF0000"/>
                </a:solidFill>
              </a:rPr>
              <a:t>C shell is a command processor which is typically run in a text window, allowing the user to type and execute commands.</a:t>
            </a:r>
            <a:endParaRPr lang="en-US" sz="2400" dirty="0">
              <a:solidFill>
                <a:srgbClr val="FF0000"/>
              </a:solidFill>
              <a:cs typeface="Times New Roman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There are other shell versions: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tcsh, zsh, csh, </a:t>
            </a:r>
            <a:r>
              <a:rPr lang="en-US" sz="2000" dirty="0" err="1">
                <a:cs typeface="Times New Roman" charset="0"/>
              </a:rPr>
              <a:t>ksh</a:t>
            </a:r>
            <a:r>
              <a:rPr lang="en-US" sz="2000" dirty="0">
                <a:cs typeface="Times New Roman" charset="0"/>
              </a:rPr>
              <a:t>, etc.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Why shell?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For routing jobs, such as system administration, without writing programs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Quotes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00050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Example (back quote):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echo The date and time is: `date`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b="1" dirty="0"/>
              <a:t>The date and time is: Mon Feb 10 15:37:50 CDT 2020</a:t>
            </a:r>
          </a:p>
        </p:txBody>
      </p:sp>
    </p:spTree>
    <p:extLst>
      <p:ext uri="{BB962C8B-B14F-4D97-AF65-F5344CB8AC3E}">
        <p14:creationId xmlns:p14="http://schemas.microsoft.com/office/powerpoint/2010/main" val="4066629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Quotes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555833" cy="4807744"/>
          </a:xfrm>
        </p:spPr>
        <p:txBody>
          <a:bodyPr>
            <a:noAutofit/>
          </a:bodyPr>
          <a:lstStyle/>
          <a:p>
            <a:pPr marL="400050"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Expands *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echo *</a:t>
            </a:r>
          </a:p>
          <a:p>
            <a:pPr marL="342900" lvl="1" indent="-342900" algn="just">
              <a:spcBef>
                <a:spcPts val="0"/>
              </a:spcBef>
              <a:spcAft>
                <a:spcPts val="300"/>
              </a:spcAft>
              <a:buFont typeface="Arial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Does not expand *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echo "*"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Does not expand *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echo '*'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Performs command substitution and expands $HOME and *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echo </a:t>
            </a:r>
            <a:r>
              <a:rPr lang="en-US" sz="2000" dirty="0">
                <a:solidFill>
                  <a:srgbClr val="2F02F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"</a:t>
            </a: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$HOME directory files `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ls</a:t>
            </a: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 *`</a:t>
            </a:r>
            <a:r>
              <a:rPr lang="en-US" sz="2000" dirty="0">
                <a:solidFill>
                  <a:srgbClr val="2F02F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"</a:t>
            </a: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</a:p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Performs command substitution and expands *, but not $HOME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	echo "\$HOME directory files `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ls</a:t>
            </a: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 *`"</a:t>
            </a:r>
          </a:p>
          <a:p>
            <a:pPr lvl="0"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No command substitution nor expands $HOME and *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	echo '$HOME directory files `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ls</a:t>
            </a: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 *`' </a:t>
            </a:r>
            <a:endParaRPr lang="en-US" sz="1600" dirty="0">
              <a:solidFill>
                <a:srgbClr val="2F02F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213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Arithmetic Evaluation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7744"/>
          </a:xfrm>
        </p:spPr>
        <p:txBody>
          <a:bodyPr>
            <a:noAutofit/>
          </a:bodyPr>
          <a:lstStyle/>
          <a:p>
            <a:pPr marL="400050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let</a:t>
            </a:r>
            <a:r>
              <a:rPr lang="en-US" sz="2400" dirty="0">
                <a:solidFill>
                  <a:srgbClr val="000000"/>
                </a:solidFill>
              </a:rPr>
              <a:t> statement can be used to perform arithmetic operations</a:t>
            </a:r>
          </a:p>
          <a:p>
            <a:pPr marL="400050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Available operators are: </a:t>
            </a:r>
            <a:r>
              <a:rPr lang="en-US" sz="2400" dirty="0">
                <a:solidFill>
                  <a:srgbClr val="2F02F0"/>
                </a:solidFill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2F02F0"/>
                </a:solidFill>
              </a:rPr>
              <a:t>–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2F02F0"/>
                </a:solidFill>
              </a:rPr>
              <a:t>*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2F02F0"/>
                </a:solidFill>
              </a:rPr>
              <a:t>/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2F02F0"/>
                </a:solidFill>
              </a:rPr>
              <a:t>%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solidFill>
                  <a:srgbClr val="2F02F0"/>
                </a:solidFill>
              </a:rPr>
              <a:t>let X=10+2*7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solidFill>
                  <a:srgbClr val="2F02F0"/>
                </a:solidFill>
              </a:rPr>
              <a:t>echo $X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solidFill>
                  <a:srgbClr val="2F02F0"/>
                </a:solidFill>
              </a:rPr>
              <a:t>let Y=X+2*4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solidFill>
                  <a:srgbClr val="2F02F0"/>
                </a:solidFill>
              </a:rPr>
              <a:t>echo $Y</a:t>
            </a:r>
          </a:p>
          <a:p>
            <a:pPr marL="400050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An arithmetic expression can be evaluated by:</a:t>
            </a:r>
          </a:p>
          <a:p>
            <a:pPr marL="457200" lvl="1" indent="0" algn="ctr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$[expression]</a:t>
            </a:r>
            <a:r>
              <a:rPr lang="en-US" sz="2400" dirty="0">
                <a:solidFill>
                  <a:srgbClr val="000000"/>
                </a:solidFill>
              </a:rPr>
              <a:t> or </a:t>
            </a:r>
            <a:r>
              <a:rPr lang="en-US" sz="2400" dirty="0">
                <a:solidFill>
                  <a:srgbClr val="2F02F0"/>
                </a:solidFill>
              </a:rPr>
              <a:t>$((expression))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solidFill>
                  <a:srgbClr val="2F02F0"/>
                </a:solidFill>
              </a:rPr>
              <a:t>echo "$((123+20))</a:t>
            </a:r>
            <a:r>
              <a:rPr lang="en-US" altLang="ja-JP" sz="2000" dirty="0">
                <a:solidFill>
                  <a:srgbClr val="2F02F0"/>
                </a:solidFill>
              </a:rPr>
              <a:t>"</a:t>
            </a:r>
            <a:endParaRPr lang="en-US" sz="2000" dirty="0">
              <a:solidFill>
                <a:srgbClr val="2F02F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solidFill>
                  <a:srgbClr val="2F02F0"/>
                </a:solidFill>
              </a:rPr>
              <a:t>VALORE=$[123+20]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solidFill>
                  <a:srgbClr val="2F02F0"/>
                </a:solidFill>
              </a:rPr>
              <a:t>echo "$[123*$VALORE]"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endParaRPr lang="en-US" sz="2000" dirty="0">
              <a:solidFill>
                <a:srgbClr val="2F0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6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Condition Expressions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Conditionals let us decide whether to perform an action or not by evaluating an expression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Condition expressions must be enclosed in either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9188" algn="ctr"/>
              </a:tabLst>
            </a:pPr>
            <a:r>
              <a:rPr lang="en-US" sz="2000" dirty="0">
                <a:cs typeface="Times New Roman" charset="0"/>
              </a:rPr>
              <a:t>Single brackets </a:t>
            </a: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[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… </a:t>
            </a:r>
            <a:r>
              <a:rPr lang="is-IS" sz="2000" dirty="0">
                <a:solidFill>
                  <a:srgbClr val="00B050"/>
                </a:solidFill>
                <a:cs typeface="Times New Roman" charset="0"/>
              </a:rPr>
              <a:t>]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 </a:t>
            </a:r>
            <a:r>
              <a:rPr lang="is-IS" sz="2000" dirty="0">
                <a:solidFill>
                  <a:srgbClr val="000000"/>
                </a:solidFill>
                <a:cs typeface="Times New Roman" charset="0"/>
              </a:rPr>
              <a:t>are built-in in bash as an alias for the 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test</a:t>
            </a:r>
            <a:r>
              <a:rPr lang="is-IS" sz="2000" dirty="0">
                <a:solidFill>
                  <a:srgbClr val="000000"/>
                </a:solidFill>
                <a:cs typeface="Times New Roman" charset="0"/>
              </a:rPr>
              <a:t> command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9188" algn="ctr"/>
              </a:tabLs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C</a:t>
            </a:r>
            <a:r>
              <a:rPr lang="is-IS" sz="2000" dirty="0">
                <a:solidFill>
                  <a:srgbClr val="000000"/>
                </a:solidFill>
                <a:cs typeface="Times New Roman" charset="0"/>
              </a:rPr>
              <a:t>onditions can also be evaluated without the single brackets using the 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test</a:t>
            </a:r>
            <a:r>
              <a:rPr lang="is-IS" sz="2000" dirty="0">
                <a:solidFill>
                  <a:srgbClr val="000000"/>
                </a:solidFill>
                <a:cs typeface="Times New Roman" charset="0"/>
              </a:rPr>
              <a:t> command with the general format</a:t>
            </a:r>
          </a:p>
          <a:p>
            <a:pPr marL="1371600" lvl="3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  <a:tab pos="3659188" algn="ctr"/>
              </a:tabLst>
            </a:pPr>
            <a:r>
              <a:rPr lang="en-US" dirty="0">
                <a:solidFill>
                  <a:srgbClr val="2F02F0"/>
                </a:solidFill>
                <a:cs typeface="Times New Roman" charset="0"/>
              </a:rPr>
              <a:t>i</a:t>
            </a:r>
            <a:r>
              <a:rPr lang="is-IS" dirty="0">
                <a:solidFill>
                  <a:srgbClr val="2F02F0"/>
                </a:solidFill>
                <a:cs typeface="Times New Roman" charset="0"/>
              </a:rPr>
              <a:t>f </a:t>
            </a:r>
            <a:r>
              <a:rPr lang="is-IS" dirty="0">
                <a:solidFill>
                  <a:srgbClr val="00B050"/>
                </a:solidFill>
                <a:cs typeface="Times New Roman" charset="0"/>
              </a:rPr>
              <a:t>test</a:t>
            </a:r>
            <a:r>
              <a:rPr lang="is-IS" dirty="0">
                <a:solidFill>
                  <a:srgbClr val="2F02F0"/>
                </a:solidFill>
                <a:cs typeface="Times New Roman" charset="0"/>
              </a:rPr>
              <a:t> condition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9188" algn="ctr"/>
              </a:tabLst>
            </a:pPr>
            <a:r>
              <a:rPr lang="en-US" sz="2000" dirty="0">
                <a:cs typeface="Times New Roman" charset="0"/>
              </a:rPr>
              <a:t>D</a:t>
            </a:r>
            <a:r>
              <a:rPr lang="is-IS" sz="2000" dirty="0">
                <a:cs typeface="Times New Roman" charset="0"/>
              </a:rPr>
              <a:t>ouble brackets </a:t>
            </a:r>
            <a:r>
              <a:rPr lang="is-IS" sz="2000" dirty="0">
                <a:solidFill>
                  <a:srgbClr val="00B050"/>
                </a:solidFill>
                <a:cs typeface="Times New Roman" charset="0"/>
              </a:rPr>
              <a:t>[[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 ... </a:t>
            </a:r>
            <a:r>
              <a:rPr lang="is-IS" sz="2000" dirty="0">
                <a:solidFill>
                  <a:srgbClr val="00B050"/>
                </a:solidFill>
                <a:cs typeface="Times New Roman" charset="0"/>
              </a:rPr>
              <a:t>]]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 </a:t>
            </a:r>
            <a:r>
              <a:rPr lang="is-IS" sz="2000" dirty="0">
                <a:solidFill>
                  <a:srgbClr val="000000"/>
                </a:solidFill>
                <a:cs typeface="Times New Roman" charset="0"/>
              </a:rPr>
              <a:t>is a bash </a:t>
            </a:r>
            <a:r>
              <a:rPr lang="is-IS" sz="2000" dirty="0">
                <a:solidFill>
                  <a:srgbClr val="008000"/>
                </a:solidFill>
                <a:cs typeface="Times New Roman" charset="0"/>
              </a:rPr>
              <a:t>keyword</a:t>
            </a:r>
            <a:r>
              <a:rPr lang="is-IS" sz="2000" dirty="0">
                <a:solidFill>
                  <a:srgbClr val="000000"/>
                </a:solidFill>
                <a:cs typeface="Times New Roman" charset="0"/>
              </a:rPr>
              <a:t> and is much more capable than single brackets, though may not be supported by all versions (</a:t>
            </a:r>
            <a:r>
              <a:rPr lang="is-IS" sz="2000" dirty="0">
                <a:solidFill>
                  <a:srgbClr val="008000"/>
                </a:solidFill>
                <a:cs typeface="Times New Roman" charset="0"/>
              </a:rPr>
              <a:t>bash</a:t>
            </a:r>
            <a:r>
              <a:rPr lang="is-IS" sz="2000" dirty="0">
                <a:solidFill>
                  <a:srgbClr val="000000"/>
                </a:solidFill>
                <a:cs typeface="Times New Roman" charset="0"/>
              </a:rPr>
              <a:t>, </a:t>
            </a:r>
            <a:r>
              <a:rPr lang="is-IS" sz="2000" dirty="0">
                <a:solidFill>
                  <a:srgbClr val="008000"/>
                </a:solidFill>
                <a:cs typeface="Times New Roman" charset="0"/>
              </a:rPr>
              <a:t>zsh</a:t>
            </a:r>
            <a:r>
              <a:rPr lang="is-IS" sz="2000" dirty="0">
                <a:solidFill>
                  <a:srgbClr val="000000"/>
                </a:solidFill>
                <a:cs typeface="Times New Roman" charset="0"/>
              </a:rPr>
              <a:t>, and </a:t>
            </a:r>
            <a:r>
              <a:rPr lang="is-IS" sz="2000" dirty="0">
                <a:solidFill>
                  <a:srgbClr val="008000"/>
                </a:solidFill>
                <a:cs typeface="Times New Roman" charset="0"/>
              </a:rPr>
              <a:t>ksh</a:t>
            </a:r>
            <a:r>
              <a:rPr lang="is-IS" sz="2000" dirty="0">
                <a:solidFill>
                  <a:srgbClr val="000000"/>
                </a:solidFill>
                <a:cs typeface="Times New Roman" charset="0"/>
              </a:rPr>
              <a:t> support it)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9188" algn="ctr"/>
              </a:tabLs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A</a:t>
            </a:r>
            <a:r>
              <a:rPr lang="is-IS" sz="2000" dirty="0">
                <a:solidFill>
                  <a:srgbClr val="000000"/>
                </a:solidFill>
                <a:cs typeface="Times New Roman" charset="0"/>
              </a:rPr>
              <a:t>lso allows for more C-like syntax with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4238320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Condition Expressions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659188" algn="ctr"/>
              </a:tabLst>
            </a:pPr>
            <a:r>
              <a:rPr lang="is-IS" sz="2400" dirty="0">
                <a:solidFill>
                  <a:srgbClr val="000000"/>
                </a:solidFill>
                <a:cs typeface="Times New Roman" charset="0"/>
              </a:rPr>
              <a:t>The most basic form of condition expressions is: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>
                <a:solidFill>
                  <a:srgbClr val="2F02F0"/>
                </a:solidFill>
              </a:rPr>
              <a:t> [ expression ]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then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	statement(s)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 err="1">
                <a:solidFill>
                  <a:srgbClr val="2F02F0"/>
                </a:solidFill>
              </a:rPr>
              <a:t>elif</a:t>
            </a:r>
            <a:r>
              <a:rPr lang="en-US" sz="2400" dirty="0">
                <a:solidFill>
                  <a:srgbClr val="2F02F0"/>
                </a:solidFill>
              </a:rPr>
              <a:t> [ expression ]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then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	statement(s)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else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	statement(s)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00B050"/>
                </a:solidFill>
              </a:rPr>
              <a:t>fi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4015" y="3136025"/>
            <a:ext cx="4682785" cy="2015936"/>
          </a:xfrm>
          <a:prstGeom prst="rect">
            <a:avLst/>
          </a:prstGeom>
          <a:solidFill>
            <a:srgbClr val="D4F0E1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2F02F0"/>
                </a:solidFill>
              </a:rPr>
              <a:t>elif</a:t>
            </a:r>
            <a:r>
              <a:rPr lang="en-US" sz="2400" dirty="0">
                <a:solidFill>
                  <a:srgbClr val="2F02F0"/>
                </a:solidFill>
              </a:rPr>
              <a:t> </a:t>
            </a:r>
            <a:r>
              <a:rPr lang="en-US" sz="2400" dirty="0"/>
              <a:t>(else if) and else sections are optional</a:t>
            </a:r>
          </a:p>
          <a:p>
            <a:pPr marL="342900" indent="-342900" algn="just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Put spaces after </a:t>
            </a:r>
            <a:r>
              <a:rPr lang="en-US" sz="2400" dirty="0">
                <a:solidFill>
                  <a:srgbClr val="2F02F0"/>
                </a:solidFill>
              </a:rPr>
              <a:t>[</a:t>
            </a:r>
            <a:r>
              <a:rPr lang="en-US" sz="2400" dirty="0"/>
              <a:t> and before </a:t>
            </a:r>
            <a:r>
              <a:rPr lang="en-US" sz="2400" dirty="0">
                <a:solidFill>
                  <a:srgbClr val="2F02F0"/>
                </a:solidFill>
              </a:rPr>
              <a:t>]</a:t>
            </a:r>
            <a:r>
              <a:rPr lang="en-US" sz="2400" dirty="0"/>
              <a:t>, and around the operators and operands</a:t>
            </a:r>
          </a:p>
        </p:txBody>
      </p:sp>
    </p:spTree>
    <p:extLst>
      <p:ext uri="{BB962C8B-B14F-4D97-AF65-F5344CB8AC3E}">
        <p14:creationId xmlns:p14="http://schemas.microsoft.com/office/powerpoint/2010/main" val="30384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test File Operator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</a:t>
            </a:r>
            <a:r>
              <a:rPr lang="en-US" sz="2400" dirty="0">
                <a:solidFill>
                  <a:srgbClr val="2F02F0"/>
                </a:solidFill>
              </a:rPr>
              <a:t> test</a:t>
            </a:r>
            <a:r>
              <a:rPr lang="en-US" sz="2400" dirty="0"/>
              <a:t> file operator returns true if: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8800" algn="l"/>
              </a:tabLst>
            </a:pP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–d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file	</a:t>
            </a:r>
            <a:r>
              <a:rPr lang="en-US" sz="2000" dirty="0">
                <a:cs typeface="Times New Roman" charset="0"/>
              </a:rPr>
              <a:t>file is a directory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8800" algn="l"/>
              </a:tabLst>
            </a:pP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–f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file	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file is an ordinary file, and exists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8800" algn="l"/>
              </a:tabLst>
            </a:pP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–r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file	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file is readable by the process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8800" algn="l"/>
              </a:tabLst>
            </a:pP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–s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file	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file is not empty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8800" algn="l"/>
              </a:tabLst>
            </a:pP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–w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file	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file is writable by the process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8800" algn="l"/>
              </a:tabLst>
            </a:pP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–x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file	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file is executable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88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–G file	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file is owned by the group user belongs to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88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–O file	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file is owned by the user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88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–u file	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set_user_id bit is set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88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–g file	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set_group_id bit is set</a:t>
            </a:r>
          </a:p>
        </p:txBody>
      </p:sp>
    </p:spTree>
    <p:extLst>
      <p:ext uri="{BB962C8B-B14F-4D97-AF65-F5344CB8AC3E}">
        <p14:creationId xmlns:p14="http://schemas.microsoft.com/office/powerpoint/2010/main" val="722389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test Command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Example (using the 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test</a:t>
            </a:r>
            <a:r>
              <a:rPr lang="en-US" sz="2400" dirty="0">
                <a:cs typeface="Times New Roman" charset="0"/>
              </a:rPr>
              <a:t> command)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if </a:t>
            </a: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test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–w "$1"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then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echo "file $1 is writeable"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fi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More examples (using single brackets)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[ –f /</a:t>
            </a:r>
            <a:r>
              <a:rPr lang="en-US" sz="2000" dirty="0" err="1">
                <a:solidFill>
                  <a:srgbClr val="2F02F0"/>
                </a:solidFill>
                <a:cs typeface="Times New Roman" charset="0"/>
              </a:rPr>
              <a:t>usr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/train1/file1 ]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If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file1</a:t>
            </a:r>
            <a:r>
              <a:rPr lang="en-US" sz="2000" dirty="0">
                <a:cs typeface="Times New Roman" charset="0"/>
              </a:rPr>
              <a:t> exists and is an ordinary file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[ –r /</a:t>
            </a:r>
            <a:r>
              <a:rPr lang="en-US" sz="2000" dirty="0" err="1">
                <a:solidFill>
                  <a:srgbClr val="2F02F0"/>
                </a:solidFill>
                <a:cs typeface="Times New Roman" charset="0"/>
              </a:rPr>
              <a:t>usr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/train2/file1 ]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If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file1</a:t>
            </a:r>
            <a:r>
              <a:rPr lang="en-US" sz="2000" dirty="0">
                <a:cs typeface="Times New Roman" charset="0"/>
              </a:rPr>
              <a:t> exists and is readable by this process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[ –s /</a:t>
            </a:r>
            <a:r>
              <a:rPr lang="en-US" sz="2000" dirty="0" err="1">
                <a:solidFill>
                  <a:srgbClr val="2F02F0"/>
                </a:solidFill>
                <a:cs typeface="Times New Roman" charset="0"/>
              </a:rPr>
              <a:t>usr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/train3/file1 ]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If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file1</a:t>
            </a:r>
            <a:r>
              <a:rPr lang="en-US" sz="2000" dirty="0">
                <a:cs typeface="Times New Roman" charset="0"/>
              </a:rPr>
              <a:t> exists and is not empty</a:t>
            </a:r>
          </a:p>
        </p:txBody>
      </p:sp>
    </p:spTree>
    <p:extLst>
      <p:ext uri="{BB962C8B-B14F-4D97-AF65-F5344CB8AC3E}">
        <p14:creationId xmlns:p14="http://schemas.microsoft.com/office/powerpoint/2010/main" val="6441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Relational Operators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3" name="Picture 2" descr="Screen Shot 2016-01-31 at 4.10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50" y="1632744"/>
            <a:ext cx="6692900" cy="50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45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Logical Operators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3688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Compound expressions formed with logical operators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4800" algn="l"/>
              </a:tabLst>
            </a:pPr>
            <a:r>
              <a:rPr lang="en-US" sz="2000" dirty="0">
                <a:solidFill>
                  <a:srgbClr val="00B050"/>
                </a:solidFill>
              </a:rPr>
              <a:t>!</a:t>
            </a:r>
            <a:r>
              <a:rPr lang="en-US" sz="2000" dirty="0">
                <a:solidFill>
                  <a:srgbClr val="2F02F0"/>
                </a:solidFill>
              </a:rPr>
              <a:t> expression</a:t>
            </a:r>
            <a:r>
              <a:rPr lang="en-US" sz="2000" dirty="0"/>
              <a:t>	logical negation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48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expression1 </a:t>
            </a:r>
            <a:r>
              <a:rPr lang="en-US" sz="2000" dirty="0">
                <a:solidFill>
                  <a:srgbClr val="008000"/>
                </a:solidFill>
              </a:rPr>
              <a:t>–a</a:t>
            </a:r>
            <a:r>
              <a:rPr lang="en-US" sz="2000" dirty="0">
                <a:solidFill>
                  <a:srgbClr val="2F02F0"/>
                </a:solidFill>
              </a:rPr>
              <a:t> expression2</a:t>
            </a:r>
            <a:r>
              <a:rPr lang="en-US" sz="2000" dirty="0"/>
              <a:t>	logical and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48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expression </a:t>
            </a:r>
            <a:r>
              <a:rPr lang="en-US" sz="2000" dirty="0">
                <a:solidFill>
                  <a:srgbClr val="008000"/>
                </a:solidFill>
              </a:rPr>
              <a:t>–o</a:t>
            </a:r>
            <a:r>
              <a:rPr lang="en-US" sz="2000" dirty="0">
                <a:solidFill>
                  <a:srgbClr val="2F02F0"/>
                </a:solidFill>
              </a:rPr>
              <a:t> expression</a:t>
            </a:r>
            <a:r>
              <a:rPr lang="en-US" sz="2000" dirty="0"/>
              <a:t>	logical or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4114800" algn="l"/>
              </a:tabLst>
            </a:pPr>
            <a:r>
              <a:rPr lang="en-US" sz="2400" dirty="0"/>
              <a:t>Examples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48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[ </a:t>
            </a:r>
            <a:r>
              <a:rPr lang="en-US" sz="2000" dirty="0">
                <a:solidFill>
                  <a:srgbClr val="00B050"/>
                </a:solidFill>
              </a:rPr>
              <a:t>!</a:t>
            </a:r>
            <a:r>
              <a:rPr lang="en-US" sz="2000" dirty="0">
                <a:solidFill>
                  <a:srgbClr val="2F02F0"/>
                </a:solidFill>
              </a:rPr>
              <a:t> –f /usr/train1/file1 ]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48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[ –f /usr/train1/file1 </a:t>
            </a:r>
            <a:r>
              <a:rPr lang="en-US" sz="2000" dirty="0">
                <a:solidFill>
                  <a:srgbClr val="008000"/>
                </a:solidFill>
              </a:rPr>
              <a:t>–a</a:t>
            </a:r>
            <a:r>
              <a:rPr lang="en-US" sz="2000" dirty="0">
                <a:solidFill>
                  <a:srgbClr val="2F02F0"/>
                </a:solidFill>
              </a:rPr>
              <a:t> –r /usr/train1/file1 ]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48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[ –n "$var1" </a:t>
            </a:r>
            <a:r>
              <a:rPr lang="en-US" sz="2000" dirty="0">
                <a:solidFill>
                  <a:srgbClr val="008000"/>
                </a:solidFill>
              </a:rPr>
              <a:t>–o</a:t>
            </a:r>
            <a:r>
              <a:rPr lang="en-US" sz="2000" dirty="0">
                <a:solidFill>
                  <a:srgbClr val="2F02F0"/>
                </a:solidFill>
              </a:rPr>
              <a:t> –r /usr/train2/file1 ]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259569" y="5239003"/>
            <a:ext cx="6836095" cy="1045154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dirty="0">
                <a:solidFill>
                  <a:srgbClr val="2F02F0"/>
                </a:solidFill>
              </a:rPr>
              <a:t>&amp;&amp;</a:t>
            </a:r>
            <a:r>
              <a:rPr lang="en-US" sz="2400" dirty="0"/>
              <a:t> (and) and </a:t>
            </a:r>
            <a:r>
              <a:rPr lang="en-US" sz="2400" dirty="0">
                <a:solidFill>
                  <a:srgbClr val="2F02F0"/>
                </a:solidFill>
              </a:rPr>
              <a:t>||</a:t>
            </a:r>
            <a:r>
              <a:rPr lang="en-US" sz="2400" dirty="0"/>
              <a:t> (or) logical operators may also be used, but must be enclosed in </a:t>
            </a:r>
            <a:r>
              <a:rPr lang="en-US" sz="2400" dirty="0">
                <a:solidFill>
                  <a:srgbClr val="2F02F0"/>
                </a:solidFill>
              </a:rPr>
              <a:t>[[ </a:t>
            </a:r>
            <a:r>
              <a:rPr lang="is-IS" sz="2400" dirty="0">
                <a:solidFill>
                  <a:srgbClr val="2F02F0"/>
                </a:solidFill>
              </a:rPr>
              <a:t>… </a:t>
            </a:r>
            <a:r>
              <a:rPr lang="en-US" sz="2400" dirty="0">
                <a:solidFill>
                  <a:srgbClr val="2F02F0"/>
                </a:solidFill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04886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Example if </a:t>
            </a:r>
            <a:r>
              <a:rPr lang="is-IS" sz="4000" dirty="0"/>
              <a:t>…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</a:rPr>
              <a:t># The following three if-conditions produce the same result</a:t>
            </a:r>
          </a:p>
          <a:p>
            <a:pPr marL="0" lvl="1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</a:rPr>
              <a:t>#! /bin/bash</a:t>
            </a:r>
            <a:endParaRPr lang="en-US" sz="20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# DOUBLE SQUARE BRACKETS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read –p "Do you want to continue? " reply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if </a:t>
            </a: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[[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$reply = "y" </a:t>
            </a: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]]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; then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echo "You entered " $reply</a:t>
            </a:r>
          </a:p>
          <a:p>
            <a:pPr marL="0" indent="0" algn="just">
              <a:lnSpc>
                <a:spcPct val="7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fi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# SINGLE SQUARE BRACKETS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read –p "Do you want to continue? " reply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if </a:t>
            </a: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[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$reply = "y" </a:t>
            </a: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]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; then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echo "You entered " $reply</a:t>
            </a:r>
          </a:p>
          <a:p>
            <a:pPr marL="0" indent="0" algn="just">
              <a:lnSpc>
                <a:spcPct val="7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fi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# “TEST” COMMAND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read –p "Do you want to continue? " reply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if </a:t>
            </a: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test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$reply = "y"; then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echo "You entered " $reply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427202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Shell’s Responsibilities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3416300" y="3436937"/>
            <a:ext cx="2222500" cy="901700"/>
          </a:xfrm>
          <a:prstGeom prst="ellipse">
            <a:avLst/>
          </a:prstGeom>
          <a:solidFill>
            <a:srgbClr val="D4F0E1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77900" y="2636837"/>
            <a:ext cx="1816100" cy="901700"/>
          </a:xfrm>
          <a:prstGeom prst="ellipse">
            <a:avLst/>
          </a:prstGeom>
          <a:solidFill>
            <a:srgbClr val="D4F0E1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3416300" y="2293937"/>
            <a:ext cx="1409700" cy="730250"/>
          </a:xfrm>
          <a:prstGeom prst="ellipse">
            <a:avLst/>
          </a:prstGeom>
          <a:solidFill>
            <a:srgbClr val="D4F0E1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5753100" y="2465387"/>
            <a:ext cx="2019300" cy="958850"/>
          </a:xfrm>
          <a:prstGeom prst="ellipse">
            <a:avLst/>
          </a:prstGeom>
          <a:solidFill>
            <a:srgbClr val="D4F0E1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6870700" y="4179887"/>
            <a:ext cx="1816100" cy="844550"/>
          </a:xfrm>
          <a:prstGeom prst="ellipse">
            <a:avLst/>
          </a:prstGeom>
          <a:solidFill>
            <a:srgbClr val="D4F0E1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1079500" y="4179887"/>
            <a:ext cx="1612900" cy="844550"/>
          </a:xfrm>
          <a:prstGeom prst="ellipse">
            <a:avLst/>
          </a:prstGeom>
          <a:solidFill>
            <a:srgbClr val="D4F0E1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4127500" y="4865687"/>
            <a:ext cx="1409700" cy="730250"/>
          </a:xfrm>
          <a:prstGeom prst="ellipse">
            <a:avLst/>
          </a:prstGeom>
          <a:solidFill>
            <a:srgbClr val="D4F0E1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4121150" y="3030537"/>
            <a:ext cx="101600" cy="400050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5340350" y="3373437"/>
            <a:ext cx="812800" cy="228600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H="1" flipV="1">
            <a:off x="5543550" y="4059237"/>
            <a:ext cx="1327150" cy="400050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H="1" flipV="1">
            <a:off x="4629150" y="4344987"/>
            <a:ext cx="101600" cy="514350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2698750" y="4173537"/>
            <a:ext cx="914400" cy="285750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2597150" y="3316287"/>
            <a:ext cx="914400" cy="342900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927475" y="362585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latin typeface="Arial" charset="0"/>
              </a:rPr>
              <a:t>Shell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3561758" y="2401887"/>
            <a:ext cx="108703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 dirty="0">
                <a:latin typeface="Arial" charset="0"/>
              </a:rPr>
              <a:t>program </a:t>
            </a:r>
          </a:p>
          <a:p>
            <a:pPr algn="ctr"/>
            <a:r>
              <a:rPr lang="en-US" sz="1600" dirty="0">
                <a:latin typeface="Arial" charset="0"/>
              </a:rPr>
              <a:t>execution</a:t>
            </a: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6040438" y="2571750"/>
            <a:ext cx="12906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 dirty="0">
                <a:latin typeface="Arial" charset="0"/>
              </a:rPr>
              <a:t>variable and</a:t>
            </a:r>
          </a:p>
          <a:p>
            <a:pPr algn="ctr"/>
            <a:r>
              <a:rPr lang="en-US" sz="1600" dirty="0">
                <a:latin typeface="Arial" charset="0"/>
              </a:rPr>
              <a:t>filename</a:t>
            </a:r>
          </a:p>
          <a:p>
            <a:pPr algn="ctr"/>
            <a:r>
              <a:rPr lang="en-US" sz="1600" dirty="0">
                <a:latin typeface="Arial" charset="0"/>
              </a:rPr>
              <a:t>substitution</a:t>
            </a: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7248525" y="4286250"/>
            <a:ext cx="1211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 dirty="0">
                <a:latin typeface="Arial" charset="0"/>
              </a:rPr>
              <a:t>I/O</a:t>
            </a:r>
          </a:p>
          <a:p>
            <a:pPr algn="ctr"/>
            <a:r>
              <a:rPr lang="en-US" sz="1600" dirty="0">
                <a:latin typeface="Arial" charset="0"/>
              </a:rPr>
              <a:t>Redirection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4376738" y="4916487"/>
            <a:ext cx="8842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 dirty="0">
                <a:latin typeface="Arial" charset="0"/>
              </a:rPr>
              <a:t>pipeline</a:t>
            </a:r>
          </a:p>
          <a:p>
            <a:pPr algn="ctr"/>
            <a:r>
              <a:rPr lang="en-US" sz="1600" dirty="0">
                <a:latin typeface="Arial" charset="0"/>
              </a:rPr>
              <a:t>hookup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947738" y="4389437"/>
            <a:ext cx="1822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1600" dirty="0">
                <a:latin typeface="Arial" charset="0"/>
              </a:rPr>
              <a:t>environment</a:t>
            </a:r>
          </a:p>
          <a:p>
            <a:pPr algn="ctr"/>
            <a:r>
              <a:rPr lang="en-US" sz="1600" dirty="0">
                <a:latin typeface="Arial" charset="0"/>
              </a:rPr>
              <a:t>control</a:t>
            </a: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1169988" y="2651124"/>
            <a:ext cx="13811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 dirty="0">
                <a:latin typeface="Arial" charset="0"/>
              </a:rPr>
              <a:t>interpreted</a:t>
            </a:r>
          </a:p>
          <a:p>
            <a:pPr algn="ctr"/>
            <a:r>
              <a:rPr lang="en-US" sz="1600" dirty="0">
                <a:latin typeface="Arial" charset="0"/>
              </a:rPr>
              <a:t>programming</a:t>
            </a:r>
          </a:p>
          <a:p>
            <a:pPr algn="ctr"/>
            <a:r>
              <a:rPr lang="en-US" sz="1600" dirty="0">
                <a:latin typeface="Arial" charset="0"/>
              </a:rPr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577975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case Statement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Use the </a:t>
            </a:r>
            <a:r>
              <a:rPr lang="en-US" sz="2400" dirty="0">
                <a:solidFill>
                  <a:srgbClr val="2F02F0"/>
                </a:solidFill>
              </a:rPr>
              <a:t>case</a:t>
            </a:r>
            <a:r>
              <a:rPr lang="en-US" sz="2400" dirty="0"/>
              <a:t> statement for a decision that is based on multiple choices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Syntax: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case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value in</a:t>
            </a:r>
          </a:p>
          <a:p>
            <a:pPr marL="908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pattern1) 	statement-list1</a:t>
            </a:r>
          </a:p>
          <a:p>
            <a:pPr marL="908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;;</a:t>
            </a:r>
          </a:p>
          <a:p>
            <a:pPr marL="908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pattern2)	statement-list2</a:t>
            </a:r>
          </a:p>
          <a:p>
            <a:pPr marL="908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;;</a:t>
            </a:r>
          </a:p>
          <a:p>
            <a:pPr marL="908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…</a:t>
            </a:r>
          </a:p>
          <a:p>
            <a:pPr marL="908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patternN)	statement-listN</a:t>
            </a:r>
          </a:p>
          <a:p>
            <a:pPr marL="908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;;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78000" algn="l"/>
              </a:tabLst>
            </a:pPr>
            <a:r>
              <a:rPr lang="is-IS" sz="2000" dirty="0">
                <a:solidFill>
                  <a:srgbClr val="00B050"/>
                </a:solidFill>
                <a:cs typeface="Times New Roman" charset="0"/>
              </a:rPr>
              <a:t>esac</a:t>
            </a:r>
            <a:endParaRPr lang="en-US" sz="2000" dirty="0">
              <a:solidFill>
                <a:srgbClr val="00B050"/>
              </a:solidFill>
              <a:cs typeface="Times New Roman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094963" y="2632731"/>
            <a:ext cx="3591837" cy="1026689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first pattern to match </a:t>
            </a:r>
            <a:r>
              <a:rPr lang="en-US" sz="2400" dirty="0">
                <a:solidFill>
                  <a:srgbClr val="2F02F0"/>
                </a:solidFill>
              </a:rPr>
              <a:t>value</a:t>
            </a:r>
            <a:r>
              <a:rPr lang="en-US" sz="2400" dirty="0"/>
              <a:t> will be executed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2074" y="4181924"/>
            <a:ext cx="3918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dirty="0"/>
              <a:t>Patterns may also contain meta-characters, such as </a:t>
            </a:r>
            <a:r>
              <a:rPr lang="en-US" sz="2000" dirty="0">
                <a:solidFill>
                  <a:srgbClr val="2F02F0"/>
                </a:solidFill>
              </a:rPr>
              <a:t>*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2F02F0"/>
                </a:solidFill>
              </a:rPr>
              <a:t>?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2F02F0"/>
                </a:solidFill>
              </a:rPr>
              <a:t>[ </a:t>
            </a:r>
            <a:r>
              <a:rPr lang="is-IS" sz="2000" dirty="0">
                <a:solidFill>
                  <a:srgbClr val="2F02F0"/>
                </a:solidFill>
              </a:rPr>
              <a:t>… ]</a:t>
            </a:r>
            <a:r>
              <a:rPr lang="is-IS" sz="2000" dirty="0"/>
              <a:t>, and character classes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 dirty="0"/>
              <a:t>M</a:t>
            </a:r>
            <a:r>
              <a:rPr lang="is-IS" sz="2000" dirty="0"/>
              <a:t>ultiple patterns are also supported through the use of the </a:t>
            </a:r>
            <a:r>
              <a:rPr lang="is-IS" sz="2000" dirty="0">
                <a:solidFill>
                  <a:srgbClr val="2F02F0"/>
                </a:solidFill>
              </a:rPr>
              <a:t>|</a:t>
            </a:r>
            <a:r>
              <a:rPr lang="is-IS" sz="2000" dirty="0"/>
              <a:t> operator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4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case Statement Example 1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echo "Enter Y to see all the files including hidden files"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echo "Enter N to see all non-hidden files"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echo "Enter q to quit"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read –p "Enter your choice: " reply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case $reply in</a:t>
            </a:r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Y|YES)	echo "Displaying all (really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…) files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"</a:t>
            </a:r>
            <a:endParaRPr lang="is-IS" sz="2000" dirty="0">
              <a:solidFill>
                <a:srgbClr val="2F02F0"/>
              </a:solidFill>
              <a:cs typeface="Times New Roman" charset="0"/>
            </a:endParaRPr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	ls –a ;;</a:t>
            </a:r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N|NO)	echo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Displaying all non-hidden files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"</a:t>
            </a:r>
            <a:endParaRPr lang="is-IS" sz="2000" dirty="0">
              <a:solidFill>
                <a:srgbClr val="2F02F0"/>
              </a:solidFill>
              <a:cs typeface="Times New Roman" charset="0"/>
            </a:endParaRPr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	ls ;;</a:t>
            </a:r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*)	echo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Invalid choice!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; exit 1 ;;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esac</a:t>
            </a:r>
            <a:endParaRPr lang="en-US" sz="2000" dirty="0">
              <a:solidFill>
                <a:srgbClr val="2F02F0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2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case Statement Example 2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ChildRate=3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AdultRate=10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SeniorRate=7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read –p "Enter your age: " age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case $age in</a:t>
            </a:r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  <a:tab pos="32004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[1-9]|[1][0-2])	# child, age 1 - 12</a:t>
            </a:r>
            <a:endParaRPr lang="is-IS" sz="2000" dirty="0">
              <a:solidFill>
                <a:srgbClr val="2F02F0"/>
              </a:solidFill>
              <a:cs typeface="Times New Roman" charset="0"/>
            </a:endParaRPr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  <a:tab pos="32004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	echo "Your rate is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 '$'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$ChildRate.00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 ;;</a:t>
            </a:r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  <a:tab pos="32004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[1][3-9]|[2-5][0-9])	# adult, age 13 - 59</a:t>
            </a:r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  <a:tab pos="32004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	echo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Your rate is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 '$'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$AdultRate.00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 ;;</a:t>
            </a:r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  <a:tab pos="32004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[6-9][0-9])	# senior, age 60+</a:t>
            </a:r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  <a:tab pos="32004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	echo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Your rate is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 '$'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$SeniorRate.00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"</a:t>
            </a: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 ;;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  <a:tab pos="3200400" algn="l"/>
              </a:tabLst>
            </a:pPr>
            <a:r>
              <a:rPr lang="is-IS" sz="2000" dirty="0">
                <a:solidFill>
                  <a:srgbClr val="2F02F0"/>
                </a:solidFill>
                <a:cs typeface="Times New Roman" charset="0"/>
              </a:rPr>
              <a:t>esac</a:t>
            </a:r>
            <a:endParaRPr lang="en-US" sz="2000" dirty="0">
              <a:solidFill>
                <a:srgbClr val="2F02F0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6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while Loop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Bash supports the </a:t>
            </a:r>
            <a:r>
              <a:rPr lang="en-US" sz="2400" dirty="0">
                <a:solidFill>
                  <a:srgbClr val="2F02F0"/>
                </a:solidFill>
              </a:rPr>
              <a:t>while</a:t>
            </a:r>
            <a:r>
              <a:rPr lang="en-US" sz="2400" dirty="0"/>
              <a:t> loop to execute statements as long as the condition holds </a:t>
            </a:r>
            <a:r>
              <a:rPr lang="en-US" sz="2400" dirty="0">
                <a:solidFill>
                  <a:srgbClr val="008000"/>
                </a:solidFill>
              </a:rPr>
              <a:t>true</a:t>
            </a:r>
            <a:r>
              <a:rPr lang="en-US" sz="2400" dirty="0"/>
              <a:t> with the following format: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while [ expression ]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statement1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statement2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</a:t>
            </a:r>
            <a:r>
              <a:rPr lang="is-IS" sz="2400" dirty="0">
                <a:solidFill>
                  <a:srgbClr val="2F02F0"/>
                </a:solidFill>
                <a:cs typeface="Times New Roman" charset="0"/>
              </a:rPr>
              <a:t>…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is-IS" sz="2400" dirty="0">
                <a:solidFill>
                  <a:srgbClr val="2F02F0"/>
                </a:solidFill>
                <a:cs typeface="Times New Roman" charset="0"/>
              </a:rPr>
              <a:t>	statementN</a:t>
            </a: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27275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the while Loop Example 1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#! /bin/bash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2F02F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index=1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while [ $index -le 10 ]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do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	echo loop: $index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	let index=$index+1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done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2F02F0"/>
              </a:solidFill>
              <a:cs typeface="Times New Roman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D08C-F2E1-4C76-8372-07E9A36C6DE6}"/>
              </a:ext>
            </a:extLst>
          </p:cNvPr>
          <p:cNvSpPr txBox="1"/>
          <p:nvPr/>
        </p:nvSpPr>
        <p:spPr>
          <a:xfrm>
            <a:off x="4793942" y="2974019"/>
            <a:ext cx="258372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-le is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793532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the while Loop Example 2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Again="Y"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while [ $Again = "Y" ]; do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ps u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read –p "Do you want to continue? (Y/N) " reply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Again=`echo $reply | tr [:lower:] [:upper:]`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echo "done"</a:t>
            </a:r>
          </a:p>
        </p:txBody>
      </p:sp>
    </p:spTree>
    <p:extLst>
      <p:ext uri="{BB962C8B-B14F-4D97-AF65-F5344CB8AC3E}">
        <p14:creationId xmlns:p14="http://schemas.microsoft.com/office/powerpoint/2010/main" val="4253769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until Loop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Bash supports the </a:t>
            </a:r>
            <a:r>
              <a:rPr lang="en-US" sz="2400" dirty="0">
                <a:solidFill>
                  <a:srgbClr val="2F02F0"/>
                </a:solidFill>
              </a:rPr>
              <a:t>until </a:t>
            </a:r>
            <a:r>
              <a:rPr lang="en-US" sz="2400" dirty="0"/>
              <a:t>loop to execute statements as long as the condition holds </a:t>
            </a:r>
            <a:r>
              <a:rPr lang="en-US" sz="2400" dirty="0">
                <a:solidFill>
                  <a:srgbClr val="008000"/>
                </a:solidFill>
              </a:rPr>
              <a:t>false</a:t>
            </a:r>
            <a:r>
              <a:rPr lang="en-US" sz="2400" dirty="0"/>
              <a:t> with the following format: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until [ expression ]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statement1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statement2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</a:t>
            </a:r>
            <a:r>
              <a:rPr lang="is-IS" sz="2400" dirty="0">
                <a:solidFill>
                  <a:srgbClr val="2F02F0"/>
                </a:solidFill>
                <a:cs typeface="Times New Roman" charset="0"/>
              </a:rPr>
              <a:t>…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is-IS" sz="2400" dirty="0">
                <a:solidFill>
                  <a:srgbClr val="2F02F0"/>
                </a:solidFill>
                <a:cs typeface="Times New Roman" charset="0"/>
              </a:rPr>
              <a:t>	statementN</a:t>
            </a: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4572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the until Loop Example 1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buNone/>
            </a:pP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COUNTER=20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until [ COUNTER </a:t>
            </a:r>
            <a:r>
              <a:rPr lang="en-US" sz="2400" dirty="0">
                <a:solidFill>
                  <a:srgbClr val="00B050"/>
                </a:solidFill>
                <a:cs typeface="Times New Roman" charset="0"/>
              </a:rPr>
              <a:t>–lt 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10 ]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echo $COUNTER 	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let COUNTER–=1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9DD95-CDD6-4522-A614-03139AE11A71}"/>
              </a:ext>
            </a:extLst>
          </p:cNvPr>
          <p:cNvSpPr txBox="1"/>
          <p:nvPr/>
        </p:nvSpPr>
        <p:spPr>
          <a:xfrm>
            <a:off x="4793942" y="2991775"/>
            <a:ext cx="177553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  <a:r>
              <a:rPr lang="en-US" dirty="0" err="1">
                <a:solidFill>
                  <a:srgbClr val="00B050"/>
                </a:solidFill>
              </a:rPr>
              <a:t>lt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is less than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1002A-B148-4771-8E00-20FE3A3AA553}"/>
              </a:ext>
            </a:extLst>
          </p:cNvPr>
          <p:cNvSpPr txBox="1"/>
          <p:nvPr/>
        </p:nvSpPr>
        <p:spPr>
          <a:xfrm>
            <a:off x="4233983" y="3819406"/>
            <a:ext cx="1119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  <a:p>
            <a:r>
              <a:rPr lang="en-US" dirty="0"/>
              <a:t>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15718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the until Loop Example 2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buNone/>
            </a:pP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stop="N"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until [ $stop = "Y" ]; do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ps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read –p “Do you want to stop? (Y/N) " reply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stop=`echo $reply | tr [:lower:] [:upper:]`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echo "done"</a:t>
            </a:r>
          </a:p>
        </p:txBody>
      </p:sp>
    </p:spTree>
    <p:extLst>
      <p:ext uri="{BB962C8B-B14F-4D97-AF65-F5344CB8AC3E}">
        <p14:creationId xmlns:p14="http://schemas.microsoft.com/office/powerpoint/2010/main" val="2415945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for Loop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cs typeface="Times New Roman" charset="0"/>
              </a:rPr>
              <a:t>Although the 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for</a:t>
            </a:r>
            <a:r>
              <a:rPr lang="en-US" sz="2400" dirty="0">
                <a:cs typeface="Times New Roman" charset="0"/>
              </a:rPr>
              <a:t> loop is supported in the traditional sense (i.e., when the number of iterations is known), we look at using the 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for</a:t>
            </a:r>
            <a:r>
              <a:rPr lang="en-US" sz="2400" dirty="0">
                <a:cs typeface="Times New Roman" charset="0"/>
              </a:rPr>
              <a:t> loop to iterate over a list of arguments with the following format:</a:t>
            </a:r>
            <a:endParaRPr lang="en-US" dirty="0">
              <a:cs typeface="Times New Roman" charset="0"/>
            </a:endParaRPr>
          </a:p>
          <a:p>
            <a:pPr marL="400050" lvl="1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for </a:t>
            </a: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varname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 in arg1 arg2 </a:t>
            </a:r>
            <a:r>
              <a:rPr lang="is-IS" sz="2400" dirty="0">
                <a:solidFill>
                  <a:srgbClr val="2F02F0"/>
                </a:solidFill>
                <a:cs typeface="Times New Roman" charset="0"/>
              </a:rPr>
              <a:t>… argN</a:t>
            </a: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400050" lvl="1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400050" lvl="1" indent="0" algn="just"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statement1</a:t>
            </a:r>
          </a:p>
          <a:p>
            <a:pPr marL="400050" lvl="1" indent="0" algn="just"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statement2</a:t>
            </a:r>
          </a:p>
          <a:p>
            <a:pPr marL="400050" lvl="1" indent="0" algn="just"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</a:t>
            </a:r>
            <a:r>
              <a:rPr lang="is-IS" sz="2400" dirty="0">
                <a:solidFill>
                  <a:srgbClr val="2F02F0"/>
                </a:solidFill>
                <a:cs typeface="Times New Roman" charset="0"/>
              </a:rPr>
              <a:t>…</a:t>
            </a:r>
          </a:p>
          <a:p>
            <a:pPr marL="400050" lvl="1" indent="0" algn="just">
              <a:buNone/>
              <a:tabLst>
                <a:tab pos="914400" algn="l"/>
              </a:tabLst>
            </a:pPr>
            <a:r>
              <a:rPr lang="is-IS" sz="2400" dirty="0">
                <a:solidFill>
                  <a:srgbClr val="2F02F0"/>
                </a:solidFill>
                <a:cs typeface="Times New Roman" charset="0"/>
              </a:rPr>
              <a:t>	statementN</a:t>
            </a: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400050" lvl="1" indent="0" algn="just"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32088" y="4143904"/>
            <a:ext cx="5397500" cy="1155700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</a:t>
            </a:r>
            <a:r>
              <a:rPr lang="en-US" sz="2000" dirty="0">
                <a:solidFill>
                  <a:srgbClr val="2F02F0"/>
                </a:solidFill>
              </a:rPr>
              <a:t>for</a:t>
            </a:r>
            <a:r>
              <a:rPr lang="en-US" sz="2000" dirty="0"/>
              <a:t> loop is a little different from other programming languages as it basically lets you </a:t>
            </a:r>
            <a:r>
              <a:rPr lang="en-US" sz="2000" dirty="0">
                <a:solidFill>
                  <a:srgbClr val="008000"/>
                </a:solidFill>
              </a:rPr>
              <a:t>iterate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over a series of “words” within a string</a:t>
            </a:r>
          </a:p>
        </p:txBody>
      </p:sp>
    </p:spTree>
    <p:extLst>
      <p:ext uri="{BB962C8B-B14F-4D97-AF65-F5344CB8AC3E}">
        <p14:creationId xmlns:p14="http://schemas.microsoft.com/office/powerpoint/2010/main" val="241782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Shell’s Responsibilities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Program execution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The shell executes all programs requested by the user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Each line interpreted according to format: </a:t>
            </a:r>
            <a:r>
              <a:rPr lang="en-US" sz="2000" dirty="0">
                <a:solidFill>
                  <a:srgbClr val="2F02F0"/>
                </a:solidFill>
              </a:rPr>
              <a:t>program_name arguments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White space between the program name and the individual arguments is ignored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/>
              <a:t>Some commands, like </a:t>
            </a:r>
            <a:r>
              <a:rPr lang="en-US" sz="2000" dirty="0">
                <a:solidFill>
                  <a:srgbClr val="2F02F0"/>
                </a:solidFill>
              </a:rPr>
              <a:t>cd</a:t>
            </a:r>
            <a:r>
              <a:rPr lang="en-US" sz="2000" i="1" dirty="0"/>
              <a:t>, </a:t>
            </a:r>
            <a:r>
              <a:rPr lang="en-US" sz="2000" dirty="0" err="1">
                <a:solidFill>
                  <a:srgbClr val="2F02F0"/>
                </a:solidFill>
              </a:rPr>
              <a:t>pwd</a:t>
            </a:r>
            <a:r>
              <a:rPr lang="en-US" sz="2000" i="1" dirty="0">
                <a:solidFill>
                  <a:srgbClr val="2F02F0"/>
                </a:solidFill>
              </a:rPr>
              <a:t>, </a:t>
            </a:r>
            <a:r>
              <a:rPr lang="en-US" sz="2000" dirty="0"/>
              <a:t>and</a:t>
            </a:r>
            <a:r>
              <a:rPr lang="en-US" sz="2000" i="1" dirty="0"/>
              <a:t> </a:t>
            </a:r>
            <a:r>
              <a:rPr lang="en-US" sz="2000" dirty="0">
                <a:solidFill>
                  <a:srgbClr val="2F02F0"/>
                </a:solidFill>
              </a:rPr>
              <a:t>echo</a:t>
            </a:r>
            <a:r>
              <a:rPr lang="en-US" sz="2000" i="1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are </a:t>
            </a:r>
            <a:r>
              <a:rPr lang="en-US" sz="2000" dirty="0">
                <a:solidFill>
                  <a:srgbClr val="008000"/>
                </a:solidFill>
              </a:rPr>
              <a:t>built into </a:t>
            </a:r>
            <a:r>
              <a:rPr lang="en-US" sz="2000" dirty="0"/>
              <a:t>the shell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/>
              <a:t>The rest are utilities that the shell must retrieve from the disk</a:t>
            </a:r>
            <a:endParaRPr lang="en-US" sz="2000" dirty="0">
              <a:cs typeface="Times New Roman" charset="0"/>
            </a:endParaRPr>
          </a:p>
          <a:p>
            <a:pPr algn="just">
              <a:lnSpc>
                <a:spcPct val="90000"/>
              </a:lnSpc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Variable and file name substitution</a:t>
            </a:r>
          </a:p>
          <a:p>
            <a:pPr lvl="1" algn="just">
              <a:lnSpc>
                <a:spcPct val="90000"/>
              </a:lnSpc>
              <a:tabLst>
                <a:tab pos="1371600" algn="l"/>
              </a:tabLst>
            </a:pPr>
            <a:r>
              <a:rPr lang="en-US" sz="2000" dirty="0"/>
              <a:t>The shell permits users to create shell variables that can be assigned values, just as in any of the common programming languages</a:t>
            </a:r>
            <a:endParaRPr lang="en-US" sz="2400" dirty="0"/>
          </a:p>
          <a:p>
            <a:pPr lvl="1" algn="just">
              <a:lnSpc>
                <a:spcPct val="90000"/>
              </a:lnSpc>
              <a:tabLst>
                <a:tab pos="1371600" algn="l"/>
              </a:tabLst>
            </a:pPr>
            <a:r>
              <a:rPr lang="en-US" sz="2000" dirty="0"/>
              <a:t>The shell also permits use of </a:t>
            </a:r>
            <a:r>
              <a:rPr lang="ja-JP" altLang="en-US" sz="2000" dirty="0"/>
              <a:t>“</a:t>
            </a:r>
            <a:r>
              <a:rPr lang="en-US" sz="2000" dirty="0">
                <a:solidFill>
                  <a:srgbClr val="008000"/>
                </a:solidFill>
              </a:rPr>
              <a:t>wildcard</a:t>
            </a:r>
            <a:r>
              <a:rPr lang="ja-JP" altLang="en-US" sz="2000" dirty="0"/>
              <a:t>”</a:t>
            </a:r>
            <a:r>
              <a:rPr lang="en-US" sz="2000" dirty="0"/>
              <a:t> characters to generate lists of files to be passed to the chosen command or utility</a:t>
            </a:r>
          </a:p>
          <a:p>
            <a:pPr lvl="2" algn="just">
              <a:lnSpc>
                <a:spcPct val="90000"/>
              </a:lnSpc>
              <a:tabLst>
                <a:tab pos="1371600" algn="l"/>
              </a:tabLst>
            </a:pPr>
            <a:r>
              <a:rPr lang="en-US" sz="2000" dirty="0"/>
              <a:t>These </a:t>
            </a:r>
            <a:r>
              <a:rPr lang="ja-JP" altLang="en-US" sz="2000" dirty="0"/>
              <a:t>“</a:t>
            </a:r>
            <a:r>
              <a:rPr lang="en-US" sz="2000" dirty="0"/>
              <a:t>wildcards</a:t>
            </a:r>
            <a:r>
              <a:rPr lang="ja-JP" altLang="en-US" sz="2000" dirty="0"/>
              <a:t>”</a:t>
            </a:r>
            <a:r>
              <a:rPr lang="en-US" sz="2000" dirty="0"/>
              <a:t> consist of characters such as the </a:t>
            </a:r>
            <a:r>
              <a:rPr lang="en-US" sz="2000" dirty="0">
                <a:solidFill>
                  <a:srgbClr val="2F02F0"/>
                </a:solidFill>
              </a:rPr>
              <a:t>*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2F02F0"/>
                </a:solidFill>
              </a:rPr>
              <a:t>?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F02F0"/>
                </a:solidFill>
              </a:rPr>
              <a:t>[...]</a:t>
            </a:r>
          </a:p>
          <a:p>
            <a:pPr lvl="2" algn="just">
              <a:lnSpc>
                <a:spcPct val="90000"/>
              </a:lnSpc>
              <a:tabLst>
                <a:tab pos="1371600" algn="l"/>
              </a:tabLst>
            </a:pPr>
            <a:r>
              <a:rPr lang="en-US" sz="2000" dirty="0"/>
              <a:t>The wildcard is replaced by the appropriate files, which are then passed on the command line to the utility</a:t>
            </a:r>
            <a:endParaRPr lang="en-US" sz="2000" dirty="0">
              <a:cs typeface="Times New Roman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23CE6DD-E4AB-48D7-9C00-5E7A32967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20" y="274638"/>
            <a:ext cx="2430332" cy="10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20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the for Loop Example 1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for i in 7 9 2 3 4 5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echo $i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0222" y="3094616"/>
            <a:ext cx="5317049" cy="3062377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cs typeface="Times New Roman" charset="0"/>
              </a:rPr>
              <a:t>The simplest form will iterate over all command line arguments:</a:t>
            </a:r>
            <a:endParaRPr lang="en-US" sz="2000" dirty="0">
              <a:cs typeface="Times New Roman" charset="0"/>
            </a:endParaRPr>
          </a:p>
          <a:p>
            <a:pPr lvl="1" indent="-57150" algn="just"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lvl="1" indent="-57150" algn="just"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for </a:t>
            </a: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parm</a:t>
            </a: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lvl="1" indent="-57150" algn="just"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692150" lvl="1" indent="-292100" algn="just"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echo $</a:t>
            </a: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parm</a:t>
            </a: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lvl="1" indent="-57150" algn="just">
              <a:spcAft>
                <a:spcPts val="600"/>
              </a:spcAft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9686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the for Loop Example 2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F02F0"/>
                </a:solidFill>
              </a:rPr>
              <a:t>#! /bin/bash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F02F0"/>
                </a:solidFill>
              </a:rPr>
              <a:t>for </a:t>
            </a:r>
            <a:r>
              <a:rPr lang="en-US" sz="2400" dirty="0" err="1">
                <a:solidFill>
                  <a:srgbClr val="2F02F0"/>
                </a:solidFill>
              </a:rPr>
              <a:t>quizNum</a:t>
            </a:r>
            <a:r>
              <a:rPr lang="en-US" sz="2400" dirty="0">
                <a:solidFill>
                  <a:srgbClr val="2F02F0"/>
                </a:solidFill>
              </a:rPr>
              <a:t> in 1 2 3 4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F02F0"/>
                </a:solidFill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F02F0"/>
                </a:solidFill>
              </a:rPr>
              <a:t>	read -p "Enter quiz #$</a:t>
            </a:r>
            <a:r>
              <a:rPr lang="en-US" sz="2400" dirty="0" err="1">
                <a:solidFill>
                  <a:srgbClr val="2F02F0"/>
                </a:solidFill>
              </a:rPr>
              <a:t>quizNum</a:t>
            </a:r>
            <a:r>
              <a:rPr lang="en-US" sz="2400" dirty="0">
                <a:solidFill>
                  <a:srgbClr val="2F02F0"/>
                </a:solidFill>
              </a:rPr>
              <a:t>: " score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F02F0"/>
                </a:solidFill>
              </a:rPr>
              <a:t>	let sum=$sum+$score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F02F0"/>
                </a:solidFill>
              </a:rPr>
              <a:t>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F02F0"/>
                </a:solidFill>
              </a:rPr>
              <a:t>let </a:t>
            </a:r>
            <a:r>
              <a:rPr lang="en-US" sz="2400" dirty="0" err="1">
                <a:solidFill>
                  <a:srgbClr val="2F02F0"/>
                </a:solidFill>
              </a:rPr>
              <a:t>quizAvg</a:t>
            </a:r>
            <a:r>
              <a:rPr lang="en-US" sz="2400" dirty="0">
                <a:solidFill>
                  <a:srgbClr val="2F02F0"/>
                </a:solidFill>
              </a:rPr>
              <a:t>=$sum/5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F02F0"/>
                </a:solidFill>
              </a:rPr>
              <a:t>echo "Average quiz grade: $</a:t>
            </a:r>
            <a:r>
              <a:rPr lang="en-US" sz="2400" dirty="0" err="1">
                <a:solidFill>
                  <a:srgbClr val="2F02F0"/>
                </a:solidFill>
              </a:rPr>
              <a:t>quizAvg</a:t>
            </a:r>
            <a:r>
              <a:rPr lang="en-US" sz="2400" dirty="0">
                <a:solidFill>
                  <a:srgbClr val="2F02F0"/>
                </a:solidFill>
              </a:rPr>
              <a:t>"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962395" y="4997097"/>
            <a:ext cx="7529656" cy="1410847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/>
              <a:buChar char="•"/>
            </a:pPr>
            <a:r>
              <a:rPr lang="en-US" sz="2400" dirty="0"/>
              <a:t>Note this computation results in integer values only!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/>
              <a:t>If we wanted accurate floating-point results, we must use a precision calculator, such as </a:t>
            </a:r>
            <a:r>
              <a:rPr lang="en-US" sz="2400" dirty="0" err="1">
                <a:solidFill>
                  <a:srgbClr val="2F02F0"/>
                </a:solidFill>
              </a:rPr>
              <a:t>bc</a:t>
            </a:r>
            <a:endParaRPr lang="en-US" sz="2400" dirty="0">
              <a:solidFill>
                <a:srgbClr val="2F0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 C-like for Loop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An alternative form of the </a:t>
            </a:r>
            <a:r>
              <a:rPr lang="en-US" sz="2800" dirty="0">
                <a:solidFill>
                  <a:srgbClr val="2F02F0"/>
                </a:solidFill>
              </a:rPr>
              <a:t>for</a:t>
            </a:r>
            <a:r>
              <a:rPr lang="en-US" sz="2800" dirty="0"/>
              <a:t> structure is: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for (( expression1 ; expression2 ; expression3 ))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do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	statement1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	statement2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	</a:t>
            </a:r>
            <a:r>
              <a:rPr lang="is-IS" sz="2400" dirty="0">
                <a:solidFill>
                  <a:srgbClr val="2F02F0"/>
                </a:solidFill>
              </a:rPr>
              <a:t>…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s-IS" sz="2400" dirty="0">
                <a:solidFill>
                  <a:srgbClr val="2F02F0"/>
                </a:solidFill>
              </a:rPr>
              <a:t>	statementN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s-IS" sz="2400" dirty="0">
                <a:solidFill>
                  <a:srgbClr val="2F02F0"/>
                </a:solidFill>
              </a:rPr>
              <a:t>done</a:t>
            </a:r>
          </a:p>
        </p:txBody>
      </p:sp>
      <p:sp>
        <p:nvSpPr>
          <p:cNvPr id="3" name="Rectangle 2"/>
          <p:cNvSpPr/>
          <p:nvPr/>
        </p:nvSpPr>
        <p:spPr>
          <a:xfrm>
            <a:off x="3719818" y="3530311"/>
            <a:ext cx="5159596" cy="2757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  <a:tabLst>
                <a:tab pos="341313" algn="l"/>
                <a:tab pos="682625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#!/bin/bash</a:t>
            </a:r>
            <a:br>
              <a:rPr lang="en-US" sz="2400" dirty="0">
                <a:solidFill>
                  <a:srgbClr val="2F02F0"/>
                </a:solidFill>
              </a:rPr>
            </a:br>
            <a:r>
              <a:rPr lang="en-US" sz="2400" dirty="0">
                <a:solidFill>
                  <a:srgbClr val="2F02F0"/>
                </a:solidFill>
              </a:rPr>
              <a:t>echo –n "Enter a number: "; read x</a:t>
            </a:r>
          </a:p>
          <a:p>
            <a:pPr>
              <a:lnSpc>
                <a:spcPct val="90000"/>
              </a:lnSpc>
              <a:buFontTx/>
              <a:buNone/>
              <a:tabLst>
                <a:tab pos="341313" algn="l"/>
                <a:tab pos="682625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let sum=0	</a:t>
            </a:r>
          </a:p>
          <a:p>
            <a:pPr>
              <a:lnSpc>
                <a:spcPct val="90000"/>
              </a:lnSpc>
              <a:buFontTx/>
              <a:buNone/>
              <a:tabLst>
                <a:tab pos="341313" algn="l"/>
                <a:tab pos="682625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for </a:t>
            </a:r>
            <a:r>
              <a:rPr lang="en-US" sz="2400" dirty="0">
                <a:solidFill>
                  <a:srgbClr val="00B050"/>
                </a:solidFill>
              </a:rPr>
              <a:t>((</a:t>
            </a:r>
            <a:r>
              <a:rPr lang="en-US" sz="2400" dirty="0">
                <a:solidFill>
                  <a:srgbClr val="2F02F0"/>
                </a:solidFill>
              </a:rPr>
              <a:t> 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=1 ; $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&lt;=$x ; 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=$i+1 </a:t>
            </a:r>
            <a:r>
              <a:rPr lang="en-US" sz="2400" dirty="0">
                <a:solidFill>
                  <a:srgbClr val="00B050"/>
                </a:solidFill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  <a:tabLst>
                <a:tab pos="341313" algn="l"/>
                <a:tab pos="682625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do</a:t>
            </a:r>
          </a:p>
          <a:p>
            <a:pPr>
              <a:lnSpc>
                <a:spcPct val="90000"/>
              </a:lnSpc>
              <a:buFontTx/>
              <a:buNone/>
              <a:tabLst>
                <a:tab pos="341313" algn="l"/>
                <a:tab pos="682625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	let "sum = $sum + $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"</a:t>
            </a:r>
          </a:p>
          <a:p>
            <a:pPr>
              <a:lnSpc>
                <a:spcPct val="90000"/>
              </a:lnSpc>
              <a:buFontTx/>
              <a:buNone/>
              <a:tabLst>
                <a:tab pos="341313" algn="l"/>
                <a:tab pos="682625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done</a:t>
            </a:r>
          </a:p>
          <a:p>
            <a:pPr>
              <a:lnSpc>
                <a:spcPct val="90000"/>
              </a:lnSpc>
              <a:buFontTx/>
              <a:buNone/>
              <a:tabLst>
                <a:tab pos="341313" algn="l"/>
                <a:tab pos="682625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echo "sum of first $x numbers is: $sum"</a:t>
            </a:r>
          </a:p>
        </p:txBody>
      </p:sp>
    </p:spTree>
    <p:extLst>
      <p:ext uri="{BB962C8B-B14F-4D97-AF65-F5344CB8AC3E}">
        <p14:creationId xmlns:p14="http://schemas.microsoft.com/office/powerpoint/2010/main" val="302807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select Command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select</a:t>
            </a:r>
            <a:r>
              <a:rPr lang="en-US" sz="2400" dirty="0">
                <a:cs typeface="Times New Roman" charset="0"/>
              </a:rPr>
              <a:t> command constructs simple menu from a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Allows user to enter a number instead of a string value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User enters sequence number corresponding to the argument in the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Times New Roman" charset="0"/>
            </a:endParaRP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select value in LIST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statement(s)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198910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select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buNone/>
            </a:pP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B050"/>
                </a:solidFill>
                <a:cs typeface="Times New Roman" charset="0"/>
              </a:rPr>
              <a:t>select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 var </a:t>
            </a:r>
            <a:r>
              <a:rPr lang="en-US" sz="2400" dirty="0">
                <a:solidFill>
                  <a:srgbClr val="00B050"/>
                </a:solidFill>
                <a:cs typeface="Times New Roman" charset="0"/>
              </a:rPr>
              <a:t>in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 alpha beta gamma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echo $var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</p:txBody>
      </p:sp>
      <p:pic>
        <p:nvPicPr>
          <p:cNvPr id="2" name="Picture 1" descr="Screen Shot 2016-01-31 at 7.14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1957211"/>
            <a:ext cx="2044700" cy="41705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AEF70-F4FB-4EDE-9C00-7D7C18C87DB1}"/>
              </a:ext>
            </a:extLst>
          </p:cNvPr>
          <p:cNvSpPr txBox="1"/>
          <p:nvPr/>
        </p:nvSpPr>
        <p:spPr>
          <a:xfrm>
            <a:off x="5948039" y="150570"/>
            <a:ext cx="21920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select_command.sh</a:t>
            </a:r>
          </a:p>
        </p:txBody>
      </p:sp>
    </p:spTree>
    <p:extLst>
      <p:ext uri="{BB962C8B-B14F-4D97-AF65-F5344CB8AC3E}">
        <p14:creationId xmlns:p14="http://schemas.microsoft.com/office/powerpoint/2010/main" val="120450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select Command in Detail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PS3 </a:t>
            </a:r>
            <a:r>
              <a:rPr lang="en-US" sz="2400" dirty="0">
                <a:cs typeface="Times New Roman" charset="0"/>
              </a:rPr>
              <a:t>is select </a:t>
            </a: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sub-prompt </a:t>
            </a:r>
            <a:r>
              <a:rPr lang="en-US" sz="2400" dirty="0">
                <a:cs typeface="Times New Roman" charset="0"/>
              </a:rPr>
              <a:t>prompt statement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It is the prompt used by “select” inside shell script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Prompt statements: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PS1</a:t>
            </a:r>
            <a:r>
              <a:rPr lang="en-US" sz="2000" dirty="0">
                <a:cs typeface="Times New Roman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PS2</a:t>
            </a:r>
            <a:r>
              <a:rPr lang="en-US" sz="2000" dirty="0">
                <a:cs typeface="Times New Roman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PS3</a:t>
            </a:r>
            <a:r>
              <a:rPr lang="en-US" sz="2000" dirty="0">
                <a:cs typeface="Times New Roman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PS4</a:t>
            </a:r>
            <a:r>
              <a:rPr lang="en-US" sz="2000" dirty="0">
                <a:cs typeface="Times New Roman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PROMPT_COMMAND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$REPLY </a:t>
            </a:r>
            <a:r>
              <a:rPr lang="en-US" sz="2400" dirty="0">
                <a:cs typeface="Times New Roman" charset="0"/>
              </a:rPr>
              <a:t>is user input (the number)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PS3="select entry or ^D: "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select var in alpha beta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echo "$REPLY=$var"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</p:txBody>
      </p:sp>
      <p:pic>
        <p:nvPicPr>
          <p:cNvPr id="2" name="Picture 1" descr="Screen Shot 2016-01-31 at 7.17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3575178"/>
            <a:ext cx="2235200" cy="2962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E64828-D3A3-42FD-83A2-54897DA91145}"/>
              </a:ext>
            </a:extLst>
          </p:cNvPr>
          <p:cNvSpPr txBox="1"/>
          <p:nvPr/>
        </p:nvSpPr>
        <p:spPr>
          <a:xfrm>
            <a:off x="4705165" y="150570"/>
            <a:ext cx="3434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selectcommandindetail.sh</a:t>
            </a:r>
          </a:p>
        </p:txBody>
      </p:sp>
    </p:spTree>
    <p:extLst>
      <p:ext uri="{BB962C8B-B14F-4D97-AF65-F5344CB8AC3E}">
        <p14:creationId xmlns:p14="http://schemas.microsoft.com/office/powerpoint/2010/main" val="367198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break and continue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Interrupts the 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for</a:t>
            </a:r>
            <a:r>
              <a:rPr lang="en-US" sz="2400" dirty="0">
                <a:cs typeface="Times New Roman" charset="0"/>
              </a:rPr>
              <a:t>, 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while</a:t>
            </a:r>
            <a:r>
              <a:rPr lang="en-US" sz="2400" dirty="0">
                <a:cs typeface="Times New Roman" charset="0"/>
              </a:rPr>
              <a:t>, or 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until</a:t>
            </a:r>
            <a:r>
              <a:rPr lang="en-US" sz="2400" dirty="0">
                <a:cs typeface="Times New Roman" charset="0"/>
              </a:rPr>
              <a:t> loop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The 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break</a:t>
            </a:r>
            <a:r>
              <a:rPr lang="en-US" sz="2400" dirty="0">
                <a:cs typeface="Times New Roman" charset="0"/>
              </a:rPr>
              <a:t> statement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Transfers control to the statement </a:t>
            </a: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after</a:t>
            </a:r>
            <a:r>
              <a:rPr lang="en-US" sz="2000" dirty="0">
                <a:solidFill>
                  <a:srgbClr val="FF0000"/>
                </a:solidFill>
                <a:cs typeface="Times New Roman" charset="0"/>
              </a:rPr>
              <a:t> </a:t>
            </a:r>
            <a:r>
              <a:rPr lang="en-US" sz="2000" dirty="0">
                <a:cs typeface="Times New Roman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done</a:t>
            </a:r>
            <a:r>
              <a:rPr lang="en-US" sz="2000" dirty="0">
                <a:cs typeface="Times New Roman" charset="0"/>
              </a:rPr>
              <a:t> statement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Terminates execution of the loop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The 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continue</a:t>
            </a:r>
            <a:r>
              <a:rPr lang="en-US" sz="2400" dirty="0">
                <a:cs typeface="Times New Roman" charset="0"/>
              </a:rPr>
              <a:t> statement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Transfers control </a:t>
            </a: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to</a:t>
            </a:r>
            <a:r>
              <a:rPr lang="en-US" sz="2000" dirty="0">
                <a:solidFill>
                  <a:srgbClr val="FF0000"/>
                </a:solidFill>
                <a:cs typeface="Times New Roman" charset="0"/>
              </a:rPr>
              <a:t> </a:t>
            </a:r>
            <a:r>
              <a:rPr lang="en-US" sz="2000" dirty="0">
                <a:cs typeface="Times New Roman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done</a:t>
            </a:r>
            <a:r>
              <a:rPr lang="en-US" sz="2000" dirty="0">
                <a:cs typeface="Times New Roman" charset="0"/>
              </a:rPr>
              <a:t> statement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Skips the test statements for the current iteration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Continues execution of the loop</a:t>
            </a:r>
          </a:p>
        </p:txBody>
      </p:sp>
    </p:spTree>
    <p:extLst>
      <p:ext uri="{BB962C8B-B14F-4D97-AF65-F5344CB8AC3E}">
        <p14:creationId xmlns:p14="http://schemas.microsoft.com/office/powerpoint/2010/main" val="18541124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break Command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while [ condition ]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statement1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break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</a:t>
            </a: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statementN</a:t>
            </a: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echo "done"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33600" y="3204623"/>
            <a:ext cx="1651000" cy="0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84600" y="3204623"/>
            <a:ext cx="0" cy="1281095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89200" y="4485718"/>
            <a:ext cx="1295400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4471" y="3481712"/>
            <a:ext cx="3265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iteration is over and there are no more iterations</a:t>
            </a:r>
          </a:p>
        </p:txBody>
      </p:sp>
    </p:spTree>
    <p:extLst>
      <p:ext uri="{BB962C8B-B14F-4D97-AF65-F5344CB8AC3E}">
        <p14:creationId xmlns:p14="http://schemas.microsoft.com/office/powerpoint/2010/main" val="125990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continue Command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while [ condition ]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statement1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continue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</a:t>
            </a: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statementN</a:t>
            </a: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echo "done"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692400" y="3191394"/>
            <a:ext cx="1651000" cy="0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43400" y="1824032"/>
            <a:ext cx="0" cy="1367362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65500" y="1824032"/>
            <a:ext cx="977900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3400" y="2141074"/>
            <a:ext cx="2849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iteration is over;</a:t>
            </a:r>
          </a:p>
          <a:p>
            <a:pPr algn="ctr"/>
            <a:r>
              <a:rPr lang="en-US" sz="2000" dirty="0"/>
              <a:t>do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192921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continue and break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for index in 1 2 3 4 5 6 7 8 9 10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if [ $index –le 3 ]; then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echo "continue"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continue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fi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echo $index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if [ $index –ge 8 ]; then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echo "break"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break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fi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2BF67-4BCD-431C-8125-60BA58511962}"/>
              </a:ext>
            </a:extLst>
          </p:cNvPr>
          <p:cNvSpPr txBox="1"/>
          <p:nvPr/>
        </p:nvSpPr>
        <p:spPr>
          <a:xfrm>
            <a:off x="5948039" y="150570"/>
            <a:ext cx="21920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continue_break.sh</a:t>
            </a:r>
          </a:p>
        </p:txBody>
      </p:sp>
    </p:spTree>
    <p:extLst>
      <p:ext uri="{BB962C8B-B14F-4D97-AF65-F5344CB8AC3E}">
        <p14:creationId xmlns:p14="http://schemas.microsoft.com/office/powerpoint/2010/main" val="69584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Shell’s Responsibilities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2400" dirty="0"/>
              <a:t>I/O Redirection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The shell takes care of all redirection of input and output, scanning for the redirection symbols like </a:t>
            </a:r>
            <a:r>
              <a:rPr lang="en-US" sz="2000" dirty="0">
                <a:solidFill>
                  <a:srgbClr val="2F02F0"/>
                </a:solidFill>
              </a:rPr>
              <a:t>&lt;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2F02F0"/>
                </a:solidFill>
              </a:rPr>
              <a:t>&gt;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2F02F0"/>
                </a:solidFill>
              </a:rPr>
              <a:t>&gt;&gt;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2400" dirty="0"/>
              <a:t>Pipeline Hookup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The shell is also responsible for detecting the use of the pipe symbol </a:t>
            </a:r>
            <a:r>
              <a:rPr lang="en-US" sz="2000" dirty="0">
                <a:solidFill>
                  <a:srgbClr val="2F02F0"/>
                </a:solidFill>
              </a:rPr>
              <a:t>|</a:t>
            </a:r>
            <a:r>
              <a:rPr lang="en-US" sz="2000" dirty="0"/>
              <a:t>, and connecting the standard output of the preceding command with the standard input of the succeeding command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2400" dirty="0"/>
              <a:t>Environment Control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The shell environment can be customized by each user to include the default home directory, the cursor presented by the shell for prompting and other options to be discussed later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2400" dirty="0"/>
              <a:t>Interpreted Programming Languages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The shell provides a built-in capability for developing fairly complicated programs, or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shell scripts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to automate repetitive tasks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It includes variables, arrays, decision making capabilities, looping constructs and arithmetic operations</a:t>
            </a:r>
            <a:endParaRPr lang="en-US" sz="1600" dirty="0">
              <a:cs typeface="Times New Roman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6811E1-D4DA-487D-BAEF-4DBEC1F4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53" y="203299"/>
            <a:ext cx="2403699" cy="10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19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Shell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A shell function is similar to a shell script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Stores a series of commands for execution later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Shell stores functions in memory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Shell executes a shell function in the same shell that called it (not a subshell)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Must be defined before they can be referenced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Usually placed at the beginning of the script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function-name()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{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statements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158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 Example 1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560602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funky()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{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# This is a simple function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echo "This is a funky function."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echo "Now exiting funky function."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}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 declaration must precede call: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funky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BB53F-4A1E-4010-8DE3-3401914535F5}"/>
              </a:ext>
            </a:extLst>
          </p:cNvPr>
          <p:cNvSpPr txBox="1"/>
          <p:nvPr/>
        </p:nvSpPr>
        <p:spPr>
          <a:xfrm>
            <a:off x="6214369" y="639192"/>
            <a:ext cx="1481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function1.sh</a:t>
            </a:r>
          </a:p>
        </p:txBody>
      </p:sp>
    </p:spTree>
    <p:extLst>
      <p:ext uri="{BB962C8B-B14F-4D97-AF65-F5344CB8AC3E}">
        <p14:creationId xmlns:p14="http://schemas.microsoft.com/office/powerpoint/2010/main" val="2426299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 Example 2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fun()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{	# A somewhat more complex function.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JUST_A_SECOND=1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let i=0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REPEATS=30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echo "And now the fun really begins."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while [ $i –lt $REPEATS ]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do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echo "-------FUNCTIONS are fun--------&gt;"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sleep $JUST_A_SECOND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let i+=1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done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}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fun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76A0-EB16-42C2-8DD4-F8B1274E21E5}"/>
              </a:ext>
            </a:extLst>
          </p:cNvPr>
          <p:cNvSpPr txBox="1"/>
          <p:nvPr/>
        </p:nvSpPr>
        <p:spPr>
          <a:xfrm>
            <a:off x="6214369" y="639192"/>
            <a:ext cx="1481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function2.sh</a:t>
            </a:r>
          </a:p>
        </p:txBody>
      </p:sp>
    </p:spTree>
    <p:extLst>
      <p:ext uri="{BB962C8B-B14F-4D97-AF65-F5344CB8AC3E}">
        <p14:creationId xmlns:p14="http://schemas.microsoft.com/office/powerpoint/2010/main" val="2903659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 Parameters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Functions do not need to define formal parameters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They are supported by positional parameters (i.e., $1, $2, </a:t>
            </a:r>
            <a:r>
              <a:rPr lang="is-IS" sz="2000" dirty="0">
                <a:cs typeface="Times New Roman" charset="0"/>
              </a:rPr>
              <a:t>…) for each argument passed to the function</a:t>
            </a:r>
          </a:p>
          <a:p>
            <a:pPr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$#	</a:t>
            </a:r>
            <a:r>
              <a:rPr lang="en-US" sz="2000" dirty="0">
                <a:cs typeface="Times New Roman" charset="0"/>
              </a:rPr>
              <a:t>reflects number of parameters</a:t>
            </a:r>
          </a:p>
          <a:p>
            <a:pPr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$0	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still contains name of script (not name of function)</a:t>
            </a:r>
            <a:endParaRPr lang="en-US" sz="2000" dirty="0">
              <a:cs typeface="Times New Roman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Functions invoked with or without parameters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But no parentheses are needed in the function call</a:t>
            </a:r>
          </a:p>
        </p:txBody>
      </p:sp>
    </p:spTree>
    <p:extLst>
      <p:ext uri="{BB962C8B-B14F-4D97-AF65-F5344CB8AC3E}">
        <p14:creationId xmlns:p14="http://schemas.microsoft.com/office/powerpoint/2010/main" val="13951273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 with Parameter Example 1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solidFill>
                  <a:srgbClr val="00B050"/>
                </a:solidFill>
                <a:cs typeface="Times New Roman" charset="0"/>
              </a:rPr>
              <a:t>testfile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()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{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if [ </a:t>
            </a:r>
            <a:r>
              <a:rPr lang="en-US" sz="2400" dirty="0">
                <a:solidFill>
                  <a:srgbClr val="00B050"/>
                </a:solidFill>
                <a:cs typeface="Times New Roman" charset="0"/>
              </a:rPr>
              <a:t>$#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 –gt 0 ]; then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	if [[ –f $1 &amp;&amp; –r $1 ]]; then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		echo $1 is a readable file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	else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		echo $1 is not a readable file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	fi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fi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}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testfile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cs typeface="Times New Roman" charset="0"/>
              </a:rPr>
              <a:t>.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testfile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cs typeface="Times New Roman" charset="0"/>
              </a:rPr>
              <a:t>funtest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A4423-36FB-442C-89DC-E8EAEDF12041}"/>
              </a:ext>
            </a:extLst>
          </p:cNvPr>
          <p:cNvSpPr txBox="1"/>
          <p:nvPr/>
        </p:nvSpPr>
        <p:spPr>
          <a:xfrm>
            <a:off x="2769833" y="5681709"/>
            <a:ext cx="522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and </a:t>
            </a:r>
            <a:r>
              <a:rPr lang="en-US" dirty="0" err="1"/>
              <a:t>funtest</a:t>
            </a:r>
            <a:r>
              <a:rPr lang="en-US" dirty="0"/>
              <a:t> are parameters to the </a:t>
            </a:r>
            <a:r>
              <a:rPr lang="en-US" dirty="0" err="1"/>
              <a:t>testfile</a:t>
            </a:r>
            <a:r>
              <a:rPr lang="en-US" dirty="0"/>
              <a:t>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540DC-F36A-445A-AC30-4D867B8FB9D9}"/>
              </a:ext>
            </a:extLst>
          </p:cNvPr>
          <p:cNvSpPr txBox="1"/>
          <p:nvPr/>
        </p:nvSpPr>
        <p:spPr>
          <a:xfrm>
            <a:off x="4240398" y="2016101"/>
            <a:ext cx="45897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$# contains the </a:t>
            </a:r>
            <a:r>
              <a:rPr lang="en-US" b="1" dirty="0"/>
              <a:t>number of parameters </a:t>
            </a:r>
            <a:r>
              <a:rPr lang="en-US" dirty="0"/>
              <a:t>passed to the </a:t>
            </a:r>
            <a:r>
              <a:rPr lang="en-US" dirty="0" err="1"/>
              <a:t>testfile</a:t>
            </a:r>
            <a:r>
              <a:rPr lang="en-US" dirty="0"/>
              <a:t> function.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6F15783-9B3C-456C-B382-189FA2EA8C9D}"/>
              </a:ext>
            </a:extLst>
          </p:cNvPr>
          <p:cNvCxnSpPr/>
          <p:nvPr/>
        </p:nvCxnSpPr>
        <p:spPr>
          <a:xfrm flipV="1">
            <a:off x="3302493" y="2325950"/>
            <a:ext cx="937905" cy="537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07AA60-2D04-4E67-BCB1-326F32F71703}"/>
              </a:ext>
            </a:extLst>
          </p:cNvPr>
          <p:cNvSpPr txBox="1"/>
          <p:nvPr/>
        </p:nvSpPr>
        <p:spPr>
          <a:xfrm>
            <a:off x="6516950" y="138393"/>
            <a:ext cx="1481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function3.sh</a:t>
            </a:r>
          </a:p>
        </p:txBody>
      </p:sp>
    </p:spTree>
    <p:extLst>
      <p:ext uri="{BB962C8B-B14F-4D97-AF65-F5344CB8AC3E}">
        <p14:creationId xmlns:p14="http://schemas.microsoft.com/office/powerpoint/2010/main" val="11511509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 with Parameter Example 2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checkfile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()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{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for file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do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if [ -f "$file" ]; then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	echo "$file is a file"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else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	if [ -d "$file" ]; then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		echo "$file is a directory"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	fi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	fi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done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}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checkfile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 . funtest</a:t>
            </a:r>
          </a:p>
        </p:txBody>
      </p:sp>
    </p:spTree>
    <p:extLst>
      <p:ext uri="{BB962C8B-B14F-4D97-AF65-F5344CB8AC3E}">
        <p14:creationId xmlns:p14="http://schemas.microsoft.com/office/powerpoint/2010/main" val="26442622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Local Variables in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Variab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les defined within functions are </a:t>
            </a: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global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Their values are known throughout the entire shell program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Keyword “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local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” inside a function definition makes referenced variables “</a:t>
            </a: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local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” to that function</a:t>
            </a:r>
          </a:p>
        </p:txBody>
      </p:sp>
    </p:spTree>
    <p:extLst>
      <p:ext uri="{BB962C8B-B14F-4D97-AF65-F5344CB8AC3E}">
        <p14:creationId xmlns:p14="http://schemas.microsoft.com/office/powerpoint/2010/main" val="3855892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 Variables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global="pretty good variable"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B050"/>
                </a:solidFill>
                <a:cs typeface="Times New Roman" charset="0"/>
              </a:rPr>
              <a:t>checkvar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()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{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local inside="not so good variable"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echo $global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echo $inside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	global="better variable"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}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echo $global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checkvar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echo $global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echo $inside</a:t>
            </a:r>
          </a:p>
        </p:txBody>
      </p:sp>
    </p:spTree>
    <p:extLst>
      <p:ext uri="{BB962C8B-B14F-4D97-AF65-F5344CB8AC3E}">
        <p14:creationId xmlns:p14="http://schemas.microsoft.com/office/powerpoint/2010/main" val="20870348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>
                <a:cs typeface="Times New Roman" charset="0"/>
              </a:rPr>
              <a:t>Arrays up to 1024 elements are created when used in one of two subscript forms:</a:t>
            </a:r>
          </a:p>
          <a:p>
            <a:pPr marL="400050" lvl="1" indent="0" algn="just">
              <a:spcBef>
                <a:spcPts val="0"/>
              </a:spcBef>
              <a:spcAft>
                <a:spcPts val="200"/>
              </a:spcAft>
              <a:buNone/>
              <a:tabLst>
                <a:tab pos="1824038" algn="l"/>
                <a:tab pos="2282825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pet[0]=dog</a:t>
            </a:r>
          </a:p>
          <a:p>
            <a:pPr marL="400050" lvl="1" indent="0">
              <a:spcBef>
                <a:spcPts val="0"/>
              </a:spcBef>
              <a:spcAft>
                <a:spcPts val="200"/>
              </a:spcAft>
              <a:buNone/>
              <a:tabLst>
                <a:tab pos="1662113" algn="l"/>
                <a:tab pos="2054225" algn="l"/>
                <a:tab pos="5822950" algn="l"/>
                <a:tab pos="6173788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pet[1]=cat	</a:t>
            </a:r>
            <a:r>
              <a:rPr lang="en-US" sz="2000" dirty="0">
                <a:cs typeface="Times New Roman" charset="0"/>
              </a:rPr>
              <a:t>or	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pet=([0]="dog" [1]="cat" [2]="fish")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	or	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pet=(dog cat fish)</a:t>
            </a:r>
          </a:p>
          <a:p>
            <a:pPr marL="400050" lvl="1" indent="0" algn="just">
              <a:spcBef>
                <a:spcPts val="0"/>
              </a:spcBef>
              <a:spcAft>
                <a:spcPts val="200"/>
              </a:spcAft>
              <a:buNone/>
              <a:tabLst>
                <a:tab pos="1824038" algn="l"/>
                <a:tab pos="2282825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pet[2]=fish</a:t>
            </a:r>
          </a:p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>
                <a:cs typeface="Times New Roman" charset="0"/>
              </a:rPr>
              <a:t>To extract a value, use 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${</a:t>
            </a: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arrayname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[</a:t>
            </a: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i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]}</a:t>
            </a:r>
          </a:p>
          <a:p>
            <a:pPr marL="400050" lvl="1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echo ${pet[0]}</a:t>
            </a:r>
          </a:p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>
                <a:cs typeface="Times New Roman" charset="0"/>
              </a:rPr>
              <a:t>To extract all elements, use 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${</a:t>
            </a: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arrayname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[*]}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sz="2000" dirty="0">
                <a:cs typeface="Times New Roman" charset="0"/>
              </a:rPr>
              <a:t>You can combine arrays with loops using a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for</a:t>
            </a:r>
            <a:r>
              <a:rPr lang="en-US" sz="2000" dirty="0">
                <a:cs typeface="Times New Roman" charset="0"/>
              </a:rPr>
              <a:t> loop</a:t>
            </a:r>
          </a:p>
          <a:p>
            <a:pPr marL="457200" lvl="1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for x in ${</a:t>
            </a: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arrayname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[*]}</a:t>
            </a:r>
          </a:p>
          <a:p>
            <a:pPr marL="457200" lvl="1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457200" lvl="1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</a:t>
            </a:r>
            <a:r>
              <a:rPr lang="is-IS" sz="2400" dirty="0">
                <a:solidFill>
                  <a:srgbClr val="2F02F0"/>
                </a:solidFill>
                <a:cs typeface="Times New Roman" charset="0"/>
              </a:rPr>
              <a:t>…</a:t>
            </a:r>
          </a:p>
          <a:p>
            <a:pPr marL="457200" lvl="1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is-IS" sz="2400" dirty="0">
                <a:solidFill>
                  <a:srgbClr val="2F02F0"/>
                </a:solidFill>
                <a:cs typeface="Times New Roman" charset="0"/>
              </a:rPr>
              <a:t>done</a:t>
            </a:r>
            <a:endParaRPr lang="en-US" sz="2400" dirty="0">
              <a:solidFill>
                <a:srgbClr val="2F02F0"/>
              </a:solidFill>
              <a:cs typeface="Times New Roman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203222" y="5573889"/>
            <a:ext cx="5483578" cy="663222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F02F0"/>
                </a:solidFill>
              </a:rPr>
              <a:t>${#</a:t>
            </a:r>
            <a:r>
              <a:rPr lang="en-US" sz="2000" dirty="0" err="1">
                <a:solidFill>
                  <a:srgbClr val="2F02F0"/>
                </a:solidFill>
              </a:rPr>
              <a:t>arrayname</a:t>
            </a:r>
            <a:r>
              <a:rPr lang="en-US" sz="2000" dirty="0">
                <a:solidFill>
                  <a:srgbClr val="2F02F0"/>
                </a:solidFill>
              </a:rPr>
              <a:t>[*]} </a:t>
            </a:r>
            <a:r>
              <a:rPr lang="en-US" sz="2000" dirty="0"/>
              <a:t>for number of elements in array</a:t>
            </a:r>
          </a:p>
        </p:txBody>
      </p:sp>
    </p:spTree>
    <p:extLst>
      <p:ext uri="{BB962C8B-B14F-4D97-AF65-F5344CB8AC3E}">
        <p14:creationId xmlns:p14="http://schemas.microsoft.com/office/powerpoint/2010/main" val="15155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String Manipulation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405157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Bash supports a number of string manipulation operations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solidFill>
                  <a:srgbClr val="2F02F0"/>
                </a:solidFill>
              </a:rPr>
              <a:t>${#string} </a:t>
            </a:r>
            <a:r>
              <a:rPr lang="en-US" sz="2000" dirty="0"/>
              <a:t>gives the string </a:t>
            </a:r>
            <a:r>
              <a:rPr lang="en-US" sz="2000" dirty="0">
                <a:solidFill>
                  <a:srgbClr val="008000"/>
                </a:solidFill>
              </a:rPr>
              <a:t>length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solidFill>
                  <a:srgbClr val="2F02F0"/>
                </a:solidFill>
              </a:rPr>
              <a:t>${</a:t>
            </a:r>
            <a:r>
              <a:rPr lang="en-US" sz="2000" dirty="0" err="1">
                <a:solidFill>
                  <a:srgbClr val="2F02F0"/>
                </a:solidFill>
              </a:rPr>
              <a:t>string:pos</a:t>
            </a:r>
            <a:r>
              <a:rPr lang="en-US" sz="2000" dirty="0">
                <a:solidFill>
                  <a:srgbClr val="2F02F0"/>
                </a:solidFill>
              </a:rPr>
              <a:t>}</a:t>
            </a:r>
            <a:r>
              <a:rPr lang="en-US" sz="2000" dirty="0"/>
              <a:t> extracts </a:t>
            </a:r>
            <a:r>
              <a:rPr lang="en-US" sz="2000" dirty="0">
                <a:solidFill>
                  <a:srgbClr val="008000"/>
                </a:solidFill>
              </a:rPr>
              <a:t>substring </a:t>
            </a:r>
            <a:r>
              <a:rPr lang="en-US" sz="2000" dirty="0"/>
              <a:t>from </a:t>
            </a:r>
            <a:r>
              <a:rPr lang="en-US" sz="2000" dirty="0">
                <a:solidFill>
                  <a:srgbClr val="2F02F0"/>
                </a:solidFill>
              </a:rPr>
              <a:t>$string</a:t>
            </a:r>
            <a:r>
              <a:rPr lang="en-US" sz="2000" dirty="0"/>
              <a:t> at </a:t>
            </a:r>
            <a:r>
              <a:rPr lang="en-US" sz="2000" dirty="0">
                <a:solidFill>
                  <a:srgbClr val="2F02F0"/>
                </a:solidFill>
              </a:rPr>
              <a:t>$</a:t>
            </a:r>
            <a:r>
              <a:rPr lang="en-US" sz="2000" dirty="0" err="1">
                <a:solidFill>
                  <a:srgbClr val="2F02F0"/>
                </a:solidFill>
              </a:rPr>
              <a:t>pos</a:t>
            </a:r>
            <a:endParaRPr lang="en-US" sz="2000" dirty="0">
              <a:solidFill>
                <a:srgbClr val="2F02F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solidFill>
                  <a:srgbClr val="2F02F0"/>
                </a:solidFill>
              </a:rPr>
              <a:t>${</a:t>
            </a:r>
            <a:r>
              <a:rPr lang="en-US" sz="2000" dirty="0" err="1">
                <a:solidFill>
                  <a:srgbClr val="2F02F0"/>
                </a:solidFill>
              </a:rPr>
              <a:t>string:pos:len</a:t>
            </a:r>
            <a:r>
              <a:rPr lang="en-US" sz="2000" dirty="0">
                <a:solidFill>
                  <a:srgbClr val="2F02F0"/>
                </a:solidFill>
              </a:rPr>
              <a:t>}</a:t>
            </a:r>
            <a:r>
              <a:rPr lang="en-US" sz="2000" dirty="0"/>
              <a:t> extracts </a:t>
            </a:r>
            <a:r>
              <a:rPr lang="en-US" sz="2000" dirty="0">
                <a:solidFill>
                  <a:srgbClr val="2F02F0"/>
                </a:solidFill>
              </a:rPr>
              <a:t>$</a:t>
            </a:r>
            <a:r>
              <a:rPr lang="en-US" sz="2000" dirty="0" err="1">
                <a:solidFill>
                  <a:srgbClr val="2F02F0"/>
                </a:solidFill>
              </a:rPr>
              <a:t>len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characters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from </a:t>
            </a:r>
            <a:r>
              <a:rPr lang="en-US" sz="2000" dirty="0">
                <a:solidFill>
                  <a:srgbClr val="2F02F0"/>
                </a:solidFill>
              </a:rPr>
              <a:t>$string </a:t>
            </a:r>
            <a:r>
              <a:rPr lang="en-US" sz="2000" dirty="0"/>
              <a:t>at </a:t>
            </a:r>
            <a:r>
              <a:rPr lang="en-US" sz="2000" dirty="0">
                <a:solidFill>
                  <a:srgbClr val="2F02F0"/>
                </a:solidFill>
              </a:rPr>
              <a:t>$</a:t>
            </a:r>
            <a:r>
              <a:rPr lang="en-US" sz="2000" dirty="0" err="1">
                <a:solidFill>
                  <a:srgbClr val="2F02F0"/>
                </a:solidFill>
              </a:rPr>
              <a:t>pos</a:t>
            </a:r>
            <a:endParaRPr lang="en-US" sz="2000" dirty="0">
              <a:solidFill>
                <a:srgbClr val="2F02F0"/>
              </a:solidFill>
              <a:cs typeface="Times New Roman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Example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 err="1">
                <a:solidFill>
                  <a:srgbClr val="2F02F0"/>
                </a:solidFill>
              </a:rPr>
              <a:t>str</a:t>
            </a:r>
            <a:r>
              <a:rPr lang="en-US" sz="2000" dirty="0">
                <a:solidFill>
                  <a:srgbClr val="2F02F0"/>
                </a:solidFill>
              </a:rPr>
              <a:t>=0123456789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solidFill>
                  <a:srgbClr val="2F02F0"/>
                </a:solidFill>
              </a:rPr>
              <a:t>echo ${#</a:t>
            </a:r>
            <a:r>
              <a:rPr lang="en-US" sz="2000" dirty="0" err="1">
                <a:solidFill>
                  <a:srgbClr val="2F02F0"/>
                </a:solidFill>
              </a:rPr>
              <a:t>str</a:t>
            </a:r>
            <a:r>
              <a:rPr lang="en-US" sz="2000" dirty="0">
                <a:solidFill>
                  <a:srgbClr val="2F02F0"/>
                </a:solidFill>
              </a:rPr>
              <a:t>}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solidFill>
                  <a:srgbClr val="2F02F0"/>
                </a:solidFill>
              </a:rPr>
              <a:t>echo ${str:6}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000" dirty="0">
                <a:solidFill>
                  <a:srgbClr val="2F02F0"/>
                </a:solidFill>
              </a:rPr>
              <a:t>echo ${str:6:2}</a:t>
            </a:r>
            <a:endParaRPr lang="en-US" sz="1600" dirty="0">
              <a:solidFill>
                <a:srgbClr val="2F0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Shell Startup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B6B18-DBCC-4673-AD3F-68425C05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46" y="1544956"/>
            <a:ext cx="5425644" cy="3185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3B5F42-02CE-416C-90C7-A36CB4A09160}"/>
              </a:ext>
            </a:extLst>
          </p:cNvPr>
          <p:cNvSpPr txBox="1"/>
          <p:nvPr/>
        </p:nvSpPr>
        <p:spPr>
          <a:xfrm>
            <a:off x="205289" y="4865598"/>
            <a:ext cx="88077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login shell is a shell that is started at startup by the 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r>
              <a:rPr lang="en-US" dirty="0"/>
              <a:t> process (or </a:t>
            </a:r>
            <a:r>
              <a:rPr lang="en-US" dirty="0" err="1">
                <a:highlight>
                  <a:srgbClr val="FFFF00"/>
                </a:highlight>
              </a:rPr>
              <a:t>systemd</a:t>
            </a:r>
            <a:r>
              <a:rPr lang="en-US" dirty="0"/>
              <a:t> process nowadays).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A shell that logs you into the system by your providing a username and a password. </a:t>
            </a:r>
          </a:p>
          <a:p>
            <a:pPr algn="ctr"/>
            <a:r>
              <a:rPr lang="en-US" dirty="0"/>
              <a:t>A non-login shell, by contrast, is a shell that is invoked without logging anybody in. </a:t>
            </a:r>
          </a:p>
        </p:txBody>
      </p:sp>
    </p:spTree>
    <p:extLst>
      <p:ext uri="{BB962C8B-B14F-4D97-AF65-F5344CB8AC3E}">
        <p14:creationId xmlns:p14="http://schemas.microsoft.com/office/powerpoint/2010/main" val="31917297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93EA-1CCD-4F41-B252-75F9DE46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00FC-FE50-4F0C-9E86-74B89E55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Ctrl+Shift+Esc</a:t>
            </a:r>
            <a:r>
              <a:rPr lang="en-US" dirty="0"/>
              <a:t> -------- &gt; Task Manager</a:t>
            </a:r>
          </a:p>
          <a:p>
            <a:r>
              <a:rPr lang="en-US" dirty="0" err="1"/>
              <a:t>Ctrl+Shift+Del</a:t>
            </a:r>
            <a:r>
              <a:rPr lang="en-US" dirty="0"/>
              <a:t> -------- &gt; Menu of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939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Signal Handling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Linux allows you to send a signal to any process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Any Linux process can be interrupted by a signal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Ctrl-C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(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^C</a:t>
            </a:r>
            <a:r>
              <a:rPr lang="en-US" sz="2000" dirty="0">
                <a:cs typeface="Times New Roman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typed via keyboard either stops a program from running or terminates bash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Signal end of input with EOF signal,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Ctrl-D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(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^D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Pressing Ctrl-D at the shell causes the shell to exit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What if you don’t want to exit the shell?</a:t>
            </a:r>
          </a:p>
          <a:p>
            <a:pPr marL="1314450" lvl="3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2F02F0"/>
                </a:solidFill>
                <a:cs typeface="Times New Roman" charset="0"/>
              </a:rPr>
              <a:t>ignoreeof</a:t>
            </a:r>
            <a:r>
              <a:rPr lang="en-US" dirty="0">
                <a:solidFill>
                  <a:srgbClr val="2F02F0"/>
                </a:solidFill>
                <a:cs typeface="Times New Roman" charset="0"/>
              </a:rPr>
              <a:t>=1 bash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To see a list of supported signals in Linux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kill –l</a:t>
            </a:r>
            <a:endParaRPr lang="en-US" sz="2000" dirty="0">
              <a:solidFill>
                <a:srgbClr val="000000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Signal Handling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$ kill -l</a:t>
            </a:r>
          </a:p>
          <a:p>
            <a:pPr marL="0" indent="0">
              <a:buNone/>
              <a:tabLst>
                <a:tab pos="1652588" algn="l"/>
                <a:tab pos="3317875" algn="l"/>
                <a:tab pos="4916488" algn="l"/>
                <a:tab pos="6513513" algn="l"/>
              </a:tabLst>
            </a:pPr>
            <a:r>
              <a:rPr lang="en-US" sz="1200" b="1" dirty="0">
                <a:latin typeface="Courier New"/>
                <a:cs typeface="Courier New"/>
              </a:rPr>
              <a:t> 1) SIGHUP	 2) SIGINT	 3) SIGQUIT	 4) SIGILL	 5) SIGTRAP</a:t>
            </a:r>
          </a:p>
          <a:p>
            <a:pPr marL="0" indent="0">
              <a:buNone/>
              <a:tabLst>
                <a:tab pos="1652588" algn="l"/>
                <a:tab pos="3317875" algn="l"/>
                <a:tab pos="4916488" algn="l"/>
                <a:tab pos="6513513" algn="l"/>
              </a:tabLst>
            </a:pPr>
            <a:r>
              <a:rPr lang="en-US" sz="1200" b="1" dirty="0">
                <a:latin typeface="Courier New"/>
                <a:cs typeface="Courier New"/>
              </a:rPr>
              <a:t> 6) SIGABRT	 7) SIGBUS	 8) SIGFPE	 9) SIGKILL	10) SIGUSR1</a:t>
            </a:r>
          </a:p>
          <a:p>
            <a:pPr marL="0" indent="0">
              <a:buNone/>
              <a:tabLst>
                <a:tab pos="1652588" algn="l"/>
                <a:tab pos="3317875" algn="l"/>
                <a:tab pos="4916488" algn="l"/>
                <a:tab pos="6513513" algn="l"/>
              </a:tabLst>
            </a:pPr>
            <a:r>
              <a:rPr lang="en-US" sz="1200" b="1" dirty="0">
                <a:latin typeface="Courier New"/>
                <a:cs typeface="Courier New"/>
              </a:rPr>
              <a:t>11) SIGSEGV	12) SIGUSR2	13) SIGPIPE	14) SIGALRM	15) SIGTERM</a:t>
            </a:r>
          </a:p>
          <a:p>
            <a:pPr marL="0" indent="0">
              <a:buNone/>
              <a:tabLst>
                <a:tab pos="1652588" algn="l"/>
                <a:tab pos="3317875" algn="l"/>
                <a:tab pos="4916488" algn="l"/>
                <a:tab pos="6513513" algn="l"/>
              </a:tabLst>
            </a:pPr>
            <a:r>
              <a:rPr lang="en-US" sz="1200" b="1" dirty="0">
                <a:latin typeface="Courier New"/>
                <a:cs typeface="Courier New"/>
              </a:rPr>
              <a:t>16) SIGSTKFLT	17) SIGCHLD	18) SIGCONT	19) SIGSTOP	20) SIGTSTP</a:t>
            </a:r>
          </a:p>
          <a:p>
            <a:pPr marL="0" indent="0">
              <a:buNone/>
              <a:tabLst>
                <a:tab pos="1652588" algn="l"/>
                <a:tab pos="3317875" algn="l"/>
                <a:tab pos="4916488" algn="l"/>
                <a:tab pos="6513513" algn="l"/>
              </a:tabLst>
            </a:pPr>
            <a:r>
              <a:rPr lang="en-US" sz="1200" b="1" dirty="0">
                <a:latin typeface="Courier New"/>
                <a:cs typeface="Courier New"/>
              </a:rPr>
              <a:t>21) SIGTTIN	22) SIGTTOU	23) SIGURG	24) SIGXCPU	25) SIGXFSZ</a:t>
            </a:r>
          </a:p>
          <a:p>
            <a:pPr marL="0" indent="0">
              <a:buNone/>
              <a:tabLst>
                <a:tab pos="1652588" algn="l"/>
                <a:tab pos="3317875" algn="l"/>
                <a:tab pos="4916488" algn="l"/>
                <a:tab pos="6513513" algn="l"/>
              </a:tabLst>
            </a:pPr>
            <a:r>
              <a:rPr lang="en-US" sz="1200" b="1" dirty="0">
                <a:latin typeface="Courier New"/>
                <a:cs typeface="Courier New"/>
              </a:rPr>
              <a:t>26) SIGVTALRM	27) SIGPROF	28) SIGWINCH	29) SIGIO	30) SIGPWR</a:t>
            </a:r>
          </a:p>
          <a:p>
            <a:pPr marL="0" indent="0">
              <a:buNone/>
              <a:tabLst>
                <a:tab pos="1652588" algn="l"/>
                <a:tab pos="3317875" algn="l"/>
                <a:tab pos="4916488" algn="l"/>
                <a:tab pos="6513513" algn="l"/>
              </a:tabLst>
            </a:pPr>
            <a:r>
              <a:rPr lang="en-US" sz="1200" b="1" dirty="0">
                <a:latin typeface="Courier New"/>
                <a:cs typeface="Courier New"/>
              </a:rPr>
              <a:t>31) SIGSYS	34) SIGRTMIN	35) SIGRTMIN+1	36) SIGRTMIN+2	37) SIGRTMIN+3</a:t>
            </a:r>
          </a:p>
          <a:p>
            <a:pPr marL="0" indent="0">
              <a:buNone/>
              <a:tabLst>
                <a:tab pos="1652588" algn="l"/>
                <a:tab pos="3317875" algn="l"/>
                <a:tab pos="4916488" algn="l"/>
                <a:tab pos="6513513" algn="l"/>
              </a:tabLst>
            </a:pPr>
            <a:r>
              <a:rPr lang="en-US" sz="1200" b="1" dirty="0">
                <a:latin typeface="Courier New"/>
                <a:cs typeface="Courier New"/>
              </a:rPr>
              <a:t>38) SIGRTMIN+4	39) SIGRTMIN+5	40) SIGRTMIN+6	41) SIGRTMIN+7	42) SIGRTMIN+8</a:t>
            </a:r>
          </a:p>
          <a:p>
            <a:pPr marL="0" indent="0">
              <a:buNone/>
              <a:tabLst>
                <a:tab pos="1652588" algn="l"/>
                <a:tab pos="3317875" algn="l"/>
                <a:tab pos="4916488" algn="l"/>
                <a:tab pos="6513513" algn="l"/>
              </a:tabLst>
            </a:pPr>
            <a:r>
              <a:rPr lang="en-US" sz="1200" b="1" dirty="0">
                <a:latin typeface="Courier New"/>
                <a:cs typeface="Courier New"/>
              </a:rPr>
              <a:t>43) SIGRTMIN+9	44) SIGRTMIN+10	45) SIGRTMIN+11	46) SIGRTMIN+12	47) SIGRTMIN+13</a:t>
            </a:r>
          </a:p>
          <a:p>
            <a:pPr marL="0" indent="0">
              <a:buNone/>
              <a:tabLst>
                <a:tab pos="1652588" algn="l"/>
                <a:tab pos="3317875" algn="l"/>
                <a:tab pos="4916488" algn="l"/>
                <a:tab pos="6513513" algn="l"/>
              </a:tabLst>
            </a:pPr>
            <a:r>
              <a:rPr lang="is-IS" sz="1200" b="1" dirty="0">
                <a:latin typeface="Courier New"/>
                <a:cs typeface="Courier New"/>
              </a:rPr>
              <a:t>48) SIGRTMIN+14	49) SIGRTMIN+15	50) SIGRTMAX-14	51) SIGRTMAX-13	52) SIGRTMAX-12</a:t>
            </a:r>
          </a:p>
          <a:p>
            <a:pPr marL="0" indent="0">
              <a:buNone/>
              <a:tabLst>
                <a:tab pos="1652588" algn="l"/>
                <a:tab pos="3317875" algn="l"/>
                <a:tab pos="4916488" algn="l"/>
                <a:tab pos="6513513" algn="l"/>
              </a:tabLst>
            </a:pPr>
            <a:r>
              <a:rPr lang="en-US" sz="1200" b="1" dirty="0">
                <a:latin typeface="Courier New"/>
                <a:cs typeface="Courier New"/>
              </a:rPr>
              <a:t>53) SIGRTMAX-11	54) SIGRTMAX-10	55) SIGRTMAX-9	56) SIGRTMAX-8	57) SIGRTMAX-7</a:t>
            </a:r>
          </a:p>
          <a:p>
            <a:pPr marL="0" indent="0">
              <a:buNone/>
              <a:tabLst>
                <a:tab pos="1652588" algn="l"/>
                <a:tab pos="3317875" algn="l"/>
                <a:tab pos="4916488" algn="l"/>
                <a:tab pos="6513513" algn="l"/>
              </a:tabLst>
            </a:pPr>
            <a:r>
              <a:rPr lang="en-US" sz="1200" b="1" dirty="0">
                <a:latin typeface="Courier New"/>
                <a:cs typeface="Courier New"/>
              </a:rPr>
              <a:t>58) SIGRTMAX-6	59) SIGRTMAX-5	60) SIGRTMAX-4	61) SIGRTMAX-3	62) SIGRTMAX-2</a:t>
            </a:r>
          </a:p>
          <a:p>
            <a:pPr marL="0" indent="0">
              <a:buNone/>
              <a:tabLst>
                <a:tab pos="1652588" algn="l"/>
                <a:tab pos="3317875" algn="l"/>
                <a:tab pos="4916488" algn="l"/>
                <a:tab pos="6513513" algn="l"/>
              </a:tabLst>
            </a:pPr>
            <a:r>
              <a:rPr lang="en-US" sz="1200" b="1" dirty="0">
                <a:latin typeface="Courier New"/>
                <a:cs typeface="Courier New"/>
              </a:rPr>
              <a:t>63) SIGRTMAX-1	64) SIGRTMAX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tabLst>
                <a:tab pos="4114800" algn="l"/>
              </a:tabLst>
            </a:pP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List your processes with </a:t>
            </a: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ps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 u </a:t>
            </a:r>
            <a:r>
              <a:rPr lang="en-US" sz="2400" dirty="0">
                <a:cs typeface="Times New Roman" charset="0"/>
              </a:rPr>
              <a:t>or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 </a:t>
            </a: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ps</a:t>
            </a: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 –u </a:t>
            </a:r>
            <a:r>
              <a:rPr lang="en-US" sz="2400" dirty="0" err="1">
                <a:solidFill>
                  <a:srgbClr val="2F02F0"/>
                </a:solidFill>
                <a:cs typeface="Times New Roman" charset="0"/>
              </a:rPr>
              <a:t>userid</a:t>
            </a:r>
            <a:endParaRPr lang="en-US" sz="1400" b="1" dirty="0">
              <a:solidFill>
                <a:srgbClr val="000000"/>
              </a:solidFill>
              <a:cs typeface="Courier New"/>
            </a:endParaRP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48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–1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cs typeface="Times New Roman" charset="0"/>
              </a:rPr>
              <a:t>hangup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	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kill –SIGHUP 1234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48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–2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= interrupt with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^C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	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kill –2 1235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4800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no argument = terminate	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kill 1236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48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–9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= kill (force terminate)	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kill –9 1237</a:t>
            </a:r>
          </a:p>
        </p:txBody>
      </p:sp>
    </p:spTree>
    <p:extLst>
      <p:ext uri="{BB962C8B-B14F-4D97-AF65-F5344CB8AC3E}">
        <p14:creationId xmlns:p14="http://schemas.microsoft.com/office/powerpoint/2010/main" val="14377815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Handling Signals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Default action for most signals is to end process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Bash allows you to install a custom signal handler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Syntax: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trap ['handler command'] signal1 [signal2] … [</a:t>
            </a:r>
            <a:r>
              <a:rPr lang="en-US" sz="2000" dirty="0" err="1">
                <a:solidFill>
                  <a:srgbClr val="2F02F0"/>
                </a:solidFill>
              </a:rPr>
              <a:t>signalN</a:t>
            </a:r>
            <a:r>
              <a:rPr lang="en-US" sz="2000" dirty="0">
                <a:solidFill>
                  <a:srgbClr val="2F02F0"/>
                </a:solidFill>
              </a:rPr>
              <a:t>]</a:t>
            </a:r>
          </a:p>
          <a:p>
            <a:pPr marL="857250" lvl="1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'handler command'</a:t>
            </a:r>
            <a:r>
              <a:rPr lang="en-US" sz="2000" dirty="0">
                <a:cs typeface="Times New Roman" charset="0"/>
              </a:rPr>
              <a:t> can be a single command, such as 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echo</a:t>
            </a:r>
            <a:r>
              <a:rPr lang="en-US" sz="2000" dirty="0">
                <a:cs typeface="Times New Roman" charset="0"/>
              </a:rPr>
              <a:t>, or it can be a function call</a:t>
            </a:r>
          </a:p>
          <a:p>
            <a:pPr marL="857250" lvl="1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trap</a:t>
            </a:r>
            <a:r>
              <a:rPr lang="en-US" sz="2000" dirty="0">
                <a:cs typeface="Times New Roman" charset="0"/>
              </a:rPr>
              <a:t> followed only by signal number resets signal handler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Example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trap 'echo do not hangup' 1 2</a:t>
            </a:r>
          </a:p>
        </p:txBody>
      </p:sp>
    </p:spTree>
    <p:extLst>
      <p:ext uri="{BB962C8B-B14F-4D97-AF65-F5344CB8AC3E}">
        <p14:creationId xmlns:p14="http://schemas.microsoft.com/office/powerpoint/2010/main" val="7366991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Trap Hangup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 kill –1 won’t kill this process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 kill –2 will (may not always work)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trap 'echo do not hang up' 1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while true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echo "try to hang up"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sleep 1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E9012-B1B9-4401-A6A3-DF1240FC5B1C}"/>
              </a:ext>
            </a:extLst>
          </p:cNvPr>
          <p:cNvSpPr txBox="1"/>
          <p:nvPr/>
        </p:nvSpPr>
        <p:spPr>
          <a:xfrm>
            <a:off x="6116714" y="138393"/>
            <a:ext cx="1882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traphangup.sh</a:t>
            </a:r>
          </a:p>
        </p:txBody>
      </p:sp>
    </p:spTree>
    <p:extLst>
      <p:ext uri="{BB962C8B-B14F-4D97-AF65-F5344CB8AC3E}">
        <p14:creationId xmlns:p14="http://schemas.microsoft.com/office/powerpoint/2010/main" val="22473928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Trap Multiple Signals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#! /bin/bash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# plain kill or kill –9 will kill this   SIGKILL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trap 'echo 1' 1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trap 'echo 2' 2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2F02F0"/>
              </a:solidFill>
              <a:cs typeface="Times New Roman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while true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echo –n 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	sleep 1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  <a:cs typeface="Times New Roman" charset="0"/>
              </a:rPr>
              <a:t>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02602-C840-48F9-9900-71F89164E365}"/>
              </a:ext>
            </a:extLst>
          </p:cNvPr>
          <p:cNvSpPr txBox="1"/>
          <p:nvPr/>
        </p:nvSpPr>
        <p:spPr>
          <a:xfrm>
            <a:off x="5832630" y="138393"/>
            <a:ext cx="2166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trapmultiple.sh</a:t>
            </a:r>
          </a:p>
        </p:txBody>
      </p:sp>
    </p:spTree>
    <p:extLst>
      <p:ext uri="{BB962C8B-B14F-4D97-AF65-F5344CB8AC3E}">
        <p14:creationId xmlns:p14="http://schemas.microsoft.com/office/powerpoint/2010/main" val="13017844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Restoring Default Handlers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cs typeface="Times New Roman" charset="0"/>
              </a:rPr>
              <a:t>Use this to run a signal handler once only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#! /bin/bash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	trap 'echo SIGHUP will not work' 1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	trap '</a:t>
            </a:r>
            <a:r>
              <a:rPr lang="en-US" sz="2000" dirty="0" err="1">
                <a:solidFill>
                  <a:srgbClr val="2F02F0"/>
                </a:solidFill>
              </a:rPr>
              <a:t>suppressonce</a:t>
            </a:r>
            <a:r>
              <a:rPr lang="en-US" sz="2000" dirty="0">
                <a:solidFill>
                  <a:srgbClr val="2F02F0"/>
                </a:solidFill>
              </a:rPr>
              <a:t>' 2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	</a:t>
            </a:r>
            <a:r>
              <a:rPr lang="en-US" sz="2000" dirty="0" err="1">
                <a:solidFill>
                  <a:srgbClr val="2F02F0"/>
                </a:solidFill>
              </a:rPr>
              <a:t>suppressonce</a:t>
            </a:r>
            <a:r>
              <a:rPr lang="en-US" sz="2000" dirty="0">
                <a:solidFill>
                  <a:srgbClr val="2F02F0"/>
                </a:solidFill>
              </a:rPr>
              <a:t>()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	{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		echo "SIGINT suppressed"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		trap 2  # reset it (may not always work)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	}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	while true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	do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		echo -n "."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		sleep 1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	done </a:t>
            </a:r>
            <a:endParaRPr lang="en-US" sz="2000" dirty="0">
              <a:solidFill>
                <a:srgbClr val="2F02F0"/>
              </a:solidFill>
              <a:cs typeface="Times New Roman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837167" y="4806403"/>
            <a:ext cx="4646239" cy="1119674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 aware that when using custom signal handlers, its behavior can be somewhat flaky and not work every time</a:t>
            </a:r>
          </a:p>
        </p:txBody>
      </p:sp>
    </p:spTree>
    <p:extLst>
      <p:ext uri="{BB962C8B-B14F-4D97-AF65-F5344CB8AC3E}">
        <p14:creationId xmlns:p14="http://schemas.microsoft.com/office/powerpoint/2010/main" val="346278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Debugging Shell Scripts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Bash provides two useful options for debugging: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echo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Use explicit output statements to trace execution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set </a:t>
            </a:r>
            <a:r>
              <a:rPr lang="en-US" sz="2000" dirty="0">
                <a:cs typeface="Times New Roman" charset="0"/>
              </a:rPr>
              <a:t>with options to allow flow of execution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–v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option prints each line as it is read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–x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option displays the command and its arguments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–n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option checks for syntax errors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Options can be turned on or off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4114800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To turn on the option:	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set –xv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4114800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To turn off the option:	</a:t>
            </a: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set +xv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4114800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Options can also be set via she-bang line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48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#! /bin/bash –xv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54189" y="4446701"/>
            <a:ext cx="3149600" cy="1231900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May also execute in debug mode at command line:</a:t>
            </a:r>
          </a:p>
          <a:p>
            <a:pPr algn="ctr"/>
            <a:r>
              <a:rPr lang="en-US" sz="2000" dirty="0">
                <a:solidFill>
                  <a:srgbClr val="2F02F0"/>
                </a:solidFill>
              </a:rPr>
              <a:t>bash –x scriptname.sh</a:t>
            </a:r>
          </a:p>
        </p:txBody>
      </p:sp>
    </p:spTree>
    <p:extLst>
      <p:ext uri="{BB962C8B-B14F-4D97-AF65-F5344CB8AC3E}">
        <p14:creationId xmlns:p14="http://schemas.microsoft.com/office/powerpoint/2010/main" val="38121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Debugging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#!/bin/bash –x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echo –n "Enter a number: "; read x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let sum=0	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for (( 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=1 ; $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&lt;$x ; 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=$i+1 ))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do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	let "sum = $sum + $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"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done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>
                <a:solidFill>
                  <a:srgbClr val="2F02F0"/>
                </a:solidFill>
              </a:rPr>
              <a:t>echo "the sum of the first $x numbers is: $sum"</a:t>
            </a:r>
          </a:p>
        </p:txBody>
      </p:sp>
    </p:spTree>
    <p:extLst>
      <p:ext uri="{BB962C8B-B14F-4D97-AF65-F5344CB8AC3E}">
        <p14:creationId xmlns:p14="http://schemas.microsoft.com/office/powerpoint/2010/main" val="3344038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5F2-B0F2-4A7F-BDB6-03A8E56A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Summary of Shell </a:t>
            </a:r>
            <a:br>
              <a:rPr lang="en-US" sz="3600" dirty="0"/>
            </a:br>
            <a:r>
              <a:rPr lang="en-US" sz="3600" dirty="0"/>
              <a:t>command execution order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FC3B28-6A50-41DF-8EC9-FDCC3856BA67}"/>
              </a:ext>
            </a:extLst>
          </p:cNvPr>
          <p:cNvSpPr/>
          <p:nvPr/>
        </p:nvSpPr>
        <p:spPr>
          <a:xfrm>
            <a:off x="457200" y="1615736"/>
            <a:ext cx="1735584" cy="102981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6814B-92F9-42D2-AD4E-D578F0C17D7A}"/>
              </a:ext>
            </a:extLst>
          </p:cNvPr>
          <p:cNvSpPr/>
          <p:nvPr/>
        </p:nvSpPr>
        <p:spPr>
          <a:xfrm>
            <a:off x="2686975" y="1615736"/>
            <a:ext cx="1735584" cy="102981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80DEFF-DFF0-4150-ADFC-2BA50C68CC0E}"/>
              </a:ext>
            </a:extLst>
          </p:cNvPr>
          <p:cNvSpPr/>
          <p:nvPr/>
        </p:nvSpPr>
        <p:spPr>
          <a:xfrm>
            <a:off x="4909352" y="1615736"/>
            <a:ext cx="1735584" cy="102981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94C34A-D86B-400E-85F3-CE6C12737BF0}"/>
              </a:ext>
            </a:extLst>
          </p:cNvPr>
          <p:cNvSpPr/>
          <p:nvPr/>
        </p:nvSpPr>
        <p:spPr>
          <a:xfrm>
            <a:off x="6872796" y="3064276"/>
            <a:ext cx="1735584" cy="1029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161D0E-3B6B-41D5-ABCF-996A15F16F75}"/>
              </a:ext>
            </a:extLst>
          </p:cNvPr>
          <p:cNvSpPr/>
          <p:nvPr/>
        </p:nvSpPr>
        <p:spPr>
          <a:xfrm>
            <a:off x="457200" y="4324905"/>
            <a:ext cx="1735584" cy="102981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0F2DDA-1151-4E6B-962B-99229DFCFA21}"/>
              </a:ext>
            </a:extLst>
          </p:cNvPr>
          <p:cNvSpPr/>
          <p:nvPr/>
        </p:nvSpPr>
        <p:spPr>
          <a:xfrm>
            <a:off x="2686975" y="4324905"/>
            <a:ext cx="1735584" cy="102981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Emulator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3296D7-9A67-4D3A-9C52-EF0800AF40FF}"/>
              </a:ext>
            </a:extLst>
          </p:cNvPr>
          <p:cNvSpPr/>
          <p:nvPr/>
        </p:nvSpPr>
        <p:spPr>
          <a:xfrm>
            <a:off x="4909352" y="4324905"/>
            <a:ext cx="1735584" cy="102981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F64590-6157-4043-AE1A-D9255B50CCE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92784" y="2130641"/>
            <a:ext cx="494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E3AE5C-CD5D-4B9E-9D68-093079328C2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422559" y="2130641"/>
            <a:ext cx="486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11F99D6-1E22-4E6C-A66E-BB2D9D936C4E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644936" y="2130641"/>
            <a:ext cx="1095652" cy="9336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06FC015-6BF2-4F4B-8065-FCED19660A48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rot="5400000">
            <a:off x="6819900" y="3919122"/>
            <a:ext cx="745724" cy="10956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B830ED-06EB-4FF8-8B60-39330DBE9657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>
            <a:off x="4422560" y="4839810"/>
            <a:ext cx="486793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5C7183-4736-417E-9A7A-762615C3FD03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2192784" y="4839810"/>
            <a:ext cx="494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63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Shell Startup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>
                <a:cs typeface="Times New Roman" charset="0"/>
              </a:rPr>
              <a:t>The shell is actually the result of the login process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cs typeface="Times New Roman" charset="0"/>
              </a:rPr>
              <a:t>Starting off with the kernel’s booting processes, key processes involved in starting up the shell include:</a:t>
            </a:r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>
              <a:cs typeface="Times New Roman" charset="0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sz="1800" dirty="0">
              <a:cs typeface="Times New Roman" charset="0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sz="1200" dirty="0">
              <a:cs typeface="Times New Roman" charset="0"/>
            </a:endParaRPr>
          </a:p>
          <a:p>
            <a:pPr lvl="1" algn="just">
              <a:spcBef>
                <a:spcPts val="0"/>
              </a:spcBef>
            </a:pPr>
            <a:r>
              <a:rPr lang="en-US" sz="2000" dirty="0" err="1">
                <a:solidFill>
                  <a:srgbClr val="008000"/>
                </a:solidFill>
              </a:rPr>
              <a:t>init</a:t>
            </a:r>
            <a:endParaRPr lang="en-US" sz="2000" dirty="0">
              <a:solidFill>
                <a:srgbClr val="008000"/>
              </a:solidFill>
            </a:endParaRPr>
          </a:p>
          <a:p>
            <a:pPr lvl="2" algn="just">
              <a:spcBef>
                <a:spcPts val="0"/>
              </a:spcBef>
            </a:pPr>
            <a:r>
              <a:rPr lang="en-US" sz="2000" dirty="0"/>
              <a:t>Invoked by kernel at end of startup procedure, the </a:t>
            </a:r>
            <a:r>
              <a:rPr lang="en-US" sz="2000" dirty="0" err="1">
                <a:solidFill>
                  <a:srgbClr val="008000"/>
                </a:solidFill>
              </a:rPr>
              <a:t>init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process is responsible for starting up and shutting down the system</a:t>
            </a:r>
          </a:p>
          <a:p>
            <a:pPr lvl="1" algn="just">
              <a:spcBef>
                <a:spcPts val="0"/>
              </a:spcBef>
            </a:pPr>
            <a:r>
              <a:rPr lang="en-US" sz="2000" dirty="0" err="1">
                <a:solidFill>
                  <a:srgbClr val="008000"/>
                </a:solidFill>
              </a:rPr>
              <a:t>getty</a:t>
            </a:r>
            <a:endParaRPr lang="en-US" sz="2000" dirty="0">
              <a:solidFill>
                <a:srgbClr val="008000"/>
              </a:solidFill>
            </a:endParaRPr>
          </a:p>
          <a:p>
            <a:pPr lvl="2" algn="just">
              <a:spcBef>
                <a:spcPts val="0"/>
              </a:spcBef>
            </a:pPr>
            <a:r>
              <a:rPr lang="en-US" sz="2000" dirty="0"/>
              <a:t>Created by the </a:t>
            </a:r>
            <a:r>
              <a:rPr lang="en-US" sz="2000" dirty="0" err="1">
                <a:solidFill>
                  <a:srgbClr val="008000"/>
                </a:solidFill>
              </a:rPr>
              <a:t>init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process, the </a:t>
            </a:r>
            <a:r>
              <a:rPr lang="en-US" sz="2000" dirty="0" err="1">
                <a:solidFill>
                  <a:srgbClr val="008000"/>
                </a:solidFill>
              </a:rPr>
              <a:t>getty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process is responsible for getting and managing the terminal type (</a:t>
            </a:r>
            <a:r>
              <a:rPr lang="en-US" sz="2000" dirty="0" err="1"/>
              <a:t>tty</a:t>
            </a:r>
            <a:r>
              <a:rPr lang="en-US" sz="2000" dirty="0"/>
              <a:t>)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</a:rPr>
              <a:t>login</a:t>
            </a:r>
          </a:p>
          <a:p>
            <a:pPr lvl="2" algn="just">
              <a:spcBef>
                <a:spcPts val="0"/>
              </a:spcBef>
            </a:pPr>
            <a:r>
              <a:rPr lang="en-US" sz="2000" dirty="0"/>
              <a:t>After communication is established, the </a:t>
            </a:r>
            <a:r>
              <a:rPr lang="en-US" sz="2000" dirty="0">
                <a:solidFill>
                  <a:srgbClr val="008000"/>
                </a:solidFill>
              </a:rPr>
              <a:t>login</a:t>
            </a:r>
            <a:r>
              <a:rPr lang="en-US" sz="2000" dirty="0"/>
              <a:t> process authenticates the user</a:t>
            </a:r>
          </a:p>
          <a:p>
            <a:pPr lvl="2" algn="just">
              <a:spcBef>
                <a:spcPts val="0"/>
              </a:spcBef>
            </a:pPr>
            <a:r>
              <a:rPr lang="en-US" sz="2000" dirty="0"/>
              <a:t>Once authenticated, the appropriate shell is created</a:t>
            </a:r>
          </a:p>
        </p:txBody>
      </p:sp>
      <p:pic>
        <p:nvPicPr>
          <p:cNvPr id="26" name="Picture 25" descr="Macintosh HD:Users:MatCat:Desktop:Screen Shot 2017-07-30 at 5.43.18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97" y="2655439"/>
            <a:ext cx="6909634" cy="86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779776" y="2907792"/>
            <a:ext cx="88057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systemd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836050" y="3507327"/>
            <a:ext cx="56635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replaced by </a:t>
            </a:r>
            <a:r>
              <a:rPr lang="en-US" dirty="0" err="1">
                <a:solidFill>
                  <a:srgbClr val="FF0000"/>
                </a:solidFill>
              </a:rPr>
              <a:t>systemd</a:t>
            </a:r>
            <a:r>
              <a:rPr lang="en-US" dirty="0"/>
              <a:t>  nowadays in many Linux distributions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3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Shell Metacharacters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Some characters have special meaning to the shell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These are just a few: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I/O redirection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&lt;	&gt;	|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Wildcards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*	?	[	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Times New Roman" charset="0"/>
              </a:rPr>
              <a:t>Others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5029200" algn="l"/>
                <a:tab pos="5715000" algn="l"/>
              </a:tabLst>
            </a:pPr>
            <a:r>
              <a:rPr lang="en-US" sz="2000" dirty="0">
                <a:solidFill>
                  <a:srgbClr val="2F02F0"/>
                </a:solidFill>
                <a:cs typeface="Times New Roman" charset="0"/>
              </a:rPr>
              <a:t>&amp;	;	$	!	\	(	)	space	tab	newline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Times New Roman" charset="0"/>
              </a:rPr>
              <a:t>These must be </a:t>
            </a: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escaped</a:t>
            </a:r>
            <a:r>
              <a:rPr lang="en-US" sz="2400" dirty="0">
                <a:cs typeface="Times New Roman" charset="0"/>
              </a:rPr>
              <a:t> or </a:t>
            </a: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quoted</a:t>
            </a:r>
            <a:r>
              <a:rPr lang="en-US" sz="2400" dirty="0">
                <a:cs typeface="Times New Roman" charset="0"/>
              </a:rPr>
              <a:t> to inhibit special behavior</a:t>
            </a:r>
          </a:p>
        </p:txBody>
      </p:sp>
    </p:spTree>
    <p:extLst>
      <p:ext uri="{BB962C8B-B14F-4D97-AF65-F5344CB8AC3E}">
        <p14:creationId xmlns:p14="http://schemas.microsoft.com/office/powerpoint/2010/main" val="20404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30276</TotalTime>
  <Words>5741</Words>
  <Application>Microsoft Office PowerPoint</Application>
  <PresentationFormat>On-screen Show (4:3)</PresentationFormat>
  <Paragraphs>929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Courier New</vt:lpstr>
      <vt:lpstr>Roboto</vt:lpstr>
      <vt:lpstr>Times New Roman</vt:lpstr>
      <vt:lpstr>Wingdings</vt:lpstr>
      <vt:lpstr>Office Theme</vt:lpstr>
      <vt:lpstr>CSCE 3600 Principles of Systems Programming    Bourne Again Shell (Bash)</vt:lpstr>
      <vt:lpstr>Shell as a User Interface</vt:lpstr>
      <vt:lpstr>Bourne-Again Shell (bash)</vt:lpstr>
      <vt:lpstr>Shell’s Responsibilities</vt:lpstr>
      <vt:lpstr>Shell’s Responsibilities</vt:lpstr>
      <vt:lpstr>Shell’s Responsibilities</vt:lpstr>
      <vt:lpstr>Shell Startup</vt:lpstr>
      <vt:lpstr>Shell Startup</vt:lpstr>
      <vt:lpstr>Shell Metacharacters</vt:lpstr>
      <vt:lpstr>Shell Substitutions</vt:lpstr>
      <vt:lpstr>Basic Shell Scripting</vt:lpstr>
      <vt:lpstr>Example "hello" Script</vt:lpstr>
      <vt:lpstr>Subshells</vt:lpstr>
      <vt:lpstr>Environment Variables</vt:lpstr>
      <vt:lpstr>The $PATH Variable</vt:lpstr>
      <vt:lpstr>Shell Scripting Features</vt:lpstr>
      <vt:lpstr>Local Variables </vt:lpstr>
      <vt:lpstr>Local Variables</vt:lpstr>
      <vt:lpstr>Exported Variables</vt:lpstr>
      <vt:lpstr>Exported Variables (cont’d)</vt:lpstr>
      <vt:lpstr>Exported Variables (cont’d)</vt:lpstr>
      <vt:lpstr>Exported Variables (cont’d)</vt:lpstr>
      <vt:lpstr>Special Shell Variables</vt:lpstr>
      <vt:lpstr>Command Line Arguments Example</vt:lpstr>
      <vt:lpstr>User Input</vt:lpstr>
      <vt:lpstr>Quoting Mechanisms</vt:lpstr>
      <vt:lpstr>Using Quotes</vt:lpstr>
      <vt:lpstr>Using Quotes</vt:lpstr>
      <vt:lpstr>Using Quotes</vt:lpstr>
      <vt:lpstr>Using Quotes</vt:lpstr>
      <vt:lpstr>Using Quotes</vt:lpstr>
      <vt:lpstr>Arithmetic Evaluation</vt:lpstr>
      <vt:lpstr>Condition Expressions</vt:lpstr>
      <vt:lpstr>Condition Expressions</vt:lpstr>
      <vt:lpstr>The test File Operator</vt:lpstr>
      <vt:lpstr>The test Command</vt:lpstr>
      <vt:lpstr>Relational Operators</vt:lpstr>
      <vt:lpstr>Logical Operators</vt:lpstr>
      <vt:lpstr>Example if … Statement</vt:lpstr>
      <vt:lpstr>The case Statement</vt:lpstr>
      <vt:lpstr>The case Statement Example 1</vt:lpstr>
      <vt:lpstr>The case Statement Example 2</vt:lpstr>
      <vt:lpstr>The while Loop</vt:lpstr>
      <vt:lpstr>Using the while Loop Example 1</vt:lpstr>
      <vt:lpstr>Using the while Loop Example 2</vt:lpstr>
      <vt:lpstr>The until Loop</vt:lpstr>
      <vt:lpstr>Using the until Loop Example 1</vt:lpstr>
      <vt:lpstr>Using the until Loop Example 2</vt:lpstr>
      <vt:lpstr>The for Loop</vt:lpstr>
      <vt:lpstr>Using the for Loop Example 1</vt:lpstr>
      <vt:lpstr>Using the for Loop Example 2</vt:lpstr>
      <vt:lpstr>A C-like for Loop</vt:lpstr>
      <vt:lpstr>The select Command</vt:lpstr>
      <vt:lpstr>Using select Example</vt:lpstr>
      <vt:lpstr>The select Command in Detail</vt:lpstr>
      <vt:lpstr>break and continue</vt:lpstr>
      <vt:lpstr>The break Command</vt:lpstr>
      <vt:lpstr>The continue Command</vt:lpstr>
      <vt:lpstr>continue and break Example</vt:lpstr>
      <vt:lpstr>Shell Functions</vt:lpstr>
      <vt:lpstr>Function Example 1</vt:lpstr>
      <vt:lpstr>Function Example 2</vt:lpstr>
      <vt:lpstr>Function Parameters</vt:lpstr>
      <vt:lpstr>Function with Parameter Example 1</vt:lpstr>
      <vt:lpstr>Function with Parameter Example 2</vt:lpstr>
      <vt:lpstr>Local Variables in Functions</vt:lpstr>
      <vt:lpstr>Function Variables Example</vt:lpstr>
      <vt:lpstr>Using Arrays</vt:lpstr>
      <vt:lpstr>String Manipulation</vt:lpstr>
      <vt:lpstr>PowerPoint Presentation</vt:lpstr>
      <vt:lpstr>Signal Handling</vt:lpstr>
      <vt:lpstr>Signal Handling</vt:lpstr>
      <vt:lpstr>Handling Signals</vt:lpstr>
      <vt:lpstr>Trap Hangup Example</vt:lpstr>
      <vt:lpstr>Trap Multiple Signals Example</vt:lpstr>
      <vt:lpstr>Restoring Default Handlers</vt:lpstr>
      <vt:lpstr>Debugging Shell Scripts</vt:lpstr>
      <vt:lpstr>Debugging Example</vt:lpstr>
      <vt:lpstr>Summary of Shell  command execution order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Tejasvi Parupudi</cp:lastModifiedBy>
  <cp:revision>1103</cp:revision>
  <cp:lastPrinted>2019-09-09T02:56:35Z</cp:lastPrinted>
  <dcterms:created xsi:type="dcterms:W3CDTF">2011-09-18T04:52:00Z</dcterms:created>
  <dcterms:modified xsi:type="dcterms:W3CDTF">2022-02-23T17:21:25Z</dcterms:modified>
  <cp:category/>
</cp:coreProperties>
</file>