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2"/>
  </p:notesMasterIdLst>
  <p:handoutMasterIdLst>
    <p:handoutMasterId r:id="rId73"/>
  </p:handoutMasterIdLst>
  <p:sldIdLst>
    <p:sldId id="256" r:id="rId2"/>
    <p:sldId id="878" r:id="rId3"/>
    <p:sldId id="882" r:id="rId4"/>
    <p:sldId id="857" r:id="rId5"/>
    <p:sldId id="949" r:id="rId6"/>
    <p:sldId id="856" r:id="rId7"/>
    <p:sldId id="971" r:id="rId8"/>
    <p:sldId id="972" r:id="rId9"/>
    <p:sldId id="948" r:id="rId10"/>
    <p:sldId id="883" r:id="rId11"/>
    <p:sldId id="844" r:id="rId12"/>
    <p:sldId id="884" r:id="rId13"/>
    <p:sldId id="846" r:id="rId14"/>
    <p:sldId id="968" r:id="rId15"/>
    <p:sldId id="886" r:id="rId16"/>
    <p:sldId id="969" r:id="rId17"/>
    <p:sldId id="885" r:id="rId18"/>
    <p:sldId id="847" r:id="rId19"/>
    <p:sldId id="804" r:id="rId20"/>
    <p:sldId id="880" r:id="rId21"/>
    <p:sldId id="849" r:id="rId22"/>
    <p:sldId id="805" r:id="rId23"/>
    <p:sldId id="793" r:id="rId24"/>
    <p:sldId id="935" r:id="rId25"/>
    <p:sldId id="848" r:id="rId26"/>
    <p:sldId id="794" r:id="rId27"/>
    <p:sldId id="795" r:id="rId28"/>
    <p:sldId id="892" r:id="rId29"/>
    <p:sldId id="893" r:id="rId30"/>
    <p:sldId id="894" r:id="rId31"/>
    <p:sldId id="895" r:id="rId32"/>
    <p:sldId id="896" r:id="rId33"/>
    <p:sldId id="897" r:id="rId34"/>
    <p:sldId id="898" r:id="rId35"/>
    <p:sldId id="922" r:id="rId36"/>
    <p:sldId id="928" r:id="rId37"/>
    <p:sldId id="899" r:id="rId38"/>
    <p:sldId id="950" r:id="rId39"/>
    <p:sldId id="900" r:id="rId40"/>
    <p:sldId id="923" r:id="rId41"/>
    <p:sldId id="901" r:id="rId42"/>
    <p:sldId id="902" r:id="rId43"/>
    <p:sldId id="924" r:id="rId44"/>
    <p:sldId id="925" r:id="rId45"/>
    <p:sldId id="973" r:id="rId46"/>
    <p:sldId id="974" r:id="rId47"/>
    <p:sldId id="903" r:id="rId48"/>
    <p:sldId id="905" r:id="rId49"/>
    <p:sldId id="955" r:id="rId50"/>
    <p:sldId id="926" r:id="rId51"/>
    <p:sldId id="930" r:id="rId52"/>
    <p:sldId id="931" r:id="rId53"/>
    <p:sldId id="932" r:id="rId54"/>
    <p:sldId id="914" r:id="rId55"/>
    <p:sldId id="975" r:id="rId56"/>
    <p:sldId id="951" r:id="rId57"/>
    <p:sldId id="917" r:id="rId58"/>
    <p:sldId id="933" r:id="rId59"/>
    <p:sldId id="927" r:id="rId60"/>
    <p:sldId id="908" r:id="rId61"/>
    <p:sldId id="909" r:id="rId62"/>
    <p:sldId id="910" r:id="rId63"/>
    <p:sldId id="911" r:id="rId64"/>
    <p:sldId id="912" r:id="rId65"/>
    <p:sldId id="959" r:id="rId66"/>
    <p:sldId id="960" r:id="rId67"/>
    <p:sldId id="967" r:id="rId68"/>
    <p:sldId id="962" r:id="rId69"/>
    <p:sldId id="963" r:id="rId70"/>
    <p:sldId id="965" r:id="rId71"/>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E4F"/>
    <a:srgbClr val="008040"/>
    <a:srgbClr val="2F02F0"/>
    <a:srgbClr val="D4F0E1"/>
    <a:srgbClr val="FFFEBA"/>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36" autoAdjust="0"/>
  </p:normalViewPr>
  <p:slideViewPr>
    <p:cSldViewPr snapToGrid="0" snapToObjects="1">
      <p:cViewPr varScale="1">
        <p:scale>
          <a:sx n="75" d="100"/>
          <a:sy n="75" d="100"/>
        </p:scale>
        <p:origin x="1694"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195F823-FBE8-6048-B841-B3220ABD8363}" type="datetimeFigureOut">
              <a:rPr lang="en-US" smtClean="0"/>
              <a:t>2/26/2024</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3DB7497-E878-754A-8726-6E6A4B18C137}" type="slidenum">
              <a:rPr lang="en-US" smtClean="0"/>
              <a:t>‹#›</a:t>
            </a:fld>
            <a:endParaRPr lang="en-US" dirty="0"/>
          </a:p>
        </p:txBody>
      </p:sp>
    </p:spTree>
    <p:extLst>
      <p:ext uri="{BB962C8B-B14F-4D97-AF65-F5344CB8AC3E}">
        <p14:creationId xmlns:p14="http://schemas.microsoft.com/office/powerpoint/2010/main" val="727349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8E46FAF-C616-EA40-83A4-B2A0DDA83D16}" type="datetimeFigureOut">
              <a:rPr lang="en-US" smtClean="0"/>
              <a:pPr/>
              <a:t>2/22/2024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60E75C1-6578-9B4C-8589-654870D3F72C}" type="slidenum">
              <a:rPr lang="en-US" smtClean="0"/>
              <a:pPr/>
              <a:t>‹#›</a:t>
            </a:fld>
            <a:endParaRPr lang="en-US" dirty="0"/>
          </a:p>
        </p:txBody>
      </p:sp>
    </p:spTree>
    <p:extLst>
      <p:ext uri="{BB962C8B-B14F-4D97-AF65-F5344CB8AC3E}">
        <p14:creationId xmlns:p14="http://schemas.microsoft.com/office/powerpoint/2010/main" val="5520975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https://www.beyonddiscovery.org/unix-operating-system/61-process-states-and-transitions.html</a:t>
            </a:r>
          </a:p>
        </p:txBody>
      </p:sp>
      <p:sp>
        <p:nvSpPr>
          <p:cNvPr id="4" name="Slide Number Placeholder 3"/>
          <p:cNvSpPr>
            <a:spLocks noGrp="1"/>
          </p:cNvSpPr>
          <p:nvPr>
            <p:ph type="sldNum" sz="quarter" idx="5"/>
          </p:nvPr>
        </p:nvSpPr>
        <p:spPr/>
        <p:txBody>
          <a:bodyPr/>
          <a:lstStyle/>
          <a:p>
            <a:fld id="{F60E75C1-6578-9B4C-8589-654870D3F72C}" type="slidenum">
              <a:rPr lang="en-US" smtClean="0"/>
              <a:pPr/>
              <a:t>16</a:t>
            </a:fld>
            <a:endParaRPr lang="en-US" dirty="0"/>
          </a:p>
        </p:txBody>
      </p:sp>
    </p:spTree>
    <p:extLst>
      <p:ext uri="{BB962C8B-B14F-4D97-AF65-F5344CB8AC3E}">
        <p14:creationId xmlns:p14="http://schemas.microsoft.com/office/powerpoint/2010/main" val="641630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32F47-8935-344A-90C8-F4A39DBE2C41}" type="datetimeFigureOut">
              <a:rPr lang="en-US" smtClean="0"/>
              <a:pPr/>
              <a:t>2/22/2024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F475C-803D-AB42-B1C4-A4A968A5556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en.wikipedia.org/wiki/Shell_(computing)" TargetMode="External"/><Relationship Id="rId2" Type="http://schemas.openxmlformats.org/officeDocument/2006/relationships/hyperlink" Target="https://en.wikipedia.org/wiki/Job_control_(Unix)"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man7.org/linux/man-pages/man3/system.3.html"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Triangle 23"/>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Title 8"/>
          <p:cNvSpPr>
            <a:spLocks noGrp="1"/>
          </p:cNvSpPr>
          <p:nvPr>
            <p:ph type="ctrTitle"/>
          </p:nvPr>
        </p:nvSpPr>
        <p:spPr>
          <a:xfrm>
            <a:off x="685800" y="1021085"/>
            <a:ext cx="7772400" cy="2561277"/>
          </a:xfrm>
        </p:spPr>
        <p:txBody>
          <a:bodyPr vert="horz" anchor="b">
            <a:normAutofit fontScale="90000"/>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z="4900" dirty="0">
                <a:solidFill>
                  <a:srgbClr val="008000"/>
                </a:solidFill>
              </a:rPr>
              <a:t>CSCE 3600</a:t>
            </a:r>
            <a:br>
              <a:rPr kumimoji="0" lang="en-US" sz="4000" dirty="0">
                <a:solidFill>
                  <a:srgbClr val="008000"/>
                </a:solidFill>
              </a:rPr>
            </a:br>
            <a:r>
              <a:rPr lang="en-US" sz="4000" dirty="0">
                <a:solidFill>
                  <a:srgbClr val="008000"/>
                </a:solidFill>
              </a:rPr>
              <a:t>Principles of Systems Programming</a:t>
            </a:r>
            <a:br>
              <a:rPr lang="en-US" sz="4000" dirty="0">
                <a:solidFill>
                  <a:srgbClr val="008000"/>
                </a:solidFill>
              </a:rPr>
            </a:br>
            <a:br>
              <a:rPr kumimoji="0" lang="en-US" sz="4000" dirty="0">
                <a:solidFill>
                  <a:srgbClr val="008000"/>
                </a:solidFill>
              </a:rPr>
            </a:br>
            <a:r>
              <a:rPr kumimoji="0" lang="en-US" sz="2700" dirty="0">
                <a:solidFill>
                  <a:srgbClr val="008000"/>
                </a:solidFill>
              </a:rPr>
              <a:t> </a:t>
            </a:r>
            <a:br>
              <a:rPr kumimoji="0" lang="en-US" sz="2700" dirty="0">
                <a:solidFill>
                  <a:srgbClr val="008000"/>
                </a:solidFill>
              </a:rPr>
            </a:br>
            <a:r>
              <a:rPr kumimoji="0" lang="en-US" sz="3100" dirty="0">
                <a:solidFill>
                  <a:srgbClr val="008000"/>
                </a:solidFill>
              </a:rPr>
              <a:t>Processes</a:t>
            </a:r>
            <a:endParaRPr kumimoji="0" lang="en-US" sz="4000" dirty="0">
              <a:solidFill>
                <a:srgbClr val="008000"/>
              </a:solidFill>
            </a:endParaRPr>
          </a:p>
        </p:txBody>
      </p:sp>
      <p:grpSp>
        <p:nvGrpSpPr>
          <p:cNvPr id="27" name="Group 26"/>
          <p:cNvGrpSpPr/>
          <p:nvPr/>
        </p:nvGrpSpPr>
        <p:grpSpPr>
          <a:xfrm>
            <a:off x="-3765" y="4953000"/>
            <a:ext cx="9147765" cy="1912088"/>
            <a:chOff x="-3765" y="4832896"/>
            <a:chExt cx="9147765" cy="2032192"/>
          </a:xfrm>
          <a:solidFill>
            <a:srgbClr val="008000"/>
          </a:solidFill>
        </p:grpSpPr>
        <p:sp>
          <p:nvSpPr>
            <p:cNvPr id="28" name="Freeform 27"/>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Freeform 28"/>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0" name="Freeform 2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solidFill>
              <a:srgbClr val="008000"/>
            </a:soli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31" name="Straight Connector 30"/>
            <p:cNvCxnSpPr/>
            <p:nvPr/>
          </p:nvCxnSpPr>
          <p:spPr>
            <a:xfrm>
              <a:off x="-3765" y="4880373"/>
              <a:ext cx="9147765" cy="839943"/>
            </a:xfrm>
            <a:prstGeom prst="line">
              <a:avLst/>
            </a:prstGeom>
            <a:grp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348244" y="5787973"/>
            <a:ext cx="8109955" cy="461665"/>
          </a:xfrm>
          <a:prstGeom prst="rect">
            <a:avLst/>
          </a:prstGeom>
          <a:noFill/>
        </p:spPr>
        <p:txBody>
          <a:bodyPr wrap="square" rtlCol="0">
            <a:spAutoFit/>
          </a:bodyPr>
          <a:lstStyle/>
          <a:p>
            <a:pPr algn="r"/>
            <a:r>
              <a:rPr lang="en-US" sz="2400" dirty="0">
                <a:solidFill>
                  <a:schemeClr val="bg1"/>
                </a:solidFill>
              </a:rPr>
              <a:t>University of North Texas</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Macintosh HD:Users:MatCat:Desktop:Screen Shot 2017-07-31 at 5.02.40 AM.png"/>
          <p:cNvPicPr/>
          <p:nvPr/>
        </p:nvPicPr>
        <p:blipFill>
          <a:blip r:embed="rId2">
            <a:extLst>
              <a:ext uri="{28A0092B-C50C-407E-A947-70E740481C1C}">
                <a14:useLocalDpi xmlns:a14="http://schemas.microsoft.com/office/drawing/2010/main" val="0"/>
              </a:ext>
            </a:extLst>
          </a:blip>
          <a:srcRect/>
          <a:stretch>
            <a:fillRect/>
          </a:stretch>
        </p:blipFill>
        <p:spPr bwMode="auto">
          <a:xfrm>
            <a:off x="5883211" y="1651227"/>
            <a:ext cx="3020113" cy="4261195"/>
          </a:xfrm>
          <a:prstGeom prst="rect">
            <a:avLst/>
          </a:prstGeom>
          <a:noFill/>
          <a:ln>
            <a:noFill/>
          </a:ln>
        </p:spPr>
      </p:pic>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Context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318367" y="1651227"/>
            <a:ext cx="5330017" cy="4807744"/>
          </a:xfrm>
        </p:spPr>
        <p:txBody>
          <a:bodyPr>
            <a:noAutofit/>
          </a:bodyPr>
          <a:lstStyle/>
          <a:p>
            <a:pPr algn="just">
              <a:spcBef>
                <a:spcPts val="0"/>
              </a:spcBef>
              <a:spcAft>
                <a:spcPts val="600"/>
              </a:spcAft>
              <a:defRPr/>
            </a:pPr>
            <a:r>
              <a:rPr lang="en-US" sz="2400" dirty="0">
                <a:latin typeface="Helvetica" charset="0"/>
                <a:ea typeface="ＭＳ Ｐゴシック" charset="0"/>
                <a:cs typeface="ＭＳ Ｐゴシック" charset="0"/>
              </a:rPr>
              <a:t>When a program loaded into memory, it is organized into the following segments of memory</a:t>
            </a:r>
          </a:p>
          <a:p>
            <a:pPr lvl="1" algn="just">
              <a:spcBef>
                <a:spcPts val="0"/>
              </a:spcBef>
              <a:spcAft>
                <a:spcPts val="600"/>
              </a:spcAft>
              <a:defRPr/>
            </a:pPr>
            <a:r>
              <a:rPr lang="en-US" sz="2000" dirty="0">
                <a:solidFill>
                  <a:srgbClr val="008000"/>
                </a:solidFill>
                <a:latin typeface="Helvetica" charset="0"/>
                <a:ea typeface="ＭＳ Ｐゴシック" charset="0"/>
                <a:cs typeface="ＭＳ Ｐゴシック" charset="0"/>
              </a:rPr>
              <a:t>text</a:t>
            </a:r>
            <a:r>
              <a:rPr lang="en-US" sz="2000" dirty="0">
                <a:latin typeface="Helvetica" charset="0"/>
                <a:ea typeface="ＭＳ Ｐゴシック" charset="0"/>
                <a:cs typeface="ＭＳ Ｐゴシック" charset="0"/>
              </a:rPr>
              <a:t> contains the actual program code, or executable instructions</a:t>
            </a:r>
          </a:p>
          <a:p>
            <a:pPr lvl="1" algn="just">
              <a:spcBef>
                <a:spcPts val="0"/>
              </a:spcBef>
              <a:spcAft>
                <a:spcPts val="600"/>
              </a:spcAft>
              <a:defRPr/>
            </a:pPr>
            <a:r>
              <a:rPr lang="en-US" sz="2000" dirty="0">
                <a:solidFill>
                  <a:srgbClr val="008000"/>
                </a:solidFill>
                <a:latin typeface="Helvetica" charset="0"/>
                <a:ea typeface="ＭＳ Ｐゴシック" charset="0"/>
                <a:cs typeface="ＭＳ Ｐゴシック" charset="0"/>
              </a:rPr>
              <a:t>data</a:t>
            </a:r>
            <a:r>
              <a:rPr lang="en-US" sz="2000" dirty="0">
                <a:latin typeface="Helvetica" charset="0"/>
                <a:ea typeface="ＭＳ Ｐゴシック" charset="0"/>
                <a:cs typeface="ＭＳ Ｐゴシック" charset="0"/>
              </a:rPr>
              <a:t> contains global and static var-iables initialized at runtime</a:t>
            </a:r>
          </a:p>
          <a:p>
            <a:pPr lvl="1" algn="just">
              <a:spcBef>
                <a:spcPts val="0"/>
              </a:spcBef>
              <a:spcAft>
                <a:spcPts val="600"/>
              </a:spcAft>
              <a:defRPr/>
            </a:pPr>
            <a:r>
              <a:rPr lang="en-US" sz="2000" dirty="0">
                <a:solidFill>
                  <a:srgbClr val="008000"/>
                </a:solidFill>
                <a:latin typeface="Helvetica" charset="0"/>
                <a:ea typeface="ＭＳ Ｐゴシック" charset="0"/>
                <a:cs typeface="ＭＳ Ｐゴシック" charset="0"/>
              </a:rPr>
              <a:t>heap</a:t>
            </a:r>
            <a:r>
              <a:rPr lang="en-US" sz="2000" dirty="0">
                <a:latin typeface="Helvetica" charset="0"/>
                <a:ea typeface="ＭＳ Ｐゴシック" charset="0"/>
                <a:cs typeface="ＭＳ Ｐゴシック" charset="0"/>
              </a:rPr>
              <a:t> contains dynamic memory al-located at runtime</a:t>
            </a:r>
          </a:p>
          <a:p>
            <a:pPr lvl="1" algn="just">
              <a:spcBef>
                <a:spcPts val="0"/>
              </a:spcBef>
              <a:spcAft>
                <a:spcPts val="600"/>
              </a:spcAft>
              <a:defRPr/>
            </a:pPr>
            <a:r>
              <a:rPr lang="en-US" sz="2000" dirty="0">
                <a:solidFill>
                  <a:srgbClr val="008000"/>
                </a:solidFill>
                <a:latin typeface="Helvetica" charset="0"/>
                <a:ea typeface="ＭＳ Ｐゴシック" charset="0"/>
                <a:cs typeface="ＭＳ Ｐゴシック" charset="0"/>
              </a:rPr>
              <a:t>stack</a:t>
            </a:r>
            <a:r>
              <a:rPr lang="en-US" sz="2000" dirty="0">
                <a:latin typeface="Helvetica" charset="0"/>
                <a:ea typeface="ＭＳ Ｐゴシック" charset="0"/>
                <a:cs typeface="ＭＳ Ｐゴシック" charset="0"/>
              </a:rPr>
              <a:t> contains return addresses, func-tion parameters, and variables</a:t>
            </a:r>
            <a:endParaRPr lang="en-US" sz="2000" dirty="0">
              <a:latin typeface="Helvetica" charset="0"/>
              <a:ea typeface="ＭＳ Ｐゴシック" charset="0"/>
            </a:endParaRPr>
          </a:p>
        </p:txBody>
      </p:sp>
      <p:sp>
        <p:nvSpPr>
          <p:cNvPr id="2" name="TextBox 1"/>
          <p:cNvSpPr txBox="1"/>
          <p:nvPr/>
        </p:nvSpPr>
        <p:spPr>
          <a:xfrm>
            <a:off x="4033659" y="6258916"/>
            <a:ext cx="4613613" cy="461665"/>
          </a:xfrm>
          <a:prstGeom prst="rect">
            <a:avLst/>
          </a:prstGeom>
          <a:noFill/>
        </p:spPr>
        <p:txBody>
          <a:bodyPr wrap="none" rtlCol="0">
            <a:spAutoFit/>
          </a:bodyPr>
          <a:lstStyle/>
          <a:p>
            <a:r>
              <a:rPr lang="en-US" sz="2400" dirty="0"/>
              <a:t>This is known as </a:t>
            </a:r>
            <a:r>
              <a:rPr lang="en-US" sz="2400" dirty="0">
                <a:solidFill>
                  <a:srgbClr val="008000"/>
                </a:solidFill>
              </a:rPr>
              <a:t>User Level Context</a:t>
            </a:r>
          </a:p>
        </p:txBody>
      </p:sp>
      <p:cxnSp>
        <p:nvCxnSpPr>
          <p:cNvPr id="11" name="Straight Arrow Connector 10"/>
          <p:cNvCxnSpPr>
            <a:endCxn id="17" idx="2"/>
          </p:cNvCxnSpPr>
          <p:nvPr/>
        </p:nvCxnSpPr>
        <p:spPr>
          <a:xfrm flipV="1">
            <a:off x="7100810" y="5912422"/>
            <a:ext cx="292458" cy="34649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pic>
        <p:nvPicPr>
          <p:cNvPr id="12" name="Picture 11" descr="Macintosh HD:Users:MatCat:Desktop:Screen Shot 2017-07-31 at 5.02.40 AM.png">
            <a:extLst>
              <a:ext uri="{FF2B5EF4-FFF2-40B4-BE49-F238E27FC236}">
                <a16:creationId xmlns:a16="http://schemas.microsoft.com/office/drawing/2014/main" id="{8D86177E-3090-456A-B174-48EB561026BE}"/>
              </a:ext>
            </a:extLst>
          </p:cNvPr>
          <p:cNvPicPr/>
          <p:nvPr/>
        </p:nvPicPr>
        <p:blipFill rotWithShape="1">
          <a:blip r:embed="rId2">
            <a:extLst>
              <a:ext uri="{28A0092B-C50C-407E-A947-70E740481C1C}">
                <a14:useLocalDpi xmlns:a14="http://schemas.microsoft.com/office/drawing/2010/main" val="0"/>
              </a:ext>
            </a:extLst>
          </a:blip>
          <a:srcRect l="24144" t="79170"/>
          <a:stretch/>
        </p:blipFill>
        <p:spPr bwMode="auto">
          <a:xfrm>
            <a:off x="6612384" y="5051059"/>
            <a:ext cx="2290940" cy="887607"/>
          </a:xfrm>
          <a:prstGeom prst="rect">
            <a:avLst/>
          </a:prstGeom>
          <a:noFill/>
          <a:ln>
            <a:noFill/>
          </a:ln>
        </p:spPr>
      </p:pic>
      <p:pic>
        <p:nvPicPr>
          <p:cNvPr id="14" name="Picture 13" descr="Macintosh HD:Users:MatCat:Desktop:Screen Shot 2017-07-31 at 5.02.40 AM.png">
            <a:extLst>
              <a:ext uri="{FF2B5EF4-FFF2-40B4-BE49-F238E27FC236}">
                <a16:creationId xmlns:a16="http://schemas.microsoft.com/office/drawing/2014/main" id="{17570F8A-8E38-45A2-8E43-96029CE8D126}"/>
              </a:ext>
            </a:extLst>
          </p:cNvPr>
          <p:cNvPicPr/>
          <p:nvPr/>
        </p:nvPicPr>
        <p:blipFill rotWithShape="1">
          <a:blip r:embed="rId2">
            <a:extLst>
              <a:ext uri="{28A0092B-C50C-407E-A947-70E740481C1C}">
                <a14:useLocalDpi xmlns:a14="http://schemas.microsoft.com/office/drawing/2010/main" val="0"/>
              </a:ext>
            </a:extLst>
          </a:blip>
          <a:srcRect l="24144" t="61842" b="20136"/>
          <a:stretch/>
        </p:blipFill>
        <p:spPr bwMode="auto">
          <a:xfrm>
            <a:off x="6612384" y="4283121"/>
            <a:ext cx="2290940" cy="767938"/>
          </a:xfrm>
          <a:prstGeom prst="rect">
            <a:avLst/>
          </a:prstGeom>
          <a:noFill/>
          <a:ln>
            <a:noFill/>
          </a:ln>
        </p:spPr>
      </p:pic>
      <p:pic>
        <p:nvPicPr>
          <p:cNvPr id="16" name="Picture 15" descr="Macintosh HD:Users:MatCat:Desktop:Screen Shot 2017-07-31 at 5.02.40 AM.png">
            <a:extLst>
              <a:ext uri="{FF2B5EF4-FFF2-40B4-BE49-F238E27FC236}">
                <a16:creationId xmlns:a16="http://schemas.microsoft.com/office/drawing/2014/main" id="{1F4CA707-945F-4638-8CBB-BACAD53B1FFE}"/>
              </a:ext>
            </a:extLst>
          </p:cNvPr>
          <p:cNvPicPr/>
          <p:nvPr/>
        </p:nvPicPr>
        <p:blipFill rotWithShape="1">
          <a:blip r:embed="rId2">
            <a:extLst>
              <a:ext uri="{28A0092B-C50C-407E-A947-70E740481C1C}">
                <a14:useLocalDpi xmlns:a14="http://schemas.microsoft.com/office/drawing/2010/main" val="0"/>
              </a:ext>
            </a:extLst>
          </a:blip>
          <a:srcRect l="24144" t="44342" b="37637"/>
          <a:stretch/>
        </p:blipFill>
        <p:spPr bwMode="auto">
          <a:xfrm>
            <a:off x="6612384" y="3515182"/>
            <a:ext cx="2290940" cy="767939"/>
          </a:xfrm>
          <a:prstGeom prst="rect">
            <a:avLst/>
          </a:prstGeom>
          <a:noFill/>
          <a:ln>
            <a:noFill/>
          </a:ln>
        </p:spPr>
      </p:pic>
    </p:spTree>
    <p:extLst>
      <p:ext uri="{BB962C8B-B14F-4D97-AF65-F5344CB8AC3E}">
        <p14:creationId xmlns:p14="http://schemas.microsoft.com/office/powerpoint/2010/main" val="201775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User Level Context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1" name="Text Box 1028"/>
          <p:cNvSpPr txBox="1">
            <a:spLocks noChangeArrowheads="1"/>
          </p:cNvSpPr>
          <p:nvPr/>
        </p:nvSpPr>
        <p:spPr bwMode="auto">
          <a:xfrm>
            <a:off x="6023730" y="1789239"/>
            <a:ext cx="1908175" cy="9255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t>    (b, *p) - main</a:t>
            </a:r>
          </a:p>
          <a:p>
            <a:r>
              <a:rPr lang="en-US" sz="1800" dirty="0"/>
              <a:t>                           </a:t>
            </a:r>
          </a:p>
          <a:p>
            <a:r>
              <a:rPr lang="en-US" sz="1800" dirty="0"/>
              <a:t>    (a) - foo</a:t>
            </a:r>
          </a:p>
        </p:txBody>
      </p:sp>
      <p:sp>
        <p:nvSpPr>
          <p:cNvPr id="12" name="Text Box 1029"/>
          <p:cNvSpPr txBox="1">
            <a:spLocks noChangeArrowheads="1"/>
          </p:cNvSpPr>
          <p:nvPr/>
        </p:nvSpPr>
        <p:spPr bwMode="auto">
          <a:xfrm>
            <a:off x="6023730" y="3694239"/>
            <a:ext cx="1905000" cy="9239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US" sz="1800" dirty="0"/>
          </a:p>
          <a:p>
            <a:r>
              <a:rPr lang="en-US" sz="1800" dirty="0"/>
              <a:t>    </a:t>
            </a:r>
            <a:r>
              <a:rPr lang="en-US" sz="1800" dirty="0">
                <a:solidFill>
                  <a:srgbClr val="2F02F0"/>
                </a:solidFill>
              </a:rPr>
              <a:t>heap</a:t>
            </a:r>
            <a:r>
              <a:rPr lang="en-US" sz="1800" dirty="0"/>
              <a:t> (p)          </a:t>
            </a:r>
          </a:p>
          <a:p>
            <a:r>
              <a:rPr lang="en-US" sz="1800" dirty="0"/>
              <a:t>     (char[1000])</a:t>
            </a:r>
          </a:p>
        </p:txBody>
      </p:sp>
      <p:sp>
        <p:nvSpPr>
          <p:cNvPr id="14" name="Text Box 1030"/>
          <p:cNvSpPr txBox="1">
            <a:spLocks noChangeArrowheads="1"/>
          </p:cNvSpPr>
          <p:nvPr/>
        </p:nvSpPr>
        <p:spPr bwMode="auto">
          <a:xfrm>
            <a:off x="6023730" y="4608639"/>
            <a:ext cx="1905000" cy="9255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US" sz="1800" dirty="0"/>
          </a:p>
          <a:p>
            <a:r>
              <a:rPr lang="en-US" sz="1800" dirty="0"/>
              <a:t>   </a:t>
            </a:r>
            <a:r>
              <a:rPr lang="en-US" sz="1800" dirty="0">
                <a:solidFill>
                  <a:srgbClr val="2F02F0"/>
                </a:solidFill>
              </a:rPr>
              <a:t>data</a:t>
            </a:r>
            <a:r>
              <a:rPr lang="en-US" sz="1800" dirty="0"/>
              <a:t> (aa, buf)</a:t>
            </a:r>
          </a:p>
          <a:p>
            <a:r>
              <a:rPr lang="en-US" sz="1800" dirty="0"/>
              <a:t>     </a:t>
            </a:r>
          </a:p>
        </p:txBody>
      </p:sp>
      <p:sp>
        <p:nvSpPr>
          <p:cNvPr id="16" name="Text Box 1031"/>
          <p:cNvSpPr txBox="1">
            <a:spLocks noChangeArrowheads="1"/>
          </p:cNvSpPr>
          <p:nvPr/>
        </p:nvSpPr>
        <p:spPr bwMode="auto">
          <a:xfrm>
            <a:off x="6023730" y="5523039"/>
            <a:ext cx="1908175" cy="92333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t>     </a:t>
            </a:r>
          </a:p>
          <a:p>
            <a:r>
              <a:rPr lang="en-US" sz="1800" dirty="0"/>
              <a:t>     </a:t>
            </a:r>
            <a:r>
              <a:rPr lang="en-US" sz="1800" dirty="0">
                <a:solidFill>
                  <a:srgbClr val="2F02F0"/>
                </a:solidFill>
              </a:rPr>
              <a:t>text</a:t>
            </a:r>
            <a:r>
              <a:rPr lang="en-US" sz="1800" dirty="0"/>
              <a:t> (code)     </a:t>
            </a:r>
          </a:p>
          <a:p>
            <a:r>
              <a:rPr lang="en-US" sz="1800" dirty="0"/>
              <a:t>       </a:t>
            </a:r>
          </a:p>
        </p:txBody>
      </p:sp>
      <p:sp>
        <p:nvSpPr>
          <p:cNvPr id="17" name="Line 1032"/>
          <p:cNvSpPr>
            <a:spLocks noChangeShapeType="1"/>
          </p:cNvSpPr>
          <p:nvPr/>
        </p:nvSpPr>
        <p:spPr bwMode="auto">
          <a:xfrm>
            <a:off x="6023730" y="2703639"/>
            <a:ext cx="0" cy="990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 name="Line 1033"/>
          <p:cNvSpPr>
            <a:spLocks noChangeShapeType="1"/>
          </p:cNvSpPr>
          <p:nvPr/>
        </p:nvSpPr>
        <p:spPr bwMode="auto">
          <a:xfrm>
            <a:off x="7928730" y="2703639"/>
            <a:ext cx="0" cy="990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 name="Line 1034"/>
          <p:cNvSpPr>
            <a:spLocks noChangeShapeType="1"/>
          </p:cNvSpPr>
          <p:nvPr/>
        </p:nvSpPr>
        <p:spPr bwMode="auto">
          <a:xfrm>
            <a:off x="6861930" y="2703639"/>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1" name="Line 1035"/>
          <p:cNvSpPr>
            <a:spLocks noChangeShapeType="1"/>
          </p:cNvSpPr>
          <p:nvPr/>
        </p:nvSpPr>
        <p:spPr bwMode="auto">
          <a:xfrm flipV="1">
            <a:off x="6938130" y="3465639"/>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2" name="Text Box 1036"/>
          <p:cNvSpPr txBox="1">
            <a:spLocks noChangeArrowheads="1"/>
          </p:cNvSpPr>
          <p:nvPr/>
        </p:nvSpPr>
        <p:spPr bwMode="auto">
          <a:xfrm>
            <a:off x="5550655" y="6092952"/>
            <a:ext cx="311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t>0</a:t>
            </a:r>
          </a:p>
        </p:txBody>
      </p:sp>
      <p:sp>
        <p:nvSpPr>
          <p:cNvPr id="23" name="Text Box 1037"/>
          <p:cNvSpPr txBox="1">
            <a:spLocks noChangeArrowheads="1"/>
          </p:cNvSpPr>
          <p:nvPr/>
        </p:nvSpPr>
        <p:spPr bwMode="auto">
          <a:xfrm>
            <a:off x="5245855" y="1673352"/>
            <a:ext cx="6794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t>MAX</a:t>
            </a:r>
          </a:p>
        </p:txBody>
      </p:sp>
      <p:sp>
        <p:nvSpPr>
          <p:cNvPr id="24" name="Text Box 1039"/>
          <p:cNvSpPr txBox="1">
            <a:spLocks noChangeArrowheads="1"/>
          </p:cNvSpPr>
          <p:nvPr/>
        </p:nvSpPr>
        <p:spPr bwMode="auto">
          <a:xfrm>
            <a:off x="1070730" y="1778127"/>
            <a:ext cx="2819400" cy="46704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Bef>
                <a:spcPct val="20000"/>
              </a:spcBef>
              <a:buClr>
                <a:schemeClr val="accent1"/>
              </a:buClr>
              <a:buSzPct val="70000"/>
              <a:buFont typeface="Wingdings" charset="0"/>
              <a:buNone/>
            </a:pPr>
            <a:r>
              <a:rPr lang="en-US" sz="2000" dirty="0"/>
              <a:t>…</a:t>
            </a:r>
          </a:p>
          <a:p>
            <a:pPr eaLnBrk="1" hangingPunct="1">
              <a:lnSpc>
                <a:spcPct val="90000"/>
              </a:lnSpc>
              <a:spcBef>
                <a:spcPct val="20000"/>
              </a:spcBef>
              <a:buClr>
                <a:schemeClr val="accent1"/>
              </a:buClr>
              <a:buSzPct val="70000"/>
              <a:buFont typeface="Wingdings" charset="0"/>
              <a:buNone/>
            </a:pPr>
            <a:r>
              <a:rPr lang="en-US" sz="2000" dirty="0"/>
              <a:t>int aa;</a:t>
            </a:r>
          </a:p>
          <a:p>
            <a:pPr eaLnBrk="1" hangingPunct="1">
              <a:lnSpc>
                <a:spcPct val="90000"/>
              </a:lnSpc>
              <a:spcBef>
                <a:spcPct val="20000"/>
              </a:spcBef>
              <a:buClr>
                <a:schemeClr val="accent1"/>
              </a:buClr>
              <a:buSzPct val="70000"/>
              <a:buFont typeface="Wingdings" charset="0"/>
              <a:buNone/>
            </a:pPr>
            <a:r>
              <a:rPr lang="en-US" sz="2000" dirty="0"/>
              <a:t>char buf[1000];</a:t>
            </a:r>
          </a:p>
          <a:p>
            <a:pPr eaLnBrk="1" hangingPunct="1">
              <a:lnSpc>
                <a:spcPct val="90000"/>
              </a:lnSpc>
              <a:spcBef>
                <a:spcPct val="20000"/>
              </a:spcBef>
              <a:buClr>
                <a:schemeClr val="accent1"/>
              </a:buClr>
              <a:buSzPct val="70000"/>
              <a:buFont typeface="Wingdings" charset="0"/>
              <a:buNone/>
            </a:pPr>
            <a:r>
              <a:rPr lang="en-US" sz="2000" dirty="0"/>
              <a:t>void foo() {</a:t>
            </a:r>
          </a:p>
          <a:p>
            <a:pPr eaLnBrk="1" hangingPunct="1">
              <a:lnSpc>
                <a:spcPct val="90000"/>
              </a:lnSpc>
              <a:spcBef>
                <a:spcPct val="20000"/>
              </a:spcBef>
              <a:buClr>
                <a:schemeClr val="accent1"/>
              </a:buClr>
              <a:buSzPct val="70000"/>
              <a:buFont typeface="Wingdings" charset="0"/>
              <a:buNone/>
            </a:pPr>
            <a:r>
              <a:rPr lang="en-US" sz="2000" dirty="0"/>
              <a:t>  int a;</a:t>
            </a:r>
          </a:p>
          <a:p>
            <a:pPr eaLnBrk="1" hangingPunct="1">
              <a:lnSpc>
                <a:spcPct val="90000"/>
              </a:lnSpc>
              <a:spcBef>
                <a:spcPct val="20000"/>
              </a:spcBef>
              <a:buClr>
                <a:schemeClr val="accent1"/>
              </a:buClr>
              <a:buSzPct val="70000"/>
              <a:buFont typeface="Wingdings" charset="0"/>
              <a:buNone/>
            </a:pPr>
            <a:r>
              <a:rPr lang="en-US" sz="2000" dirty="0"/>
              <a:t>   … </a:t>
            </a:r>
          </a:p>
          <a:p>
            <a:pPr eaLnBrk="1" hangingPunct="1">
              <a:lnSpc>
                <a:spcPct val="90000"/>
              </a:lnSpc>
              <a:spcBef>
                <a:spcPct val="20000"/>
              </a:spcBef>
              <a:buClr>
                <a:schemeClr val="accent1"/>
              </a:buClr>
              <a:buSzPct val="70000"/>
              <a:buFont typeface="Wingdings" charset="0"/>
              <a:buNone/>
            </a:pPr>
            <a:r>
              <a:rPr lang="en-US" sz="2000" dirty="0"/>
              <a:t>}</a:t>
            </a:r>
          </a:p>
          <a:p>
            <a:pPr eaLnBrk="1" hangingPunct="1">
              <a:lnSpc>
                <a:spcPct val="90000"/>
              </a:lnSpc>
              <a:spcBef>
                <a:spcPct val="20000"/>
              </a:spcBef>
              <a:buClr>
                <a:schemeClr val="accent1"/>
              </a:buClr>
              <a:buSzPct val="70000"/>
              <a:buFont typeface="Wingdings" charset="0"/>
              <a:buNone/>
            </a:pPr>
            <a:r>
              <a:rPr lang="en-US" sz="2000" dirty="0"/>
              <a:t>main() {</a:t>
            </a:r>
          </a:p>
          <a:p>
            <a:pPr eaLnBrk="1" hangingPunct="1">
              <a:lnSpc>
                <a:spcPct val="90000"/>
              </a:lnSpc>
              <a:spcBef>
                <a:spcPct val="20000"/>
              </a:spcBef>
              <a:buClr>
                <a:schemeClr val="accent1"/>
              </a:buClr>
              <a:buSzPct val="70000"/>
              <a:buFont typeface="Wingdings" charset="0"/>
              <a:buNone/>
            </a:pPr>
            <a:r>
              <a:rPr lang="en-US" sz="2000" dirty="0"/>
              <a:t>  int b;</a:t>
            </a:r>
          </a:p>
          <a:p>
            <a:pPr eaLnBrk="1" hangingPunct="1">
              <a:lnSpc>
                <a:spcPct val="90000"/>
              </a:lnSpc>
              <a:spcBef>
                <a:spcPct val="20000"/>
              </a:spcBef>
              <a:buClr>
                <a:schemeClr val="accent1"/>
              </a:buClr>
              <a:buSzPct val="70000"/>
              <a:buFont typeface="Wingdings" charset="0"/>
              <a:buNone/>
            </a:pPr>
            <a:r>
              <a:rPr lang="en-US" sz="2000" dirty="0"/>
              <a:t>  char *p;</a:t>
            </a:r>
          </a:p>
          <a:p>
            <a:pPr eaLnBrk="1" hangingPunct="1">
              <a:lnSpc>
                <a:spcPct val="90000"/>
              </a:lnSpc>
              <a:spcBef>
                <a:spcPct val="20000"/>
              </a:spcBef>
              <a:buClr>
                <a:schemeClr val="accent1"/>
              </a:buClr>
              <a:buSzPct val="70000"/>
              <a:buFont typeface="Wingdings" charset="0"/>
              <a:buNone/>
            </a:pPr>
            <a:r>
              <a:rPr lang="en-US" sz="2000" dirty="0"/>
              <a:t>  p = new char[1000];</a:t>
            </a:r>
          </a:p>
          <a:p>
            <a:pPr eaLnBrk="1" hangingPunct="1">
              <a:lnSpc>
                <a:spcPct val="90000"/>
              </a:lnSpc>
              <a:spcBef>
                <a:spcPct val="20000"/>
              </a:spcBef>
              <a:buClr>
                <a:schemeClr val="accent1"/>
              </a:buClr>
              <a:buSzPct val="70000"/>
              <a:buFont typeface="Wingdings" charset="0"/>
              <a:buNone/>
            </a:pPr>
            <a:r>
              <a:rPr lang="en-US" sz="2000" dirty="0"/>
              <a:t>  foo();</a:t>
            </a:r>
          </a:p>
          <a:p>
            <a:pPr eaLnBrk="1" hangingPunct="1">
              <a:lnSpc>
                <a:spcPct val="90000"/>
              </a:lnSpc>
              <a:spcBef>
                <a:spcPct val="20000"/>
              </a:spcBef>
              <a:buClr>
                <a:schemeClr val="accent1"/>
              </a:buClr>
              <a:buSzPct val="70000"/>
              <a:buFont typeface="Wingdings" charset="0"/>
              <a:buNone/>
            </a:pPr>
            <a:r>
              <a:rPr lang="en-US" sz="2000" dirty="0"/>
              <a:t>} </a:t>
            </a:r>
          </a:p>
          <a:p>
            <a:endParaRPr lang="en-US" sz="1800" dirty="0"/>
          </a:p>
        </p:txBody>
      </p:sp>
      <p:sp>
        <p:nvSpPr>
          <p:cNvPr id="25" name="Line 1040"/>
          <p:cNvSpPr>
            <a:spLocks noChangeShapeType="1"/>
          </p:cNvSpPr>
          <p:nvPr/>
        </p:nvSpPr>
        <p:spPr bwMode="auto">
          <a:xfrm>
            <a:off x="6023730" y="2170239"/>
            <a:ext cx="1828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 name="Text Box 1041"/>
          <p:cNvSpPr txBox="1">
            <a:spLocks noChangeArrowheads="1"/>
          </p:cNvSpPr>
          <p:nvPr/>
        </p:nvSpPr>
        <p:spPr bwMode="auto">
          <a:xfrm>
            <a:off x="7912855" y="2130552"/>
            <a:ext cx="717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solidFill>
                  <a:srgbClr val="2F02F0"/>
                </a:solidFill>
              </a:rPr>
              <a:t>stack</a:t>
            </a:r>
          </a:p>
        </p:txBody>
      </p:sp>
    </p:spTree>
    <p:extLst>
      <p:ext uri="{BB962C8B-B14F-4D97-AF65-F5344CB8AC3E}">
        <p14:creationId xmlns:p14="http://schemas.microsoft.com/office/powerpoint/2010/main" val="146748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dissolve">
                                      <p:cBhvr>
                                        <p:cTn id="34" dur="500"/>
                                        <p:tgtEl>
                                          <p:spTgt spid="2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dissolve">
                                      <p:cBhvr>
                                        <p:cTn id="37" dur="500"/>
                                        <p:tgtEl>
                                          <p:spTgt spid="2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dissolv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P spid="19" grpId="0" animBg="1"/>
      <p:bldP spid="20" grpId="0" animBg="1"/>
      <p:bldP spid="21" grpId="0" animBg="1"/>
      <p:bldP spid="22" grpId="0"/>
      <p:bldP spid="23" grpId="0"/>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Context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27" name="Content Placeholder 1"/>
          <p:cNvSpPr>
            <a:spLocks noGrp="1"/>
          </p:cNvSpPr>
          <p:nvPr>
            <p:ph idx="1"/>
          </p:nvPr>
        </p:nvSpPr>
        <p:spPr>
          <a:xfrm>
            <a:off x="318367" y="1651227"/>
            <a:ext cx="5488679" cy="4807744"/>
          </a:xfrm>
        </p:spPr>
        <p:txBody>
          <a:bodyPr>
            <a:noAutofit/>
          </a:bodyPr>
          <a:lstStyle/>
          <a:p>
            <a:pPr algn="just">
              <a:spcBef>
                <a:spcPts val="0"/>
              </a:spcBef>
              <a:spcAft>
                <a:spcPts val="600"/>
              </a:spcAft>
            </a:pPr>
            <a:r>
              <a:rPr lang="en-US" sz="2400" dirty="0"/>
              <a:t>Is the </a:t>
            </a:r>
            <a:r>
              <a:rPr lang="en-US" sz="2400" i="1" dirty="0"/>
              <a:t>user level context </a:t>
            </a:r>
            <a:r>
              <a:rPr lang="en-US" sz="2400" dirty="0"/>
              <a:t>sufficient?</a:t>
            </a:r>
          </a:p>
          <a:p>
            <a:pPr lvl="1" algn="just">
              <a:spcBef>
                <a:spcPts val="0"/>
              </a:spcBef>
              <a:spcAft>
                <a:spcPts val="600"/>
              </a:spcAft>
            </a:pPr>
            <a:r>
              <a:rPr lang="en-US" sz="2000" dirty="0"/>
              <a:t>Does it contain all the states necessary to run a program?</a:t>
            </a:r>
          </a:p>
          <a:p>
            <a:pPr lvl="2" algn="just">
              <a:spcBef>
                <a:spcPts val="0"/>
              </a:spcBef>
              <a:spcAft>
                <a:spcPts val="600"/>
              </a:spcAft>
            </a:pPr>
            <a:r>
              <a:rPr lang="en-US" sz="2000" dirty="0"/>
              <a:t>Only if the system runs through one program at a time</a:t>
            </a:r>
          </a:p>
          <a:p>
            <a:pPr lvl="2" algn="just">
              <a:spcBef>
                <a:spcPts val="0"/>
              </a:spcBef>
              <a:spcAft>
                <a:spcPts val="600"/>
              </a:spcAft>
            </a:pPr>
            <a:r>
              <a:rPr lang="en-US" sz="2000" dirty="0"/>
              <a:t>The OS typically needs to switch back and forth between programs – processes must be “swapped” in and out from getting to use the CPU</a:t>
            </a:r>
            <a:endParaRPr lang="en-US" dirty="0"/>
          </a:p>
        </p:txBody>
      </p:sp>
      <p:pic>
        <p:nvPicPr>
          <p:cNvPr id="46" name="Picture 45" descr="Macintosh HD:Users:MatCat:Desktop:Screen Shot 2017-07-31 at 11.54.03 AM.png"/>
          <p:cNvPicPr/>
          <p:nvPr/>
        </p:nvPicPr>
        <p:blipFill>
          <a:blip r:embed="rId3">
            <a:extLst>
              <a:ext uri="{28A0092B-C50C-407E-A947-70E740481C1C}">
                <a14:useLocalDpi xmlns:a14="http://schemas.microsoft.com/office/drawing/2010/main" val="0"/>
              </a:ext>
            </a:extLst>
          </a:blip>
          <a:srcRect/>
          <a:stretch>
            <a:fillRect/>
          </a:stretch>
        </p:blipFill>
        <p:spPr bwMode="auto">
          <a:xfrm>
            <a:off x="5985032" y="2388572"/>
            <a:ext cx="3028000" cy="3348126"/>
          </a:xfrm>
          <a:prstGeom prst="rect">
            <a:avLst/>
          </a:prstGeom>
          <a:noFill/>
          <a:ln>
            <a:noFill/>
          </a:ln>
        </p:spPr>
      </p:pic>
      <p:sp>
        <p:nvSpPr>
          <p:cNvPr id="47" name="TextBox 46"/>
          <p:cNvSpPr txBox="1"/>
          <p:nvPr/>
        </p:nvSpPr>
        <p:spPr>
          <a:xfrm>
            <a:off x="457200" y="4959290"/>
            <a:ext cx="5865708" cy="1631216"/>
          </a:xfrm>
          <a:prstGeom prst="rect">
            <a:avLst/>
          </a:prstGeom>
          <a:noFill/>
        </p:spPr>
        <p:txBody>
          <a:bodyPr wrap="none" rtlCol="0">
            <a:spAutoFit/>
          </a:bodyPr>
          <a:lstStyle/>
          <a:p>
            <a:pPr marL="285750" indent="-285750">
              <a:buFont typeface="Arial"/>
              <a:buChar char="•"/>
            </a:pPr>
            <a:r>
              <a:rPr lang="en-US" sz="2000" dirty="0"/>
              <a:t>R</a:t>
            </a:r>
            <a:r>
              <a:rPr lang="en-US" sz="2000" baseline="-25000" dirty="0"/>
              <a:t>1</a:t>
            </a:r>
            <a:r>
              <a:rPr lang="en-US" sz="2000" dirty="0"/>
              <a:t> in P</a:t>
            </a:r>
            <a:r>
              <a:rPr lang="en-US" sz="2000" baseline="-25000" dirty="0"/>
              <a:t>1</a:t>
            </a:r>
            <a:r>
              <a:rPr lang="en-US" sz="2000" dirty="0"/>
              <a:t> is incorrect… why? How to make it right?</a:t>
            </a:r>
          </a:p>
          <a:p>
            <a:pPr marL="742950" lvl="1" indent="-285750">
              <a:buFont typeface="Lucida Grande"/>
              <a:buChar char="-"/>
            </a:pPr>
            <a:r>
              <a:rPr lang="en-US" sz="2000" dirty="0"/>
              <a:t>Save R</a:t>
            </a:r>
            <a:r>
              <a:rPr lang="en-US" sz="2000" baseline="-25000" dirty="0"/>
              <a:t>0</a:t>
            </a:r>
            <a:r>
              <a:rPr lang="en-US" sz="2000" dirty="0"/>
              <a:t> in P</a:t>
            </a:r>
            <a:r>
              <a:rPr lang="en-US" sz="2000" baseline="-25000" dirty="0"/>
              <a:t>1</a:t>
            </a:r>
            <a:r>
              <a:rPr lang="en-US" sz="2000" dirty="0"/>
              <a:t> before switching</a:t>
            </a:r>
          </a:p>
          <a:p>
            <a:pPr marL="742950" lvl="1" indent="-285750">
              <a:buFont typeface="Lucida Grande"/>
              <a:buChar char="-"/>
            </a:pPr>
            <a:r>
              <a:rPr lang="en-US" sz="2000" dirty="0"/>
              <a:t>Restore R</a:t>
            </a:r>
            <a:r>
              <a:rPr lang="en-US" sz="2000" baseline="-25000" dirty="0"/>
              <a:t>0</a:t>
            </a:r>
            <a:r>
              <a:rPr lang="en-US" sz="2000" dirty="0"/>
              <a:t> in P</a:t>
            </a:r>
            <a:r>
              <a:rPr lang="en-US" sz="2000" baseline="-25000" dirty="0"/>
              <a:t>1</a:t>
            </a:r>
            <a:r>
              <a:rPr lang="en-US" sz="2000" dirty="0"/>
              <a:t> when switching from P2 to P1</a:t>
            </a:r>
          </a:p>
          <a:p>
            <a:pPr marL="285750" indent="-285750">
              <a:buFont typeface="Arial"/>
              <a:buChar char="•"/>
            </a:pPr>
            <a:r>
              <a:rPr lang="en-US" sz="2000" dirty="0"/>
              <a:t>Registers should be a part of process context</a:t>
            </a:r>
          </a:p>
          <a:p>
            <a:pPr marL="742950" lvl="1" indent="-285750">
              <a:buFont typeface="Arial"/>
              <a:buChar char="•"/>
            </a:pPr>
            <a:r>
              <a:rPr lang="en-US" sz="2000" dirty="0"/>
              <a:t>This is called </a:t>
            </a:r>
            <a:r>
              <a:rPr lang="en-US" sz="2000" dirty="0">
                <a:solidFill>
                  <a:srgbClr val="008000"/>
                </a:solidFill>
              </a:rPr>
              <a:t>Register Context</a:t>
            </a:r>
          </a:p>
        </p:txBody>
      </p:sp>
    </p:spTree>
    <p:extLst>
      <p:ext uri="{BB962C8B-B14F-4D97-AF65-F5344CB8AC3E}">
        <p14:creationId xmlns:p14="http://schemas.microsoft.com/office/powerpoint/2010/main" val="387425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checkerboard(across)">
                                      <p:cBhvr>
                                        <p:cTn id="7" dur="500"/>
                                        <p:tgtEl>
                                          <p:spTgt spid="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blinds(horizontal)">
                                      <p:cBhvr>
                                        <p:cTn id="12" dur="500"/>
                                        <p:tgtEl>
                                          <p:spTgt spid="2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animEffect transition="in" filter="blinds(horizontal)">
                                      <p:cBhvr>
                                        <p:cTn id="15" dur="500"/>
                                        <p:tgtEl>
                                          <p:spTgt spid="2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dissolv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7">
                                            <p:txEl>
                                              <p:pRg st="0" end="0"/>
                                            </p:txEl>
                                          </p:spTgt>
                                        </p:tgtEl>
                                        <p:attrNameLst>
                                          <p:attrName>style.visibility</p:attrName>
                                        </p:attrNameLst>
                                      </p:cBhvr>
                                      <p:to>
                                        <p:strVal val="visible"/>
                                      </p:to>
                                    </p:set>
                                    <p:animEffect transition="in" filter="blinds(horizontal)">
                                      <p:cBhvr>
                                        <p:cTn id="25" dur="500"/>
                                        <p:tgtEl>
                                          <p:spTgt spid="4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7">
                                            <p:txEl>
                                              <p:pRg st="1" end="1"/>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7">
                                            <p:txEl>
                                              <p:pRg st="3" end="3"/>
                                            </p:txEl>
                                          </p:spTgt>
                                        </p:tgtEl>
                                        <p:attrNameLst>
                                          <p:attrName>style.visibility</p:attrName>
                                        </p:attrNameLst>
                                      </p:cBhvr>
                                      <p:to>
                                        <p:strVal val="visible"/>
                                      </p:to>
                                    </p:set>
                                    <p:animEffect transition="in" filter="checkerboard(across)">
                                      <p:cBhvr>
                                        <p:cTn id="36" dur="500"/>
                                        <p:tgtEl>
                                          <p:spTgt spid="47">
                                            <p:txEl>
                                              <p:pRg st="3" end="3"/>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47">
                                            <p:txEl>
                                              <p:pRg st="4" end="4"/>
                                            </p:txEl>
                                          </p:spTgt>
                                        </p:tgtEl>
                                        <p:attrNameLst>
                                          <p:attrName>style.visibility</p:attrName>
                                        </p:attrNameLst>
                                      </p:cBhvr>
                                      <p:to>
                                        <p:strVal val="visible"/>
                                      </p:to>
                                    </p:set>
                                    <p:animEffect transition="in" filter="checkerboard(across)">
                                      <p:cBhvr>
                                        <p:cTn id="39" dur="500"/>
                                        <p:tgtEl>
                                          <p:spTgt spid="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Register Context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46"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We need to save everything that we need to independently run a process</a:t>
            </a:r>
          </a:p>
          <a:p>
            <a:pPr lvl="1" algn="just">
              <a:spcBef>
                <a:spcPts val="0"/>
              </a:spcBef>
              <a:spcAft>
                <a:spcPts val="600"/>
              </a:spcAft>
            </a:pPr>
            <a:r>
              <a:rPr lang="en-US" sz="2400" dirty="0">
                <a:solidFill>
                  <a:srgbClr val="008000"/>
                </a:solidFill>
              </a:rPr>
              <a:t> </a:t>
            </a:r>
            <a:r>
              <a:rPr lang="en-US" sz="2000" dirty="0">
                <a:solidFill>
                  <a:srgbClr val="008000"/>
                </a:solidFill>
              </a:rPr>
              <a:t>Program Counter (PC)</a:t>
            </a:r>
          </a:p>
          <a:p>
            <a:pPr lvl="2" algn="just">
              <a:spcBef>
                <a:spcPts val="0"/>
              </a:spcBef>
              <a:spcAft>
                <a:spcPts val="600"/>
              </a:spcAft>
            </a:pPr>
            <a:r>
              <a:rPr lang="en-US" sz="2000" dirty="0"/>
              <a:t>Address of next instruction to be executed (may be in kernel or user memory space of this process)</a:t>
            </a:r>
          </a:p>
          <a:p>
            <a:pPr lvl="1" algn="just">
              <a:spcBef>
                <a:spcPts val="0"/>
              </a:spcBef>
              <a:spcAft>
                <a:spcPts val="600"/>
              </a:spcAft>
            </a:pPr>
            <a:r>
              <a:rPr lang="en-US" sz="2000" dirty="0">
                <a:solidFill>
                  <a:srgbClr val="008000"/>
                </a:solidFill>
              </a:rPr>
              <a:t>Processor Status Register</a:t>
            </a:r>
          </a:p>
          <a:p>
            <a:pPr lvl="2" algn="just">
              <a:spcBef>
                <a:spcPts val="0"/>
              </a:spcBef>
              <a:spcAft>
                <a:spcPts val="600"/>
              </a:spcAft>
            </a:pPr>
            <a:r>
              <a:rPr lang="en-US" sz="2000" dirty="0"/>
              <a:t>Contains the hardware status at the time of preemption – contents and format are hardware dependent</a:t>
            </a:r>
          </a:p>
          <a:p>
            <a:pPr lvl="1" algn="just">
              <a:spcBef>
                <a:spcPts val="0"/>
              </a:spcBef>
              <a:spcAft>
                <a:spcPts val="600"/>
              </a:spcAft>
            </a:pPr>
            <a:r>
              <a:rPr lang="en-US" sz="2000" dirty="0">
                <a:solidFill>
                  <a:srgbClr val="008000"/>
                </a:solidFill>
              </a:rPr>
              <a:t>Stack Pointer (SP)</a:t>
            </a:r>
          </a:p>
          <a:p>
            <a:pPr lvl="2" algn="just">
              <a:spcBef>
                <a:spcPts val="0"/>
              </a:spcBef>
              <a:spcAft>
                <a:spcPts val="600"/>
              </a:spcAft>
            </a:pPr>
            <a:r>
              <a:rPr lang="en-US" sz="2000" dirty="0"/>
              <a:t>Points to the top of the kernel or user stack, depending on the mode of operation at the time of preemption</a:t>
            </a:r>
          </a:p>
          <a:p>
            <a:pPr lvl="1" algn="just">
              <a:spcBef>
                <a:spcPts val="0"/>
              </a:spcBef>
              <a:spcAft>
                <a:spcPts val="600"/>
              </a:spcAft>
            </a:pPr>
            <a:r>
              <a:rPr lang="en-US" sz="2000" dirty="0">
                <a:solidFill>
                  <a:srgbClr val="008000"/>
                </a:solidFill>
              </a:rPr>
              <a:t>General-Purpose Registers</a:t>
            </a:r>
            <a:endParaRPr lang="en-US" sz="2400" dirty="0">
              <a:solidFill>
                <a:srgbClr val="008000"/>
              </a:solidFill>
            </a:endParaRPr>
          </a:p>
          <a:p>
            <a:pPr lvl="2" algn="just">
              <a:spcBef>
                <a:spcPts val="0"/>
              </a:spcBef>
              <a:spcAft>
                <a:spcPts val="600"/>
              </a:spcAft>
            </a:pPr>
            <a:r>
              <a:rPr lang="en-US" sz="2000" dirty="0"/>
              <a:t>Hardware dependent, R</a:t>
            </a:r>
            <a:r>
              <a:rPr lang="en-US" sz="2000" baseline="-25000" dirty="0"/>
              <a:t>0</a:t>
            </a:r>
            <a:r>
              <a:rPr lang="en-US" sz="2000" dirty="0"/>
              <a:t>, R</a:t>
            </a:r>
            <a:r>
              <a:rPr lang="en-US" sz="2000" baseline="-25000" dirty="0"/>
              <a:t>1</a:t>
            </a:r>
            <a:r>
              <a:rPr lang="en-US" sz="2000" dirty="0"/>
              <a:t>, R</a:t>
            </a:r>
            <a:r>
              <a:rPr lang="en-US" sz="2000" baseline="-25000" dirty="0"/>
              <a:t>2</a:t>
            </a:r>
            <a:r>
              <a:rPr lang="en-US" sz="2000" dirty="0"/>
              <a:t>, </a:t>
            </a:r>
            <a:r>
              <a:rPr lang="is-IS" sz="2000" dirty="0"/>
              <a:t>…</a:t>
            </a:r>
            <a:endParaRPr lang="en-US" sz="2000" dirty="0"/>
          </a:p>
        </p:txBody>
      </p:sp>
    </p:spTree>
    <p:extLst>
      <p:ext uri="{BB962C8B-B14F-4D97-AF65-F5344CB8AC3E}">
        <p14:creationId xmlns:p14="http://schemas.microsoft.com/office/powerpoint/2010/main" val="195472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State Machine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46"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 state machine diagram models the </a:t>
            </a:r>
            <a:r>
              <a:rPr lang="en-US" sz="2400" dirty="0" err="1"/>
              <a:t>behaviour</a:t>
            </a:r>
            <a:r>
              <a:rPr lang="en-US" sz="2400" dirty="0"/>
              <a:t> of a single object, specifying the sequence of events that an object goes through during its lifetime in response to events. </a:t>
            </a:r>
          </a:p>
          <a:p>
            <a:pPr algn="just">
              <a:spcBef>
                <a:spcPts val="0"/>
              </a:spcBef>
              <a:spcAft>
                <a:spcPts val="600"/>
              </a:spcAft>
            </a:pPr>
            <a:r>
              <a:rPr lang="en-US" sz="2400" dirty="0"/>
              <a:t>For e.g. the following state machine diagram shows the states that a door goes through during its lifetime. </a:t>
            </a:r>
            <a:endParaRPr lang="en-US" sz="2000" dirty="0"/>
          </a:p>
        </p:txBody>
      </p:sp>
      <p:pic>
        <p:nvPicPr>
          <p:cNvPr id="1026" name="Picture 2" descr="State Diagram">
            <a:extLst>
              <a:ext uri="{FF2B5EF4-FFF2-40B4-BE49-F238E27FC236}">
                <a16:creationId xmlns:a16="http://schemas.microsoft.com/office/drawing/2014/main" id="{E529742B-4F59-40A5-A8C0-C7D2E71C9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787" y="3878571"/>
            <a:ext cx="4924425"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32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State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r>
              <a:rPr lang="en-US" sz="2400" dirty="0">
                <a:ea typeface="ＭＳ Ｐゴシック" charset="0"/>
                <a:cs typeface="ＭＳ Ｐゴシック" charset="0"/>
              </a:rPr>
              <a:t>A process executes according to the following state machine:</a:t>
            </a:r>
          </a:p>
          <a:p>
            <a:pPr lvl="1" algn="just">
              <a:tabLst>
                <a:tab pos="2171700" algn="l"/>
              </a:tabLst>
            </a:pPr>
            <a:r>
              <a:rPr lang="en-US" sz="2000" dirty="0">
                <a:solidFill>
                  <a:srgbClr val="008000"/>
                </a:solidFill>
                <a:ea typeface="ＭＳ Ｐゴシック" charset="0"/>
              </a:rPr>
              <a:t>created</a:t>
            </a:r>
            <a:r>
              <a:rPr lang="en-US" sz="2000" dirty="0">
                <a:ea typeface="ＭＳ Ｐゴシック" charset="0"/>
              </a:rPr>
              <a:t>	also “new”, initial state when created</a:t>
            </a:r>
          </a:p>
          <a:p>
            <a:pPr lvl="1" algn="just">
              <a:tabLst>
                <a:tab pos="2171700" algn="l"/>
              </a:tabLst>
            </a:pPr>
            <a:r>
              <a:rPr lang="en-US" sz="2000" dirty="0">
                <a:solidFill>
                  <a:srgbClr val="008000"/>
                </a:solidFill>
                <a:ea typeface="ＭＳ Ｐゴシック" charset="0"/>
              </a:rPr>
              <a:t>waiting</a:t>
            </a:r>
            <a:r>
              <a:rPr lang="en-US" sz="2000" b="1" dirty="0">
                <a:ea typeface="ＭＳ Ｐゴシック" charset="0"/>
              </a:rPr>
              <a:t>	</a:t>
            </a:r>
            <a:r>
              <a:rPr lang="en-US" sz="2000" dirty="0">
                <a:ea typeface="ＭＳ Ｐゴシック" charset="0"/>
              </a:rPr>
              <a:t>also “ready”, awaiting to be scheduled for execution</a:t>
            </a:r>
          </a:p>
          <a:p>
            <a:pPr lvl="1" algn="just">
              <a:tabLst>
                <a:tab pos="2171700" algn="l"/>
              </a:tabLst>
            </a:pPr>
            <a:r>
              <a:rPr lang="en-US" sz="2000" dirty="0">
                <a:solidFill>
                  <a:srgbClr val="008000"/>
                </a:solidFill>
                <a:ea typeface="ＭＳ Ｐゴシック" charset="0"/>
              </a:rPr>
              <a:t>running </a:t>
            </a:r>
            <a:r>
              <a:rPr lang="en-US" sz="2000" dirty="0">
                <a:ea typeface="ＭＳ Ｐゴシック" charset="0"/>
              </a:rPr>
              <a:t>	actively executing instructions on the CPU</a:t>
            </a:r>
          </a:p>
          <a:p>
            <a:pPr lvl="1" algn="just">
              <a:tabLst>
                <a:tab pos="2171700" algn="l"/>
              </a:tabLst>
            </a:pPr>
            <a:r>
              <a:rPr lang="en-US" sz="2000" dirty="0">
                <a:solidFill>
                  <a:srgbClr val="008000"/>
                </a:solidFill>
                <a:ea typeface="ＭＳ Ｐゴシック" charset="0"/>
              </a:rPr>
              <a:t>blocked</a:t>
            </a:r>
            <a:r>
              <a:rPr lang="en-US" sz="2000" dirty="0">
                <a:ea typeface="ＭＳ Ｐゴシック" charset="0"/>
              </a:rPr>
              <a:t>  	unable to continue without event occurring, e.g., I/O</a:t>
            </a:r>
          </a:p>
          <a:p>
            <a:pPr lvl="1" algn="just">
              <a:tabLst>
                <a:tab pos="2171700" algn="l"/>
              </a:tabLst>
            </a:pPr>
            <a:r>
              <a:rPr lang="en-US" sz="2000" dirty="0">
                <a:solidFill>
                  <a:srgbClr val="008000"/>
                </a:solidFill>
                <a:ea typeface="ＭＳ Ｐゴシック" charset="0"/>
              </a:rPr>
              <a:t>terminated </a:t>
            </a:r>
            <a:r>
              <a:rPr lang="en-US" sz="2000" dirty="0">
                <a:ea typeface="ＭＳ Ｐゴシック" charset="0"/>
              </a:rPr>
              <a:t>	no longer running due to completion or being killed</a:t>
            </a:r>
          </a:p>
        </p:txBody>
      </p:sp>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27" y="3998953"/>
            <a:ext cx="7523538" cy="2666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Oval 1"/>
          <p:cNvSpPr/>
          <p:nvPr/>
        </p:nvSpPr>
        <p:spPr>
          <a:xfrm>
            <a:off x="6821423" y="4005072"/>
            <a:ext cx="1915969" cy="666986"/>
          </a:xfrm>
          <a:prstGeom prst="ellipse">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badi MT Condensed Light"/>
                <a:cs typeface="Abadi MT Condensed Light"/>
              </a:rPr>
              <a:t>terminated</a:t>
            </a:r>
          </a:p>
        </p:txBody>
      </p:sp>
      <p:sp>
        <p:nvSpPr>
          <p:cNvPr id="10" name="Oval 9"/>
          <p:cNvSpPr/>
          <p:nvPr/>
        </p:nvSpPr>
        <p:spPr>
          <a:xfrm>
            <a:off x="4910328" y="4837176"/>
            <a:ext cx="1517708" cy="643596"/>
          </a:xfrm>
          <a:prstGeom prst="ellipse">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badi MT Condensed Light"/>
                <a:cs typeface="Abadi MT Condensed Light"/>
              </a:rPr>
              <a:t>running</a:t>
            </a:r>
          </a:p>
        </p:txBody>
      </p:sp>
      <p:sp>
        <p:nvSpPr>
          <p:cNvPr id="11" name="Oval 10"/>
          <p:cNvSpPr/>
          <p:nvPr/>
        </p:nvSpPr>
        <p:spPr>
          <a:xfrm>
            <a:off x="3757426" y="6021393"/>
            <a:ext cx="1517708" cy="643596"/>
          </a:xfrm>
          <a:prstGeom prst="ellipse">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badi MT Condensed Light"/>
                <a:cs typeface="Abadi MT Condensed Light"/>
              </a:rPr>
              <a:t>blocked</a:t>
            </a:r>
          </a:p>
        </p:txBody>
      </p:sp>
      <p:sp>
        <p:nvSpPr>
          <p:cNvPr id="12" name="Oval 11"/>
          <p:cNvSpPr/>
          <p:nvPr/>
        </p:nvSpPr>
        <p:spPr>
          <a:xfrm>
            <a:off x="2569407" y="4840313"/>
            <a:ext cx="1517708" cy="643596"/>
          </a:xfrm>
          <a:prstGeom prst="ellipse">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badi MT Condensed Light"/>
                <a:cs typeface="Abadi MT Condensed Light"/>
              </a:rPr>
              <a:t>waiting / ready</a:t>
            </a:r>
          </a:p>
        </p:txBody>
      </p:sp>
      <p:sp>
        <p:nvSpPr>
          <p:cNvPr id="14" name="Oval 13"/>
          <p:cNvSpPr/>
          <p:nvPr/>
        </p:nvSpPr>
        <p:spPr>
          <a:xfrm>
            <a:off x="835527" y="4028462"/>
            <a:ext cx="1517708" cy="643596"/>
          </a:xfrm>
          <a:prstGeom prst="ellipse">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badi MT Condensed Light"/>
                <a:cs typeface="Abadi MT Condensed Light"/>
              </a:rPr>
              <a:t>created / new</a:t>
            </a:r>
          </a:p>
        </p:txBody>
      </p:sp>
    </p:spTree>
    <p:extLst>
      <p:ext uri="{BB962C8B-B14F-4D97-AF65-F5344CB8AC3E}">
        <p14:creationId xmlns:p14="http://schemas.microsoft.com/office/powerpoint/2010/main" val="2168429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A more detailed state diagram</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208016" y="1600200"/>
            <a:ext cx="4478784" cy="4807744"/>
          </a:xfrm>
        </p:spPr>
        <p:txBody>
          <a:bodyPr>
            <a:noAutofit/>
          </a:bodyPr>
          <a:lstStyle/>
          <a:p>
            <a:pPr marL="0" indent="0" algn="l">
              <a:buNone/>
            </a:pPr>
            <a:r>
              <a:rPr lang="en-US" sz="1200" b="0" i="0" dirty="0">
                <a:solidFill>
                  <a:srgbClr val="212529"/>
                </a:solidFill>
                <a:effectLst/>
                <a:latin typeface="+mj-lt"/>
              </a:rPr>
              <a:t>1. The process is executing in user mode.</a:t>
            </a:r>
          </a:p>
          <a:p>
            <a:pPr marL="0" indent="0" algn="l">
              <a:buNone/>
            </a:pPr>
            <a:r>
              <a:rPr lang="en-US" sz="1200" b="0" i="0" dirty="0">
                <a:solidFill>
                  <a:srgbClr val="212529"/>
                </a:solidFill>
                <a:effectLst/>
                <a:latin typeface="+mj-lt"/>
              </a:rPr>
              <a:t>2. The process is executing in kernel mode.</a:t>
            </a:r>
          </a:p>
          <a:p>
            <a:pPr marL="0" indent="0" algn="l">
              <a:buNone/>
            </a:pPr>
            <a:r>
              <a:rPr lang="en-US" sz="1200" b="0" i="0" dirty="0">
                <a:solidFill>
                  <a:srgbClr val="212529"/>
                </a:solidFill>
                <a:effectLst/>
                <a:latin typeface="+mj-lt"/>
              </a:rPr>
              <a:t>3. The process is not executing but is ready to run as soon as the kernel schedules it.</a:t>
            </a:r>
          </a:p>
          <a:p>
            <a:pPr marL="0" indent="0" algn="l">
              <a:buNone/>
            </a:pPr>
            <a:r>
              <a:rPr lang="en-US" sz="1200" b="0" i="0" dirty="0">
                <a:solidFill>
                  <a:srgbClr val="212529"/>
                </a:solidFill>
                <a:effectLst/>
                <a:latin typeface="+mj-lt"/>
              </a:rPr>
              <a:t>4. The process is sleeping and resides ¡n main memory.</a:t>
            </a:r>
          </a:p>
          <a:p>
            <a:pPr marL="0" indent="0" algn="l">
              <a:buNone/>
            </a:pPr>
            <a:r>
              <a:rPr lang="en-US" sz="1200" b="0" i="0" dirty="0">
                <a:solidFill>
                  <a:srgbClr val="212529"/>
                </a:solidFill>
                <a:effectLst/>
                <a:latin typeface="+mj-lt"/>
              </a:rPr>
              <a:t>5. The process is ready to run, but the swapper (process 0) must swap the process into main memory before the kernel can schedule it to </a:t>
            </a:r>
            <a:r>
              <a:rPr lang="en-US" sz="1200" dirty="0">
                <a:solidFill>
                  <a:srgbClr val="212529"/>
                </a:solidFill>
                <a:latin typeface="+mj-lt"/>
              </a:rPr>
              <a:t>e</a:t>
            </a:r>
            <a:r>
              <a:rPr lang="en-US" sz="1200" b="0" i="0" dirty="0">
                <a:solidFill>
                  <a:srgbClr val="212529"/>
                </a:solidFill>
                <a:effectLst/>
                <a:latin typeface="+mj-lt"/>
              </a:rPr>
              <a:t>xecute. </a:t>
            </a:r>
          </a:p>
          <a:p>
            <a:pPr marL="0" indent="0" algn="l">
              <a:buNone/>
            </a:pPr>
            <a:r>
              <a:rPr lang="en-US" sz="1200" b="0" i="0" dirty="0">
                <a:solidFill>
                  <a:srgbClr val="212529"/>
                </a:solidFill>
                <a:effectLst/>
                <a:latin typeface="+mj-lt"/>
              </a:rPr>
              <a:t>6. The process is sleeping, and the swapper has swapped the process to secondary storage to make room for other processes in main memory.</a:t>
            </a:r>
          </a:p>
          <a:p>
            <a:pPr marL="0" indent="0" algn="l">
              <a:buNone/>
            </a:pPr>
            <a:r>
              <a:rPr lang="en-US" sz="1200" b="0" i="0" dirty="0">
                <a:solidFill>
                  <a:srgbClr val="212529"/>
                </a:solidFill>
                <a:effectLst/>
                <a:latin typeface="+mj-lt"/>
              </a:rPr>
              <a:t>7. The process is returning from the kernel to user mode, but the kernel preempts it and does a context switch to schedule another process. The distinction between this state and state 3 ("ready to run") will be brought out shortly.</a:t>
            </a:r>
          </a:p>
          <a:p>
            <a:pPr marL="0" indent="0" algn="l">
              <a:buNone/>
            </a:pPr>
            <a:r>
              <a:rPr lang="en-US" sz="1200" b="0" i="0" dirty="0">
                <a:solidFill>
                  <a:srgbClr val="212529"/>
                </a:solidFill>
                <a:effectLst/>
                <a:latin typeface="+mj-lt"/>
              </a:rPr>
              <a:t>8. The process is newly created and is in a transition state; the process exists, but it is not ready to run, nor is it sleeping. This state is the start state for all processes except process 0.</a:t>
            </a:r>
          </a:p>
          <a:p>
            <a:pPr marL="0" indent="0">
              <a:buNone/>
            </a:pPr>
            <a:r>
              <a:rPr lang="en-US" sz="1200" b="0" i="0" dirty="0">
                <a:solidFill>
                  <a:srgbClr val="212529"/>
                </a:solidFill>
                <a:effectLst/>
                <a:latin typeface="+mj-lt"/>
              </a:rPr>
              <a:t>9. The process executed the </a:t>
            </a:r>
            <a:r>
              <a:rPr lang="en-US" sz="1200" b="1" i="0" dirty="0">
                <a:solidFill>
                  <a:srgbClr val="212529"/>
                </a:solidFill>
                <a:effectLst/>
                <a:latin typeface="+mj-lt"/>
              </a:rPr>
              <a:t>exit </a:t>
            </a:r>
            <a:r>
              <a:rPr lang="en-US" sz="1200" b="0" i="0" dirty="0">
                <a:solidFill>
                  <a:srgbClr val="212529"/>
                </a:solidFill>
                <a:effectLst/>
                <a:latin typeface="+mj-lt"/>
              </a:rPr>
              <a:t>system call and is in the zombie state. The process no longer exists, but it leaves a record containing an exit code and some timing statistics for its parent process to collect. The zombie state is the final state of a process.</a:t>
            </a:r>
          </a:p>
        </p:txBody>
      </p:sp>
      <p:pic>
        <p:nvPicPr>
          <p:cNvPr id="2050" name="Picture 2" descr="Process Transition Diagram">
            <a:extLst>
              <a:ext uri="{FF2B5EF4-FFF2-40B4-BE49-F238E27FC236}">
                <a16:creationId xmlns:a16="http://schemas.microsoft.com/office/drawing/2014/main" id="{4EC3A56C-1A8E-4AA1-8D99-6CF11F95DE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90" y="1628263"/>
            <a:ext cx="3792278" cy="511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845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Context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46" name="Content Placeholder 1"/>
          <p:cNvSpPr>
            <a:spLocks noGrp="1"/>
          </p:cNvSpPr>
          <p:nvPr>
            <p:ph idx="1"/>
          </p:nvPr>
        </p:nvSpPr>
        <p:spPr>
          <a:xfrm>
            <a:off x="457200" y="1600200"/>
            <a:ext cx="8229600" cy="4807744"/>
          </a:xfrm>
        </p:spPr>
        <p:txBody>
          <a:bodyPr>
            <a:noAutofit/>
          </a:bodyPr>
          <a:lstStyle/>
          <a:p>
            <a:pPr algn="just"/>
            <a:r>
              <a:rPr lang="en-US" sz="2400" dirty="0"/>
              <a:t>User level context</a:t>
            </a:r>
          </a:p>
          <a:p>
            <a:pPr lvl="1" algn="just"/>
            <a:r>
              <a:rPr lang="en-US" sz="2000" dirty="0"/>
              <a:t>Code, data, stack, heap</a:t>
            </a:r>
          </a:p>
          <a:p>
            <a:pPr algn="just"/>
            <a:endParaRPr lang="en-US" sz="2400" dirty="0"/>
          </a:p>
          <a:p>
            <a:pPr algn="just"/>
            <a:r>
              <a:rPr lang="en-US" sz="2400" dirty="0"/>
              <a:t>Register context</a:t>
            </a:r>
          </a:p>
          <a:p>
            <a:pPr lvl="1" algn="just"/>
            <a:r>
              <a:rPr lang="en-US" sz="2000" dirty="0"/>
              <a:t>R0, R1, …, PC, SP, etc.</a:t>
            </a:r>
          </a:p>
          <a:p>
            <a:pPr algn="just"/>
            <a:endParaRPr lang="en-US" sz="2400" dirty="0"/>
          </a:p>
          <a:p>
            <a:pPr algn="just"/>
            <a:r>
              <a:rPr lang="en-US" sz="2400" dirty="0"/>
              <a:t>What else is needed? </a:t>
            </a:r>
          </a:p>
          <a:p>
            <a:pPr marL="0" indent="0" algn="just">
              <a:buNone/>
            </a:pPr>
            <a:r>
              <a:rPr lang="en-US" sz="1800" dirty="0"/>
              <a:t>	(System-level context)</a:t>
            </a:r>
          </a:p>
          <a:p>
            <a:pPr lvl="1" algn="just"/>
            <a:r>
              <a:rPr lang="en-US" sz="2000" dirty="0"/>
              <a:t>OS resources</a:t>
            </a:r>
          </a:p>
          <a:p>
            <a:pPr lvl="2" algn="just"/>
            <a:r>
              <a:rPr lang="en-US" sz="2000" dirty="0"/>
              <a:t>Open files, signal related data structures, etc. </a:t>
            </a:r>
          </a:p>
        </p:txBody>
      </p:sp>
      <p:sp>
        <p:nvSpPr>
          <p:cNvPr id="4" name="Rounded Rectangle 3"/>
          <p:cNvSpPr/>
          <p:nvPr/>
        </p:nvSpPr>
        <p:spPr>
          <a:xfrm>
            <a:off x="1383850" y="5663094"/>
            <a:ext cx="6858249" cy="768612"/>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To run a process correctly, the process instructions must be executed within the process context!</a:t>
            </a:r>
          </a:p>
        </p:txBody>
      </p:sp>
      <p:sp>
        <p:nvSpPr>
          <p:cNvPr id="2" name="Rounded Rectangle 1"/>
          <p:cNvSpPr/>
          <p:nvPr/>
        </p:nvSpPr>
        <p:spPr>
          <a:xfrm>
            <a:off x="4369730" y="1600200"/>
            <a:ext cx="4534059" cy="3233512"/>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just">
              <a:lnSpc>
                <a:spcPct val="90000"/>
              </a:lnSpc>
            </a:pPr>
            <a:r>
              <a:rPr lang="en-US" sz="2000" dirty="0"/>
              <a:t>While a program is executing, the process can be uniquely identified by a number of elements, including:</a:t>
            </a:r>
          </a:p>
          <a:p>
            <a:pPr marL="342900" indent="-342900" algn="just">
              <a:lnSpc>
                <a:spcPct val="90000"/>
              </a:lnSpc>
              <a:buFont typeface="Arial"/>
              <a:buChar char="•"/>
            </a:pPr>
            <a:r>
              <a:rPr lang="en-US" sz="2000" dirty="0"/>
              <a:t>Identifier (PID)</a:t>
            </a:r>
          </a:p>
          <a:p>
            <a:pPr marL="342900" indent="-342900" algn="just">
              <a:lnSpc>
                <a:spcPct val="90000"/>
              </a:lnSpc>
              <a:buFont typeface="Arial"/>
              <a:buChar char="•"/>
            </a:pPr>
            <a:r>
              <a:rPr lang="en-US" sz="2000" dirty="0"/>
              <a:t>State</a:t>
            </a:r>
          </a:p>
          <a:p>
            <a:pPr marL="342900" indent="-342900" algn="just">
              <a:lnSpc>
                <a:spcPct val="90000"/>
              </a:lnSpc>
              <a:buFont typeface="Arial"/>
              <a:buChar char="•"/>
            </a:pPr>
            <a:r>
              <a:rPr lang="en-US" sz="2000" dirty="0"/>
              <a:t>Priority</a:t>
            </a:r>
          </a:p>
          <a:p>
            <a:pPr marL="342900" indent="-342900" algn="just">
              <a:lnSpc>
                <a:spcPct val="90000"/>
              </a:lnSpc>
              <a:buFont typeface="Arial"/>
              <a:buChar char="•"/>
            </a:pPr>
            <a:r>
              <a:rPr lang="en-US" sz="2000" dirty="0"/>
              <a:t>Program counter</a:t>
            </a:r>
          </a:p>
          <a:p>
            <a:pPr marL="342900" indent="-342900" algn="just">
              <a:lnSpc>
                <a:spcPct val="90000"/>
              </a:lnSpc>
              <a:buFont typeface="Arial"/>
              <a:buChar char="•"/>
            </a:pPr>
            <a:r>
              <a:rPr lang="en-US" sz="2000" dirty="0"/>
              <a:t>Memory pointers</a:t>
            </a:r>
          </a:p>
          <a:p>
            <a:pPr marL="342900" indent="-342900" algn="just">
              <a:lnSpc>
                <a:spcPct val="90000"/>
              </a:lnSpc>
              <a:buFont typeface="Arial"/>
              <a:buChar char="•"/>
            </a:pPr>
            <a:r>
              <a:rPr lang="en-US" sz="2000" dirty="0"/>
              <a:t>Context data</a:t>
            </a:r>
          </a:p>
          <a:p>
            <a:pPr marL="342900" indent="-342900" algn="just">
              <a:lnSpc>
                <a:spcPct val="90000"/>
              </a:lnSpc>
              <a:buFont typeface="Arial"/>
              <a:buChar char="•"/>
            </a:pPr>
            <a:r>
              <a:rPr lang="en-US" sz="2000" dirty="0"/>
              <a:t>I/O status information</a:t>
            </a:r>
          </a:p>
          <a:p>
            <a:pPr marL="342900" indent="-342900" algn="just">
              <a:lnSpc>
                <a:spcPct val="90000"/>
              </a:lnSpc>
              <a:buFont typeface="Arial"/>
              <a:buChar char="•"/>
            </a:pPr>
            <a:r>
              <a:rPr lang="en-US" sz="2000" dirty="0"/>
              <a:t>Accounting information</a:t>
            </a:r>
          </a:p>
        </p:txBody>
      </p:sp>
    </p:spTree>
    <p:extLst>
      <p:ext uri="{BB962C8B-B14F-4D97-AF65-F5344CB8AC3E}">
        <p14:creationId xmlns:p14="http://schemas.microsoft.com/office/powerpoint/2010/main" val="17267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xEl>
                                              <p:pRg st="6" end="6"/>
                                            </p:txEl>
                                          </p:spTgt>
                                        </p:tgtEl>
                                        <p:attrNameLst>
                                          <p:attrName>style.visibility</p:attrName>
                                        </p:attrNameLst>
                                      </p:cBhvr>
                                      <p:to>
                                        <p:strVal val="visible"/>
                                      </p:to>
                                    </p:set>
                                    <p:animEffect transition="in" filter="dissolve">
                                      <p:cBhvr>
                                        <p:cTn id="7" dur="500"/>
                                        <p:tgtEl>
                                          <p:spTgt spid="4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xEl>
                                              <p:pRg st="7" end="7"/>
                                            </p:txEl>
                                          </p:spTgt>
                                        </p:tgtEl>
                                        <p:attrNameLst>
                                          <p:attrName>style.visibility</p:attrName>
                                        </p:attrNameLst>
                                      </p:cBhvr>
                                      <p:to>
                                        <p:strVal val="visible"/>
                                      </p:to>
                                    </p:set>
                                    <p:animEffect transition="in" filter="dissolve">
                                      <p:cBhvr>
                                        <p:cTn id="12" dur="500"/>
                                        <p:tgtEl>
                                          <p:spTgt spid="4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6">
                                            <p:txEl>
                                              <p:pRg st="8" end="8"/>
                                            </p:txEl>
                                          </p:spTgt>
                                        </p:tgtEl>
                                        <p:attrNameLst>
                                          <p:attrName>style.visibility</p:attrName>
                                        </p:attrNameLst>
                                      </p:cBhvr>
                                      <p:to>
                                        <p:strVal val="visible"/>
                                      </p:to>
                                    </p:set>
                                    <p:animEffect transition="in" filter="checkerboard(across)">
                                      <p:cBhvr>
                                        <p:cTn id="17" dur="500"/>
                                        <p:tgtEl>
                                          <p:spTgt spid="46">
                                            <p:txEl>
                                              <p:pRg st="8" end="8"/>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6">
                                            <p:txEl>
                                              <p:pRg st="9" end="9"/>
                                            </p:txEl>
                                          </p:spTgt>
                                        </p:tgtEl>
                                        <p:attrNameLst>
                                          <p:attrName>style.visibility</p:attrName>
                                        </p:attrNameLst>
                                      </p:cBhvr>
                                      <p:to>
                                        <p:strVal val="visible"/>
                                      </p:to>
                                    </p:set>
                                    <p:animEffect transition="in" filter="checkerboard(across)">
                                      <p:cBhvr>
                                        <p:cTn id="20" dur="500"/>
                                        <p:tgtEl>
                                          <p:spTgt spid="46">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heckerboard(across)">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Context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46"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Formally, the context of a process is the union of its user-level context, register context, and system-level context</a:t>
            </a:r>
          </a:p>
          <a:p>
            <a:pPr algn="just">
              <a:spcBef>
                <a:spcPts val="0"/>
              </a:spcBef>
              <a:spcAft>
                <a:spcPts val="600"/>
              </a:spcAft>
            </a:pPr>
            <a:r>
              <a:rPr lang="en-US" sz="2400" dirty="0"/>
              <a:t>Where is the </a:t>
            </a:r>
            <a:r>
              <a:rPr lang="en-US" sz="2400" i="1" dirty="0"/>
              <a:t>process context </a:t>
            </a:r>
            <a:r>
              <a:rPr lang="en-US" sz="2400" dirty="0"/>
              <a:t>stored?</a:t>
            </a:r>
          </a:p>
          <a:p>
            <a:pPr lvl="1" algn="just">
              <a:spcBef>
                <a:spcPts val="0"/>
              </a:spcBef>
              <a:spcAft>
                <a:spcPts val="600"/>
              </a:spcAft>
            </a:pPr>
            <a:r>
              <a:rPr lang="en-US" sz="2000" dirty="0"/>
              <a:t>User level context is stored in memory</a:t>
            </a:r>
          </a:p>
          <a:p>
            <a:pPr lvl="1" algn="just">
              <a:spcBef>
                <a:spcPts val="0"/>
              </a:spcBef>
              <a:spcAft>
                <a:spcPts val="600"/>
              </a:spcAft>
            </a:pPr>
            <a:r>
              <a:rPr lang="en-US" sz="2000" dirty="0"/>
              <a:t>Other context information is stored in a data structure called </a:t>
            </a:r>
            <a:r>
              <a:rPr lang="en-US" sz="2000" dirty="0">
                <a:solidFill>
                  <a:srgbClr val="008000"/>
                </a:solidFill>
              </a:rPr>
              <a:t>process control block (PCB)</a:t>
            </a:r>
          </a:p>
          <a:p>
            <a:pPr lvl="2" algn="just">
              <a:spcBef>
                <a:spcPts val="0"/>
              </a:spcBef>
              <a:spcAft>
                <a:spcPts val="600"/>
              </a:spcAft>
            </a:pPr>
            <a:r>
              <a:rPr lang="en-US" sz="2000" dirty="0">
                <a:solidFill>
                  <a:srgbClr val="000000"/>
                </a:solidFill>
              </a:rPr>
              <a:t>Contains other information that the OS needs to manage the process</a:t>
            </a:r>
          </a:p>
          <a:p>
            <a:pPr lvl="3" algn="just">
              <a:spcBef>
                <a:spcPts val="0"/>
              </a:spcBef>
              <a:spcAft>
                <a:spcPts val="600"/>
              </a:spcAft>
            </a:pPr>
            <a:r>
              <a:rPr lang="en-US" dirty="0"/>
              <a:t>Process status (running, waiting, etc.)</a:t>
            </a:r>
          </a:p>
          <a:p>
            <a:pPr lvl="3" algn="just">
              <a:spcBef>
                <a:spcPts val="0"/>
              </a:spcBef>
              <a:spcAft>
                <a:spcPts val="600"/>
              </a:spcAft>
            </a:pPr>
            <a:r>
              <a:rPr lang="en-US" dirty="0"/>
              <a:t>Process priority</a:t>
            </a:r>
          </a:p>
          <a:p>
            <a:pPr lvl="3" algn="just">
              <a:spcBef>
                <a:spcPts val="0"/>
              </a:spcBef>
              <a:spcAft>
                <a:spcPts val="600"/>
              </a:spcAft>
            </a:pPr>
            <a:r>
              <a:rPr lang="en-US" dirty="0"/>
              <a:t>…</a:t>
            </a:r>
            <a:endParaRPr lang="en-US" dirty="0">
              <a:solidFill>
                <a:srgbClr val="CC3300"/>
              </a:solidFill>
            </a:endParaRPr>
          </a:p>
          <a:p>
            <a:pPr lvl="1" algn="just">
              <a:spcBef>
                <a:spcPts val="0"/>
              </a:spcBef>
              <a:spcAft>
                <a:spcPts val="600"/>
              </a:spcAft>
            </a:pPr>
            <a:r>
              <a:rPr lang="en-US" sz="2000" dirty="0"/>
              <a:t>The OS has a </a:t>
            </a:r>
            <a:r>
              <a:rPr lang="en-US" sz="2000" dirty="0">
                <a:solidFill>
                  <a:srgbClr val="008000"/>
                </a:solidFill>
              </a:rPr>
              <a:t>process control block table</a:t>
            </a:r>
          </a:p>
          <a:p>
            <a:pPr lvl="2" algn="just">
              <a:spcBef>
                <a:spcPts val="0"/>
              </a:spcBef>
              <a:spcAft>
                <a:spcPts val="600"/>
              </a:spcAft>
            </a:pPr>
            <a:r>
              <a:rPr lang="en-US" sz="2000" dirty="0"/>
              <a:t>For each process, there is one entry in the table</a:t>
            </a:r>
          </a:p>
        </p:txBody>
      </p:sp>
    </p:spTree>
    <p:extLst>
      <p:ext uri="{BB962C8B-B14F-4D97-AF65-F5344CB8AC3E}">
        <p14:creationId xmlns:p14="http://schemas.microsoft.com/office/powerpoint/2010/main" val="337707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Control Block (PCB)</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190072" cy="4807744"/>
          </a:xfrm>
        </p:spPr>
        <p:txBody>
          <a:bodyPr>
            <a:noAutofit/>
          </a:bodyPr>
          <a:lstStyle/>
          <a:p>
            <a:pPr marL="0" indent="0" algn="just">
              <a:buFont typeface="Monotype Sorts" charset="0"/>
              <a:buNone/>
            </a:pPr>
            <a:r>
              <a:rPr lang="en-US" sz="1800" dirty="0">
                <a:latin typeface="Helvetica" charset="0"/>
                <a:ea typeface="ＭＳ Ｐゴシック" charset="0"/>
                <a:cs typeface="ＭＳ Ｐゴシック" charset="0"/>
              </a:rPr>
              <a:t>Information associated with each process (also called </a:t>
            </a:r>
            <a:r>
              <a:rPr lang="en-US" sz="1800" dirty="0">
                <a:solidFill>
                  <a:srgbClr val="008000"/>
                </a:solidFill>
                <a:latin typeface="Helvetica" charset="0"/>
                <a:ea typeface="ＭＳ Ｐゴシック" charset="0"/>
                <a:cs typeface="ＭＳ Ｐゴシック" charset="0"/>
              </a:rPr>
              <a:t>task control block</a:t>
            </a:r>
            <a:r>
              <a:rPr lang="en-US" sz="1800" dirty="0">
                <a:latin typeface="Helvetica" charset="0"/>
                <a:ea typeface="ＭＳ Ｐゴシック" charset="0"/>
                <a:cs typeface="ＭＳ Ｐゴシック" charset="0"/>
              </a:rPr>
              <a:t>)</a:t>
            </a:r>
          </a:p>
          <a:p>
            <a:pPr algn="just"/>
            <a:r>
              <a:rPr lang="en-US" sz="1800" dirty="0">
                <a:latin typeface="Helvetica" charset="0"/>
                <a:ea typeface="ＭＳ Ｐゴシック" charset="0"/>
                <a:cs typeface="ＭＳ Ｐゴシック" charset="0"/>
              </a:rPr>
              <a:t>Process state</a:t>
            </a:r>
          </a:p>
          <a:p>
            <a:pPr lvl="1" algn="just"/>
            <a:r>
              <a:rPr lang="en-US" sz="1600" dirty="0">
                <a:latin typeface="Helvetica" charset="0"/>
                <a:ea typeface="ＭＳ Ｐゴシック" charset="0"/>
                <a:cs typeface="ＭＳ Ｐゴシック" charset="0"/>
              </a:rPr>
              <a:t>Running, waiting, etc.</a:t>
            </a:r>
          </a:p>
          <a:p>
            <a:pPr algn="just"/>
            <a:r>
              <a:rPr lang="en-US" sz="1800" dirty="0">
                <a:latin typeface="Helvetica" charset="0"/>
                <a:ea typeface="ＭＳ Ｐゴシック" charset="0"/>
                <a:cs typeface="ＭＳ Ｐゴシック" charset="0"/>
              </a:rPr>
              <a:t>Program counter</a:t>
            </a:r>
          </a:p>
          <a:p>
            <a:pPr lvl="1" algn="just"/>
            <a:r>
              <a:rPr lang="en-US" sz="1600" dirty="0">
                <a:latin typeface="Helvetica" charset="0"/>
                <a:ea typeface="ＭＳ Ｐゴシック" charset="0"/>
                <a:cs typeface="ＭＳ Ｐゴシック" charset="0"/>
              </a:rPr>
              <a:t>Location of instruction to execute next </a:t>
            </a:r>
          </a:p>
          <a:p>
            <a:pPr algn="just"/>
            <a:r>
              <a:rPr lang="en-US" sz="1800" dirty="0">
                <a:latin typeface="Helvetica" charset="0"/>
                <a:ea typeface="ＭＳ Ｐゴシック" charset="0"/>
                <a:cs typeface="ＭＳ Ｐゴシック" charset="0"/>
              </a:rPr>
              <a:t>CPU registers</a:t>
            </a:r>
          </a:p>
          <a:p>
            <a:pPr lvl="1" algn="just"/>
            <a:r>
              <a:rPr lang="en-US" sz="1600" dirty="0">
                <a:latin typeface="Helvetica" charset="0"/>
                <a:ea typeface="ＭＳ Ｐゴシック" charset="0"/>
                <a:cs typeface="ＭＳ Ｐゴシック" charset="0"/>
              </a:rPr>
              <a:t>Contents of all process-centric registers</a:t>
            </a:r>
          </a:p>
          <a:p>
            <a:pPr algn="just"/>
            <a:r>
              <a:rPr lang="en-US" sz="1800" dirty="0">
                <a:latin typeface="Helvetica" charset="0"/>
                <a:ea typeface="ＭＳ Ｐゴシック" charset="0"/>
                <a:cs typeface="ＭＳ Ｐゴシック" charset="0"/>
              </a:rPr>
              <a:t>CPU scheduling information</a:t>
            </a:r>
          </a:p>
          <a:p>
            <a:pPr lvl="1" algn="just"/>
            <a:r>
              <a:rPr lang="en-US" sz="1600" dirty="0">
                <a:latin typeface="Helvetica" charset="0"/>
                <a:ea typeface="ＭＳ Ｐゴシック" charset="0"/>
                <a:cs typeface="ＭＳ Ｐゴシック" charset="0"/>
              </a:rPr>
              <a:t>Priorities, scheduling queue pointers</a:t>
            </a:r>
          </a:p>
          <a:p>
            <a:pPr algn="just"/>
            <a:r>
              <a:rPr lang="en-US" sz="1800" dirty="0">
                <a:latin typeface="Helvetica" charset="0"/>
                <a:ea typeface="ＭＳ Ｐゴシック" charset="0"/>
                <a:cs typeface="ＭＳ Ｐゴシック" charset="0"/>
              </a:rPr>
              <a:t>Memory-management information</a:t>
            </a:r>
          </a:p>
          <a:p>
            <a:pPr lvl="1" algn="just"/>
            <a:r>
              <a:rPr lang="en-US" sz="1600" dirty="0">
                <a:latin typeface="Helvetica" charset="0"/>
                <a:ea typeface="ＭＳ Ｐゴシック" charset="0"/>
                <a:cs typeface="ＭＳ Ｐゴシック" charset="0"/>
              </a:rPr>
              <a:t>Memory allocated to the process</a:t>
            </a:r>
          </a:p>
          <a:p>
            <a:pPr algn="just"/>
            <a:r>
              <a:rPr lang="en-US" sz="1800" dirty="0">
                <a:latin typeface="Helvetica" charset="0"/>
                <a:ea typeface="ＭＳ Ｐゴシック" charset="0"/>
                <a:cs typeface="ＭＳ Ｐゴシック" charset="0"/>
              </a:rPr>
              <a:t>Accounting information</a:t>
            </a:r>
          </a:p>
          <a:p>
            <a:pPr lvl="1" algn="just"/>
            <a:r>
              <a:rPr lang="en-US" sz="1600" dirty="0">
                <a:latin typeface="Helvetica" charset="0"/>
                <a:ea typeface="ＭＳ Ｐゴシック" charset="0"/>
                <a:cs typeface="ＭＳ Ｐゴシック" charset="0"/>
              </a:rPr>
              <a:t>CPU used, clock time elapsed since start, time limits</a:t>
            </a:r>
          </a:p>
          <a:p>
            <a:pPr algn="just"/>
            <a:r>
              <a:rPr lang="en-US" sz="1800" dirty="0">
                <a:latin typeface="Helvetica" charset="0"/>
                <a:ea typeface="ＭＳ Ｐゴシック" charset="0"/>
                <a:cs typeface="ＭＳ Ｐゴシック" charset="0"/>
              </a:rPr>
              <a:t>I/O status information</a:t>
            </a:r>
          </a:p>
          <a:p>
            <a:pPr lvl="1" algn="just"/>
            <a:r>
              <a:rPr lang="en-US" sz="1600" dirty="0">
                <a:latin typeface="Helvetica" charset="0"/>
                <a:ea typeface="ＭＳ Ｐゴシック" charset="0"/>
                <a:cs typeface="ＭＳ Ｐゴシック" charset="0"/>
              </a:rPr>
              <a:t>I/O devices allocated to process, list of open files</a:t>
            </a:r>
          </a:p>
        </p:txBody>
      </p:sp>
      <p:pic>
        <p:nvPicPr>
          <p:cNvPr id="2" name="Picture 1" descr="Screen Shot 2017-09-29 at 1.08.1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315" y="2184728"/>
            <a:ext cx="2015802" cy="3072276"/>
          </a:xfrm>
          <a:prstGeom prst="rect">
            <a:avLst/>
          </a:prstGeom>
        </p:spPr>
      </p:pic>
    </p:spTree>
    <p:extLst>
      <p:ext uri="{BB962C8B-B14F-4D97-AF65-F5344CB8AC3E}">
        <p14:creationId xmlns:p14="http://schemas.microsoft.com/office/powerpoint/2010/main" val="59139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Process Management</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664133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20</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Context Switch</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2162708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Scheduling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solidFill>
                  <a:srgbClr val="008000"/>
                </a:solidFill>
                <a:ea typeface="ＭＳ Ｐゴシック" charset="0"/>
                <a:cs typeface="ＭＳ Ｐゴシック" charset="0"/>
              </a:rPr>
              <a:t>CPU Scheduler </a:t>
            </a:r>
            <a:r>
              <a:rPr lang="en-US" sz="2400" dirty="0">
                <a:solidFill>
                  <a:srgbClr val="000000"/>
                </a:solidFill>
                <a:ea typeface="ＭＳ Ｐゴシック" charset="0"/>
                <a:cs typeface="ＭＳ Ｐゴシック" charset="0"/>
              </a:rPr>
              <a:t>(short-term scheduler)</a:t>
            </a:r>
          </a:p>
          <a:p>
            <a:pPr lvl="1" algn="just">
              <a:spcBef>
                <a:spcPts val="0"/>
              </a:spcBef>
              <a:spcAft>
                <a:spcPts val="600"/>
              </a:spcAft>
            </a:pPr>
            <a:r>
              <a:rPr lang="en-US" sz="2000" dirty="0">
                <a:solidFill>
                  <a:srgbClr val="000000"/>
                </a:solidFill>
                <a:ea typeface="ＭＳ Ｐゴシック" charset="0"/>
                <a:cs typeface="ＭＳ Ｐゴシック" charset="0"/>
              </a:rPr>
              <a:t>Selects which processes should be executed next and allocates the CPU</a:t>
            </a:r>
          </a:p>
          <a:p>
            <a:pPr lvl="1" algn="just">
              <a:spcBef>
                <a:spcPts val="0"/>
              </a:spcBef>
              <a:spcAft>
                <a:spcPts val="600"/>
              </a:spcAft>
            </a:pPr>
            <a:r>
              <a:rPr lang="en-US" sz="2000" dirty="0">
                <a:solidFill>
                  <a:srgbClr val="000000"/>
                </a:solidFill>
                <a:ea typeface="ＭＳ Ｐゴシック" charset="0"/>
                <a:cs typeface="ＭＳ Ｐゴシック" charset="0"/>
              </a:rPr>
              <a:t>Invoked very frequently (milliseconds)</a:t>
            </a:r>
          </a:p>
          <a:p>
            <a:pPr algn="just">
              <a:spcBef>
                <a:spcPts val="0"/>
              </a:spcBef>
              <a:spcAft>
                <a:spcPts val="600"/>
              </a:spcAft>
            </a:pPr>
            <a:r>
              <a:rPr lang="en-US" sz="2400" dirty="0">
                <a:ea typeface="ＭＳ Ｐゴシック" charset="0"/>
                <a:cs typeface="ＭＳ Ｐゴシック" charset="0"/>
                <a:sym typeface="Symbol" charset="0"/>
              </a:rPr>
              <a:t>Processes can be described as either</a:t>
            </a:r>
          </a:p>
          <a:p>
            <a:pPr lvl="1" algn="just">
              <a:spcBef>
                <a:spcPts val="0"/>
              </a:spcBef>
              <a:spcAft>
                <a:spcPts val="600"/>
              </a:spcAft>
            </a:pPr>
            <a:r>
              <a:rPr lang="en-US" sz="2000" dirty="0">
                <a:solidFill>
                  <a:srgbClr val="008000"/>
                </a:solidFill>
                <a:ea typeface="ＭＳ Ｐゴシック" charset="0"/>
                <a:cs typeface="ＭＳ Ｐゴシック" charset="0"/>
                <a:sym typeface="Symbol" charset="0"/>
              </a:rPr>
              <a:t>I/O-bound</a:t>
            </a:r>
          </a:p>
          <a:p>
            <a:pPr lvl="2" algn="just">
              <a:spcBef>
                <a:spcPts val="0"/>
              </a:spcBef>
              <a:spcAft>
                <a:spcPts val="600"/>
              </a:spcAft>
            </a:pPr>
            <a:r>
              <a:rPr lang="en-US" sz="2000" dirty="0">
                <a:ea typeface="ＭＳ Ｐゴシック" charset="0"/>
                <a:sym typeface="Symbol" charset="0"/>
              </a:rPr>
              <a:t>Spends more time doing I/O than computations; many short CPU bursts</a:t>
            </a:r>
          </a:p>
          <a:p>
            <a:pPr lvl="1" algn="just">
              <a:spcBef>
                <a:spcPts val="0"/>
              </a:spcBef>
              <a:spcAft>
                <a:spcPts val="600"/>
              </a:spcAft>
            </a:pPr>
            <a:r>
              <a:rPr lang="en-US" sz="2000" dirty="0">
                <a:solidFill>
                  <a:srgbClr val="008000"/>
                </a:solidFill>
                <a:ea typeface="ＭＳ Ｐゴシック" charset="0"/>
                <a:cs typeface="ＭＳ Ｐゴシック" charset="0"/>
                <a:sym typeface="Symbol" charset="0"/>
              </a:rPr>
              <a:t>CPU-bound</a:t>
            </a:r>
          </a:p>
          <a:p>
            <a:pPr lvl="2" algn="just">
              <a:spcBef>
                <a:spcPts val="0"/>
              </a:spcBef>
              <a:spcAft>
                <a:spcPts val="600"/>
              </a:spcAft>
            </a:pPr>
            <a:r>
              <a:rPr lang="en-US" sz="2000" dirty="0">
                <a:ea typeface="ＭＳ Ｐゴシック" charset="0"/>
                <a:sym typeface="Symbol" charset="0"/>
              </a:rPr>
              <a:t>Spends more time doing computations; few very long CPU bursts</a:t>
            </a:r>
            <a:endParaRPr lang="en-US" sz="1800" dirty="0">
              <a:ea typeface="ＭＳ Ｐゴシック" charset="0"/>
              <a:sym typeface="Symbol" charset="0"/>
            </a:endParaRPr>
          </a:p>
        </p:txBody>
      </p:sp>
    </p:spTree>
    <p:extLst>
      <p:ext uri="{BB962C8B-B14F-4D97-AF65-F5344CB8AC3E}">
        <p14:creationId xmlns:p14="http://schemas.microsoft.com/office/powerpoint/2010/main" val="299826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Scheduling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300"/>
              </a:spcAft>
            </a:pPr>
            <a:r>
              <a:rPr lang="en-US" sz="2400" dirty="0">
                <a:solidFill>
                  <a:srgbClr val="008000"/>
                </a:solidFill>
                <a:ea typeface="ＭＳ Ｐゴシック" charset="0"/>
                <a:cs typeface="ＭＳ Ｐゴシック" charset="0"/>
              </a:rPr>
              <a:t>Job Scheduler </a:t>
            </a:r>
            <a:r>
              <a:rPr lang="en-US" sz="2400" dirty="0">
                <a:ea typeface="ＭＳ Ｐゴシック" charset="0"/>
                <a:cs typeface="ＭＳ Ｐゴシック" charset="0"/>
              </a:rPr>
              <a:t>(long-term scheduler)</a:t>
            </a:r>
          </a:p>
          <a:p>
            <a:pPr lvl="1" algn="just">
              <a:spcBef>
                <a:spcPts val="0"/>
              </a:spcBef>
              <a:spcAft>
                <a:spcPts val="300"/>
              </a:spcAft>
            </a:pPr>
            <a:r>
              <a:rPr lang="en-US" sz="2000" dirty="0">
                <a:ea typeface="ＭＳ Ｐゴシック" charset="0"/>
                <a:cs typeface="ＭＳ Ｐゴシック" charset="0"/>
              </a:rPr>
              <a:t>Selects which processes to be brought into ready queue</a:t>
            </a:r>
          </a:p>
          <a:p>
            <a:pPr lvl="1" algn="just">
              <a:spcBef>
                <a:spcPts val="0"/>
              </a:spcBef>
              <a:spcAft>
                <a:spcPts val="300"/>
              </a:spcAft>
            </a:pPr>
            <a:r>
              <a:rPr lang="en-US" sz="2000" dirty="0">
                <a:ea typeface="ＭＳ Ｐゴシック" charset="0"/>
                <a:cs typeface="ＭＳ Ｐゴシック" charset="0"/>
              </a:rPr>
              <a:t>Invoked very infrequently (seconds, minutes)</a:t>
            </a:r>
          </a:p>
          <a:p>
            <a:pPr lvl="1" algn="just">
              <a:spcBef>
                <a:spcPts val="0"/>
              </a:spcBef>
              <a:spcAft>
                <a:spcPts val="300"/>
              </a:spcAft>
            </a:pPr>
            <a:r>
              <a:rPr lang="en-US" sz="2000" dirty="0">
                <a:ea typeface="ＭＳ Ｐゴシック" charset="0"/>
                <a:cs typeface="ＭＳ Ｐゴシック" charset="0"/>
              </a:rPr>
              <a:t>Controls </a:t>
            </a:r>
            <a:r>
              <a:rPr lang="en-US" sz="2000" dirty="0">
                <a:solidFill>
                  <a:srgbClr val="008000"/>
                </a:solidFill>
                <a:ea typeface="ＭＳ Ｐゴシック" charset="0"/>
                <a:cs typeface="ＭＳ Ｐゴシック" charset="0"/>
              </a:rPr>
              <a:t>degree of multiprogramming</a:t>
            </a:r>
            <a:r>
              <a:rPr lang="en-US" sz="2000" dirty="0">
                <a:ea typeface="ＭＳ Ｐゴシック" charset="0"/>
                <a:cs typeface="ＭＳ Ｐゴシック" charset="0"/>
              </a:rPr>
              <a:t>, the max number of processes accommodate efficiently</a:t>
            </a:r>
          </a:p>
          <a:p>
            <a:pPr algn="just">
              <a:spcBef>
                <a:spcPts val="0"/>
              </a:spcBef>
              <a:spcAft>
                <a:spcPts val="300"/>
              </a:spcAft>
            </a:pPr>
            <a:r>
              <a:rPr lang="en-US" sz="2400" dirty="0">
                <a:ea typeface="ＭＳ Ｐゴシック" charset="0"/>
                <a:cs typeface="ＭＳ Ｐゴシック" charset="0"/>
              </a:rPr>
              <a:t>Maintains scheduling queues of processes</a:t>
            </a:r>
          </a:p>
          <a:p>
            <a:pPr lvl="1" algn="just">
              <a:spcBef>
                <a:spcPts val="0"/>
              </a:spcBef>
              <a:spcAft>
                <a:spcPts val="300"/>
              </a:spcAft>
              <a:defRPr/>
            </a:pPr>
            <a:r>
              <a:rPr lang="en-US" sz="2000" dirty="0">
                <a:solidFill>
                  <a:srgbClr val="008000"/>
                </a:solidFill>
              </a:rPr>
              <a:t>Job queue</a:t>
            </a:r>
          </a:p>
          <a:p>
            <a:pPr lvl="2" algn="just">
              <a:spcBef>
                <a:spcPts val="0"/>
              </a:spcBef>
              <a:spcAft>
                <a:spcPts val="300"/>
              </a:spcAft>
              <a:defRPr/>
            </a:pPr>
            <a:r>
              <a:rPr lang="en-US" sz="2000" dirty="0"/>
              <a:t>Set of all PCBs in the system</a:t>
            </a:r>
          </a:p>
          <a:p>
            <a:pPr lvl="1" algn="just">
              <a:spcBef>
                <a:spcPts val="0"/>
              </a:spcBef>
              <a:spcAft>
                <a:spcPts val="300"/>
              </a:spcAft>
              <a:defRPr/>
            </a:pPr>
            <a:r>
              <a:rPr lang="en-US" sz="2000" dirty="0">
                <a:solidFill>
                  <a:srgbClr val="008000"/>
                </a:solidFill>
              </a:rPr>
              <a:t>Ready queue</a:t>
            </a:r>
          </a:p>
          <a:p>
            <a:pPr lvl="2" algn="just">
              <a:spcBef>
                <a:spcPts val="0"/>
              </a:spcBef>
              <a:spcAft>
                <a:spcPts val="300"/>
              </a:spcAft>
              <a:defRPr/>
            </a:pPr>
            <a:r>
              <a:rPr lang="en-US" sz="2000" dirty="0"/>
              <a:t>Set of all processes residing in main memory, ready and waiting to execute</a:t>
            </a:r>
          </a:p>
          <a:p>
            <a:pPr lvl="1" algn="just">
              <a:spcBef>
                <a:spcPts val="0"/>
              </a:spcBef>
              <a:spcAft>
                <a:spcPts val="300"/>
              </a:spcAft>
              <a:defRPr/>
            </a:pPr>
            <a:r>
              <a:rPr lang="en-US" sz="2000" dirty="0">
                <a:solidFill>
                  <a:srgbClr val="008000"/>
                </a:solidFill>
              </a:rPr>
              <a:t>Device queues</a:t>
            </a:r>
          </a:p>
          <a:p>
            <a:pPr lvl="2" algn="just">
              <a:spcBef>
                <a:spcPts val="0"/>
              </a:spcBef>
              <a:spcAft>
                <a:spcPts val="300"/>
              </a:spcAft>
              <a:defRPr/>
            </a:pPr>
            <a:r>
              <a:rPr lang="en-US" sz="2000" dirty="0"/>
              <a:t>Set of processes waiting for an I/O device</a:t>
            </a:r>
          </a:p>
          <a:p>
            <a:pPr lvl="1" algn="just">
              <a:spcBef>
                <a:spcPts val="0"/>
              </a:spcBef>
              <a:spcAft>
                <a:spcPts val="300"/>
              </a:spcAft>
              <a:defRPr/>
            </a:pPr>
            <a:r>
              <a:rPr lang="en-US" sz="2000" dirty="0"/>
              <a:t>Processes migrate among the various queues</a:t>
            </a:r>
          </a:p>
        </p:txBody>
      </p:sp>
      <p:pic>
        <p:nvPicPr>
          <p:cNvPr id="8" name="Picture 7"/>
          <p:cNvPicPr>
            <a:picLocks noChangeAspect="1"/>
          </p:cNvPicPr>
          <p:nvPr/>
        </p:nvPicPr>
        <p:blipFill>
          <a:blip r:embed="rId3"/>
          <a:stretch>
            <a:fillRect/>
          </a:stretch>
        </p:blipFill>
        <p:spPr>
          <a:xfrm>
            <a:off x="6244330" y="3055719"/>
            <a:ext cx="2442470" cy="1714143"/>
          </a:xfrm>
          <a:prstGeom prst="rect">
            <a:avLst/>
          </a:prstGeom>
        </p:spPr>
      </p:pic>
    </p:spTree>
    <p:extLst>
      <p:ext uri="{BB962C8B-B14F-4D97-AF65-F5344CB8AC3E}">
        <p14:creationId xmlns:p14="http://schemas.microsoft.com/office/powerpoint/2010/main" val="331057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fontScale="90000"/>
          </a:bodyPr>
          <a:lstStyle/>
          <a:p>
            <a:pPr algn="l"/>
            <a:r>
              <a:rPr lang="en-US" sz="4000" dirty="0"/>
              <a:t>Ready Queue and I/O Device Queues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l="4250" t="540" r="4106" b="690"/>
          <a:stretch>
            <a:fillRect/>
          </a:stretch>
        </p:blipFill>
        <p:spPr bwMode="auto">
          <a:xfrm>
            <a:off x="1539875" y="1688278"/>
            <a:ext cx="5783432" cy="4986449"/>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67332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Long- and Short-Term Schedulers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23554" name="Picture 2"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7277" y="4237081"/>
            <a:ext cx="5039139" cy="263570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id="{03AA9048-3F20-4B48-88E7-4B6A5C75B0A7}"/>
              </a:ext>
            </a:extLst>
          </p:cNvPr>
          <p:cNvSpPr txBox="1"/>
          <p:nvPr/>
        </p:nvSpPr>
        <p:spPr>
          <a:xfrm>
            <a:off x="0" y="1539862"/>
            <a:ext cx="9143999" cy="2962349"/>
          </a:xfrm>
          <a:prstGeom prst="rect">
            <a:avLst/>
          </a:prstGeom>
          <a:noFill/>
        </p:spPr>
        <p:txBody>
          <a:bodyPr wrap="square">
            <a:spAutoFit/>
          </a:bodyPr>
          <a:lstStyle/>
          <a:p>
            <a:pPr lvl="1" algn="just">
              <a:spcBef>
                <a:spcPts val="0"/>
              </a:spcBef>
              <a:spcAft>
                <a:spcPts val="300"/>
              </a:spcAft>
              <a:defRPr/>
            </a:pPr>
            <a:r>
              <a:rPr lang="en-US" sz="2000" dirty="0">
                <a:solidFill>
                  <a:srgbClr val="008000"/>
                </a:solidFill>
              </a:rPr>
              <a:t>Ready queue</a:t>
            </a:r>
          </a:p>
          <a:p>
            <a:pPr lvl="2" algn="just">
              <a:spcBef>
                <a:spcPts val="0"/>
              </a:spcBef>
              <a:spcAft>
                <a:spcPts val="300"/>
              </a:spcAft>
              <a:defRPr/>
            </a:pPr>
            <a:r>
              <a:rPr lang="en-US" sz="2000" dirty="0"/>
              <a:t>Set of all processes residing in main memory, ready and waiting to execute</a:t>
            </a:r>
          </a:p>
          <a:p>
            <a:pPr algn="just">
              <a:spcBef>
                <a:spcPts val="0"/>
              </a:spcBef>
              <a:spcAft>
                <a:spcPts val="300"/>
              </a:spcAft>
            </a:pPr>
            <a:r>
              <a:rPr lang="en-US" sz="2000" dirty="0">
                <a:solidFill>
                  <a:srgbClr val="008000"/>
                </a:solidFill>
                <a:ea typeface="ＭＳ Ｐゴシック" charset="0"/>
                <a:cs typeface="ＭＳ Ｐゴシック" charset="0"/>
              </a:rPr>
              <a:t>	Long-term scheduler</a:t>
            </a:r>
            <a:endParaRPr lang="en-US" sz="2400" dirty="0">
              <a:ea typeface="ＭＳ Ｐゴシック" charset="0"/>
              <a:cs typeface="ＭＳ Ｐゴシック" charset="0"/>
            </a:endParaRPr>
          </a:p>
          <a:p>
            <a:pPr lvl="1" algn="just">
              <a:spcBef>
                <a:spcPts val="0"/>
              </a:spcBef>
              <a:spcAft>
                <a:spcPts val="300"/>
              </a:spcAft>
            </a:pPr>
            <a:r>
              <a:rPr lang="en-US" sz="2000" dirty="0">
                <a:ea typeface="ＭＳ Ｐゴシック" charset="0"/>
                <a:cs typeface="ＭＳ Ｐゴシック" charset="0"/>
              </a:rPr>
              <a:t>	Selects which processes to be brought into ready queue</a:t>
            </a:r>
          </a:p>
          <a:p>
            <a:pPr algn="just">
              <a:spcBef>
                <a:spcPts val="0"/>
              </a:spcBef>
              <a:spcAft>
                <a:spcPts val="600"/>
              </a:spcAft>
            </a:pPr>
            <a:r>
              <a:rPr lang="en-US" sz="2400" dirty="0">
                <a:solidFill>
                  <a:srgbClr val="008000"/>
                </a:solidFill>
                <a:ea typeface="ＭＳ Ｐゴシック" charset="0"/>
                <a:cs typeface="ＭＳ Ｐゴシック" charset="0"/>
              </a:rPr>
              <a:t>	</a:t>
            </a:r>
            <a:r>
              <a:rPr lang="en-US" sz="2000" dirty="0">
                <a:solidFill>
                  <a:srgbClr val="008000"/>
                </a:solidFill>
                <a:ea typeface="ＭＳ Ｐゴシック" charset="0"/>
                <a:cs typeface="ＭＳ Ｐゴシック" charset="0"/>
              </a:rPr>
              <a:t>CPU Scheduler </a:t>
            </a:r>
            <a:r>
              <a:rPr lang="en-US" sz="2000" dirty="0">
                <a:solidFill>
                  <a:srgbClr val="000000"/>
                </a:solidFill>
                <a:ea typeface="ＭＳ Ｐゴシック" charset="0"/>
                <a:cs typeface="ＭＳ Ｐゴシック" charset="0"/>
              </a:rPr>
              <a:t>(short-term scheduler)</a:t>
            </a:r>
            <a:endParaRPr lang="en-US" sz="2400" dirty="0">
              <a:solidFill>
                <a:srgbClr val="000000"/>
              </a:solidFill>
              <a:ea typeface="ＭＳ Ｐゴシック" charset="0"/>
              <a:cs typeface="ＭＳ Ｐゴシック" charset="0"/>
            </a:endParaRPr>
          </a:p>
          <a:p>
            <a:pPr lvl="1" algn="just">
              <a:spcBef>
                <a:spcPts val="0"/>
              </a:spcBef>
              <a:spcAft>
                <a:spcPts val="600"/>
              </a:spcAft>
            </a:pPr>
            <a:r>
              <a:rPr lang="en-US" dirty="0">
                <a:solidFill>
                  <a:srgbClr val="000000"/>
                </a:solidFill>
                <a:ea typeface="ＭＳ Ｐゴシック" charset="0"/>
                <a:cs typeface="ＭＳ Ｐゴシック" charset="0"/>
              </a:rPr>
              <a:t>	</a:t>
            </a:r>
            <a:r>
              <a:rPr lang="en-US" sz="2000" dirty="0">
                <a:solidFill>
                  <a:srgbClr val="000000"/>
                </a:solidFill>
                <a:ea typeface="ＭＳ Ｐゴシック" charset="0"/>
                <a:cs typeface="ＭＳ Ｐゴシック" charset="0"/>
              </a:rPr>
              <a:t>Selects which processes should be executed next and allocates the CPU</a:t>
            </a:r>
          </a:p>
          <a:p>
            <a:pPr lvl="1" algn="just">
              <a:spcBef>
                <a:spcPts val="0"/>
              </a:spcBef>
              <a:spcAft>
                <a:spcPts val="300"/>
              </a:spcAft>
              <a:defRPr/>
            </a:pPr>
            <a:r>
              <a:rPr lang="en-US" sz="2000" dirty="0">
                <a:solidFill>
                  <a:srgbClr val="008000"/>
                </a:solidFill>
              </a:rPr>
              <a:t>Device or I/O waiting queues</a:t>
            </a:r>
          </a:p>
          <a:p>
            <a:pPr lvl="2" algn="just">
              <a:spcBef>
                <a:spcPts val="0"/>
              </a:spcBef>
              <a:spcAft>
                <a:spcPts val="300"/>
              </a:spcAft>
              <a:defRPr/>
            </a:pPr>
            <a:r>
              <a:rPr lang="en-US" sz="2000" dirty="0"/>
              <a:t>Set of processes waiting for an I/O device</a:t>
            </a:r>
            <a:endParaRPr lang="en-US" sz="2000" dirty="0">
              <a:ea typeface="ＭＳ Ｐゴシック" charset="0"/>
              <a:cs typeface="ＭＳ Ｐゴシック" charset="0"/>
            </a:endParaRPr>
          </a:p>
        </p:txBody>
      </p:sp>
    </p:spTree>
    <p:extLst>
      <p:ext uri="{BB962C8B-B14F-4D97-AF65-F5344CB8AC3E}">
        <p14:creationId xmlns:p14="http://schemas.microsoft.com/office/powerpoint/2010/main" val="596811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Scheduling Representation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8"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43746"/>
            <a:ext cx="8194560" cy="420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1134977" y="6302111"/>
            <a:ext cx="6862576" cy="461665"/>
          </a:xfrm>
          <a:prstGeom prst="rect">
            <a:avLst/>
          </a:prstGeom>
          <a:noFill/>
        </p:spPr>
        <p:txBody>
          <a:bodyPr wrap="none" rtlCol="0">
            <a:spAutoFit/>
          </a:bodyPr>
          <a:lstStyle/>
          <a:p>
            <a:r>
              <a:rPr lang="en-US" sz="2400" dirty="0"/>
              <a:t>Queueing diagram represents queues, resource flows</a:t>
            </a:r>
          </a:p>
        </p:txBody>
      </p:sp>
    </p:spTree>
    <p:extLst>
      <p:ext uri="{BB962C8B-B14F-4D97-AF65-F5344CB8AC3E}">
        <p14:creationId xmlns:p14="http://schemas.microsoft.com/office/powerpoint/2010/main" val="939559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Context Switch</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478860"/>
            <a:ext cx="8229600" cy="5104501"/>
          </a:xfrm>
        </p:spPr>
        <p:txBody>
          <a:bodyPr>
            <a:noAutofit/>
          </a:bodyPr>
          <a:lstStyle/>
          <a:p>
            <a:pPr algn="just">
              <a:spcBef>
                <a:spcPts val="0"/>
              </a:spcBef>
              <a:spcAft>
                <a:spcPts val="600"/>
              </a:spcAft>
              <a:defRPr/>
            </a:pPr>
            <a:r>
              <a:rPr lang="en-US" sz="2400" dirty="0"/>
              <a:t>When CPU switches to another process, the OS must </a:t>
            </a:r>
          </a:p>
          <a:p>
            <a:pPr lvl="1" algn="just">
              <a:spcBef>
                <a:spcPts val="0"/>
              </a:spcBef>
              <a:spcAft>
                <a:spcPts val="600"/>
              </a:spcAft>
              <a:defRPr/>
            </a:pPr>
            <a:r>
              <a:rPr lang="en-US" sz="2000" b="1" dirty="0"/>
              <a:t>Save</a:t>
            </a:r>
            <a:r>
              <a:rPr lang="en-US" sz="2000" dirty="0"/>
              <a:t> the PCB of old process being swapped out</a:t>
            </a:r>
          </a:p>
          <a:p>
            <a:pPr lvl="1" algn="just">
              <a:spcBef>
                <a:spcPts val="0"/>
              </a:spcBef>
              <a:spcAft>
                <a:spcPts val="600"/>
              </a:spcAft>
              <a:defRPr/>
            </a:pPr>
            <a:r>
              <a:rPr lang="en-US" sz="2000" b="1" dirty="0"/>
              <a:t>Select </a:t>
            </a:r>
            <a:r>
              <a:rPr lang="en-US" sz="2000" dirty="0"/>
              <a:t>new process to be swapped in</a:t>
            </a:r>
          </a:p>
          <a:p>
            <a:pPr lvl="1" algn="just">
              <a:spcBef>
                <a:spcPts val="0"/>
              </a:spcBef>
              <a:spcAft>
                <a:spcPts val="600"/>
              </a:spcAft>
              <a:defRPr/>
            </a:pPr>
            <a:r>
              <a:rPr lang="en-US" sz="2000" b="1" dirty="0"/>
              <a:t>Load</a:t>
            </a:r>
            <a:r>
              <a:rPr lang="en-US" sz="2000" dirty="0"/>
              <a:t> the PCB of the new process being swapped in</a:t>
            </a:r>
          </a:p>
          <a:p>
            <a:pPr algn="just">
              <a:spcBef>
                <a:spcPts val="0"/>
              </a:spcBef>
              <a:spcAft>
                <a:spcPts val="600"/>
              </a:spcAft>
              <a:defRPr/>
            </a:pPr>
            <a:r>
              <a:rPr lang="en-US" sz="2400" dirty="0"/>
              <a:t>Context-switch time is </a:t>
            </a:r>
            <a:r>
              <a:rPr lang="en-US" sz="2400" dirty="0">
                <a:solidFill>
                  <a:srgbClr val="008000"/>
                </a:solidFill>
              </a:rPr>
              <a:t>overhead</a:t>
            </a:r>
          </a:p>
          <a:p>
            <a:pPr lvl="1" algn="just">
              <a:spcBef>
                <a:spcPts val="0"/>
              </a:spcBef>
              <a:spcAft>
                <a:spcPts val="600"/>
              </a:spcAft>
              <a:defRPr/>
            </a:pPr>
            <a:r>
              <a:rPr lang="en-US" sz="2000" dirty="0"/>
              <a:t>The system does no useful work while switching</a:t>
            </a:r>
          </a:p>
          <a:p>
            <a:pPr lvl="2" algn="just">
              <a:spcBef>
                <a:spcPts val="0"/>
              </a:spcBef>
              <a:spcAft>
                <a:spcPts val="600"/>
              </a:spcAft>
              <a:defRPr/>
            </a:pPr>
            <a:r>
              <a:rPr lang="en-US" sz="2000" dirty="0"/>
              <a:t>Typical time about 1 </a:t>
            </a:r>
            <a:r>
              <a:rPr lang="en-US" sz="2000" dirty="0">
                <a:sym typeface="Symbol" charset="0"/>
              </a:rPr>
              <a:t>sec</a:t>
            </a:r>
            <a:endParaRPr lang="en-US" sz="2000" dirty="0"/>
          </a:p>
          <a:p>
            <a:pPr lvl="1" algn="just">
              <a:spcBef>
                <a:spcPts val="0"/>
              </a:spcBef>
              <a:spcAft>
                <a:spcPts val="600"/>
              </a:spcAft>
              <a:defRPr/>
            </a:pPr>
            <a:r>
              <a:rPr lang="en-US" sz="2000" dirty="0"/>
              <a:t>The more complex the OS and the PCB, the longer the context switch</a:t>
            </a:r>
          </a:p>
          <a:p>
            <a:pPr algn="just">
              <a:spcBef>
                <a:spcPts val="0"/>
              </a:spcBef>
              <a:spcAft>
                <a:spcPts val="600"/>
              </a:spcAft>
              <a:defRPr/>
            </a:pPr>
            <a:r>
              <a:rPr lang="en-US" sz="2400" dirty="0"/>
              <a:t>Time dependent on hardware support</a:t>
            </a:r>
          </a:p>
          <a:p>
            <a:pPr lvl="1">
              <a:spcBef>
                <a:spcPts val="0"/>
              </a:spcBef>
              <a:spcAft>
                <a:spcPts val="600"/>
              </a:spcAft>
              <a:defRPr/>
            </a:pPr>
            <a:r>
              <a:rPr lang="en-US" sz="2000" dirty="0"/>
              <a:t>Some hardware provides multiple sets of registers per CPU, resulting in multiple contexts loaded at once</a:t>
            </a:r>
            <a:br>
              <a:rPr lang="en-US" sz="2000" dirty="0"/>
            </a:br>
            <a:r>
              <a:rPr lang="en-US" sz="2000" dirty="0"/>
              <a:t>E.g. </a:t>
            </a:r>
            <a:r>
              <a:rPr lang="en-US" sz="1400" b="0" i="0" dirty="0">
                <a:solidFill>
                  <a:srgbClr val="24292F"/>
                </a:solidFill>
                <a:effectLst/>
                <a:latin typeface="-apple-system"/>
              </a:rPr>
              <a:t>The Sun UltraSPARC processor hardware (developed by Sun Microsystems) has multiple register sets.</a:t>
            </a:r>
            <a:r>
              <a:rPr lang="en-US" sz="1400" dirty="0">
                <a:solidFill>
                  <a:srgbClr val="24292F"/>
                </a:solidFill>
                <a:latin typeface="ui-monospace"/>
              </a:rPr>
              <a:t> </a:t>
            </a:r>
            <a:r>
              <a:rPr lang="en-US" sz="1400" b="0" i="0" dirty="0">
                <a:solidFill>
                  <a:srgbClr val="24292F"/>
                </a:solidFill>
                <a:effectLst/>
                <a:latin typeface="ui-monospace"/>
              </a:rPr>
              <a:t>So, context switch simply requires that the CPU current-register-set pointer is changed to the register set containing the new context, which takes very little time.</a:t>
            </a:r>
            <a:endParaRPr lang="en-US" sz="2000" dirty="0"/>
          </a:p>
        </p:txBody>
      </p:sp>
    </p:spTree>
    <p:extLst>
      <p:ext uri="{BB962C8B-B14F-4D97-AF65-F5344CB8AC3E}">
        <p14:creationId xmlns:p14="http://schemas.microsoft.com/office/powerpoint/2010/main" val="25469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Context Switch</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61471"/>
            <a:ext cx="8161799" cy="4872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45846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28</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Process Execution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3940432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latin typeface="+mn-lt"/>
                <a:cs typeface="Courier New"/>
              </a:rPr>
              <a:t>The </a:t>
            </a:r>
            <a:r>
              <a:rPr lang="en-US" sz="4000" dirty="0">
                <a:latin typeface="Courier New"/>
                <a:cs typeface="Courier New"/>
              </a:rPr>
              <a:t>exec()</a:t>
            </a:r>
            <a:r>
              <a:rPr lang="en-US" sz="4000" dirty="0"/>
              <a:t> System Call</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Calling one of the </a:t>
            </a:r>
            <a:r>
              <a:rPr lang="en-US" sz="2400" dirty="0">
                <a:latin typeface="Courier New"/>
                <a:cs typeface="Courier New"/>
              </a:rPr>
              <a:t>exec()</a:t>
            </a:r>
            <a:r>
              <a:rPr lang="en-US" sz="2400" dirty="0"/>
              <a:t> family of system calls</a:t>
            </a:r>
          </a:p>
          <a:p>
            <a:pPr lvl="1" algn="just">
              <a:spcBef>
                <a:spcPts val="0"/>
              </a:spcBef>
              <a:spcAft>
                <a:spcPts val="600"/>
              </a:spcAft>
              <a:defRPr/>
            </a:pPr>
            <a:r>
              <a:rPr lang="en-US" sz="2000" dirty="0"/>
              <a:t>Terminates the currently running program, and</a:t>
            </a:r>
          </a:p>
          <a:p>
            <a:pPr lvl="1" algn="just">
              <a:spcBef>
                <a:spcPts val="0"/>
              </a:spcBef>
              <a:spcAft>
                <a:spcPts val="600"/>
              </a:spcAft>
              <a:defRPr/>
            </a:pPr>
            <a:r>
              <a:rPr lang="en-US" sz="2000" dirty="0"/>
              <a:t>Replaces it with a new specified program that starts executing in its </a:t>
            </a:r>
            <a:r>
              <a:rPr lang="en-US" sz="2000" dirty="0">
                <a:latin typeface="Courier New"/>
                <a:cs typeface="Courier New"/>
              </a:rPr>
              <a:t>main()</a:t>
            </a:r>
            <a:r>
              <a:rPr lang="en-US" sz="2000" dirty="0"/>
              <a:t> function</a:t>
            </a:r>
          </a:p>
          <a:p>
            <a:pPr algn="just">
              <a:spcBef>
                <a:spcPts val="0"/>
              </a:spcBef>
              <a:spcAft>
                <a:spcPts val="600"/>
              </a:spcAft>
              <a:defRPr/>
            </a:pPr>
            <a:r>
              <a:rPr lang="en-US" sz="2400" dirty="0"/>
              <a:t>The process ID does </a:t>
            </a:r>
            <a:r>
              <a:rPr lang="en-US" sz="2400" dirty="0">
                <a:solidFill>
                  <a:srgbClr val="000000"/>
                </a:solidFill>
              </a:rPr>
              <a:t>not change </a:t>
            </a:r>
            <a:r>
              <a:rPr lang="en-US" sz="2400" dirty="0"/>
              <a:t>across an </a:t>
            </a:r>
            <a:r>
              <a:rPr lang="en-US" sz="2400" dirty="0">
                <a:latin typeface="Courier New"/>
                <a:cs typeface="Courier New"/>
              </a:rPr>
              <a:t>exec</a:t>
            </a:r>
            <a:r>
              <a:rPr lang="en-US" sz="2400" dirty="0"/>
              <a:t> because a new process is </a:t>
            </a:r>
            <a:r>
              <a:rPr lang="en-US" sz="2400" i="1" dirty="0"/>
              <a:t>not</a:t>
            </a:r>
            <a:r>
              <a:rPr lang="en-US" sz="2400" dirty="0"/>
              <a:t> created</a:t>
            </a:r>
          </a:p>
          <a:p>
            <a:pPr algn="just">
              <a:spcBef>
                <a:spcPts val="0"/>
              </a:spcBef>
              <a:spcAft>
                <a:spcPts val="600"/>
              </a:spcAft>
              <a:defRPr/>
            </a:pPr>
            <a:r>
              <a:rPr lang="en-US" sz="2400" dirty="0">
                <a:latin typeface="Courier New"/>
                <a:cs typeface="Courier New"/>
              </a:rPr>
              <a:t>exec()</a:t>
            </a:r>
            <a:r>
              <a:rPr lang="en-US" sz="2400" dirty="0"/>
              <a:t> merely replaces the current process (its text, data, heap, and stack segments) with a brand new program from disk</a:t>
            </a:r>
          </a:p>
        </p:txBody>
      </p:sp>
    </p:spTree>
    <p:extLst>
      <p:ext uri="{BB962C8B-B14F-4D97-AF65-F5344CB8AC3E}">
        <p14:creationId xmlns:p14="http://schemas.microsoft.com/office/powerpoint/2010/main" val="17802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What is a Process?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ea typeface="ＭＳ Ｐゴシック" charset="0"/>
              </a:rPr>
              <a:t>A </a:t>
            </a:r>
            <a:r>
              <a:rPr lang="en-US" sz="2400" dirty="0">
                <a:solidFill>
                  <a:srgbClr val="008000"/>
                </a:solidFill>
                <a:ea typeface="ＭＳ Ｐゴシック" charset="0"/>
              </a:rPr>
              <a:t>program</a:t>
            </a:r>
            <a:r>
              <a:rPr lang="en-US" sz="2400" dirty="0">
                <a:ea typeface="ＭＳ Ｐゴシック" charset="0"/>
              </a:rPr>
              <a:t> is a </a:t>
            </a:r>
            <a:r>
              <a:rPr lang="en-US" sz="2400" i="1" dirty="0">
                <a:ea typeface="ＭＳ Ｐゴシック" charset="0"/>
              </a:rPr>
              <a:t>passive</a:t>
            </a:r>
            <a:r>
              <a:rPr lang="en-US" sz="2400" dirty="0">
                <a:ea typeface="ＭＳ Ｐゴシック" charset="0"/>
              </a:rPr>
              <a:t> set of instructions stored on a secondary storage device, such as a disk</a:t>
            </a:r>
          </a:p>
          <a:p>
            <a:pPr algn="just">
              <a:spcBef>
                <a:spcPts val="0"/>
              </a:spcBef>
              <a:spcAft>
                <a:spcPts val="600"/>
              </a:spcAft>
            </a:pPr>
            <a:r>
              <a:rPr lang="en-US" sz="2400" dirty="0">
                <a:ea typeface="ＭＳ Ｐゴシック" charset="0"/>
              </a:rPr>
              <a:t>A </a:t>
            </a:r>
            <a:r>
              <a:rPr lang="en-US" sz="2400" dirty="0">
                <a:solidFill>
                  <a:srgbClr val="008000"/>
                </a:solidFill>
                <a:ea typeface="ＭＳ Ｐゴシック" charset="0"/>
              </a:rPr>
              <a:t>process</a:t>
            </a:r>
            <a:r>
              <a:rPr lang="en-US" sz="2400" dirty="0">
                <a:ea typeface="ＭＳ Ｐゴシック" charset="0"/>
              </a:rPr>
              <a:t> is an </a:t>
            </a:r>
            <a:r>
              <a:rPr lang="en-US" sz="2400" i="1" dirty="0">
                <a:ea typeface="ＭＳ Ｐゴシック" charset="0"/>
              </a:rPr>
              <a:t>active</a:t>
            </a:r>
            <a:r>
              <a:rPr lang="en-US" sz="2400" dirty="0">
                <a:ea typeface="ＭＳ Ｐゴシック" charset="0"/>
              </a:rPr>
              <a:t> execution of a program stored in memory</a:t>
            </a:r>
          </a:p>
          <a:p>
            <a:pPr lvl="1" algn="just">
              <a:spcBef>
                <a:spcPts val="0"/>
              </a:spcBef>
              <a:spcAft>
                <a:spcPts val="600"/>
              </a:spcAft>
            </a:pPr>
            <a:r>
              <a:rPr lang="en-US" sz="2000" dirty="0">
                <a:ea typeface="ＭＳ Ｐゴシック" charset="0"/>
              </a:rPr>
              <a:t>Program becomes process when loaded into memory</a:t>
            </a:r>
          </a:p>
          <a:p>
            <a:pPr algn="just">
              <a:spcBef>
                <a:spcPts val="0"/>
              </a:spcBef>
              <a:spcAft>
                <a:spcPts val="600"/>
              </a:spcAft>
            </a:pPr>
            <a:r>
              <a:rPr lang="en-US" sz="2400" dirty="0">
                <a:ea typeface="ＭＳ Ｐゴシック" charset="0"/>
              </a:rPr>
              <a:t>Processes can create sub-processes to execute concurrently</a:t>
            </a:r>
          </a:p>
          <a:p>
            <a:pPr algn="just">
              <a:spcBef>
                <a:spcPts val="0"/>
              </a:spcBef>
              <a:spcAft>
                <a:spcPts val="600"/>
              </a:spcAft>
            </a:pPr>
            <a:r>
              <a:rPr lang="en-US" sz="2400" dirty="0">
                <a:ea typeface="ＭＳ Ｐゴシック" charset="0"/>
              </a:rPr>
              <a:t>The execution of a process must progress in a sequential fashion</a:t>
            </a:r>
          </a:p>
          <a:p>
            <a:pPr lvl="1" algn="just">
              <a:spcBef>
                <a:spcPts val="0"/>
              </a:spcBef>
              <a:spcAft>
                <a:spcPts val="600"/>
              </a:spcAft>
            </a:pPr>
            <a:r>
              <a:rPr lang="en-US" sz="2000" dirty="0">
                <a:ea typeface="ＭＳ Ｐゴシック" charset="0"/>
              </a:rPr>
              <a:t>The CPU executes one instruction of the process after another until the process completes, or other event occurs</a:t>
            </a:r>
          </a:p>
        </p:txBody>
      </p:sp>
    </p:spTree>
    <p:extLst>
      <p:ext uri="{BB962C8B-B14F-4D97-AF65-F5344CB8AC3E}">
        <p14:creationId xmlns:p14="http://schemas.microsoft.com/office/powerpoint/2010/main" val="1364031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a:t>
            </a:r>
            <a:r>
              <a:rPr lang="en-US" sz="4000" dirty="0">
                <a:latin typeface="Courier New"/>
                <a:cs typeface="Courier New"/>
              </a:rPr>
              <a:t>exec()</a:t>
            </a:r>
            <a:r>
              <a:rPr lang="en-US" sz="4000" dirty="0"/>
              <a:t> Family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There are 6 versions of the </a:t>
            </a:r>
            <a:r>
              <a:rPr lang="en-US" sz="2400" dirty="0">
                <a:latin typeface="Courier New"/>
                <a:cs typeface="Courier New"/>
              </a:rPr>
              <a:t>exec</a:t>
            </a:r>
            <a:r>
              <a:rPr lang="en-US" sz="2400" dirty="0"/>
              <a:t> function, and they all do about the same thing:</a:t>
            </a:r>
          </a:p>
          <a:p>
            <a:pPr lvl="1">
              <a:spcBef>
                <a:spcPts val="0"/>
              </a:spcBef>
              <a:spcAft>
                <a:spcPts val="600"/>
              </a:spcAft>
              <a:defRPr/>
            </a:pPr>
            <a:r>
              <a:rPr lang="en-US" sz="2000" dirty="0"/>
              <a:t>Main difference is how parameters are passed</a:t>
            </a:r>
          </a:p>
          <a:p>
            <a:pPr lvl="1">
              <a:spcBef>
                <a:spcPts val="0"/>
              </a:spcBef>
              <a:spcAft>
                <a:spcPts val="600"/>
              </a:spcAft>
              <a:defRPr/>
            </a:pPr>
            <a:endParaRPr lang="en-US" sz="2000" dirty="0"/>
          </a:p>
          <a:p>
            <a:pPr lvl="1">
              <a:spcBef>
                <a:spcPts val="0"/>
              </a:spcBef>
              <a:spcAft>
                <a:spcPts val="600"/>
              </a:spcAft>
              <a:buFontTx/>
              <a:buNone/>
              <a:defRPr/>
            </a:pPr>
            <a:r>
              <a:rPr lang="en-US" sz="2000" b="1" dirty="0">
                <a:latin typeface="Courier New" charset="0"/>
              </a:rPr>
              <a:t>#include &lt;unistd.h&gt;</a:t>
            </a:r>
          </a:p>
          <a:p>
            <a:pPr lvl="1">
              <a:spcBef>
                <a:spcPts val="0"/>
              </a:spcBef>
              <a:spcAft>
                <a:spcPts val="600"/>
              </a:spcAft>
              <a:buFontTx/>
              <a:buNone/>
              <a:defRPr/>
            </a:pPr>
            <a:r>
              <a:rPr lang="en-US" sz="2000" b="1" dirty="0">
                <a:latin typeface="Courier New" charset="0"/>
              </a:rPr>
              <a:t>int execlp(char *file, char *arg0, </a:t>
            </a:r>
            <a:br>
              <a:rPr lang="en-US" sz="2000" b="1" dirty="0">
                <a:latin typeface="Courier New" charset="0"/>
              </a:rPr>
            </a:br>
            <a:r>
              <a:rPr lang="en-US" sz="2000" b="1" dirty="0">
                <a:latin typeface="Courier New" charset="0"/>
              </a:rPr>
              <a:t>		char *arg1, ..., (char *)0);</a:t>
            </a:r>
            <a:br>
              <a:rPr lang="en-US" sz="2000" b="1" dirty="0">
                <a:latin typeface="Courier New" charset="0"/>
              </a:rPr>
            </a:br>
            <a:endParaRPr lang="en-US" sz="2000" b="1" dirty="0">
              <a:latin typeface="Courier New" charset="0"/>
            </a:endParaRPr>
          </a:p>
          <a:p>
            <a:pPr lvl="1">
              <a:spcBef>
                <a:spcPts val="0"/>
              </a:spcBef>
              <a:spcAft>
                <a:spcPts val="600"/>
              </a:spcAft>
              <a:buFontTx/>
              <a:buNone/>
              <a:defRPr/>
            </a:pPr>
            <a:r>
              <a:rPr lang="en-US" sz="2000" b="1" dirty="0">
                <a:latin typeface="Courier New" charset="0"/>
              </a:rPr>
              <a:t>execlp("sort", "sort", "-n", </a:t>
            </a:r>
            <a:br>
              <a:rPr lang="en-US" sz="2000" b="1" dirty="0">
                <a:latin typeface="Courier New" charset="0"/>
              </a:rPr>
            </a:br>
            <a:r>
              <a:rPr lang="en-US" sz="2000" b="1" dirty="0">
                <a:latin typeface="Courier New" charset="0"/>
              </a:rPr>
              <a:t>			   "city", (char *)0);</a:t>
            </a:r>
          </a:p>
          <a:p>
            <a:pPr marL="0" indent="0">
              <a:spcBef>
                <a:spcPts val="0"/>
              </a:spcBef>
              <a:spcAft>
                <a:spcPts val="600"/>
              </a:spcAft>
              <a:buNone/>
              <a:defRPr/>
            </a:pPr>
            <a:endParaRPr lang="en-US" sz="2400" dirty="0"/>
          </a:p>
        </p:txBody>
      </p:sp>
      <p:sp>
        <p:nvSpPr>
          <p:cNvPr id="9" name="Text Box 4"/>
          <p:cNvSpPr txBox="1">
            <a:spLocks noChangeArrowheads="1"/>
          </p:cNvSpPr>
          <p:nvPr/>
        </p:nvSpPr>
        <p:spPr bwMode="auto">
          <a:xfrm>
            <a:off x="4140676" y="5410157"/>
            <a:ext cx="2861511" cy="459100"/>
          </a:xfrm>
          <a:prstGeom prst="rect">
            <a:avLst/>
          </a:prstGeom>
          <a:solidFill>
            <a:srgbClr val="D4F0E1"/>
          </a:solidFill>
          <a:ln/>
        </p:spPr>
        <p:style>
          <a:lnRef idx="2">
            <a:schemeClr val="accent4"/>
          </a:lnRef>
          <a:fillRef idx="1">
            <a:schemeClr val="lt1"/>
          </a:fillRef>
          <a:effectRef idx="0">
            <a:schemeClr val="accent4"/>
          </a:effectRef>
          <a:fontRef idx="minor">
            <a:schemeClr val="dk1"/>
          </a:fontRef>
        </p:style>
        <p:txBody>
          <a:bodyPr wrap="none" lIns="90488" tIns="44450" rIns="90488" bIns="44450" anchor="ctr">
            <a:spAutoFit/>
          </a:bodyPr>
          <a:lstStyle/>
          <a:p>
            <a:pPr algn="ctr">
              <a:defRPr/>
            </a:pPr>
            <a:r>
              <a:rPr lang="en-US" sz="2400" dirty="0">
                <a:latin typeface="Times New Roman" charset="0"/>
                <a:cs typeface="+mn-cs"/>
              </a:rPr>
              <a:t>Same as "sort -n city"</a:t>
            </a:r>
            <a:endParaRPr lang="en-US" sz="2400" dirty="0">
              <a:latin typeface="Courier New" charset="0"/>
              <a:cs typeface="+mn-cs"/>
            </a:endParaRPr>
          </a:p>
        </p:txBody>
      </p:sp>
      <p:sp>
        <p:nvSpPr>
          <p:cNvPr id="10" name="Line 5"/>
          <p:cNvSpPr>
            <a:spLocks noChangeShapeType="1"/>
          </p:cNvSpPr>
          <p:nvPr/>
        </p:nvSpPr>
        <p:spPr bwMode="auto">
          <a:xfrm flipH="1" flipV="1">
            <a:off x="3482487" y="5330882"/>
            <a:ext cx="658189" cy="342700"/>
          </a:xfrm>
          <a:prstGeom prst="line">
            <a:avLst/>
          </a:prstGeom>
          <a:noFill/>
          <a:ln w="19050" cmpd="sng">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dirty="0">
              <a:cs typeface="+mn-cs"/>
            </a:endParaRPr>
          </a:p>
        </p:txBody>
      </p:sp>
    </p:spTree>
    <p:extLst>
      <p:ext uri="{BB962C8B-B14F-4D97-AF65-F5344CB8AC3E}">
        <p14:creationId xmlns:p14="http://schemas.microsoft.com/office/powerpoint/2010/main" val="116173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heckerboard(across)">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a:t>
            </a:r>
            <a:r>
              <a:rPr lang="en-US" sz="4000" dirty="0">
                <a:latin typeface="Courier New"/>
                <a:cs typeface="Courier New"/>
              </a:rPr>
              <a:t>exec()</a:t>
            </a:r>
            <a:r>
              <a:rPr lang="en-US" sz="4000" dirty="0"/>
              <a:t> Family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spcBef>
                <a:spcPts val="0"/>
              </a:spcBef>
              <a:spcAft>
                <a:spcPts val="600"/>
              </a:spcAft>
              <a:buNone/>
              <a:tabLst>
                <a:tab pos="1774825" algn="l"/>
              </a:tabLst>
              <a:defRPr/>
            </a:pPr>
            <a:r>
              <a:rPr lang="en-US" sz="2000" b="1" dirty="0">
                <a:latin typeface="Courier New" charset="0"/>
              </a:rPr>
              <a:t>int execl(const char *path, const char *arg, ... );</a:t>
            </a:r>
          </a:p>
          <a:p>
            <a:pPr lvl="1" algn="just">
              <a:spcBef>
                <a:spcPts val="0"/>
              </a:spcBef>
              <a:spcAft>
                <a:spcPts val="600"/>
              </a:spcAft>
              <a:tabLst>
                <a:tab pos="1774825" algn="l"/>
              </a:tabLst>
              <a:defRPr/>
            </a:pPr>
            <a:r>
              <a:rPr lang="en-US" sz="2000" dirty="0">
                <a:latin typeface="Courier New" charset="0"/>
              </a:rPr>
              <a:t>execl </a:t>
            </a:r>
            <a:r>
              <a:rPr lang="en-US" sz="2000" dirty="0"/>
              <a:t>takes full path name of command and variable length of arguments terminated by </a:t>
            </a:r>
            <a:r>
              <a:rPr lang="en-US" sz="2000" dirty="0">
                <a:latin typeface="Courier New" charset="0"/>
              </a:rPr>
              <a:t>NULL</a:t>
            </a:r>
          </a:p>
          <a:p>
            <a:pPr marL="457200" lvl="1" indent="0" algn="just">
              <a:spcBef>
                <a:spcPts val="0"/>
              </a:spcBef>
              <a:spcAft>
                <a:spcPts val="600"/>
              </a:spcAft>
              <a:buNone/>
              <a:tabLst>
                <a:tab pos="1774825" algn="l"/>
              </a:tabLst>
              <a:defRPr/>
            </a:pPr>
            <a:r>
              <a:rPr lang="en-US" sz="1800" dirty="0">
                <a:solidFill>
                  <a:srgbClr val="2F02F0"/>
                </a:solidFill>
                <a:latin typeface="Courier New" charset="0"/>
              </a:rPr>
              <a:t>execl("/bin/ls", "/bin/ls", "-r", "-t", "-l", NULL);</a:t>
            </a:r>
          </a:p>
          <a:p>
            <a:pPr marL="0" indent="0">
              <a:spcBef>
                <a:spcPts val="0"/>
              </a:spcBef>
              <a:spcAft>
                <a:spcPts val="600"/>
              </a:spcAft>
              <a:buNone/>
              <a:tabLst>
                <a:tab pos="1774825" algn="l"/>
              </a:tabLst>
              <a:defRPr/>
            </a:pPr>
            <a:r>
              <a:rPr lang="en-US" sz="2000" b="1" dirty="0">
                <a:latin typeface="Courier New" charset="0"/>
              </a:rPr>
              <a:t>int execlp(const char *file, const char *arg, ... );</a:t>
            </a:r>
          </a:p>
          <a:p>
            <a:pPr lvl="1" algn="just">
              <a:spcBef>
                <a:spcPts val="0"/>
              </a:spcBef>
              <a:spcAft>
                <a:spcPts val="600"/>
              </a:spcAft>
              <a:tabLst>
                <a:tab pos="1774825" algn="l"/>
              </a:tabLst>
              <a:defRPr/>
            </a:pPr>
            <a:r>
              <a:rPr lang="en-US" sz="2000" dirty="0">
                <a:latin typeface="Courier New" charset="0"/>
              </a:rPr>
              <a:t>execl</a:t>
            </a:r>
            <a:r>
              <a:rPr lang="en-US" sz="2000" dirty="0">
                <a:highlight>
                  <a:srgbClr val="FFFF00"/>
                </a:highlight>
                <a:latin typeface="Courier New" charset="0"/>
              </a:rPr>
              <a:t>p</a:t>
            </a:r>
            <a:r>
              <a:rPr lang="en-US" sz="2000" dirty="0"/>
              <a:t> will try to find the command from </a:t>
            </a:r>
            <a:r>
              <a:rPr lang="en-US" sz="2000" dirty="0">
                <a:highlight>
                  <a:srgbClr val="FFFF00"/>
                </a:highlight>
                <a:latin typeface="Courier New" charset="0"/>
              </a:rPr>
              <a:t>$PATH</a:t>
            </a:r>
            <a:r>
              <a:rPr lang="en-US" sz="2000" dirty="0"/>
              <a:t>, so full path to command not needed</a:t>
            </a:r>
          </a:p>
          <a:p>
            <a:pPr marL="457200" lvl="1" indent="0">
              <a:spcBef>
                <a:spcPts val="0"/>
              </a:spcBef>
              <a:spcAft>
                <a:spcPts val="600"/>
              </a:spcAft>
              <a:buNone/>
              <a:tabLst>
                <a:tab pos="1774825" algn="l"/>
              </a:tabLst>
              <a:defRPr/>
            </a:pPr>
            <a:r>
              <a:rPr lang="en-US" sz="1800" dirty="0">
                <a:solidFill>
                  <a:srgbClr val="2F02F0"/>
                </a:solidFill>
                <a:latin typeface="Courier New" charset="0"/>
              </a:rPr>
              <a:t>execlp("ls", "ls", "-r", "-t", "-l", NULL);</a:t>
            </a:r>
            <a:endParaRPr lang="en-US" sz="1800" dirty="0"/>
          </a:p>
          <a:p>
            <a:pPr marL="0" indent="0">
              <a:spcBef>
                <a:spcPts val="0"/>
              </a:spcBef>
              <a:spcAft>
                <a:spcPts val="600"/>
              </a:spcAft>
              <a:buNone/>
              <a:tabLst>
                <a:tab pos="1774825" algn="l"/>
              </a:tabLst>
              <a:defRPr/>
            </a:pPr>
            <a:r>
              <a:rPr lang="en-US" sz="2000" b="1" dirty="0">
                <a:latin typeface="Courier New" charset="0"/>
              </a:rPr>
              <a:t>int execle(const char *path, const char *arg, ..., 	char *const envp[] );</a:t>
            </a:r>
          </a:p>
          <a:p>
            <a:pPr marL="685800" lvl="1">
              <a:spcBef>
                <a:spcPts val="0"/>
              </a:spcBef>
              <a:spcAft>
                <a:spcPts val="600"/>
              </a:spcAft>
              <a:tabLst>
                <a:tab pos="1774825" algn="l"/>
              </a:tabLst>
              <a:defRPr/>
            </a:pPr>
            <a:r>
              <a:rPr lang="en-US" sz="1800" dirty="0">
                <a:latin typeface="Courier New" charset="0"/>
              </a:rPr>
              <a:t>execl</a:t>
            </a:r>
            <a:r>
              <a:rPr lang="en-US" sz="1800" dirty="0">
                <a:highlight>
                  <a:srgbClr val="FFFF00"/>
                </a:highlight>
                <a:latin typeface="Courier New" charset="0"/>
              </a:rPr>
              <a:t>e</a:t>
            </a:r>
            <a:r>
              <a:rPr lang="en-US" sz="2000" dirty="0"/>
              <a:t> uses an argument list and </a:t>
            </a:r>
            <a:r>
              <a:rPr lang="en-US" sz="2000" dirty="0">
                <a:highlight>
                  <a:srgbClr val="FFFF00"/>
                </a:highlight>
              </a:rPr>
              <a:t>environment</a:t>
            </a:r>
            <a:r>
              <a:rPr lang="en-US" sz="2000" dirty="0"/>
              <a:t> variables</a:t>
            </a:r>
          </a:p>
          <a:p>
            <a:pPr marL="400050" lvl="1" indent="0">
              <a:spcBef>
                <a:spcPts val="0"/>
              </a:spcBef>
              <a:spcAft>
                <a:spcPts val="600"/>
              </a:spcAft>
              <a:buNone/>
              <a:tabLst>
                <a:tab pos="1774825" algn="l"/>
              </a:tabLst>
              <a:defRPr/>
            </a:pPr>
            <a:r>
              <a:rPr lang="en-US" sz="1800" dirty="0">
                <a:solidFill>
                  <a:srgbClr val="2F02F0"/>
                </a:solidFill>
                <a:latin typeface="Courier New" charset="0"/>
              </a:rPr>
              <a:t>char *env[] = {"PATH=/bin", NULL};</a:t>
            </a:r>
          </a:p>
          <a:p>
            <a:pPr marL="400050" lvl="1" indent="0">
              <a:spcBef>
                <a:spcPts val="0"/>
              </a:spcBef>
              <a:spcAft>
                <a:spcPts val="600"/>
              </a:spcAft>
              <a:buNone/>
              <a:tabLst>
                <a:tab pos="1774825" algn="l"/>
              </a:tabLst>
              <a:defRPr/>
            </a:pPr>
            <a:r>
              <a:rPr lang="en-US" sz="1800" dirty="0">
                <a:solidFill>
                  <a:srgbClr val="2F02F0"/>
                </a:solidFill>
                <a:latin typeface="Courier New" charset="0"/>
              </a:rPr>
              <a:t>execle("child.exe", "child", "arg1", "arg2", NULL, env);</a:t>
            </a:r>
          </a:p>
        </p:txBody>
      </p:sp>
    </p:spTree>
    <p:extLst>
      <p:ext uri="{BB962C8B-B14F-4D97-AF65-F5344CB8AC3E}">
        <p14:creationId xmlns:p14="http://schemas.microsoft.com/office/powerpoint/2010/main" val="2169080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a:t>
            </a:r>
            <a:r>
              <a:rPr lang="en-US" sz="4000" dirty="0">
                <a:latin typeface="Courier New"/>
                <a:cs typeface="Courier New"/>
              </a:rPr>
              <a:t>exec()</a:t>
            </a:r>
            <a:r>
              <a:rPr lang="en-US" sz="4000" dirty="0"/>
              <a:t> Family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spcAft>
                <a:spcPts val="1200"/>
              </a:spcAft>
              <a:buNone/>
              <a:tabLst>
                <a:tab pos="1774825" algn="l"/>
              </a:tabLst>
              <a:defRPr/>
            </a:pPr>
            <a:r>
              <a:rPr lang="en-US" sz="2000" b="1" dirty="0">
                <a:solidFill>
                  <a:schemeClr val="accent2"/>
                </a:solidFill>
                <a:latin typeface="Courier New" charset="0"/>
              </a:rPr>
              <a:t>int execv(const char *path, char *const argv[]);</a:t>
            </a:r>
          </a:p>
          <a:p>
            <a:pPr lvl="1" algn="just">
              <a:spcAft>
                <a:spcPts val="600"/>
              </a:spcAft>
              <a:tabLst>
                <a:tab pos="1774825" algn="l"/>
              </a:tabLst>
              <a:defRPr/>
            </a:pPr>
            <a:r>
              <a:rPr lang="en-US" sz="2000" dirty="0">
                <a:solidFill>
                  <a:schemeClr val="accent2"/>
                </a:solidFill>
                <a:latin typeface="Courier New" charset="0"/>
              </a:rPr>
              <a:t>execv</a:t>
            </a:r>
            <a:r>
              <a:rPr lang="en-US" sz="2000" dirty="0">
                <a:solidFill>
                  <a:schemeClr val="accent2"/>
                </a:solidFill>
              </a:rPr>
              <a:t> is the equivalent of </a:t>
            </a:r>
            <a:r>
              <a:rPr lang="en-US" sz="2000" dirty="0">
                <a:solidFill>
                  <a:schemeClr val="accent2"/>
                </a:solidFill>
                <a:latin typeface="Courier New"/>
                <a:cs typeface="Courier New"/>
              </a:rPr>
              <a:t>execl</a:t>
            </a:r>
            <a:r>
              <a:rPr lang="en-US" sz="2000" dirty="0">
                <a:solidFill>
                  <a:schemeClr val="accent2"/>
                </a:solidFill>
              </a:rPr>
              <a:t>, except that the arguments are passed in as a NULL terminated array</a:t>
            </a:r>
          </a:p>
          <a:p>
            <a:pPr marL="457200" lvl="1" indent="0" algn="just">
              <a:buNone/>
              <a:tabLst>
                <a:tab pos="1774825" algn="l"/>
              </a:tabLst>
              <a:defRPr/>
            </a:pPr>
            <a:r>
              <a:rPr lang="en-US" sz="1800" dirty="0">
                <a:solidFill>
                  <a:srgbClr val="2F02F0"/>
                </a:solidFill>
                <a:latin typeface="Courier New" charset="0"/>
              </a:rPr>
              <a:t>char *args[] = {"/bin/ls", "-r", "-t", "-l", NULL};</a:t>
            </a:r>
          </a:p>
          <a:p>
            <a:pPr marL="457200" lvl="1" indent="0" algn="just">
              <a:spcAft>
                <a:spcPts val="1200"/>
              </a:spcAft>
              <a:buNone/>
              <a:tabLst>
                <a:tab pos="1774825" algn="l"/>
              </a:tabLst>
              <a:defRPr/>
            </a:pPr>
            <a:r>
              <a:rPr lang="en-US" sz="1800" dirty="0" err="1">
                <a:solidFill>
                  <a:srgbClr val="2F02F0"/>
                </a:solidFill>
                <a:latin typeface="Courier New" charset="0"/>
              </a:rPr>
              <a:t>execv</a:t>
            </a:r>
            <a:r>
              <a:rPr lang="en-US" sz="1800" dirty="0">
                <a:solidFill>
                  <a:srgbClr val="2F02F0"/>
                </a:solidFill>
                <a:latin typeface="Courier New" charset="0"/>
              </a:rPr>
              <a:t>("/bin/ls", args);</a:t>
            </a:r>
            <a:endParaRPr lang="en-US" sz="1800" dirty="0">
              <a:solidFill>
                <a:schemeClr val="accent2"/>
              </a:solidFill>
              <a:latin typeface="Courier New" charset="0"/>
            </a:endParaRPr>
          </a:p>
          <a:p>
            <a:pPr marL="0" indent="0">
              <a:spcAft>
                <a:spcPts val="1200"/>
              </a:spcAft>
              <a:buNone/>
              <a:tabLst>
                <a:tab pos="1774825" algn="l"/>
              </a:tabLst>
              <a:defRPr/>
            </a:pPr>
            <a:r>
              <a:rPr lang="en-US" sz="2000" b="1" dirty="0">
                <a:latin typeface="Courier New" charset="0"/>
              </a:rPr>
              <a:t>int execvp(const char *file, char *const argv[]);</a:t>
            </a:r>
          </a:p>
          <a:p>
            <a:pPr lvl="1">
              <a:spcAft>
                <a:spcPts val="600"/>
              </a:spcAft>
              <a:tabLst>
                <a:tab pos="1774825" algn="l"/>
              </a:tabLst>
              <a:defRPr/>
            </a:pPr>
            <a:r>
              <a:rPr lang="en-US" sz="2000" dirty="0">
                <a:latin typeface="Courier New" charset="0"/>
              </a:rPr>
              <a:t>execvp</a:t>
            </a:r>
            <a:r>
              <a:rPr lang="en-US" sz="2000" dirty="0"/>
              <a:t> is the equivalent of </a:t>
            </a:r>
            <a:r>
              <a:rPr lang="en-US" sz="2000" dirty="0">
                <a:latin typeface="Courier New"/>
                <a:cs typeface="Courier New"/>
              </a:rPr>
              <a:t>execlp</a:t>
            </a:r>
            <a:r>
              <a:rPr lang="en-US" sz="2000" dirty="0"/>
              <a:t>, except that the arguments are passed in as a NULL terminated array</a:t>
            </a:r>
          </a:p>
          <a:p>
            <a:pPr marL="457200" lvl="1" indent="0" algn="just">
              <a:buNone/>
              <a:tabLst>
                <a:tab pos="1774825" algn="l"/>
              </a:tabLst>
              <a:defRPr/>
            </a:pPr>
            <a:r>
              <a:rPr lang="en-US" sz="1800" dirty="0">
                <a:solidFill>
                  <a:srgbClr val="2F02F0"/>
                </a:solidFill>
                <a:latin typeface="Courier New" charset="0"/>
              </a:rPr>
              <a:t>char *args[] = {"ls", "-r", "-t", "-l", NULL};</a:t>
            </a:r>
          </a:p>
          <a:p>
            <a:pPr marL="457200" lvl="1" indent="0" algn="just">
              <a:spcAft>
                <a:spcPts val="1200"/>
              </a:spcAft>
              <a:buNone/>
              <a:tabLst>
                <a:tab pos="1774825" algn="l"/>
              </a:tabLst>
              <a:defRPr/>
            </a:pPr>
            <a:r>
              <a:rPr lang="en-US" sz="1800" dirty="0">
                <a:solidFill>
                  <a:srgbClr val="2F02F0"/>
                </a:solidFill>
                <a:latin typeface="Courier New" charset="0"/>
              </a:rPr>
              <a:t>execvp("ls", args);</a:t>
            </a:r>
            <a:endParaRPr lang="en-US" sz="1800" dirty="0">
              <a:latin typeface="Courier New" charset="0"/>
            </a:endParaRPr>
          </a:p>
          <a:p>
            <a:pPr marL="0" indent="0">
              <a:buNone/>
              <a:tabLst>
                <a:tab pos="1774825" algn="l"/>
              </a:tabLst>
              <a:defRPr/>
            </a:pPr>
            <a:r>
              <a:rPr lang="en-US" sz="2000" b="1" dirty="0">
                <a:solidFill>
                  <a:schemeClr val="accent2"/>
                </a:solidFill>
                <a:latin typeface="Courier New" charset="0"/>
              </a:rPr>
              <a:t>int execve(const char *filename, char *const</a:t>
            </a:r>
          </a:p>
          <a:p>
            <a:pPr marL="0" indent="0">
              <a:buNone/>
              <a:tabLst>
                <a:tab pos="1774825" algn="l"/>
              </a:tabLst>
              <a:defRPr/>
            </a:pPr>
            <a:r>
              <a:rPr lang="en-US" sz="2000" b="1" dirty="0">
                <a:solidFill>
                  <a:schemeClr val="accent2"/>
                </a:solidFill>
                <a:latin typeface="Courier New" charset="0"/>
              </a:rPr>
              <a:t>	argv [], char *const envp[] );  </a:t>
            </a:r>
          </a:p>
        </p:txBody>
      </p:sp>
    </p:spTree>
    <p:extLst>
      <p:ext uri="{BB962C8B-B14F-4D97-AF65-F5344CB8AC3E}">
        <p14:creationId xmlns:p14="http://schemas.microsoft.com/office/powerpoint/2010/main" val="1851582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a:t>
            </a:r>
            <a:r>
              <a:rPr lang="en-US" sz="4000" dirty="0">
                <a:latin typeface="Courier New"/>
                <a:cs typeface="Courier New"/>
              </a:rPr>
              <a:t>exec()</a:t>
            </a:r>
            <a:r>
              <a:rPr lang="en-US" sz="4000" dirty="0"/>
              <a:t> Family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Aft>
                <a:spcPts val="1200"/>
              </a:spcAft>
              <a:tabLst>
                <a:tab pos="1774825" algn="l"/>
              </a:tabLst>
              <a:defRPr/>
            </a:pPr>
            <a:r>
              <a:rPr lang="en-US" sz="2400" dirty="0"/>
              <a:t>All six return –1 on error, but no return on success</a:t>
            </a:r>
          </a:p>
          <a:p>
            <a:pPr algn="just">
              <a:spcAft>
                <a:spcPts val="1200"/>
              </a:spcAft>
              <a:tabLst>
                <a:tab pos="1774825" algn="l"/>
              </a:tabLst>
              <a:defRPr/>
            </a:pPr>
            <a:r>
              <a:rPr lang="en-US" sz="2400" dirty="0"/>
              <a:t>Accept either a pathname or filename argument</a:t>
            </a:r>
          </a:p>
          <a:p>
            <a:pPr algn="just">
              <a:spcAft>
                <a:spcPts val="1200"/>
              </a:spcAft>
              <a:tabLst>
                <a:tab pos="1774825" algn="l"/>
              </a:tabLst>
              <a:defRPr/>
            </a:pPr>
            <a:r>
              <a:rPr lang="en-US" sz="2400" dirty="0"/>
              <a:t>Command-line arguments are specified as separate arguments or we have to build an array of pointers to the arguments and pass the address of the array</a:t>
            </a:r>
          </a:p>
          <a:p>
            <a:pPr algn="just">
              <a:spcAft>
                <a:spcPts val="1200"/>
              </a:spcAft>
              <a:tabLst>
                <a:tab pos="1774825" algn="l"/>
              </a:tabLst>
              <a:defRPr/>
            </a:pPr>
            <a:endParaRPr lang="en-US" sz="2400" dirty="0"/>
          </a:p>
          <a:p>
            <a:pPr algn="just">
              <a:spcAft>
                <a:spcPts val="1200"/>
              </a:spcAft>
              <a:tabLst>
                <a:tab pos="1774825" algn="l"/>
              </a:tabLst>
              <a:defRPr/>
            </a:pPr>
            <a:endParaRPr lang="en-US" sz="2400" dirty="0"/>
          </a:p>
        </p:txBody>
      </p:sp>
    </p:spTree>
    <p:extLst>
      <p:ext uri="{BB962C8B-B14F-4D97-AF65-F5344CB8AC3E}">
        <p14:creationId xmlns:p14="http://schemas.microsoft.com/office/powerpoint/2010/main" val="3980190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7516455" y="3282415"/>
            <a:ext cx="1476096" cy="154044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ectangle 1"/>
          <p:cNvSpPr/>
          <p:nvPr/>
        </p:nvSpPr>
        <p:spPr>
          <a:xfrm>
            <a:off x="3766501" y="1741973"/>
            <a:ext cx="5226050" cy="154044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latin typeface="Courier New"/>
                <a:cs typeface="Courier New"/>
              </a:rPr>
              <a:t>execlp</a:t>
            </a:r>
            <a:r>
              <a:rPr lang="en-US" sz="4000" dirty="0"/>
              <a:t>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buNone/>
            </a:pPr>
            <a:r>
              <a:rPr lang="en-US" sz="2000" b="1" dirty="0">
                <a:latin typeface="Courier New"/>
                <a:cs typeface="Courier New"/>
              </a:rPr>
              <a:t>#include &lt;stdio.h&gt;</a:t>
            </a:r>
          </a:p>
          <a:p>
            <a:pPr marL="0" indent="0">
              <a:buNone/>
            </a:pPr>
            <a:r>
              <a:rPr lang="en-US" sz="2000" b="1" dirty="0">
                <a:latin typeface="Courier New"/>
                <a:cs typeface="Courier New"/>
              </a:rPr>
              <a:t>#include &lt;unistd.h&gt;</a:t>
            </a:r>
          </a:p>
          <a:p>
            <a:pPr marL="0" indent="0">
              <a:buNone/>
            </a:pPr>
            <a:endParaRPr lang="en-US" sz="2000" b="1" dirty="0">
              <a:latin typeface="Courier New"/>
              <a:cs typeface="Courier New"/>
            </a:endParaRPr>
          </a:p>
          <a:p>
            <a:pPr marL="0" indent="0">
              <a:buNone/>
            </a:pPr>
            <a:r>
              <a:rPr lang="en-US" sz="2000" b="1" dirty="0">
                <a:latin typeface="Courier New"/>
                <a:cs typeface="Courier New"/>
              </a:rPr>
              <a:t>int main()</a:t>
            </a:r>
          </a:p>
          <a:p>
            <a:pPr marL="0" indent="0">
              <a:buNone/>
            </a:pPr>
            <a:r>
              <a:rPr lang="en-US" sz="2000" b="1" dirty="0">
                <a:latin typeface="Courier New"/>
                <a:cs typeface="Courier New"/>
              </a:rPr>
              <a:t>{</a:t>
            </a:r>
          </a:p>
          <a:p>
            <a:pPr marL="0" indent="0">
              <a:buNone/>
            </a:pPr>
            <a:r>
              <a:rPr lang="en-US" sz="2000" b="1" dirty="0">
                <a:latin typeface="Courier New"/>
                <a:cs typeface="Courier New"/>
              </a:rPr>
              <a:t>        char *cmd[] = {"who", "ls", "date"};</a:t>
            </a:r>
          </a:p>
          <a:p>
            <a:pPr marL="0" indent="0">
              <a:buNone/>
            </a:pPr>
            <a:r>
              <a:rPr lang="fr-FR" sz="2000" b="1" dirty="0">
                <a:latin typeface="Courier New"/>
                <a:cs typeface="Courier New"/>
              </a:rPr>
              <a:t>        int i;</a:t>
            </a:r>
          </a:p>
          <a:p>
            <a:pPr marL="0" indent="0">
              <a:buNone/>
            </a:pPr>
            <a:r>
              <a:rPr lang="en-US" sz="2000" b="1" dirty="0">
                <a:latin typeface="Courier New"/>
                <a:cs typeface="Courier New"/>
              </a:rPr>
              <a:t>        printf("0=who 1=ls 2=date : ");</a:t>
            </a:r>
          </a:p>
          <a:p>
            <a:pPr marL="0" indent="0">
              <a:buNone/>
            </a:pPr>
            <a:r>
              <a:rPr lang="it-IT" sz="2000" b="1" dirty="0">
                <a:latin typeface="Courier New"/>
                <a:cs typeface="Courier New"/>
              </a:rPr>
              <a:t>        scanf("%d", &amp;i);</a:t>
            </a:r>
          </a:p>
          <a:p>
            <a:pPr marL="0" indent="0">
              <a:buNone/>
            </a:pPr>
            <a:r>
              <a:rPr lang="sv-SE" sz="2000" b="1" dirty="0">
                <a:latin typeface="Courier New"/>
                <a:cs typeface="Courier New"/>
              </a:rPr>
              <a:t>        execlp(cmd[i], cmd[i], (char *)0 );</a:t>
            </a:r>
          </a:p>
          <a:p>
            <a:pPr marL="0" indent="0">
              <a:buNone/>
            </a:pPr>
            <a:r>
              <a:rPr lang="sv-SE" sz="2000" b="1" dirty="0">
                <a:latin typeface="Courier New"/>
                <a:cs typeface="Courier New"/>
              </a:rPr>
              <a:t>        printf("execlp failed\n");</a:t>
            </a:r>
          </a:p>
          <a:p>
            <a:pPr marL="0" indent="0">
              <a:buNone/>
            </a:pPr>
            <a:r>
              <a:rPr lang="is-IS" sz="2000" b="1" dirty="0">
                <a:latin typeface="Courier New"/>
                <a:cs typeface="Courier New"/>
              </a:rPr>
              <a:t>        return 0;</a:t>
            </a:r>
          </a:p>
          <a:p>
            <a:pPr marL="0" indent="0">
              <a:buNone/>
            </a:pPr>
            <a:r>
              <a:rPr lang="is-IS" sz="2000" b="1" dirty="0">
                <a:latin typeface="Courier New"/>
                <a:cs typeface="Courier New"/>
              </a:rPr>
              <a:t>}</a:t>
            </a:r>
            <a:endParaRPr lang="en-US" sz="2000" b="1" dirty="0">
              <a:latin typeface="Courier New"/>
              <a:cs typeface="Courier New"/>
            </a:endParaRPr>
          </a:p>
        </p:txBody>
      </p:sp>
      <p:sp>
        <p:nvSpPr>
          <p:cNvPr id="11" name="Rectangle 3"/>
          <p:cNvSpPr>
            <a:spLocks noChangeArrowheads="1"/>
          </p:cNvSpPr>
          <p:nvPr/>
        </p:nvSpPr>
        <p:spPr bwMode="auto">
          <a:xfrm>
            <a:off x="4895214" y="1609190"/>
            <a:ext cx="1644650"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defRPr/>
            </a:pPr>
            <a:r>
              <a:rPr lang="en-US" sz="2400" b="1" dirty="0">
                <a:effectLst>
                  <a:outerShdw blurRad="38100" dist="38100" dir="2700000" algn="tl">
                    <a:srgbClr val="000000"/>
                  </a:outerShdw>
                </a:effectLst>
                <a:latin typeface="Courier New" charset="0"/>
                <a:cs typeface="+mn-cs"/>
              </a:rPr>
              <a:t>tinymenu</a:t>
            </a:r>
          </a:p>
        </p:txBody>
      </p:sp>
      <p:sp>
        <p:nvSpPr>
          <p:cNvPr id="12" name="Rectangle 4"/>
          <p:cNvSpPr>
            <a:spLocks noChangeArrowheads="1"/>
          </p:cNvSpPr>
          <p:nvPr/>
        </p:nvSpPr>
        <p:spPr bwMode="auto">
          <a:xfrm>
            <a:off x="3766501" y="2828390"/>
            <a:ext cx="1643063"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defRPr/>
            </a:pPr>
            <a:r>
              <a:rPr lang="en-US" sz="2400" b="1" dirty="0">
                <a:latin typeface="Courier New" charset="0"/>
                <a:cs typeface="+mn-cs"/>
              </a:rPr>
              <a:t>execlp</a:t>
            </a:r>
            <a:r>
              <a:rPr lang="en-US" sz="2400" dirty="0">
                <a:latin typeface="Courier New" charset="0"/>
                <a:cs typeface="+mn-cs"/>
              </a:rPr>
              <a:t>()</a:t>
            </a:r>
          </a:p>
        </p:txBody>
      </p:sp>
      <p:sp>
        <p:nvSpPr>
          <p:cNvPr id="14" name="Freeform 5"/>
          <p:cNvSpPr>
            <a:spLocks/>
          </p:cNvSpPr>
          <p:nvPr/>
        </p:nvSpPr>
        <p:spPr bwMode="auto">
          <a:xfrm>
            <a:off x="5595301" y="2720440"/>
            <a:ext cx="2439988" cy="439738"/>
          </a:xfrm>
          <a:custGeom>
            <a:avLst/>
            <a:gdLst>
              <a:gd name="T0" fmla="*/ 11 w 1537"/>
              <a:gd name="T1" fmla="*/ 216 h 277"/>
              <a:gd name="T2" fmla="*/ 54 w 1537"/>
              <a:gd name="T3" fmla="*/ 180 h 277"/>
              <a:gd name="T4" fmla="*/ 142 w 1537"/>
              <a:gd name="T5" fmla="*/ 120 h 277"/>
              <a:gd name="T6" fmla="*/ 240 w 1537"/>
              <a:gd name="T7" fmla="*/ 48 h 277"/>
              <a:gd name="T8" fmla="*/ 316 w 1537"/>
              <a:gd name="T9" fmla="*/ 12 h 277"/>
              <a:gd name="T10" fmla="*/ 359 w 1537"/>
              <a:gd name="T11" fmla="*/ 0 h 277"/>
              <a:gd name="T12" fmla="*/ 349 w 1537"/>
              <a:gd name="T13" fmla="*/ 60 h 277"/>
              <a:gd name="T14" fmla="*/ 349 w 1537"/>
              <a:gd name="T15" fmla="*/ 132 h 277"/>
              <a:gd name="T16" fmla="*/ 338 w 1537"/>
              <a:gd name="T17" fmla="*/ 204 h 277"/>
              <a:gd name="T18" fmla="*/ 370 w 1537"/>
              <a:gd name="T19" fmla="*/ 216 h 277"/>
              <a:gd name="T20" fmla="*/ 447 w 1537"/>
              <a:gd name="T21" fmla="*/ 156 h 277"/>
              <a:gd name="T22" fmla="*/ 545 w 1537"/>
              <a:gd name="T23" fmla="*/ 84 h 277"/>
              <a:gd name="T24" fmla="*/ 621 w 1537"/>
              <a:gd name="T25" fmla="*/ 36 h 277"/>
              <a:gd name="T26" fmla="*/ 665 w 1537"/>
              <a:gd name="T27" fmla="*/ 12 h 277"/>
              <a:gd name="T28" fmla="*/ 665 w 1537"/>
              <a:gd name="T29" fmla="*/ 84 h 277"/>
              <a:gd name="T30" fmla="*/ 632 w 1537"/>
              <a:gd name="T31" fmla="*/ 168 h 277"/>
              <a:gd name="T32" fmla="*/ 621 w 1537"/>
              <a:gd name="T33" fmla="*/ 228 h 277"/>
              <a:gd name="T34" fmla="*/ 643 w 1537"/>
              <a:gd name="T35" fmla="*/ 240 h 277"/>
              <a:gd name="T36" fmla="*/ 697 w 1537"/>
              <a:gd name="T37" fmla="*/ 204 h 277"/>
              <a:gd name="T38" fmla="*/ 828 w 1537"/>
              <a:gd name="T39" fmla="*/ 132 h 277"/>
              <a:gd name="T40" fmla="*/ 915 w 1537"/>
              <a:gd name="T41" fmla="*/ 84 h 277"/>
              <a:gd name="T42" fmla="*/ 915 w 1537"/>
              <a:gd name="T43" fmla="*/ 156 h 277"/>
              <a:gd name="T44" fmla="*/ 915 w 1537"/>
              <a:gd name="T45" fmla="*/ 216 h 277"/>
              <a:gd name="T46" fmla="*/ 915 w 1537"/>
              <a:gd name="T47" fmla="*/ 276 h 277"/>
              <a:gd name="T48" fmla="*/ 980 w 1537"/>
              <a:gd name="T49" fmla="*/ 228 h 277"/>
              <a:gd name="T50" fmla="*/ 1046 w 1537"/>
              <a:gd name="T51" fmla="*/ 192 h 277"/>
              <a:gd name="T52" fmla="*/ 1133 w 1537"/>
              <a:gd name="T53" fmla="*/ 132 h 277"/>
              <a:gd name="T54" fmla="*/ 1177 w 1537"/>
              <a:gd name="T55" fmla="*/ 96 h 277"/>
              <a:gd name="T56" fmla="*/ 1231 w 1537"/>
              <a:gd name="T57" fmla="*/ 72 h 277"/>
              <a:gd name="T58" fmla="*/ 1253 w 1537"/>
              <a:gd name="T59" fmla="*/ 120 h 277"/>
              <a:gd name="T60" fmla="*/ 1296 w 1537"/>
              <a:gd name="T61" fmla="*/ 156 h 277"/>
              <a:gd name="T62" fmla="*/ 1340 w 1537"/>
              <a:gd name="T63" fmla="*/ 168 h 277"/>
              <a:gd name="T64" fmla="*/ 1383 w 1537"/>
              <a:gd name="T65" fmla="*/ 180 h 277"/>
              <a:gd name="T66" fmla="*/ 1449 w 1537"/>
              <a:gd name="T67" fmla="*/ 180 h 277"/>
              <a:gd name="T68" fmla="*/ 1492 w 1537"/>
              <a:gd name="T69" fmla="*/ 168 h 277"/>
              <a:gd name="T70" fmla="*/ 1536 w 1537"/>
              <a:gd name="T71" fmla="*/ 15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7" h="277">
                <a:moveTo>
                  <a:pt x="0" y="240"/>
                </a:moveTo>
                <a:lnTo>
                  <a:pt x="11" y="216"/>
                </a:lnTo>
                <a:lnTo>
                  <a:pt x="33" y="204"/>
                </a:lnTo>
                <a:lnTo>
                  <a:pt x="54" y="180"/>
                </a:lnTo>
                <a:lnTo>
                  <a:pt x="98" y="144"/>
                </a:lnTo>
                <a:lnTo>
                  <a:pt x="142" y="120"/>
                </a:lnTo>
                <a:lnTo>
                  <a:pt x="196" y="84"/>
                </a:lnTo>
                <a:lnTo>
                  <a:pt x="240" y="48"/>
                </a:lnTo>
                <a:lnTo>
                  <a:pt x="283" y="36"/>
                </a:lnTo>
                <a:lnTo>
                  <a:pt x="316" y="12"/>
                </a:lnTo>
                <a:lnTo>
                  <a:pt x="338" y="12"/>
                </a:lnTo>
                <a:lnTo>
                  <a:pt x="359" y="0"/>
                </a:lnTo>
                <a:lnTo>
                  <a:pt x="359" y="36"/>
                </a:lnTo>
                <a:lnTo>
                  <a:pt x="349" y="60"/>
                </a:lnTo>
                <a:lnTo>
                  <a:pt x="349" y="108"/>
                </a:lnTo>
                <a:lnTo>
                  <a:pt x="349" y="132"/>
                </a:lnTo>
                <a:lnTo>
                  <a:pt x="338" y="168"/>
                </a:lnTo>
                <a:lnTo>
                  <a:pt x="338" y="204"/>
                </a:lnTo>
                <a:lnTo>
                  <a:pt x="338" y="228"/>
                </a:lnTo>
                <a:lnTo>
                  <a:pt x="370" y="216"/>
                </a:lnTo>
                <a:lnTo>
                  <a:pt x="403" y="180"/>
                </a:lnTo>
                <a:lnTo>
                  <a:pt x="447" y="156"/>
                </a:lnTo>
                <a:lnTo>
                  <a:pt x="490" y="120"/>
                </a:lnTo>
                <a:lnTo>
                  <a:pt x="545" y="84"/>
                </a:lnTo>
                <a:lnTo>
                  <a:pt x="588" y="60"/>
                </a:lnTo>
                <a:lnTo>
                  <a:pt x="621" y="36"/>
                </a:lnTo>
                <a:lnTo>
                  <a:pt x="643" y="24"/>
                </a:lnTo>
                <a:lnTo>
                  <a:pt x="665" y="12"/>
                </a:lnTo>
                <a:lnTo>
                  <a:pt x="665" y="36"/>
                </a:lnTo>
                <a:lnTo>
                  <a:pt x="665" y="84"/>
                </a:lnTo>
                <a:lnTo>
                  <a:pt x="643" y="120"/>
                </a:lnTo>
                <a:lnTo>
                  <a:pt x="632" y="168"/>
                </a:lnTo>
                <a:lnTo>
                  <a:pt x="632" y="204"/>
                </a:lnTo>
                <a:lnTo>
                  <a:pt x="621" y="228"/>
                </a:lnTo>
                <a:lnTo>
                  <a:pt x="621" y="252"/>
                </a:lnTo>
                <a:lnTo>
                  <a:pt x="643" y="240"/>
                </a:lnTo>
                <a:lnTo>
                  <a:pt x="665" y="228"/>
                </a:lnTo>
                <a:lnTo>
                  <a:pt x="697" y="204"/>
                </a:lnTo>
                <a:lnTo>
                  <a:pt x="773" y="156"/>
                </a:lnTo>
                <a:lnTo>
                  <a:pt x="828" y="132"/>
                </a:lnTo>
                <a:lnTo>
                  <a:pt x="861" y="120"/>
                </a:lnTo>
                <a:lnTo>
                  <a:pt x="915" y="84"/>
                </a:lnTo>
                <a:lnTo>
                  <a:pt x="926" y="120"/>
                </a:lnTo>
                <a:lnTo>
                  <a:pt x="915" y="156"/>
                </a:lnTo>
                <a:lnTo>
                  <a:pt x="915" y="192"/>
                </a:lnTo>
                <a:lnTo>
                  <a:pt x="915" y="216"/>
                </a:lnTo>
                <a:lnTo>
                  <a:pt x="915" y="252"/>
                </a:lnTo>
                <a:lnTo>
                  <a:pt x="915" y="276"/>
                </a:lnTo>
                <a:lnTo>
                  <a:pt x="948" y="252"/>
                </a:lnTo>
                <a:lnTo>
                  <a:pt x="980" y="228"/>
                </a:lnTo>
                <a:lnTo>
                  <a:pt x="1013" y="204"/>
                </a:lnTo>
                <a:lnTo>
                  <a:pt x="1046" y="192"/>
                </a:lnTo>
                <a:lnTo>
                  <a:pt x="1100" y="156"/>
                </a:lnTo>
                <a:lnTo>
                  <a:pt x="1133" y="132"/>
                </a:lnTo>
                <a:lnTo>
                  <a:pt x="1155" y="120"/>
                </a:lnTo>
                <a:lnTo>
                  <a:pt x="1177" y="96"/>
                </a:lnTo>
                <a:lnTo>
                  <a:pt x="1209" y="84"/>
                </a:lnTo>
                <a:lnTo>
                  <a:pt x="1231" y="72"/>
                </a:lnTo>
                <a:lnTo>
                  <a:pt x="1242" y="96"/>
                </a:lnTo>
                <a:lnTo>
                  <a:pt x="1253" y="120"/>
                </a:lnTo>
                <a:lnTo>
                  <a:pt x="1275" y="144"/>
                </a:lnTo>
                <a:lnTo>
                  <a:pt x="1296" y="156"/>
                </a:lnTo>
                <a:lnTo>
                  <a:pt x="1318" y="156"/>
                </a:lnTo>
                <a:lnTo>
                  <a:pt x="1340" y="168"/>
                </a:lnTo>
                <a:lnTo>
                  <a:pt x="1362" y="180"/>
                </a:lnTo>
                <a:lnTo>
                  <a:pt x="1383" y="180"/>
                </a:lnTo>
                <a:lnTo>
                  <a:pt x="1416" y="180"/>
                </a:lnTo>
                <a:lnTo>
                  <a:pt x="1449" y="180"/>
                </a:lnTo>
                <a:lnTo>
                  <a:pt x="1471" y="180"/>
                </a:lnTo>
                <a:lnTo>
                  <a:pt x="1492" y="168"/>
                </a:lnTo>
                <a:lnTo>
                  <a:pt x="1514" y="156"/>
                </a:lnTo>
                <a:lnTo>
                  <a:pt x="1536" y="156"/>
                </a:lnTo>
                <a:lnTo>
                  <a:pt x="1525" y="144"/>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Rectangle 6"/>
          <p:cNvSpPr>
            <a:spLocks noChangeArrowheads="1"/>
          </p:cNvSpPr>
          <p:nvPr/>
        </p:nvSpPr>
        <p:spPr bwMode="auto">
          <a:xfrm>
            <a:off x="7714614" y="2447390"/>
            <a:ext cx="1277937" cy="454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defRPr/>
            </a:pPr>
            <a:r>
              <a:rPr lang="en-US" sz="2400" b="1" dirty="0">
                <a:latin typeface="Courier New" charset="0"/>
                <a:cs typeface="+mn-cs"/>
              </a:rPr>
              <a:t>cmd[i]</a:t>
            </a:r>
          </a:p>
        </p:txBody>
      </p:sp>
      <p:sp>
        <p:nvSpPr>
          <p:cNvPr id="17" name="Line 7"/>
          <p:cNvSpPr>
            <a:spLocks noChangeShapeType="1"/>
          </p:cNvSpPr>
          <p:nvPr/>
        </p:nvSpPr>
        <p:spPr bwMode="auto">
          <a:xfrm>
            <a:off x="5519101" y="2047340"/>
            <a:ext cx="0" cy="9652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Oval 8"/>
          <p:cNvSpPr>
            <a:spLocks noChangeArrowheads="1"/>
          </p:cNvSpPr>
          <p:nvPr/>
        </p:nvSpPr>
        <p:spPr bwMode="auto">
          <a:xfrm>
            <a:off x="5373051" y="2955390"/>
            <a:ext cx="215900" cy="215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 name="Line 9"/>
          <p:cNvSpPr>
            <a:spLocks noChangeShapeType="1"/>
          </p:cNvSpPr>
          <p:nvPr/>
        </p:nvSpPr>
        <p:spPr bwMode="auto">
          <a:xfrm>
            <a:off x="8186101" y="3037940"/>
            <a:ext cx="0" cy="1422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 name="Oval 10"/>
          <p:cNvSpPr>
            <a:spLocks noChangeArrowheads="1"/>
          </p:cNvSpPr>
          <p:nvPr/>
        </p:nvSpPr>
        <p:spPr bwMode="auto">
          <a:xfrm>
            <a:off x="8040051" y="2879190"/>
            <a:ext cx="215900" cy="215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Line 11"/>
          <p:cNvSpPr>
            <a:spLocks noChangeShapeType="1"/>
          </p:cNvSpPr>
          <p:nvPr/>
        </p:nvSpPr>
        <p:spPr bwMode="auto">
          <a:xfrm>
            <a:off x="7963851" y="4473040"/>
            <a:ext cx="5207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 name="Line 12"/>
          <p:cNvSpPr>
            <a:spLocks noChangeShapeType="1"/>
          </p:cNvSpPr>
          <p:nvPr/>
        </p:nvSpPr>
        <p:spPr bwMode="auto">
          <a:xfrm>
            <a:off x="7963851" y="4396840"/>
            <a:ext cx="52070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 name="Rounded Rectangle 2"/>
          <p:cNvSpPr/>
          <p:nvPr/>
        </p:nvSpPr>
        <p:spPr>
          <a:xfrm>
            <a:off x="5844996" y="5470120"/>
            <a:ext cx="3147555" cy="937824"/>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Courier New"/>
                <a:cs typeface="Courier New"/>
              </a:rPr>
              <a:t>printf()</a:t>
            </a:r>
            <a:r>
              <a:rPr lang="en-US" sz="2000" dirty="0"/>
              <a:t> not executed unless there is a problem with </a:t>
            </a:r>
            <a:r>
              <a:rPr lang="en-US" sz="2000" dirty="0">
                <a:latin typeface="Courier New"/>
                <a:cs typeface="Courier New"/>
              </a:rPr>
              <a:t>execlp()</a:t>
            </a:r>
          </a:p>
        </p:txBody>
      </p:sp>
      <p:cxnSp>
        <p:nvCxnSpPr>
          <p:cNvPr id="7" name="Straight Arrow Connector 6"/>
          <p:cNvCxnSpPr/>
          <p:nvPr/>
        </p:nvCxnSpPr>
        <p:spPr>
          <a:xfrm flipH="1" flipV="1">
            <a:off x="4465317" y="5666640"/>
            <a:ext cx="1283608" cy="395982"/>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958987C6-3EE6-49ED-B2B7-A109F1258872}"/>
              </a:ext>
            </a:extLst>
          </p:cNvPr>
          <p:cNvSpPr/>
          <p:nvPr/>
        </p:nvSpPr>
        <p:spPr>
          <a:xfrm>
            <a:off x="5844996" y="234881"/>
            <a:ext cx="1967161" cy="49414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execlp.c</a:t>
            </a:r>
            <a:endParaRPr lang="en-US" dirty="0">
              <a:solidFill>
                <a:schemeClr val="tx1"/>
              </a:solidFill>
            </a:endParaRPr>
          </a:p>
        </p:txBody>
      </p:sp>
    </p:spTree>
    <p:extLst>
      <p:ext uri="{BB962C8B-B14F-4D97-AF65-F5344CB8AC3E}">
        <p14:creationId xmlns:p14="http://schemas.microsoft.com/office/powerpoint/2010/main" val="321304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heckerboard(across)">
                                      <p:cBhvr>
                                        <p:cTn id="13" dur="500"/>
                                        <p:tgtEl>
                                          <p:spTgt spid="1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across)">
                                      <p:cBhvr>
                                        <p:cTn id="22" dur="500"/>
                                        <p:tgtEl>
                                          <p:spTgt spid="17"/>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heckerboard(across)">
                                      <p:cBhvr>
                                        <p:cTn id="25" dur="500"/>
                                        <p:tgtEl>
                                          <p:spTgt spid="1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heckerboard(across)">
                                      <p:cBhvr>
                                        <p:cTn id="28" dur="500"/>
                                        <p:tgtEl>
                                          <p:spTgt spid="2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heckerboard(across)">
                                      <p:cBhvr>
                                        <p:cTn id="31" dur="500"/>
                                        <p:tgtEl>
                                          <p:spTgt spid="2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checkerboard(across)">
                                      <p:cBhvr>
                                        <p:cTn id="34" dur="500"/>
                                        <p:tgtEl>
                                          <p:spTgt spid="22"/>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checkerboard(across)">
                                      <p:cBhvr>
                                        <p:cTn id="37" dur="500"/>
                                        <p:tgtEl>
                                          <p:spTgt spid="23"/>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checkerboard(across)">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par>
                                <p:cTn id="46" presetID="1"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 grpId="0" animBg="1"/>
      <p:bldP spid="11" grpId="0"/>
      <p:bldP spid="12" grpId="0"/>
      <p:bldP spid="14" grpId="0" animBg="1"/>
      <p:bldP spid="16" grpId="0"/>
      <p:bldP spid="17" grpId="0" animBg="1"/>
      <p:bldP spid="19" grpId="0" animBg="1"/>
      <p:bldP spid="20" grpId="0" animBg="1"/>
      <p:bldP spid="21" grpId="0" animBg="1"/>
      <p:bldP spid="22" grpId="0" animBg="1"/>
      <p:bldP spid="23"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35</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Process Creation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2059090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Creation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solidFill>
                  <a:srgbClr val="000000"/>
                </a:solidFill>
                <a:ea typeface="ＭＳ Ｐゴシック" charset="0"/>
                <a:cs typeface="ＭＳ Ｐゴシック" charset="0"/>
              </a:rPr>
              <a:t>A </a:t>
            </a:r>
            <a:r>
              <a:rPr lang="en-US" sz="2400" dirty="0">
                <a:solidFill>
                  <a:srgbClr val="008000"/>
                </a:solidFill>
                <a:ea typeface="ＭＳ Ｐゴシック" charset="0"/>
                <a:cs typeface="ＭＳ Ｐゴシック" charset="0"/>
              </a:rPr>
              <a:t>parent</a:t>
            </a:r>
            <a:r>
              <a:rPr lang="en-US" sz="2400" dirty="0">
                <a:solidFill>
                  <a:srgbClr val="2F02F0"/>
                </a:solidFill>
                <a:ea typeface="ＭＳ Ｐゴシック" charset="0"/>
                <a:cs typeface="ＭＳ Ｐゴシック" charset="0"/>
              </a:rPr>
              <a:t> </a:t>
            </a:r>
            <a:r>
              <a:rPr lang="en-US" sz="2400" dirty="0">
                <a:ea typeface="ＭＳ Ｐゴシック" charset="0"/>
                <a:cs typeface="ＭＳ Ｐゴシック" charset="0"/>
              </a:rPr>
              <a:t>process creates </a:t>
            </a:r>
            <a:r>
              <a:rPr lang="en-US" sz="2400" dirty="0">
                <a:solidFill>
                  <a:srgbClr val="008000"/>
                </a:solidFill>
                <a:ea typeface="ＭＳ Ｐゴシック" charset="0"/>
                <a:cs typeface="ＭＳ Ｐゴシック" charset="0"/>
              </a:rPr>
              <a:t>child</a:t>
            </a:r>
            <a:r>
              <a:rPr lang="en-US" sz="2400" dirty="0">
                <a:solidFill>
                  <a:srgbClr val="2F02F0"/>
                </a:solidFill>
                <a:ea typeface="ＭＳ Ｐゴシック" charset="0"/>
                <a:cs typeface="ＭＳ Ｐゴシック" charset="0"/>
              </a:rPr>
              <a:t> </a:t>
            </a:r>
            <a:r>
              <a:rPr lang="en-US" sz="2400" dirty="0">
                <a:ea typeface="ＭＳ Ｐゴシック" charset="0"/>
                <a:cs typeface="ＭＳ Ｐゴシック" charset="0"/>
              </a:rPr>
              <a:t>processes, which create other processes, forming a tree</a:t>
            </a:r>
            <a:r>
              <a:rPr lang="en-US" sz="2400" dirty="0">
                <a:solidFill>
                  <a:srgbClr val="2F02F0"/>
                </a:solidFill>
                <a:ea typeface="ＭＳ Ｐゴシック" charset="0"/>
                <a:cs typeface="ＭＳ Ｐゴシック" charset="0"/>
              </a:rPr>
              <a:t> </a:t>
            </a:r>
            <a:r>
              <a:rPr lang="en-US" sz="2400" dirty="0">
                <a:ea typeface="ＭＳ Ｐゴシック" charset="0"/>
                <a:cs typeface="ＭＳ Ｐゴシック" charset="0"/>
              </a:rPr>
              <a:t>of processes</a:t>
            </a:r>
            <a:endParaRPr lang="en-US" sz="1000" dirty="0">
              <a:ea typeface="ＭＳ Ｐゴシック" charset="0"/>
              <a:cs typeface="ＭＳ Ｐゴシック" charset="0"/>
            </a:endParaRPr>
          </a:p>
          <a:p>
            <a:pPr lvl="1" algn="just">
              <a:spcBef>
                <a:spcPts val="0"/>
              </a:spcBef>
              <a:spcAft>
                <a:spcPts val="600"/>
              </a:spcAft>
            </a:pPr>
            <a:r>
              <a:rPr lang="en-US" sz="2000" dirty="0">
                <a:solidFill>
                  <a:srgbClr val="000000"/>
                </a:solidFill>
                <a:ea typeface="ＭＳ Ｐゴシック" charset="0"/>
                <a:cs typeface="ＭＳ Ｐゴシック" charset="0"/>
              </a:rPr>
              <a:t>Generally, processes identified and managed via a process identifier (PID)</a:t>
            </a:r>
            <a:endParaRPr lang="en-US" sz="2000" dirty="0">
              <a:ea typeface="ＭＳ Ｐゴシック" charset="0"/>
            </a:endParaRPr>
          </a:p>
          <a:p>
            <a:pPr algn="just">
              <a:spcBef>
                <a:spcPts val="0"/>
              </a:spcBef>
              <a:spcAft>
                <a:spcPts val="600"/>
              </a:spcAft>
            </a:pPr>
            <a:r>
              <a:rPr lang="en-US" sz="2400" dirty="0">
                <a:ea typeface="ＭＳ Ｐゴシック" charset="0"/>
                <a:cs typeface="ＭＳ Ｐゴシック" charset="0"/>
              </a:rPr>
              <a:t>Execution options</a:t>
            </a:r>
          </a:p>
          <a:p>
            <a:pPr lvl="1" algn="just">
              <a:spcBef>
                <a:spcPts val="0"/>
              </a:spcBef>
              <a:spcAft>
                <a:spcPts val="600"/>
              </a:spcAft>
            </a:pPr>
            <a:r>
              <a:rPr lang="en-US" sz="2000" dirty="0">
                <a:ea typeface="ＭＳ Ｐゴシック" charset="0"/>
              </a:rPr>
              <a:t>Parent and children execute concurrently</a:t>
            </a:r>
          </a:p>
          <a:p>
            <a:pPr lvl="1" algn="just">
              <a:spcBef>
                <a:spcPts val="0"/>
              </a:spcBef>
              <a:spcAft>
                <a:spcPts val="600"/>
              </a:spcAft>
            </a:pPr>
            <a:r>
              <a:rPr lang="en-US" sz="2000" dirty="0">
                <a:ea typeface="ＭＳ Ｐゴシック" charset="0"/>
              </a:rPr>
              <a:t>Parent waits until children terminate</a:t>
            </a:r>
          </a:p>
        </p:txBody>
      </p:sp>
      <p:pic>
        <p:nvPicPr>
          <p:cNvPr id="9" name="Picture 1" descr="3_0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8272" y="3924728"/>
            <a:ext cx="5814532" cy="2739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5459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a:t>
            </a:r>
            <a:r>
              <a:rPr lang="en-US" sz="4000" dirty="0">
                <a:latin typeface="Courier New"/>
                <a:cs typeface="Courier New"/>
              </a:rPr>
              <a:t>fork()</a:t>
            </a:r>
            <a:r>
              <a:rPr lang="en-US" sz="4000" dirty="0"/>
              <a:t> System Call</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Creation of a </a:t>
            </a:r>
            <a:r>
              <a:rPr lang="en-US" sz="2400" i="1" dirty="0"/>
              <a:t>new</a:t>
            </a:r>
            <a:r>
              <a:rPr lang="en-US" sz="2400" dirty="0"/>
              <a:t> process accomplished using the </a:t>
            </a:r>
            <a:r>
              <a:rPr lang="en-US" sz="2400" dirty="0">
                <a:latin typeface="Courier New"/>
                <a:cs typeface="Courier New"/>
              </a:rPr>
              <a:t>fork()</a:t>
            </a:r>
            <a:r>
              <a:rPr lang="en-US" sz="2400" dirty="0"/>
              <a:t> system call</a:t>
            </a:r>
          </a:p>
          <a:p>
            <a:pPr lvl="1" algn="just">
              <a:spcBef>
                <a:spcPts val="0"/>
              </a:spcBef>
              <a:spcAft>
                <a:spcPts val="600"/>
              </a:spcAft>
              <a:defRPr/>
            </a:pPr>
            <a:r>
              <a:rPr lang="en-US" sz="2000" dirty="0">
                <a:latin typeface="Courier New"/>
                <a:cs typeface="Courier New"/>
              </a:rPr>
              <a:t>fork()</a:t>
            </a:r>
            <a:r>
              <a:rPr lang="en-US" sz="2000" dirty="0"/>
              <a:t> </a:t>
            </a:r>
            <a:r>
              <a:rPr lang="en-US" sz="2000" dirty="0">
                <a:solidFill>
                  <a:srgbClr val="008000"/>
                </a:solidFill>
              </a:rPr>
              <a:t>creates a child process </a:t>
            </a:r>
            <a:r>
              <a:rPr lang="en-US" sz="2000" dirty="0"/>
              <a:t>by making an </a:t>
            </a:r>
            <a:r>
              <a:rPr lang="en-US" sz="2000" i="1" dirty="0"/>
              <a:t>exact copy</a:t>
            </a:r>
            <a:r>
              <a:rPr lang="en-US" sz="2000" dirty="0"/>
              <a:t> of the parent process </a:t>
            </a:r>
            <a:r>
              <a:rPr lang="en-US" sz="2000" i="1" dirty="0"/>
              <a:t>and</a:t>
            </a:r>
            <a:r>
              <a:rPr lang="en-US" sz="2000" dirty="0"/>
              <a:t> then starts the process concurrently</a:t>
            </a:r>
          </a:p>
          <a:p>
            <a:pPr lvl="1" algn="just">
              <a:spcBef>
                <a:spcPts val="0"/>
              </a:spcBef>
              <a:spcAft>
                <a:spcPts val="600"/>
              </a:spcAft>
              <a:defRPr/>
            </a:pPr>
            <a:r>
              <a:rPr lang="en-US" sz="2000" dirty="0">
                <a:latin typeface="Courier New"/>
                <a:cs typeface="Courier New"/>
              </a:rPr>
              <a:t>fork()</a:t>
            </a:r>
            <a:r>
              <a:rPr lang="en-US" sz="2000" dirty="0"/>
              <a:t> system call is unique</a:t>
            </a:r>
          </a:p>
          <a:p>
            <a:pPr lvl="2" algn="just">
              <a:spcBef>
                <a:spcPts val="0"/>
              </a:spcBef>
              <a:spcAft>
                <a:spcPts val="600"/>
              </a:spcAft>
              <a:defRPr/>
            </a:pPr>
            <a:r>
              <a:rPr lang="en-US" sz="2000" dirty="0"/>
              <a:t>Called once, but returns twice with the parent receiving the child’s unique PID and the child receiving 0 as the return value from </a:t>
            </a:r>
            <a:r>
              <a:rPr lang="en-US" sz="2000" dirty="0">
                <a:latin typeface="Courier New"/>
                <a:cs typeface="Courier New"/>
              </a:rPr>
              <a:t>fork()</a:t>
            </a:r>
          </a:p>
          <a:p>
            <a:pPr lvl="1" algn="just">
              <a:spcBef>
                <a:spcPts val="0"/>
              </a:spcBef>
              <a:spcAft>
                <a:spcPts val="600"/>
              </a:spcAft>
              <a:defRPr/>
            </a:pPr>
            <a:r>
              <a:rPr lang="en-US" sz="2000" dirty="0"/>
              <a:t>The process that initiates the </a:t>
            </a:r>
            <a:r>
              <a:rPr lang="en-US" sz="2000" dirty="0">
                <a:latin typeface="Courier New"/>
                <a:cs typeface="Courier New"/>
              </a:rPr>
              <a:t>fork()</a:t>
            </a:r>
            <a:r>
              <a:rPr lang="en-US" sz="2000" dirty="0"/>
              <a:t> becomes the parent process of the newly created child process</a:t>
            </a:r>
          </a:p>
          <a:p>
            <a:pPr lvl="2" algn="just">
              <a:spcBef>
                <a:spcPts val="0"/>
              </a:spcBef>
              <a:spcAft>
                <a:spcPts val="600"/>
              </a:spcAft>
              <a:defRPr/>
            </a:pPr>
            <a:r>
              <a:rPr lang="en-US" sz="2000" dirty="0">
                <a:cs typeface="Courier New"/>
              </a:rPr>
              <a:t>The child process inherits a copy of the parent’s memory space, but they do </a:t>
            </a:r>
            <a:r>
              <a:rPr lang="en-US" sz="2000" i="1" dirty="0">
                <a:cs typeface="Courier New"/>
              </a:rPr>
              <a:t>not</a:t>
            </a:r>
            <a:r>
              <a:rPr lang="en-US" sz="2000" dirty="0">
                <a:cs typeface="Courier New"/>
              </a:rPr>
              <a:t> share the same memory as both parent and child processes will execute in their own environments</a:t>
            </a:r>
          </a:p>
        </p:txBody>
      </p:sp>
    </p:spTree>
    <p:extLst>
      <p:ext uri="{BB962C8B-B14F-4D97-AF65-F5344CB8AC3E}">
        <p14:creationId xmlns:p14="http://schemas.microsoft.com/office/powerpoint/2010/main" val="295006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290" y="4209728"/>
            <a:ext cx="4631871" cy="2390643"/>
          </a:xfrm>
          <a:prstGeom prst="rect">
            <a:avLst/>
          </a:prstGeom>
        </p:spPr>
      </p:pic>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a:t>
            </a:r>
            <a:r>
              <a:rPr lang="en-US" sz="4000" dirty="0">
                <a:latin typeface="Courier New"/>
                <a:cs typeface="Courier New"/>
              </a:rPr>
              <a:t>fork()</a:t>
            </a:r>
            <a:r>
              <a:rPr lang="en-US" sz="4000" dirty="0"/>
              <a:t> System Call</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0" name="Picture 9"/>
          <p:cNvPicPr>
            <a:picLocks noChangeAspect="1"/>
          </p:cNvPicPr>
          <p:nvPr/>
        </p:nvPicPr>
        <p:blipFill>
          <a:blip r:embed="rId4"/>
          <a:stretch>
            <a:fillRect/>
          </a:stretch>
        </p:blipFill>
        <p:spPr>
          <a:xfrm>
            <a:off x="4450408" y="1600200"/>
            <a:ext cx="4562624" cy="3210395"/>
          </a:xfrm>
          <a:prstGeom prst="rect">
            <a:avLst/>
          </a:prstGeom>
        </p:spPr>
      </p:pic>
      <p:sp>
        <p:nvSpPr>
          <p:cNvPr id="8" name="Content Placeholder 1"/>
          <p:cNvSpPr>
            <a:spLocks noGrp="1"/>
          </p:cNvSpPr>
          <p:nvPr>
            <p:ph idx="1"/>
          </p:nvPr>
        </p:nvSpPr>
        <p:spPr>
          <a:xfrm>
            <a:off x="331244" y="1600200"/>
            <a:ext cx="4379961" cy="2609528"/>
          </a:xfrm>
        </p:spPr>
        <p:txBody>
          <a:bodyPr>
            <a:noAutofit/>
          </a:bodyPr>
          <a:lstStyle/>
          <a:p>
            <a:pPr algn="just">
              <a:spcBef>
                <a:spcPts val="0"/>
              </a:spcBef>
              <a:spcAft>
                <a:spcPts val="600"/>
              </a:spcAft>
              <a:defRPr/>
            </a:pPr>
            <a:r>
              <a:rPr lang="en-US" sz="2400" dirty="0"/>
              <a:t>Current process splits into two processes: parent, child</a:t>
            </a:r>
          </a:p>
          <a:p>
            <a:pPr lvl="1" algn="just">
              <a:spcBef>
                <a:spcPts val="0"/>
              </a:spcBef>
              <a:spcAft>
                <a:spcPts val="600"/>
              </a:spcAft>
              <a:defRPr/>
            </a:pPr>
            <a:r>
              <a:rPr lang="en-US" sz="2000" dirty="0">
                <a:cs typeface="Courier New"/>
              </a:rPr>
              <a:t>Returns -1 if unsuccessful</a:t>
            </a:r>
          </a:p>
          <a:p>
            <a:pPr lvl="1" algn="just">
              <a:spcBef>
                <a:spcPts val="0"/>
              </a:spcBef>
              <a:spcAft>
                <a:spcPts val="600"/>
              </a:spcAft>
              <a:defRPr/>
            </a:pPr>
            <a:r>
              <a:rPr lang="en-US" sz="2000" dirty="0">
                <a:cs typeface="Courier New"/>
              </a:rPr>
              <a:t>Returns 0 in the child</a:t>
            </a:r>
          </a:p>
          <a:p>
            <a:pPr lvl="1" algn="just">
              <a:spcBef>
                <a:spcPts val="0"/>
              </a:spcBef>
              <a:spcAft>
                <a:spcPts val="600"/>
              </a:spcAft>
              <a:defRPr/>
            </a:pPr>
            <a:r>
              <a:rPr lang="en-US" sz="2000" dirty="0">
                <a:cs typeface="Courier New"/>
              </a:rPr>
              <a:t>Returns the child’s PID in the parent</a:t>
            </a:r>
          </a:p>
        </p:txBody>
      </p:sp>
      <p:sp>
        <p:nvSpPr>
          <p:cNvPr id="3" name="TextBox 2"/>
          <p:cNvSpPr txBox="1"/>
          <p:nvPr/>
        </p:nvSpPr>
        <p:spPr>
          <a:xfrm>
            <a:off x="5029199" y="5287167"/>
            <a:ext cx="3983833" cy="830997"/>
          </a:xfrm>
          <a:prstGeom prst="rect">
            <a:avLst/>
          </a:prstGeom>
          <a:noFill/>
        </p:spPr>
        <p:txBody>
          <a:bodyPr wrap="square" rtlCol="0">
            <a:spAutoFit/>
          </a:bodyPr>
          <a:lstStyle/>
          <a:p>
            <a:pPr marL="285750" indent="-285750" algn="just">
              <a:buFont typeface="Arial"/>
              <a:buChar char="•"/>
            </a:pPr>
            <a:r>
              <a:rPr lang="en-US" sz="2400" dirty="0"/>
              <a:t>Execution continues in both processes</a:t>
            </a:r>
          </a:p>
        </p:txBody>
      </p:sp>
    </p:spTree>
    <p:extLst>
      <p:ext uri="{BB962C8B-B14F-4D97-AF65-F5344CB8AC3E}">
        <p14:creationId xmlns:p14="http://schemas.microsoft.com/office/powerpoint/2010/main" val="417480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Why we use </a:t>
            </a:r>
            <a:r>
              <a:rPr lang="en-US" sz="4000" dirty="0">
                <a:latin typeface="Courier New"/>
                <a:cs typeface="Courier New"/>
              </a:rPr>
              <a:t>fork()</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There are two uses for fork:</a:t>
            </a:r>
          </a:p>
          <a:p>
            <a:pPr lvl="1" algn="just">
              <a:spcBef>
                <a:spcPts val="0"/>
              </a:spcBef>
              <a:spcAft>
                <a:spcPts val="600"/>
              </a:spcAft>
              <a:defRPr/>
            </a:pPr>
            <a:r>
              <a:rPr lang="en-US" sz="2000" dirty="0"/>
              <a:t>When a </a:t>
            </a:r>
            <a:r>
              <a:rPr lang="en-US" sz="2000" b="1" dirty="0">
                <a:highlight>
                  <a:srgbClr val="FFFF00"/>
                </a:highlight>
              </a:rPr>
              <a:t>process wants to duplicate itself </a:t>
            </a:r>
            <a:r>
              <a:rPr lang="en-US" sz="2000" dirty="0"/>
              <a:t>so that the parent and child can each execute different sections of code at the same time</a:t>
            </a:r>
          </a:p>
          <a:p>
            <a:pPr lvl="2" algn="just">
              <a:spcBef>
                <a:spcPts val="0"/>
              </a:spcBef>
              <a:spcAft>
                <a:spcPts val="600"/>
              </a:spcAft>
              <a:defRPr/>
            </a:pPr>
            <a:r>
              <a:rPr lang="en-US" sz="2000" dirty="0"/>
              <a:t>This is common for network servers </a:t>
            </a:r>
          </a:p>
          <a:p>
            <a:pPr marL="914400" lvl="2" indent="0" algn="just">
              <a:spcBef>
                <a:spcPts val="0"/>
              </a:spcBef>
              <a:spcAft>
                <a:spcPts val="600"/>
              </a:spcAft>
              <a:buNone/>
              <a:defRPr/>
            </a:pPr>
            <a:r>
              <a:rPr lang="en-US" sz="2000" dirty="0"/>
              <a:t>– the parent waits for a service request from a client</a:t>
            </a:r>
          </a:p>
          <a:p>
            <a:pPr marL="914400" lvl="2" indent="0" algn="just">
              <a:spcBef>
                <a:spcPts val="0"/>
              </a:spcBef>
              <a:spcAft>
                <a:spcPts val="600"/>
              </a:spcAft>
              <a:buNone/>
              <a:defRPr/>
            </a:pPr>
            <a:r>
              <a:rPr lang="en-US" sz="2000" dirty="0"/>
              <a:t>– when the request arrives, the parent calls </a:t>
            </a:r>
            <a:r>
              <a:rPr lang="en-US" sz="2000" dirty="0">
                <a:latin typeface="Courier New"/>
                <a:cs typeface="Courier New"/>
              </a:rPr>
              <a:t>fork()</a:t>
            </a:r>
            <a:r>
              <a:rPr lang="en-US" sz="2000" dirty="0"/>
              <a:t> and lets the child handle the request</a:t>
            </a:r>
          </a:p>
          <a:p>
            <a:pPr marL="914400" lvl="2" indent="0" algn="just">
              <a:spcBef>
                <a:spcPts val="0"/>
              </a:spcBef>
              <a:spcAft>
                <a:spcPts val="600"/>
              </a:spcAft>
              <a:buNone/>
              <a:defRPr/>
            </a:pPr>
            <a:r>
              <a:rPr lang="en-US" sz="2000" dirty="0"/>
              <a:t>– parent goes back to waiting for the next service request to arrive</a:t>
            </a:r>
          </a:p>
          <a:p>
            <a:pPr lvl="1" algn="just">
              <a:spcBef>
                <a:spcPts val="0"/>
              </a:spcBef>
              <a:spcAft>
                <a:spcPts val="600"/>
              </a:spcAft>
              <a:defRPr/>
            </a:pPr>
            <a:r>
              <a:rPr lang="en-US" sz="2000" dirty="0"/>
              <a:t>When a </a:t>
            </a:r>
            <a:r>
              <a:rPr lang="en-US" sz="2000" b="1" dirty="0">
                <a:highlight>
                  <a:srgbClr val="FFFF00"/>
                </a:highlight>
              </a:rPr>
              <a:t>process wants to execute a different program</a:t>
            </a:r>
          </a:p>
          <a:p>
            <a:pPr lvl="2" algn="just">
              <a:spcBef>
                <a:spcPts val="0"/>
              </a:spcBef>
              <a:spcAft>
                <a:spcPts val="600"/>
              </a:spcAft>
              <a:defRPr/>
            </a:pPr>
            <a:r>
              <a:rPr lang="en-US" sz="2000" dirty="0"/>
              <a:t>This is common for shells</a:t>
            </a:r>
          </a:p>
          <a:p>
            <a:pPr lvl="2" algn="just">
              <a:spcBef>
                <a:spcPts val="0"/>
              </a:spcBef>
              <a:spcAft>
                <a:spcPts val="600"/>
              </a:spcAft>
              <a:defRPr/>
            </a:pPr>
            <a:r>
              <a:rPr lang="en-US" sz="2000" dirty="0"/>
              <a:t>In this case, the child typically does an </a:t>
            </a:r>
            <a:r>
              <a:rPr lang="en-US" sz="2000" dirty="0">
                <a:latin typeface="Courier New"/>
                <a:cs typeface="Courier New"/>
              </a:rPr>
              <a:t>exec()</a:t>
            </a:r>
            <a:r>
              <a:rPr lang="en-US" sz="2000" dirty="0"/>
              <a:t> right after it returns from the fork</a:t>
            </a:r>
          </a:p>
        </p:txBody>
      </p:sp>
    </p:spTree>
    <p:extLst>
      <p:ext uri="{BB962C8B-B14F-4D97-AF65-F5344CB8AC3E}">
        <p14:creationId xmlns:p14="http://schemas.microsoft.com/office/powerpoint/2010/main" val="76939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More Precise Definition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A process is the </a:t>
            </a:r>
            <a:r>
              <a:rPr lang="en-US" sz="2400" dirty="0">
                <a:solidFill>
                  <a:srgbClr val="008000"/>
                </a:solidFill>
              </a:rPr>
              <a:t>context </a:t>
            </a:r>
            <a:r>
              <a:rPr lang="en-US" sz="2400" dirty="0"/>
              <a:t>(i.e., information and data) maintained for an executing program</a:t>
            </a:r>
          </a:p>
          <a:p>
            <a:pPr lvl="1" algn="just">
              <a:spcBef>
                <a:spcPts val="0"/>
              </a:spcBef>
              <a:spcAft>
                <a:spcPts val="600"/>
              </a:spcAft>
              <a:defRPr/>
            </a:pPr>
            <a:r>
              <a:rPr lang="en-US" sz="2000" dirty="0"/>
              <a:t>A process needs certain resources, including CPU time, memory, files, and I/O devices, to accomplish its task</a:t>
            </a:r>
          </a:p>
          <a:p>
            <a:pPr algn="just">
              <a:spcBef>
                <a:spcPts val="0"/>
              </a:spcBef>
              <a:spcAft>
                <a:spcPts val="600"/>
              </a:spcAft>
              <a:defRPr/>
            </a:pPr>
            <a:r>
              <a:rPr lang="en-US" sz="2400" dirty="0"/>
              <a:t>Intuitively, a process is the abstraction of a physical processor</a:t>
            </a:r>
          </a:p>
          <a:p>
            <a:pPr lvl="1" algn="just">
              <a:spcBef>
                <a:spcPts val="0"/>
              </a:spcBef>
              <a:spcAft>
                <a:spcPts val="600"/>
              </a:spcAft>
              <a:defRPr/>
            </a:pPr>
            <a:r>
              <a:rPr lang="en-US" sz="2000" dirty="0"/>
              <a:t>Exists because it is difficult for the OS to otherwise coordinate many concurrent activities, such as incoming network data, multiple users, etc.</a:t>
            </a:r>
          </a:p>
        </p:txBody>
      </p:sp>
    </p:spTree>
    <p:extLst>
      <p:ext uri="{BB962C8B-B14F-4D97-AF65-F5344CB8AC3E}">
        <p14:creationId xmlns:p14="http://schemas.microsoft.com/office/powerpoint/2010/main" val="253679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Why does </a:t>
            </a:r>
            <a:r>
              <a:rPr lang="en-US" sz="4000" dirty="0">
                <a:latin typeface="Courier New"/>
                <a:cs typeface="Courier New"/>
              </a:rPr>
              <a:t>fork()</a:t>
            </a:r>
            <a:r>
              <a:rPr lang="en-US" sz="4000" dirty="0"/>
              <a:t> fail</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205290" y="1587792"/>
            <a:ext cx="8555832" cy="4807744"/>
          </a:xfrm>
        </p:spPr>
        <p:txBody>
          <a:bodyPr>
            <a:noAutofit/>
          </a:bodyPr>
          <a:lstStyle/>
          <a:p>
            <a:pPr algn="just">
              <a:spcBef>
                <a:spcPts val="0"/>
              </a:spcBef>
              <a:spcAft>
                <a:spcPts val="600"/>
              </a:spcAft>
              <a:defRPr/>
            </a:pPr>
            <a:r>
              <a:rPr lang="en-US" sz="2400" dirty="0"/>
              <a:t>The two main reasons for fork to fail are</a:t>
            </a:r>
          </a:p>
          <a:p>
            <a:pPr lvl="1" algn="just">
              <a:spcBef>
                <a:spcPts val="0"/>
              </a:spcBef>
              <a:spcAft>
                <a:spcPts val="600"/>
              </a:spcAft>
              <a:defRPr/>
            </a:pPr>
            <a:r>
              <a:rPr lang="en-US" sz="2000" dirty="0"/>
              <a:t>If there are </a:t>
            </a:r>
            <a:r>
              <a:rPr lang="en-US" sz="2000" b="1" dirty="0"/>
              <a:t>already too many processes in the system </a:t>
            </a:r>
            <a:r>
              <a:rPr lang="en-US" sz="2000" dirty="0"/>
              <a:t>(which usually means something else is wrong)</a:t>
            </a:r>
          </a:p>
          <a:p>
            <a:pPr lvl="1">
              <a:spcBef>
                <a:spcPts val="0"/>
              </a:spcBef>
              <a:spcAft>
                <a:spcPts val="600"/>
              </a:spcAft>
              <a:defRPr/>
            </a:pPr>
            <a:r>
              <a:rPr lang="en-US" sz="2000" dirty="0"/>
              <a:t>If the total number of processes for this real user ID </a:t>
            </a:r>
            <a:r>
              <a:rPr lang="en-US" sz="2000" b="1" dirty="0"/>
              <a:t>exceeds the system’s limit </a:t>
            </a:r>
            <a:br>
              <a:rPr lang="en-US" sz="2000" dirty="0"/>
            </a:br>
            <a:r>
              <a:rPr lang="en-US" sz="2000" dirty="0">
                <a:highlight>
                  <a:srgbClr val="FFFF00"/>
                </a:highlight>
              </a:rPr>
              <a:t>cat /proc/sys/kernel/</a:t>
            </a:r>
            <a:r>
              <a:rPr lang="en-US" sz="2000" dirty="0" err="1">
                <a:highlight>
                  <a:srgbClr val="FFFF00"/>
                </a:highlight>
              </a:rPr>
              <a:t>pid_max</a:t>
            </a:r>
            <a:r>
              <a:rPr lang="en-US" sz="2000" dirty="0">
                <a:highlight>
                  <a:srgbClr val="FFFF00"/>
                </a:highlight>
              </a:rPr>
              <a:t>   </a:t>
            </a:r>
            <a:r>
              <a:rPr lang="en-US" sz="2000" dirty="0"/>
              <a:t>--- &gt; Max unique PIDs the system supports</a:t>
            </a:r>
          </a:p>
        </p:txBody>
      </p:sp>
      <p:pic>
        <p:nvPicPr>
          <p:cNvPr id="3" name="Picture 2"/>
          <p:cNvPicPr>
            <a:picLocks noChangeAspect="1"/>
          </p:cNvPicPr>
          <p:nvPr/>
        </p:nvPicPr>
        <p:blipFill>
          <a:blip r:embed="rId3"/>
          <a:stretch>
            <a:fillRect/>
          </a:stretch>
        </p:blipFill>
        <p:spPr>
          <a:xfrm>
            <a:off x="2802539" y="3880954"/>
            <a:ext cx="3809157" cy="2526990"/>
          </a:xfrm>
          <a:prstGeom prst="rect">
            <a:avLst/>
          </a:prstGeom>
        </p:spPr>
      </p:pic>
    </p:spTree>
    <p:extLst>
      <p:ext uri="{BB962C8B-B14F-4D97-AF65-F5344CB8AC3E}">
        <p14:creationId xmlns:p14="http://schemas.microsoft.com/office/powerpoint/2010/main" val="1393410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latin typeface="Courier New"/>
                <a:cs typeface="Courier New"/>
              </a:rPr>
              <a:t>fork()</a:t>
            </a:r>
            <a:r>
              <a:rPr lang="en-US" sz="4000" dirty="0"/>
              <a:t>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lnSpc>
                <a:spcPct val="70000"/>
              </a:lnSpc>
              <a:buNone/>
            </a:pPr>
            <a:r>
              <a:rPr lang="en-US" sz="1400" b="1" dirty="0">
                <a:latin typeface="Courier New"/>
                <a:cs typeface="Courier New"/>
              </a:rPr>
              <a:t>#include &lt;stdio.h&gt;</a:t>
            </a:r>
          </a:p>
          <a:p>
            <a:pPr marL="0" indent="0">
              <a:lnSpc>
                <a:spcPct val="70000"/>
              </a:lnSpc>
              <a:buNone/>
            </a:pPr>
            <a:r>
              <a:rPr lang="en-US" sz="1400" b="1" dirty="0">
                <a:latin typeface="Courier New"/>
                <a:cs typeface="Courier New"/>
              </a:rPr>
              <a:t>#include &lt;sys/types.h&gt;</a:t>
            </a:r>
          </a:p>
          <a:p>
            <a:pPr marL="0" indent="0">
              <a:lnSpc>
                <a:spcPct val="70000"/>
              </a:lnSpc>
              <a:buNone/>
            </a:pPr>
            <a:r>
              <a:rPr lang="en-US" sz="1400" b="1" dirty="0">
                <a:latin typeface="Courier New"/>
                <a:cs typeface="Courier New"/>
              </a:rPr>
              <a:t>#include &lt;unistd.h&gt;</a:t>
            </a:r>
          </a:p>
          <a:p>
            <a:pPr marL="0" indent="0">
              <a:lnSpc>
                <a:spcPct val="70000"/>
              </a:lnSpc>
              <a:buNone/>
            </a:pPr>
            <a:endParaRPr lang="en-US" sz="1400" b="1" dirty="0">
              <a:latin typeface="Courier New"/>
              <a:cs typeface="Courier New"/>
            </a:endParaRPr>
          </a:p>
          <a:p>
            <a:pPr marL="0" indent="0">
              <a:lnSpc>
                <a:spcPct val="70000"/>
              </a:lnSpc>
              <a:buNone/>
            </a:pPr>
            <a:r>
              <a:rPr lang="en-US" sz="1400" b="1" dirty="0">
                <a:latin typeface="Courier New"/>
                <a:cs typeface="Courier New"/>
              </a:rPr>
              <a:t>int main()</a:t>
            </a:r>
          </a:p>
          <a:p>
            <a:pPr marL="0" indent="0">
              <a:lnSpc>
                <a:spcPct val="70000"/>
              </a:lnSpc>
              <a:buNone/>
            </a:pPr>
            <a:r>
              <a:rPr lang="en-US" sz="1400" b="1" dirty="0">
                <a:latin typeface="Courier New"/>
                <a:cs typeface="Courier New"/>
              </a:rPr>
              <a:t>{</a:t>
            </a:r>
          </a:p>
          <a:p>
            <a:pPr marL="0" indent="0">
              <a:lnSpc>
                <a:spcPct val="70000"/>
              </a:lnSpc>
              <a:buNone/>
            </a:pPr>
            <a:r>
              <a:rPr lang="en-US" sz="1400" b="1" dirty="0">
                <a:latin typeface="Courier New"/>
                <a:cs typeface="Courier New"/>
              </a:rPr>
              <a:t>        pid_t pid;         /* could be int */</a:t>
            </a:r>
          </a:p>
          <a:p>
            <a:pPr marL="0" indent="0">
              <a:lnSpc>
                <a:spcPct val="70000"/>
              </a:lnSpc>
              <a:buNone/>
            </a:pPr>
            <a:r>
              <a:rPr lang="fr-FR" sz="1400" b="1" dirty="0">
                <a:latin typeface="Courier New"/>
                <a:cs typeface="Courier New"/>
              </a:rPr>
              <a:t>        int i;</a:t>
            </a:r>
          </a:p>
          <a:p>
            <a:pPr marL="0" indent="0">
              <a:lnSpc>
                <a:spcPct val="70000"/>
              </a:lnSpc>
              <a:buNone/>
            </a:pPr>
            <a:r>
              <a:rPr lang="nb-NO" sz="1400" b="1" dirty="0">
                <a:latin typeface="Courier New"/>
                <a:cs typeface="Courier New"/>
              </a:rPr>
              <a:t>        pid = fork();</a:t>
            </a:r>
          </a:p>
          <a:p>
            <a:pPr marL="0" indent="0">
              <a:lnSpc>
                <a:spcPct val="70000"/>
              </a:lnSpc>
              <a:buNone/>
            </a:pPr>
            <a:r>
              <a:rPr lang="fi-FI" sz="1400" b="1" dirty="0">
                <a:latin typeface="Courier New"/>
                <a:cs typeface="Courier New"/>
              </a:rPr>
              <a:t>        printf("PID=%d\n", pid);</a:t>
            </a:r>
          </a:p>
          <a:p>
            <a:pPr marL="0" indent="0">
              <a:lnSpc>
                <a:spcPct val="70000"/>
              </a:lnSpc>
              <a:buNone/>
            </a:pPr>
            <a:r>
              <a:rPr lang="fi-FI" sz="1400" b="1" dirty="0">
                <a:latin typeface="Courier New"/>
                <a:cs typeface="Courier New"/>
              </a:rPr>
              <a:t>        if( pid &gt; 0 )</a:t>
            </a:r>
          </a:p>
          <a:p>
            <a:pPr marL="0" indent="0">
              <a:lnSpc>
                <a:spcPct val="70000"/>
              </a:lnSpc>
              <a:buNone/>
            </a:pPr>
            <a:r>
              <a:rPr lang="fi-FI" sz="1400" b="1" dirty="0">
                <a:latin typeface="Courier New"/>
                <a:cs typeface="Courier New"/>
              </a:rPr>
              <a:t>        {</a:t>
            </a:r>
          </a:p>
          <a:p>
            <a:pPr marL="0" indent="0">
              <a:lnSpc>
                <a:spcPct val="70000"/>
              </a:lnSpc>
              <a:buNone/>
            </a:pPr>
            <a:r>
              <a:rPr lang="fr-FR" sz="1400" b="1" dirty="0">
                <a:latin typeface="Courier New"/>
                <a:cs typeface="Courier New"/>
              </a:rPr>
              <a:t>                /* parent */</a:t>
            </a:r>
          </a:p>
          <a:p>
            <a:pPr marL="0" indent="0">
              <a:lnSpc>
                <a:spcPct val="70000"/>
              </a:lnSpc>
              <a:buNone/>
            </a:pPr>
            <a:r>
              <a:rPr lang="fr-FR" sz="1400" b="1" dirty="0">
                <a:latin typeface="Courier New"/>
                <a:cs typeface="Courier New"/>
              </a:rPr>
              <a:t>                for( i=0; i &lt; 10; i++ )</a:t>
            </a:r>
          </a:p>
          <a:p>
            <a:pPr marL="0" indent="0">
              <a:lnSpc>
                <a:spcPct val="70000"/>
              </a:lnSpc>
              <a:buNone/>
            </a:pPr>
            <a:r>
              <a:rPr lang="ro-RO" sz="1400" b="1" dirty="0">
                <a:latin typeface="Courier New"/>
                <a:cs typeface="Courier New"/>
              </a:rPr>
              <a:t>                        printf("\t\t\tPARENT %d\n", i);</a:t>
            </a:r>
          </a:p>
          <a:p>
            <a:pPr marL="0" indent="0">
              <a:lnSpc>
                <a:spcPct val="70000"/>
              </a:lnSpc>
              <a:buNone/>
            </a:pPr>
            <a:r>
              <a:rPr lang="ro-RO" sz="1400" b="1" dirty="0">
                <a:latin typeface="Courier New"/>
                <a:cs typeface="Courier New"/>
              </a:rPr>
              <a:t>        }</a:t>
            </a:r>
          </a:p>
          <a:p>
            <a:pPr marL="0" indent="0">
              <a:lnSpc>
                <a:spcPct val="70000"/>
              </a:lnSpc>
              <a:buNone/>
            </a:pPr>
            <a:r>
              <a:rPr lang="hu-HU" sz="1400" b="1" dirty="0">
                <a:latin typeface="Courier New"/>
                <a:cs typeface="Courier New"/>
              </a:rPr>
              <a:t>        else</a:t>
            </a:r>
          </a:p>
          <a:p>
            <a:pPr marL="0" indent="0">
              <a:lnSpc>
                <a:spcPct val="70000"/>
              </a:lnSpc>
              <a:buNone/>
            </a:pPr>
            <a:r>
              <a:rPr lang="hu-HU" sz="1400" b="1" dirty="0">
                <a:latin typeface="Courier New"/>
                <a:cs typeface="Courier New"/>
              </a:rPr>
              <a:t>        {</a:t>
            </a:r>
          </a:p>
          <a:p>
            <a:pPr marL="0" indent="0">
              <a:lnSpc>
                <a:spcPct val="70000"/>
              </a:lnSpc>
              <a:buNone/>
            </a:pPr>
            <a:r>
              <a:rPr lang="en-US" sz="1400" b="1" dirty="0">
                <a:latin typeface="Courier New"/>
                <a:cs typeface="Courier New"/>
              </a:rPr>
              <a:t>                /* child */</a:t>
            </a:r>
          </a:p>
          <a:p>
            <a:pPr marL="0" indent="0">
              <a:lnSpc>
                <a:spcPct val="70000"/>
              </a:lnSpc>
              <a:buNone/>
            </a:pPr>
            <a:r>
              <a:rPr lang="en-US" sz="1400" b="1" dirty="0">
                <a:latin typeface="Courier New"/>
                <a:cs typeface="Courier New"/>
              </a:rPr>
              <a:t>                for( i=0; i &lt; 10; i++ )</a:t>
            </a:r>
          </a:p>
          <a:p>
            <a:pPr marL="0" indent="0">
              <a:lnSpc>
                <a:spcPct val="70000"/>
              </a:lnSpc>
              <a:buNone/>
            </a:pPr>
            <a:r>
              <a:rPr lang="ro-RO" sz="1400" b="1" dirty="0">
                <a:latin typeface="Courier New"/>
                <a:cs typeface="Courier New"/>
              </a:rPr>
              <a:t>                        printf("CHILD %d\n", i );</a:t>
            </a:r>
          </a:p>
          <a:p>
            <a:pPr marL="0" indent="0">
              <a:lnSpc>
                <a:spcPct val="70000"/>
              </a:lnSpc>
              <a:buNone/>
            </a:pPr>
            <a:r>
              <a:rPr lang="ro-RO" sz="1400" b="1" dirty="0">
                <a:latin typeface="Courier New"/>
                <a:cs typeface="Courier New"/>
              </a:rPr>
              <a:t>        }</a:t>
            </a:r>
          </a:p>
          <a:p>
            <a:pPr marL="0" indent="0">
              <a:lnSpc>
                <a:spcPct val="70000"/>
              </a:lnSpc>
              <a:buNone/>
            </a:pPr>
            <a:endParaRPr lang="ro-RO" sz="1400" b="1" dirty="0">
              <a:latin typeface="Courier New"/>
              <a:cs typeface="Courier New"/>
            </a:endParaRPr>
          </a:p>
          <a:p>
            <a:pPr marL="0" indent="0">
              <a:lnSpc>
                <a:spcPct val="70000"/>
              </a:lnSpc>
              <a:buNone/>
            </a:pPr>
            <a:r>
              <a:rPr lang="is-IS" sz="1400" b="1" dirty="0">
                <a:latin typeface="Courier New"/>
                <a:cs typeface="Courier New"/>
              </a:rPr>
              <a:t>        return 0;</a:t>
            </a:r>
          </a:p>
          <a:p>
            <a:pPr marL="0" indent="0">
              <a:lnSpc>
                <a:spcPct val="70000"/>
              </a:lnSpc>
              <a:buNone/>
            </a:pPr>
            <a:r>
              <a:rPr lang="is-IS" sz="1400" b="1" dirty="0">
                <a:latin typeface="Courier New"/>
                <a:cs typeface="Courier New"/>
              </a:rPr>
              <a:t>}</a:t>
            </a:r>
            <a:endParaRPr lang="en-US" sz="1400" b="1" dirty="0">
              <a:latin typeface="Courier New"/>
              <a:cs typeface="Courier New"/>
            </a:endParaRPr>
          </a:p>
        </p:txBody>
      </p:sp>
    </p:spTree>
    <p:extLst>
      <p:ext uri="{BB962C8B-B14F-4D97-AF65-F5344CB8AC3E}">
        <p14:creationId xmlns:p14="http://schemas.microsoft.com/office/powerpoint/2010/main" val="2438471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latin typeface="Courier New"/>
                <a:cs typeface="Courier New"/>
              </a:rPr>
              <a:t>fork()</a:t>
            </a:r>
            <a:r>
              <a:rPr lang="en-US" sz="4000" dirty="0"/>
              <a:t>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Notes for code on previous slide</a:t>
            </a:r>
          </a:p>
          <a:p>
            <a:pPr lvl="1" algn="just">
              <a:spcBef>
                <a:spcPts val="0"/>
              </a:spcBef>
              <a:spcAft>
                <a:spcPts val="600"/>
              </a:spcAft>
              <a:defRPr/>
            </a:pPr>
            <a:r>
              <a:rPr lang="en-US" sz="2000" dirty="0">
                <a:latin typeface="Courier New" charset="0"/>
              </a:rPr>
              <a:t>i</a:t>
            </a:r>
            <a:r>
              <a:rPr lang="en-US" sz="2400" dirty="0"/>
              <a:t> is copied between parent and child</a:t>
            </a:r>
          </a:p>
          <a:p>
            <a:pPr lvl="1" algn="just">
              <a:spcBef>
                <a:spcPts val="0"/>
              </a:spcBef>
              <a:spcAft>
                <a:spcPts val="600"/>
              </a:spcAft>
              <a:defRPr/>
            </a:pPr>
            <a:r>
              <a:rPr lang="en-US" sz="2400" dirty="0"/>
              <a:t>The switching between the parent and child depends on many factors:</a:t>
            </a:r>
          </a:p>
          <a:p>
            <a:pPr lvl="2" algn="just">
              <a:spcBef>
                <a:spcPts val="0"/>
              </a:spcBef>
              <a:spcAft>
                <a:spcPts val="600"/>
              </a:spcAft>
              <a:defRPr/>
            </a:pPr>
            <a:r>
              <a:rPr lang="en-US" sz="2000" dirty="0"/>
              <a:t>Machine load, system process scheduling</a:t>
            </a:r>
          </a:p>
          <a:p>
            <a:pPr lvl="1" algn="just">
              <a:spcBef>
                <a:spcPts val="0"/>
              </a:spcBef>
              <a:spcAft>
                <a:spcPts val="600"/>
              </a:spcAft>
              <a:defRPr/>
            </a:pPr>
            <a:r>
              <a:rPr lang="en-US" sz="2400" dirty="0"/>
              <a:t>I/O buffering affects amount of output shown</a:t>
            </a:r>
          </a:p>
          <a:p>
            <a:pPr lvl="1" algn="just">
              <a:spcBef>
                <a:spcPts val="0"/>
              </a:spcBef>
              <a:spcAft>
                <a:spcPts val="600"/>
              </a:spcAft>
              <a:defRPr/>
            </a:pPr>
            <a:r>
              <a:rPr lang="en-US" sz="2400" dirty="0"/>
              <a:t>Output interleaving is </a:t>
            </a:r>
            <a:r>
              <a:rPr lang="en-US" sz="2400" i="1" dirty="0">
                <a:solidFill>
                  <a:schemeClr val="tx2"/>
                </a:solidFill>
              </a:rPr>
              <a:t>nondeterministic</a:t>
            </a:r>
            <a:endParaRPr lang="en-US" sz="2400" dirty="0"/>
          </a:p>
          <a:p>
            <a:pPr lvl="2" algn="just">
              <a:spcBef>
                <a:spcPts val="0"/>
              </a:spcBef>
              <a:spcAft>
                <a:spcPts val="600"/>
              </a:spcAft>
              <a:defRPr/>
            </a:pPr>
            <a:r>
              <a:rPr lang="en-US" sz="2000" dirty="0"/>
              <a:t>Cannot determine exact output by looking at code</a:t>
            </a:r>
          </a:p>
        </p:txBody>
      </p:sp>
    </p:spTree>
    <p:extLst>
      <p:ext uri="{BB962C8B-B14F-4D97-AF65-F5344CB8AC3E}">
        <p14:creationId xmlns:p14="http://schemas.microsoft.com/office/powerpoint/2010/main" val="30765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43</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Process Synchronization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552899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3400" dirty="0"/>
              <a:t>Why Process synchronization must be implemented? </a:t>
            </a:r>
            <a:endParaRPr lang="en-US" sz="34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To prevent data inconsistency among processes</a:t>
            </a:r>
          </a:p>
          <a:p>
            <a:pPr algn="just">
              <a:spcBef>
                <a:spcPts val="0"/>
              </a:spcBef>
              <a:spcAft>
                <a:spcPts val="600"/>
              </a:spcAft>
              <a:defRPr/>
            </a:pPr>
            <a:r>
              <a:rPr lang="en-US" sz="2400" dirty="0"/>
              <a:t>To prevent process deadlocks</a:t>
            </a:r>
          </a:p>
          <a:p>
            <a:pPr algn="just">
              <a:spcBef>
                <a:spcPts val="0"/>
              </a:spcBef>
              <a:spcAft>
                <a:spcPts val="600"/>
              </a:spcAft>
              <a:defRPr/>
            </a:pPr>
            <a:r>
              <a:rPr lang="en-US" sz="2400" dirty="0"/>
              <a:t>To prevent race conditions (i.e. when two or more operations are executed at the same time)</a:t>
            </a:r>
          </a:p>
          <a:p>
            <a:pPr algn="just">
              <a:spcBef>
                <a:spcPts val="0"/>
              </a:spcBef>
              <a:spcAft>
                <a:spcPts val="600"/>
              </a:spcAft>
              <a:defRPr/>
            </a:pPr>
            <a:r>
              <a:rPr lang="en-US" sz="2400" dirty="0"/>
              <a:t>When you start a program</a:t>
            </a:r>
          </a:p>
          <a:p>
            <a:pPr lvl="1" algn="just">
              <a:spcBef>
                <a:spcPts val="0"/>
              </a:spcBef>
              <a:spcAft>
                <a:spcPts val="600"/>
              </a:spcAft>
              <a:defRPr/>
            </a:pPr>
            <a:r>
              <a:rPr lang="en-US" sz="2000" dirty="0"/>
              <a:t>it is loaded and given an address space in main memory from your hard disk</a:t>
            </a:r>
          </a:p>
          <a:p>
            <a:pPr lvl="1" algn="just">
              <a:spcBef>
                <a:spcPts val="0"/>
              </a:spcBef>
              <a:spcAft>
                <a:spcPts val="600"/>
              </a:spcAft>
              <a:defRPr/>
            </a:pPr>
            <a:r>
              <a:rPr lang="en-US" sz="2000" dirty="0"/>
              <a:t>Next, it is scheduled onto an available CPU</a:t>
            </a:r>
          </a:p>
          <a:p>
            <a:pPr lvl="1" algn="just">
              <a:spcBef>
                <a:spcPts val="0"/>
              </a:spcBef>
              <a:spcAft>
                <a:spcPts val="600"/>
              </a:spcAft>
              <a:defRPr/>
            </a:pPr>
            <a:r>
              <a:rPr lang="en-US" sz="2000" dirty="0"/>
              <a:t>Next, the process instructions are executed simultaneously</a:t>
            </a:r>
          </a:p>
          <a:p>
            <a:pPr marL="457200" lvl="1" indent="0" algn="just">
              <a:spcBef>
                <a:spcPts val="0"/>
              </a:spcBef>
              <a:spcAft>
                <a:spcPts val="600"/>
              </a:spcAft>
              <a:buNone/>
              <a:defRPr/>
            </a:pPr>
            <a:r>
              <a:rPr lang="en-US" sz="2000" dirty="0"/>
              <a:t>CPU will execute each line of a program </a:t>
            </a:r>
            <a:r>
              <a:rPr lang="en-US" sz="2000" b="1" dirty="0"/>
              <a:t>sequentially </a:t>
            </a:r>
            <a:r>
              <a:rPr lang="en-US" sz="2000" dirty="0"/>
              <a:t>and keep track which instruction is going to execute next by means of a ________________ (Hint: it’s a register)</a:t>
            </a:r>
          </a:p>
        </p:txBody>
      </p:sp>
    </p:spTree>
    <p:extLst>
      <p:ext uri="{BB962C8B-B14F-4D97-AF65-F5344CB8AC3E}">
        <p14:creationId xmlns:p14="http://schemas.microsoft.com/office/powerpoint/2010/main" val="4187526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3400" dirty="0">
                <a:latin typeface="Courier New"/>
                <a:cs typeface="Courier New"/>
              </a:rPr>
              <a:t>wait()</a:t>
            </a:r>
            <a:r>
              <a:rPr lang="en-US" sz="3400" dirty="0"/>
              <a:t> and </a:t>
            </a:r>
            <a:r>
              <a:rPr lang="en-US" sz="3400" dirty="0">
                <a:latin typeface="Courier New"/>
                <a:cs typeface="Courier New"/>
              </a:rPr>
              <a:t>waitpid()</a:t>
            </a:r>
            <a:r>
              <a:rPr lang="en-US" sz="3400" dirty="0"/>
              <a:t> System Calls</a:t>
            </a:r>
            <a:endParaRPr lang="en-US" sz="34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118629" cy="4807744"/>
          </a:xfrm>
        </p:spPr>
        <p:txBody>
          <a:bodyPr>
            <a:noAutofit/>
          </a:bodyPr>
          <a:lstStyle/>
          <a:p>
            <a:pPr algn="just">
              <a:spcBef>
                <a:spcPts val="0"/>
              </a:spcBef>
              <a:spcAft>
                <a:spcPts val="600"/>
              </a:spcAft>
              <a:defRPr/>
            </a:pPr>
            <a:r>
              <a:rPr lang="en-US" sz="2000" dirty="0"/>
              <a:t>The </a:t>
            </a:r>
            <a:r>
              <a:rPr lang="en-US" sz="2000" dirty="0">
                <a:latin typeface="Courier New"/>
                <a:cs typeface="Courier New"/>
              </a:rPr>
              <a:t>wait()</a:t>
            </a:r>
            <a:r>
              <a:rPr lang="en-US" sz="2000" dirty="0"/>
              <a:t> and </a:t>
            </a:r>
            <a:r>
              <a:rPr lang="en-US" sz="2000" dirty="0">
                <a:latin typeface="Courier New"/>
                <a:cs typeface="Courier New"/>
              </a:rPr>
              <a:t>waitpid()</a:t>
            </a:r>
            <a:r>
              <a:rPr lang="en-US" sz="2000" dirty="0"/>
              <a:t> system calls force the parent process to </a:t>
            </a:r>
            <a:r>
              <a:rPr lang="en-US" sz="2000" b="1" dirty="0"/>
              <a:t>suspend execution </a:t>
            </a:r>
            <a:r>
              <a:rPr lang="en-US" sz="2000" dirty="0"/>
              <a:t>until the child process has completed</a:t>
            </a:r>
          </a:p>
          <a:p>
            <a:pPr algn="just">
              <a:spcBef>
                <a:spcPts val="0"/>
              </a:spcBef>
              <a:spcAft>
                <a:spcPts val="600"/>
              </a:spcAft>
              <a:defRPr/>
            </a:pPr>
            <a:r>
              <a:rPr lang="en-US" sz="2000" b="1" dirty="0"/>
              <a:t>Process suspension </a:t>
            </a:r>
            <a:r>
              <a:rPr lang="en-US" sz="2000" dirty="0"/>
              <a:t>: Whenever the processes in main memory are entered into the blocked state, the OS suspends one process by putting it in the </a:t>
            </a:r>
            <a:r>
              <a:rPr lang="en-US" sz="2000" b="1" dirty="0"/>
              <a:t>Suspended state </a:t>
            </a:r>
            <a:r>
              <a:rPr lang="en-US" sz="2000" dirty="0"/>
              <a:t>and </a:t>
            </a:r>
            <a:r>
              <a:rPr lang="en-US" sz="2000" b="1" dirty="0"/>
              <a:t>transferring it to disk</a:t>
            </a:r>
            <a:r>
              <a:rPr lang="en-US" sz="2000" dirty="0"/>
              <a:t>. The free space present in the memory is used for bringing another process.</a:t>
            </a:r>
          </a:p>
          <a:p>
            <a:pPr lvl="1" algn="just">
              <a:spcBef>
                <a:spcPts val="0"/>
              </a:spcBef>
              <a:spcAft>
                <a:spcPts val="600"/>
              </a:spcAft>
              <a:defRPr/>
            </a:pPr>
            <a:r>
              <a:rPr lang="en-US" sz="1800" dirty="0">
                <a:latin typeface="Courier New"/>
                <a:cs typeface="Courier New"/>
              </a:rPr>
              <a:t>waitpid()</a:t>
            </a:r>
            <a:r>
              <a:rPr lang="en-US" sz="1800" dirty="0"/>
              <a:t> waits for a specific child process identified by its PID while </a:t>
            </a:r>
            <a:r>
              <a:rPr lang="en-US" sz="1800" dirty="0">
                <a:latin typeface="Courier New"/>
                <a:cs typeface="Courier New"/>
              </a:rPr>
              <a:t>wait()</a:t>
            </a:r>
            <a:r>
              <a:rPr lang="en-US" sz="1800" dirty="0"/>
              <a:t> simply waits for the first child process to terminate (if the parent has more than one child process)</a:t>
            </a:r>
          </a:p>
          <a:p>
            <a:pPr lvl="1" algn="just">
              <a:spcBef>
                <a:spcPts val="0"/>
              </a:spcBef>
              <a:spcAft>
                <a:spcPts val="600"/>
              </a:spcAft>
              <a:defRPr/>
            </a:pPr>
            <a:r>
              <a:rPr lang="en-US" sz="1800" dirty="0"/>
              <a:t>Both return the PID of the terminated process if successful</a:t>
            </a:r>
          </a:p>
          <a:p>
            <a:pPr lvl="2" algn="just">
              <a:spcBef>
                <a:spcPts val="0"/>
              </a:spcBef>
              <a:spcAft>
                <a:spcPts val="600"/>
              </a:spcAft>
              <a:defRPr/>
            </a:pPr>
            <a:r>
              <a:rPr lang="en-US" sz="1800" dirty="0"/>
              <a:t>Or –1 if an error occurred (usually means no child exists to wait on)</a:t>
            </a:r>
          </a:p>
          <a:p>
            <a:pPr lvl="1" algn="just">
              <a:spcBef>
                <a:spcPts val="0"/>
              </a:spcBef>
              <a:spcAft>
                <a:spcPts val="600"/>
              </a:spcAft>
              <a:defRPr/>
            </a:pPr>
            <a:r>
              <a:rPr lang="en-US" sz="1800" dirty="0"/>
              <a:t>Once the child process has terminated, the parent process resumes execution</a:t>
            </a:r>
          </a:p>
        </p:txBody>
      </p:sp>
    </p:spTree>
    <p:extLst>
      <p:ext uri="{BB962C8B-B14F-4D97-AF65-F5344CB8AC3E}">
        <p14:creationId xmlns:p14="http://schemas.microsoft.com/office/powerpoint/2010/main" val="562613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2FC77-FBE1-4277-B01A-75BC4096AB64}"/>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Swapping</a:t>
            </a:r>
          </a:p>
          <a:p>
            <a:pPr algn="just">
              <a:buFont typeface="Arial" panose="020B0604020202020204" pitchFamily="34" charset="0"/>
              <a:buChar char="•"/>
            </a:pPr>
            <a:r>
              <a:rPr lang="en-US" b="0" i="0" dirty="0">
                <a:solidFill>
                  <a:srgbClr val="000000"/>
                </a:solidFill>
                <a:effectLst/>
                <a:latin typeface="Arial" panose="020B0604020202020204" pitchFamily="34" charset="0"/>
              </a:rPr>
              <a:t>Timing</a:t>
            </a:r>
          </a:p>
          <a:p>
            <a:pPr algn="just">
              <a:buFont typeface="Arial" panose="020B0604020202020204" pitchFamily="34" charset="0"/>
              <a:buChar char="•"/>
            </a:pPr>
            <a:r>
              <a:rPr lang="en-US" b="0" i="0" dirty="0">
                <a:solidFill>
                  <a:srgbClr val="000000"/>
                </a:solidFill>
                <a:effectLst/>
                <a:latin typeface="Arial" panose="020B0604020202020204" pitchFamily="34" charset="0"/>
              </a:rPr>
              <a:t>Interactive User request</a:t>
            </a:r>
          </a:p>
          <a:p>
            <a:pPr algn="just">
              <a:buFont typeface="Arial" panose="020B0604020202020204" pitchFamily="34" charset="0"/>
              <a:buChar char="•"/>
            </a:pPr>
            <a:r>
              <a:rPr lang="en-US" b="0" i="0" dirty="0">
                <a:solidFill>
                  <a:srgbClr val="000000"/>
                </a:solidFill>
                <a:effectLst/>
                <a:latin typeface="Arial" panose="020B0604020202020204" pitchFamily="34" charset="0"/>
              </a:rPr>
              <a:t>Parent process request</a:t>
            </a:r>
          </a:p>
          <a:p>
            <a:pPr algn="just">
              <a:buFont typeface="Arial" panose="020B0604020202020204" pitchFamily="34" charset="0"/>
              <a:buChar char="•"/>
            </a:pPr>
            <a:endParaRPr lang="en-US" dirty="0">
              <a:solidFill>
                <a:srgbClr val="000000"/>
              </a:solidFill>
              <a:latin typeface="Arial" panose="020B0604020202020204" pitchFamily="34" charset="0"/>
            </a:endParaRPr>
          </a:p>
          <a:p>
            <a:pPr algn="just"/>
            <a:r>
              <a:rPr lang="en-US" b="0" i="0" dirty="0">
                <a:solidFill>
                  <a:srgbClr val="000000"/>
                </a:solidFill>
                <a:effectLst/>
                <a:latin typeface="Arial" panose="020B0604020202020204" pitchFamily="34" charset="0"/>
              </a:rPr>
              <a:t>Processes are typically in Ready, Running, Blocked states.</a:t>
            </a:r>
          </a:p>
          <a:p>
            <a:pPr algn="just"/>
            <a:r>
              <a:rPr lang="en-US" b="0" i="0" dirty="0">
                <a:solidFill>
                  <a:srgbClr val="000000"/>
                </a:solidFill>
                <a:effectLst/>
                <a:latin typeface="Arial" panose="020B0604020202020204" pitchFamily="34" charset="0"/>
              </a:rPr>
              <a:t>But there is also a suspended state.</a:t>
            </a:r>
          </a:p>
          <a:p>
            <a:pPr algn="just"/>
            <a:r>
              <a:rPr lang="en-US" b="0" i="0" dirty="0">
                <a:solidFill>
                  <a:srgbClr val="000000"/>
                </a:solidFill>
                <a:effectLst/>
                <a:latin typeface="Arial" panose="020B0604020202020204" pitchFamily="34" charset="0"/>
              </a:rPr>
              <a:t>If any process which is in the Ready state does not occupy the main memory, OS swaps one of the blocked processes out into the Suspend queue.</a:t>
            </a:r>
          </a:p>
          <a:p>
            <a:pPr algn="just"/>
            <a:r>
              <a:rPr lang="en-US" b="0" i="0" dirty="0">
                <a:solidFill>
                  <a:srgbClr val="000000"/>
                </a:solidFill>
                <a:effectLst/>
                <a:latin typeface="Arial" panose="020B0604020202020204" pitchFamily="34" charset="0"/>
              </a:rPr>
              <a:t>When a Suspended process is </a:t>
            </a:r>
            <a:r>
              <a:rPr lang="en-US" b="1" i="0" dirty="0">
                <a:solidFill>
                  <a:srgbClr val="000000"/>
                </a:solidFill>
                <a:effectLst/>
                <a:latin typeface="Arial" panose="020B0604020202020204" pitchFamily="34" charset="0"/>
              </a:rPr>
              <a:t>ready to run </a:t>
            </a:r>
            <a:r>
              <a:rPr lang="en-US" b="0" i="0" dirty="0">
                <a:solidFill>
                  <a:srgbClr val="000000"/>
                </a:solidFill>
                <a:effectLst/>
                <a:latin typeface="Arial" panose="020B0604020202020204" pitchFamily="34" charset="0"/>
              </a:rPr>
              <a:t>it moves into Ready, Suspend queue. Thus, we have two more states which are </a:t>
            </a:r>
            <a:r>
              <a:rPr lang="en-US" b="0" i="0" dirty="0" err="1">
                <a:solidFill>
                  <a:srgbClr val="000000"/>
                </a:solidFill>
                <a:effectLst/>
                <a:latin typeface="Arial" panose="020B0604020202020204" pitchFamily="34" charset="0"/>
              </a:rPr>
              <a:t>Blocked_Suspend</a:t>
            </a:r>
            <a:r>
              <a:rPr lang="en-US" b="0" i="0" dirty="0">
                <a:solidFill>
                  <a:srgbClr val="000000"/>
                </a:solidFill>
                <a:effectLst/>
                <a:latin typeface="Arial" panose="020B0604020202020204" pitchFamily="34" charset="0"/>
              </a:rPr>
              <a:t> and </a:t>
            </a:r>
            <a:r>
              <a:rPr lang="en-US" b="0" i="0" dirty="0" err="1">
                <a:solidFill>
                  <a:srgbClr val="000000"/>
                </a:solidFill>
                <a:effectLst/>
                <a:latin typeface="Arial" panose="020B0604020202020204" pitchFamily="34" charset="0"/>
              </a:rPr>
              <a:t>Ready_Suspend</a:t>
            </a:r>
            <a:r>
              <a:rPr lang="en-US" b="0" i="0" dirty="0">
                <a:solidFill>
                  <a:srgbClr val="000000"/>
                </a:solidFill>
                <a:effectLst/>
                <a:latin typeface="Arial" panose="020B0604020202020204" pitchFamily="34" charset="0"/>
              </a:rPr>
              <a:t>.</a:t>
            </a:r>
          </a:p>
          <a:p>
            <a:pPr marL="0" indent="0" algn="just">
              <a:buNone/>
            </a:pPr>
            <a:endParaRPr lang="en-US" b="0" i="0" dirty="0">
              <a:solidFill>
                <a:srgbClr val="000000"/>
              </a:solidFill>
              <a:effectLst/>
              <a:latin typeface="Arial" panose="020B0604020202020204" pitchFamily="34" charset="0"/>
            </a:endParaRPr>
          </a:p>
          <a:p>
            <a:endParaRPr lang="en-US" dirty="0"/>
          </a:p>
        </p:txBody>
      </p:sp>
      <p:sp>
        <p:nvSpPr>
          <p:cNvPr id="4" name="Title 1">
            <a:extLst>
              <a:ext uri="{FF2B5EF4-FFF2-40B4-BE49-F238E27FC236}">
                <a16:creationId xmlns:a16="http://schemas.microsoft.com/office/drawing/2014/main" id="{55C38271-931A-4C95-9AEB-3D10A0702C70}"/>
              </a:ext>
            </a:extLst>
          </p:cNvPr>
          <p:cNvSpPr>
            <a:spLocks noGrp="1"/>
          </p:cNvSpPr>
          <p:nvPr>
            <p:ph type="title"/>
          </p:nvPr>
        </p:nvSpPr>
        <p:spPr>
          <a:xfrm>
            <a:off x="1447800" y="274638"/>
            <a:ext cx="7565232" cy="1143000"/>
          </a:xfrm>
        </p:spPr>
        <p:txBody>
          <a:bodyPr>
            <a:normAutofit/>
          </a:bodyPr>
          <a:lstStyle/>
          <a:p>
            <a:pPr algn="l"/>
            <a:r>
              <a:rPr lang="en-US" sz="3400" dirty="0"/>
              <a:t>Purpose of process suspension</a:t>
            </a:r>
            <a:endParaRPr lang="en-US" sz="3400" b="1" dirty="0">
              <a:latin typeface="Courier New"/>
              <a:cs typeface="Courier New"/>
            </a:endParaRPr>
          </a:p>
        </p:txBody>
      </p:sp>
      <p:cxnSp>
        <p:nvCxnSpPr>
          <p:cNvPr id="5" name="Straight Connector 4">
            <a:extLst>
              <a:ext uri="{FF2B5EF4-FFF2-40B4-BE49-F238E27FC236}">
                <a16:creationId xmlns:a16="http://schemas.microsoft.com/office/drawing/2014/main" id="{8643417F-EDFA-453B-B415-41575B3920F8}"/>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25CD8B95-B918-4D1B-B56C-EC72CCC709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7" name="Picture 6">
            <a:extLst>
              <a:ext uri="{FF2B5EF4-FFF2-40B4-BE49-F238E27FC236}">
                <a16:creationId xmlns:a16="http://schemas.microsoft.com/office/drawing/2014/main" id="{5FD08609-5462-4F58-908C-4C85B11CF5A3}"/>
              </a:ext>
            </a:extLst>
          </p:cNvPr>
          <p:cNvPicPr>
            <a:picLocks noChangeAspect="1"/>
          </p:cNvPicPr>
          <p:nvPr/>
        </p:nvPicPr>
        <p:blipFill>
          <a:blip r:embed="rId3"/>
          <a:stretch>
            <a:fillRect/>
          </a:stretch>
        </p:blipFill>
        <p:spPr>
          <a:xfrm>
            <a:off x="4572000" y="1600200"/>
            <a:ext cx="4221154" cy="1435318"/>
          </a:xfrm>
          <a:prstGeom prst="rect">
            <a:avLst/>
          </a:prstGeom>
        </p:spPr>
      </p:pic>
    </p:spTree>
    <p:extLst>
      <p:ext uri="{BB962C8B-B14F-4D97-AF65-F5344CB8AC3E}">
        <p14:creationId xmlns:p14="http://schemas.microsoft.com/office/powerpoint/2010/main" val="1798642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latin typeface="Courier New"/>
                <a:cs typeface="Courier New"/>
              </a:rPr>
              <a:t>wait()</a:t>
            </a:r>
            <a:r>
              <a:rPr lang="en-US" sz="4000" dirty="0"/>
              <a:t> Function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400050" lvl="1" indent="0">
              <a:spcBef>
                <a:spcPts val="0"/>
              </a:spcBef>
              <a:spcAft>
                <a:spcPts val="600"/>
              </a:spcAft>
              <a:buNone/>
              <a:defRPr/>
            </a:pPr>
            <a:r>
              <a:rPr lang="en-US" sz="2000" b="1" dirty="0">
                <a:latin typeface="Courier New"/>
                <a:cs typeface="Courier New"/>
              </a:rPr>
              <a:t>#include &lt;sys/types.h&gt;</a:t>
            </a:r>
            <a:br>
              <a:rPr lang="en-US" sz="2000" b="1" dirty="0">
                <a:latin typeface="Courier New"/>
                <a:cs typeface="Courier New"/>
              </a:rPr>
            </a:br>
            <a:r>
              <a:rPr lang="en-US" sz="2000" b="1" dirty="0">
                <a:latin typeface="Courier New"/>
                <a:cs typeface="Courier New"/>
              </a:rPr>
              <a:t>#include &lt;sys/wait.h&gt;</a:t>
            </a:r>
            <a:br>
              <a:rPr lang="en-US" sz="2000" b="1" dirty="0">
                <a:latin typeface="Courier New"/>
                <a:cs typeface="Courier New"/>
              </a:rPr>
            </a:br>
            <a:r>
              <a:rPr lang="en-US" sz="2000" b="1" dirty="0">
                <a:latin typeface="Courier New"/>
                <a:cs typeface="Courier New"/>
              </a:rPr>
              <a:t>pid_t wait(int *</a:t>
            </a:r>
            <a:r>
              <a:rPr lang="en-US" sz="2000" b="1" dirty="0" err="1">
                <a:latin typeface="Courier New"/>
                <a:cs typeface="Courier New"/>
              </a:rPr>
              <a:t>statloc</a:t>
            </a:r>
            <a:r>
              <a:rPr lang="en-US" sz="2000" b="1" dirty="0">
                <a:latin typeface="Courier New"/>
                <a:cs typeface="Courier New"/>
              </a:rPr>
              <a:t>);</a:t>
            </a:r>
          </a:p>
          <a:p>
            <a:pPr marL="400050" lvl="1" indent="0">
              <a:spcBef>
                <a:spcPts val="0"/>
              </a:spcBef>
              <a:spcAft>
                <a:spcPts val="600"/>
              </a:spcAft>
              <a:buNone/>
              <a:defRPr/>
            </a:pPr>
            <a:endParaRPr lang="en-US" sz="2000" dirty="0">
              <a:latin typeface="Courier New"/>
              <a:cs typeface="Courier New"/>
            </a:endParaRPr>
          </a:p>
          <a:p>
            <a:pPr algn="just">
              <a:spcBef>
                <a:spcPts val="0"/>
              </a:spcBef>
              <a:spcAft>
                <a:spcPts val="600"/>
              </a:spcAft>
              <a:defRPr/>
            </a:pPr>
            <a:r>
              <a:rPr lang="en-US" sz="2400" b="1" dirty="0" err="1">
                <a:latin typeface="Courier New" charset="0"/>
              </a:rPr>
              <a:t>statloc</a:t>
            </a:r>
            <a:r>
              <a:rPr lang="en-US" sz="2400" dirty="0"/>
              <a:t> argument can have two values: 1.NULL pointer i.e. </a:t>
            </a:r>
            <a:r>
              <a:rPr lang="en-US" sz="2400" dirty="0">
                <a:latin typeface="Courier New" charset="0"/>
              </a:rPr>
              <a:t>(int *)0</a:t>
            </a:r>
            <a:r>
              <a:rPr lang="en-US" sz="2400" dirty="0"/>
              <a:t> or 2.pointer to an integer i.e. a variable which will be bound to status information about the child</a:t>
            </a:r>
          </a:p>
          <a:p>
            <a:pPr algn="just">
              <a:spcBef>
                <a:spcPts val="0"/>
              </a:spcBef>
              <a:spcAft>
                <a:spcPts val="600"/>
              </a:spcAft>
              <a:defRPr/>
            </a:pPr>
            <a:r>
              <a:rPr lang="en-US" sz="2400" dirty="0"/>
              <a:t>A process that calls </a:t>
            </a:r>
            <a:r>
              <a:rPr lang="en-US" sz="2400" dirty="0">
                <a:latin typeface="Courier New" charset="0"/>
              </a:rPr>
              <a:t>wait()</a:t>
            </a:r>
            <a:r>
              <a:rPr lang="en-US" sz="2400" dirty="0"/>
              <a:t> can</a:t>
            </a:r>
          </a:p>
          <a:p>
            <a:pPr lvl="1" algn="just">
              <a:spcBef>
                <a:spcPts val="0"/>
              </a:spcBef>
              <a:spcAft>
                <a:spcPts val="600"/>
              </a:spcAft>
              <a:defRPr/>
            </a:pPr>
            <a:r>
              <a:rPr lang="en-US" sz="2000" dirty="0">
                <a:solidFill>
                  <a:srgbClr val="008000"/>
                </a:solidFill>
              </a:rPr>
              <a:t>suspend</a:t>
            </a:r>
            <a:r>
              <a:rPr lang="en-US" sz="2000" dirty="0">
                <a:solidFill>
                  <a:srgbClr val="FF0000"/>
                </a:solidFill>
              </a:rPr>
              <a:t> </a:t>
            </a:r>
            <a:r>
              <a:rPr lang="en-US" sz="2000" dirty="0"/>
              <a:t>(block) if all of its children are still running</a:t>
            </a:r>
          </a:p>
          <a:p>
            <a:pPr lvl="1" algn="just">
              <a:spcBef>
                <a:spcPts val="0"/>
              </a:spcBef>
              <a:spcAft>
                <a:spcPts val="600"/>
              </a:spcAft>
              <a:defRPr/>
            </a:pPr>
            <a:r>
              <a:rPr lang="en-US" sz="2000" dirty="0"/>
              <a:t>return immediately with the </a:t>
            </a:r>
            <a:r>
              <a:rPr lang="en-US" sz="2000" dirty="0">
                <a:solidFill>
                  <a:srgbClr val="000000"/>
                </a:solidFill>
              </a:rPr>
              <a:t>termination </a:t>
            </a:r>
            <a:r>
              <a:rPr lang="en-US" sz="2000" dirty="0"/>
              <a:t>status of </a:t>
            </a:r>
            <a:r>
              <a:rPr lang="en-US" sz="2000" dirty="0">
                <a:solidFill>
                  <a:schemeClr val="tx2"/>
                </a:solidFill>
              </a:rPr>
              <a:t>a</a:t>
            </a:r>
            <a:r>
              <a:rPr lang="en-US" sz="2000" dirty="0"/>
              <a:t> child</a:t>
            </a:r>
          </a:p>
          <a:p>
            <a:pPr lvl="1" algn="just">
              <a:spcBef>
                <a:spcPts val="0"/>
              </a:spcBef>
              <a:spcAft>
                <a:spcPts val="600"/>
              </a:spcAft>
              <a:defRPr/>
            </a:pPr>
            <a:r>
              <a:rPr lang="en-US" sz="2000" dirty="0">
                <a:solidFill>
                  <a:srgbClr val="000000"/>
                </a:solidFill>
              </a:rPr>
              <a:t>return immediately with an error </a:t>
            </a:r>
            <a:r>
              <a:rPr lang="en-US" sz="2000" dirty="0"/>
              <a:t>if there are no child processes.</a:t>
            </a:r>
          </a:p>
        </p:txBody>
      </p:sp>
    </p:spTree>
    <p:extLst>
      <p:ext uri="{BB962C8B-B14F-4D97-AF65-F5344CB8AC3E}">
        <p14:creationId xmlns:p14="http://schemas.microsoft.com/office/powerpoint/2010/main" val="4082479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6-06 at 4.45.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429" y="1600200"/>
            <a:ext cx="4242603" cy="2111789"/>
          </a:xfrm>
          <a:prstGeom prst="rect">
            <a:avLst/>
          </a:prstGeom>
        </p:spPr>
      </p:pic>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latin typeface="Courier New"/>
                <a:cs typeface="Courier New"/>
              </a:rPr>
              <a:t>wait()</a:t>
            </a:r>
            <a:r>
              <a:rPr lang="en-US" sz="4000" dirty="0"/>
              <a:t>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lnSpc>
                <a:spcPct val="70000"/>
              </a:lnSpc>
              <a:buNone/>
            </a:pPr>
            <a:r>
              <a:rPr lang="en-US" sz="1400" b="1" dirty="0">
                <a:latin typeface="Courier New"/>
                <a:cs typeface="Courier New"/>
              </a:rPr>
              <a:t>#include &lt;stdio.h&gt;</a:t>
            </a:r>
          </a:p>
          <a:p>
            <a:pPr marL="0" indent="0">
              <a:lnSpc>
                <a:spcPct val="70000"/>
              </a:lnSpc>
              <a:buNone/>
            </a:pPr>
            <a:r>
              <a:rPr lang="en-US" sz="1400" b="1" dirty="0">
                <a:latin typeface="Courier New"/>
                <a:cs typeface="Courier New"/>
              </a:rPr>
              <a:t>#include &lt;stdlib.h&gt;</a:t>
            </a:r>
          </a:p>
          <a:p>
            <a:pPr marL="0" indent="0">
              <a:lnSpc>
                <a:spcPct val="70000"/>
              </a:lnSpc>
              <a:buNone/>
            </a:pPr>
            <a:r>
              <a:rPr lang="en-US" sz="1400" b="1" dirty="0">
                <a:latin typeface="Courier New"/>
                <a:cs typeface="Courier New"/>
              </a:rPr>
              <a:t>#include &lt;unistd.h&gt;</a:t>
            </a:r>
          </a:p>
          <a:p>
            <a:pPr marL="0" indent="0">
              <a:lnSpc>
                <a:spcPct val="70000"/>
              </a:lnSpc>
              <a:buNone/>
            </a:pPr>
            <a:r>
              <a:rPr lang="en-US" sz="1400" b="1" dirty="0">
                <a:latin typeface="Courier New"/>
                <a:cs typeface="Courier New"/>
              </a:rPr>
              <a:t>#include &lt;sys/types.h&gt;</a:t>
            </a:r>
          </a:p>
          <a:p>
            <a:pPr marL="0" indent="0">
              <a:lnSpc>
                <a:spcPct val="70000"/>
              </a:lnSpc>
              <a:buNone/>
            </a:pPr>
            <a:r>
              <a:rPr lang="en-US" sz="1400" b="1" dirty="0">
                <a:latin typeface="Courier New"/>
                <a:cs typeface="Courier New"/>
              </a:rPr>
              <a:t>#include &lt;sys/wait.h&gt;</a:t>
            </a:r>
          </a:p>
          <a:p>
            <a:pPr marL="0" indent="0">
              <a:lnSpc>
                <a:spcPct val="70000"/>
              </a:lnSpc>
              <a:buNone/>
            </a:pPr>
            <a:endParaRPr lang="en-US" sz="1400" b="1" dirty="0">
              <a:latin typeface="Courier New"/>
              <a:cs typeface="Courier New"/>
            </a:endParaRPr>
          </a:p>
          <a:p>
            <a:pPr marL="0" indent="0">
              <a:lnSpc>
                <a:spcPct val="70000"/>
              </a:lnSpc>
              <a:buNone/>
            </a:pPr>
            <a:r>
              <a:rPr lang="en-US" sz="1400" b="1" dirty="0">
                <a:latin typeface="Courier New"/>
                <a:cs typeface="Courier New"/>
              </a:rPr>
              <a:t>int main() {</a:t>
            </a:r>
          </a:p>
          <a:p>
            <a:pPr marL="0" indent="0">
              <a:lnSpc>
                <a:spcPct val="70000"/>
              </a:lnSpc>
              <a:buNone/>
            </a:pPr>
            <a:r>
              <a:rPr lang="en-US" sz="1400" b="1" dirty="0">
                <a:latin typeface="Courier New"/>
                <a:cs typeface="Courier New"/>
              </a:rPr>
              <a:t>	char *cmd[] = {"who", "ls", "date"};</a:t>
            </a:r>
          </a:p>
          <a:p>
            <a:pPr marL="0" indent="0">
              <a:lnSpc>
                <a:spcPct val="70000"/>
              </a:lnSpc>
              <a:buNone/>
            </a:pPr>
            <a:r>
              <a:rPr lang="fr-FR" sz="1400" b="1" dirty="0">
                <a:latin typeface="Courier New"/>
                <a:cs typeface="Courier New"/>
              </a:rPr>
              <a:t>	int i;</a:t>
            </a:r>
          </a:p>
          <a:p>
            <a:pPr marL="0" indent="0">
              <a:lnSpc>
                <a:spcPct val="70000"/>
              </a:lnSpc>
              <a:buNone/>
            </a:pPr>
            <a:r>
              <a:rPr lang="en-US" sz="1400" b="1" dirty="0">
                <a:latin typeface="Courier New"/>
                <a:cs typeface="Courier New"/>
              </a:rPr>
              <a:t>	while( 1 ) {</a:t>
            </a:r>
          </a:p>
          <a:p>
            <a:pPr marL="0" indent="0">
              <a:lnSpc>
                <a:spcPct val="70000"/>
              </a:lnSpc>
              <a:buNone/>
            </a:pPr>
            <a:r>
              <a:rPr lang="en-US" sz="1400" b="1" dirty="0">
                <a:latin typeface="Courier New"/>
                <a:cs typeface="Courier New"/>
              </a:rPr>
              <a:t>		printf("0=who 1=ls 2=date : ");</a:t>
            </a:r>
          </a:p>
          <a:p>
            <a:pPr marL="0" indent="0">
              <a:lnSpc>
                <a:spcPct val="70000"/>
              </a:lnSpc>
              <a:buNone/>
            </a:pPr>
            <a:r>
              <a:rPr lang="en-US" sz="1400" b="1" dirty="0">
                <a:latin typeface="Courier New"/>
                <a:cs typeface="Courier New"/>
              </a:rPr>
              <a:t>		scanf("%d", &amp;i);</a:t>
            </a:r>
          </a:p>
          <a:p>
            <a:pPr marL="0" indent="0">
              <a:lnSpc>
                <a:spcPct val="70000"/>
              </a:lnSpc>
              <a:buNone/>
            </a:pPr>
            <a:r>
              <a:rPr lang="da-DK" sz="1400" b="1" dirty="0">
                <a:latin typeface="Courier New"/>
                <a:cs typeface="Courier New"/>
              </a:rPr>
              <a:t>		if(fork() == 0) {</a:t>
            </a:r>
          </a:p>
          <a:p>
            <a:pPr marL="0" indent="0">
              <a:lnSpc>
                <a:spcPct val="70000"/>
              </a:lnSpc>
              <a:buNone/>
            </a:pPr>
            <a:r>
              <a:rPr lang="en-US" sz="1400" b="1" dirty="0">
                <a:latin typeface="Courier New"/>
                <a:cs typeface="Courier New"/>
              </a:rPr>
              <a:t>			/* child */</a:t>
            </a:r>
          </a:p>
          <a:p>
            <a:pPr marL="0" indent="0">
              <a:lnSpc>
                <a:spcPct val="70000"/>
              </a:lnSpc>
              <a:buNone/>
            </a:pPr>
            <a:r>
              <a:rPr lang="sv-SE" sz="1400" b="1" dirty="0">
                <a:latin typeface="Courier New"/>
                <a:cs typeface="Courier New"/>
              </a:rPr>
              <a:t>			execlp( cmd[i], cmd[i], (char *)0 );</a:t>
            </a:r>
          </a:p>
          <a:p>
            <a:pPr marL="0" indent="0">
              <a:lnSpc>
                <a:spcPct val="70000"/>
              </a:lnSpc>
              <a:buNone/>
            </a:pPr>
            <a:r>
              <a:rPr lang="sv-SE" sz="1400" b="1" dirty="0">
                <a:latin typeface="Courier New"/>
                <a:cs typeface="Courier New"/>
              </a:rPr>
              <a:t>			printf("execlp failed\n");</a:t>
            </a:r>
          </a:p>
          <a:p>
            <a:pPr marL="0" indent="0">
              <a:lnSpc>
                <a:spcPct val="70000"/>
              </a:lnSpc>
              <a:buNone/>
            </a:pPr>
            <a:r>
              <a:rPr lang="sv-SE" sz="1400" b="1" dirty="0">
                <a:latin typeface="Courier New"/>
                <a:cs typeface="Courier New"/>
              </a:rPr>
              <a:t>			exit(1);</a:t>
            </a:r>
          </a:p>
          <a:p>
            <a:pPr marL="0" indent="0">
              <a:lnSpc>
                <a:spcPct val="70000"/>
              </a:lnSpc>
              <a:buNone/>
            </a:pPr>
            <a:r>
              <a:rPr lang="sv-SE" sz="1400" b="1" dirty="0">
                <a:latin typeface="Courier New"/>
                <a:cs typeface="Courier New"/>
              </a:rPr>
              <a:t>		}</a:t>
            </a:r>
          </a:p>
          <a:p>
            <a:pPr marL="0" indent="0">
              <a:lnSpc>
                <a:spcPct val="70000"/>
              </a:lnSpc>
              <a:buNone/>
            </a:pPr>
            <a:r>
              <a:rPr lang="da-DK" sz="1400" b="1" dirty="0">
                <a:latin typeface="Courier New"/>
                <a:cs typeface="Courier New"/>
              </a:rPr>
              <a:t>		else {</a:t>
            </a:r>
          </a:p>
          <a:p>
            <a:pPr marL="0" indent="0">
              <a:lnSpc>
                <a:spcPct val="70000"/>
              </a:lnSpc>
              <a:buNone/>
            </a:pPr>
            <a:r>
              <a:rPr lang="fr-FR" sz="1400" b="1" dirty="0">
                <a:latin typeface="Courier New"/>
                <a:cs typeface="Courier New"/>
              </a:rPr>
              <a:t>			/* parent */</a:t>
            </a:r>
          </a:p>
          <a:p>
            <a:pPr marL="0" indent="0">
              <a:lnSpc>
                <a:spcPct val="70000"/>
              </a:lnSpc>
              <a:buNone/>
            </a:pPr>
            <a:r>
              <a:rPr lang="en-US" sz="1400" b="1" dirty="0">
                <a:latin typeface="Courier New"/>
                <a:cs typeface="Courier New"/>
              </a:rPr>
              <a:t>			wait( (int *)0 );</a:t>
            </a:r>
          </a:p>
          <a:p>
            <a:pPr marL="0" indent="0">
              <a:lnSpc>
                <a:spcPct val="70000"/>
              </a:lnSpc>
              <a:buNone/>
            </a:pPr>
            <a:r>
              <a:rPr lang="en-US" sz="1400" b="1" dirty="0">
                <a:latin typeface="Courier New"/>
                <a:cs typeface="Courier New"/>
              </a:rPr>
              <a:t>			printf("child finished\n");</a:t>
            </a:r>
          </a:p>
          <a:p>
            <a:pPr marL="0" indent="0">
              <a:lnSpc>
                <a:spcPct val="70000"/>
              </a:lnSpc>
              <a:buNone/>
            </a:pPr>
            <a:r>
              <a:rPr lang="en-US" sz="1400" b="1" dirty="0">
                <a:latin typeface="Courier New"/>
                <a:cs typeface="Courier New"/>
              </a:rPr>
              <a:t>		}</a:t>
            </a:r>
          </a:p>
          <a:p>
            <a:pPr marL="0" indent="0">
              <a:lnSpc>
                <a:spcPct val="70000"/>
              </a:lnSpc>
              <a:buNone/>
            </a:pPr>
            <a:r>
              <a:rPr lang="en-US" sz="1400" b="1" dirty="0">
                <a:latin typeface="Courier New"/>
                <a:cs typeface="Courier New"/>
              </a:rPr>
              <a:t>	} /* while */</a:t>
            </a:r>
          </a:p>
          <a:p>
            <a:pPr marL="0" indent="0">
              <a:lnSpc>
                <a:spcPct val="70000"/>
              </a:lnSpc>
              <a:buNone/>
            </a:pPr>
            <a:r>
              <a:rPr lang="fr-FR" sz="1400" b="1" dirty="0">
                <a:latin typeface="Courier New"/>
                <a:cs typeface="Courier New"/>
              </a:rPr>
              <a:t>} /* main */</a:t>
            </a:r>
            <a:endParaRPr lang="en-US" sz="1400" b="1" dirty="0">
              <a:latin typeface="Courier New"/>
              <a:cs typeface="Courier New"/>
            </a:endParaRPr>
          </a:p>
        </p:txBody>
      </p:sp>
    </p:spTree>
    <p:extLst>
      <p:ext uri="{BB962C8B-B14F-4D97-AF65-F5344CB8AC3E}">
        <p14:creationId xmlns:p14="http://schemas.microsoft.com/office/powerpoint/2010/main" val="237699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49</a:t>
            </a:fld>
            <a:endParaRPr lang="en-US" dirty="0">
              <a:solidFill>
                <a:schemeClr val="tx1"/>
              </a:solidFill>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1" y="1600200"/>
            <a:ext cx="4513366" cy="4807744"/>
          </a:xfrm>
        </p:spPr>
        <p:txBody>
          <a:bodyPr>
            <a:noAutofit/>
          </a:bodyPr>
          <a:lstStyle/>
          <a:p>
            <a:pPr algn="just"/>
            <a:r>
              <a:rPr lang="en-US" sz="2400" dirty="0">
                <a:solidFill>
                  <a:srgbClr val="000000"/>
                </a:solidFill>
                <a:ea typeface="ＭＳ Ｐゴシック" charset="0"/>
                <a:cs typeface="Courier New" charset="0"/>
              </a:rPr>
              <a:t>Common use of the </a:t>
            </a:r>
            <a:r>
              <a:rPr lang="en-US" sz="2400" dirty="0">
                <a:solidFill>
                  <a:srgbClr val="000000"/>
                </a:solidFill>
                <a:latin typeface="Courier New"/>
                <a:ea typeface="ＭＳ Ｐゴシック" charset="0"/>
                <a:cs typeface="Courier New"/>
              </a:rPr>
              <a:t>fork()</a:t>
            </a:r>
            <a:r>
              <a:rPr lang="en-US" sz="2400" dirty="0">
                <a:solidFill>
                  <a:srgbClr val="000000"/>
                </a:solidFill>
                <a:ea typeface="ＭＳ Ｐゴシック" charset="0"/>
                <a:cs typeface="Courier New" charset="0"/>
              </a:rPr>
              <a:t> and </a:t>
            </a:r>
            <a:r>
              <a:rPr lang="en-US" sz="2400" dirty="0">
                <a:solidFill>
                  <a:srgbClr val="000000"/>
                </a:solidFill>
                <a:latin typeface="Courier New"/>
                <a:ea typeface="ＭＳ Ｐゴシック" charset="0"/>
                <a:cs typeface="Courier New"/>
              </a:rPr>
              <a:t>exec()</a:t>
            </a:r>
            <a:r>
              <a:rPr lang="en-US" sz="2400" dirty="0">
                <a:solidFill>
                  <a:srgbClr val="000000"/>
                </a:solidFill>
                <a:ea typeface="ＭＳ Ｐゴシック" charset="0"/>
                <a:cs typeface="Courier New" charset="0"/>
              </a:rPr>
              <a:t> system calls centers around being able to run another program </a:t>
            </a:r>
            <a:r>
              <a:rPr lang="en-US" sz="2400" b="1" dirty="0">
                <a:solidFill>
                  <a:srgbClr val="000000"/>
                </a:solidFill>
                <a:ea typeface="ＭＳ Ｐゴシック" charset="0"/>
                <a:cs typeface="Courier New" charset="0"/>
              </a:rPr>
              <a:t>in parallel </a:t>
            </a:r>
            <a:r>
              <a:rPr lang="en-US" sz="2400" dirty="0">
                <a:solidFill>
                  <a:srgbClr val="000000"/>
                </a:solidFill>
                <a:ea typeface="ＭＳ Ｐゴシック" charset="0"/>
                <a:cs typeface="Courier New" charset="0"/>
              </a:rPr>
              <a:t>without </a:t>
            </a:r>
            <a:r>
              <a:rPr lang="en-US" sz="2400" i="1" dirty="0">
                <a:solidFill>
                  <a:srgbClr val="000000"/>
                </a:solidFill>
                <a:ea typeface="ＭＳ Ｐゴシック" charset="0"/>
                <a:cs typeface="Courier New" charset="0"/>
              </a:rPr>
              <a:t>terminating</a:t>
            </a:r>
            <a:r>
              <a:rPr lang="en-US" sz="2400" dirty="0">
                <a:solidFill>
                  <a:srgbClr val="000000"/>
                </a:solidFill>
                <a:ea typeface="ＭＳ Ｐゴシック" charset="0"/>
                <a:cs typeface="Courier New" charset="0"/>
              </a:rPr>
              <a:t> the current process</a:t>
            </a:r>
          </a:p>
          <a:p>
            <a:pPr lvl="1" algn="just"/>
            <a:r>
              <a:rPr lang="en-US" sz="2000" dirty="0">
                <a:solidFill>
                  <a:srgbClr val="000000"/>
                </a:solidFill>
                <a:ea typeface="ＭＳ Ｐゴシック" charset="0"/>
                <a:cs typeface="Courier New" charset="0"/>
              </a:rPr>
              <a:t>Parent process uses </a:t>
            </a:r>
            <a:r>
              <a:rPr lang="en-US" sz="2000" dirty="0">
                <a:solidFill>
                  <a:srgbClr val="000000"/>
                </a:solidFill>
                <a:latin typeface="Courier New"/>
                <a:ea typeface="ＭＳ Ｐゴシック" charset="0"/>
                <a:cs typeface="Courier New"/>
              </a:rPr>
              <a:t>fork()</a:t>
            </a:r>
            <a:r>
              <a:rPr lang="en-US" sz="2000" dirty="0">
                <a:solidFill>
                  <a:srgbClr val="000000"/>
                </a:solidFill>
                <a:ea typeface="ＭＳ Ｐゴシック" charset="0"/>
                <a:cs typeface="Courier New" charset="0"/>
              </a:rPr>
              <a:t> to create the child process, which will then use the </a:t>
            </a:r>
            <a:r>
              <a:rPr lang="en-US" sz="2000" dirty="0">
                <a:solidFill>
                  <a:srgbClr val="000000"/>
                </a:solidFill>
                <a:latin typeface="Courier New"/>
                <a:ea typeface="ＭＳ Ｐゴシック" charset="0"/>
                <a:cs typeface="Courier New"/>
              </a:rPr>
              <a:t>exec()</a:t>
            </a:r>
            <a:r>
              <a:rPr lang="en-US" sz="2000" dirty="0">
                <a:solidFill>
                  <a:srgbClr val="000000"/>
                </a:solidFill>
                <a:ea typeface="ＭＳ Ｐゴシック" charset="0"/>
                <a:cs typeface="Courier New" charset="0"/>
              </a:rPr>
              <a:t> family of system calls to run the desired program while the parent waits on the child to terminate</a:t>
            </a:r>
          </a:p>
        </p:txBody>
      </p:sp>
      <p:sp>
        <p:nvSpPr>
          <p:cNvPr id="10" name="Title 1"/>
          <p:cNvSpPr>
            <a:spLocks noGrp="1"/>
          </p:cNvSpPr>
          <p:nvPr>
            <p:ph type="title"/>
          </p:nvPr>
        </p:nvSpPr>
        <p:spPr>
          <a:xfrm>
            <a:off x="1447800" y="274638"/>
            <a:ext cx="7565232" cy="1143000"/>
          </a:xfrm>
        </p:spPr>
        <p:txBody>
          <a:bodyPr>
            <a:normAutofit/>
          </a:bodyPr>
          <a:lstStyle/>
          <a:p>
            <a:pPr algn="l"/>
            <a:r>
              <a:rPr lang="en-US" sz="4000" dirty="0">
                <a:latin typeface="+mn-lt"/>
                <a:cs typeface="Courier New"/>
              </a:rPr>
              <a:t>The </a:t>
            </a:r>
            <a:r>
              <a:rPr lang="en-US" sz="4000" dirty="0">
                <a:latin typeface="Courier New"/>
                <a:cs typeface="Courier New"/>
              </a:rPr>
              <a:t>fork-exec</a:t>
            </a:r>
            <a:r>
              <a:rPr lang="en-US" sz="4000" dirty="0"/>
              <a:t> Model</a:t>
            </a:r>
            <a:endParaRPr lang="en-US" sz="4000" b="1" dirty="0">
              <a:latin typeface="Courier New"/>
              <a:cs typeface="Courier New"/>
            </a:endParaRPr>
          </a:p>
        </p:txBody>
      </p:sp>
      <p:pic>
        <p:nvPicPr>
          <p:cNvPr id="11" name="Picture 10" descr="Macintosh HD:Users:MatCat:Desktop:Screen Shot 2017-08-01 at 2.44.12 AM.png"/>
          <p:cNvPicPr/>
          <p:nvPr/>
        </p:nvPicPr>
        <p:blipFill>
          <a:blip r:embed="rId3">
            <a:extLst>
              <a:ext uri="{28A0092B-C50C-407E-A947-70E740481C1C}">
                <a14:useLocalDpi xmlns:a14="http://schemas.microsoft.com/office/drawing/2010/main" val="0"/>
              </a:ext>
            </a:extLst>
          </a:blip>
          <a:srcRect/>
          <a:stretch>
            <a:fillRect/>
          </a:stretch>
        </p:blipFill>
        <p:spPr bwMode="auto">
          <a:xfrm>
            <a:off x="5123948" y="2407627"/>
            <a:ext cx="3766185" cy="2808411"/>
          </a:xfrm>
          <a:prstGeom prst="rect">
            <a:avLst/>
          </a:prstGeom>
          <a:noFill/>
          <a:ln>
            <a:noFill/>
          </a:ln>
        </p:spPr>
      </p:pic>
    </p:spTree>
    <p:extLst>
      <p:ext uri="{BB962C8B-B14F-4D97-AF65-F5344CB8AC3E}">
        <p14:creationId xmlns:p14="http://schemas.microsoft.com/office/powerpoint/2010/main" val="292669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Management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400"/>
              </a:spcAft>
              <a:defRPr/>
            </a:pPr>
            <a:r>
              <a:rPr lang="en-US" sz="2400" dirty="0"/>
              <a:t>The OS is responsible for the following activities</a:t>
            </a:r>
          </a:p>
          <a:p>
            <a:pPr lvl="1" algn="just">
              <a:spcBef>
                <a:spcPts val="0"/>
              </a:spcBef>
              <a:spcAft>
                <a:spcPts val="400"/>
              </a:spcAft>
              <a:defRPr/>
            </a:pPr>
            <a:r>
              <a:rPr lang="en-US" sz="2000" dirty="0"/>
              <a:t>Process creation and deletion</a:t>
            </a:r>
          </a:p>
          <a:p>
            <a:pPr lvl="1" algn="just">
              <a:spcBef>
                <a:spcPts val="0"/>
              </a:spcBef>
              <a:spcAft>
                <a:spcPts val="400"/>
              </a:spcAft>
              <a:defRPr/>
            </a:pPr>
            <a:r>
              <a:rPr lang="en-US" sz="2000" dirty="0"/>
              <a:t>Process suspension and resumption</a:t>
            </a:r>
          </a:p>
          <a:p>
            <a:pPr lvl="1" algn="just">
              <a:spcBef>
                <a:spcPts val="0"/>
              </a:spcBef>
              <a:spcAft>
                <a:spcPts val="400"/>
              </a:spcAft>
              <a:defRPr/>
            </a:pPr>
            <a:r>
              <a:rPr lang="en-US" sz="2000" dirty="0"/>
              <a:t>Provision of mechanisms for:</a:t>
            </a:r>
          </a:p>
          <a:p>
            <a:pPr lvl="2" algn="just">
              <a:spcBef>
                <a:spcPts val="0"/>
              </a:spcBef>
              <a:spcAft>
                <a:spcPts val="400"/>
              </a:spcAft>
              <a:defRPr/>
            </a:pPr>
            <a:r>
              <a:rPr lang="en-US" sz="2000" dirty="0"/>
              <a:t>Process synchronization</a:t>
            </a:r>
          </a:p>
          <a:p>
            <a:pPr lvl="2" algn="just">
              <a:spcBef>
                <a:spcPts val="0"/>
              </a:spcBef>
              <a:spcAft>
                <a:spcPts val="400"/>
              </a:spcAft>
              <a:defRPr/>
            </a:pPr>
            <a:r>
              <a:rPr lang="en-US" sz="2000" dirty="0"/>
              <a:t>Process communication</a:t>
            </a:r>
          </a:p>
          <a:p>
            <a:pPr lvl="1" algn="just">
              <a:spcBef>
                <a:spcPts val="0"/>
              </a:spcBef>
              <a:spcAft>
                <a:spcPts val="400"/>
              </a:spcAft>
              <a:defRPr/>
            </a:pPr>
            <a:r>
              <a:rPr lang="en-US" sz="2000" dirty="0"/>
              <a:t>Deadlock handling</a:t>
            </a:r>
          </a:p>
          <a:p>
            <a:pPr algn="just">
              <a:spcBef>
                <a:spcPts val="0"/>
              </a:spcBef>
              <a:spcAft>
                <a:spcPts val="400"/>
              </a:spcAft>
              <a:defRPr/>
            </a:pPr>
            <a:r>
              <a:rPr lang="en-US" sz="2400" dirty="0">
                <a:ea typeface="ＭＳ Ｐゴシック" charset="0"/>
                <a:cs typeface="ＭＳ Ｐゴシック" charset="0"/>
              </a:rPr>
              <a:t>How does OS correctly run multiple processes concurrently?</a:t>
            </a:r>
          </a:p>
          <a:p>
            <a:pPr lvl="1" algn="just">
              <a:spcBef>
                <a:spcPts val="0"/>
              </a:spcBef>
              <a:spcAft>
                <a:spcPts val="400"/>
              </a:spcAft>
              <a:defRPr/>
            </a:pPr>
            <a:r>
              <a:rPr lang="en-US" sz="2000" dirty="0">
                <a:ea typeface="ＭＳ Ｐゴシック" charset="0"/>
                <a:cs typeface="ＭＳ Ｐゴシック" charset="0"/>
              </a:rPr>
              <a:t>What kind of information must be kept?</a:t>
            </a:r>
          </a:p>
          <a:p>
            <a:pPr lvl="1" algn="just">
              <a:spcBef>
                <a:spcPts val="0"/>
              </a:spcBef>
              <a:spcAft>
                <a:spcPts val="400"/>
              </a:spcAft>
              <a:defRPr/>
            </a:pPr>
            <a:r>
              <a:rPr lang="en-US" sz="2000" dirty="0">
                <a:ea typeface="ＭＳ Ｐゴシック" charset="0"/>
                <a:cs typeface="ＭＳ Ｐゴシック" charset="0"/>
              </a:rPr>
              <a:t>What does OS have to do to run processes correctly?</a:t>
            </a:r>
          </a:p>
          <a:p>
            <a:pPr lvl="1" algn="just">
              <a:spcBef>
                <a:spcPts val="0"/>
              </a:spcBef>
              <a:spcAft>
                <a:spcPts val="400"/>
              </a:spcAft>
              <a:defRPr/>
            </a:pPr>
            <a:r>
              <a:rPr lang="en-US" sz="2000" dirty="0">
                <a:ea typeface="ＭＳ Ｐゴシック" charset="0"/>
                <a:cs typeface="ＭＳ Ｐゴシック" charset="0"/>
              </a:rPr>
              <a:t>OS must be able to distinguish among different processes</a:t>
            </a:r>
          </a:p>
          <a:p>
            <a:pPr lvl="2" algn="just">
              <a:spcBef>
                <a:spcPts val="0"/>
              </a:spcBef>
              <a:spcAft>
                <a:spcPts val="400"/>
              </a:spcAft>
              <a:defRPr/>
            </a:pPr>
            <a:r>
              <a:rPr lang="en-US" sz="2000" dirty="0">
                <a:ea typeface="ＭＳ Ｐゴシック" charset="0"/>
                <a:cs typeface="ＭＳ Ｐゴシック" charset="0"/>
              </a:rPr>
              <a:t>Multiple programs may be loaded into memory at same time</a:t>
            </a:r>
          </a:p>
          <a:p>
            <a:pPr lvl="2" algn="just">
              <a:spcBef>
                <a:spcPts val="0"/>
              </a:spcBef>
              <a:spcAft>
                <a:spcPts val="400"/>
              </a:spcAft>
              <a:defRPr/>
            </a:pPr>
            <a:r>
              <a:rPr lang="en-US" sz="2000" dirty="0">
                <a:ea typeface="ＭＳ Ｐゴシック" charset="0"/>
              </a:rPr>
              <a:t>Each process is assigned a unique, non-negative integral </a:t>
            </a:r>
            <a:r>
              <a:rPr lang="en-US" sz="2000" dirty="0">
                <a:solidFill>
                  <a:srgbClr val="008000"/>
                </a:solidFill>
                <a:ea typeface="ＭＳ Ｐゴシック" charset="0"/>
              </a:rPr>
              <a:t>process ID</a:t>
            </a:r>
            <a:r>
              <a:rPr lang="en-US" sz="2000" dirty="0">
                <a:ea typeface="ＭＳ Ｐゴシック" charset="0"/>
              </a:rPr>
              <a:t>, or PID</a:t>
            </a:r>
          </a:p>
        </p:txBody>
      </p:sp>
    </p:spTree>
    <p:extLst>
      <p:ext uri="{BB962C8B-B14F-4D97-AF65-F5344CB8AC3E}">
        <p14:creationId xmlns:p14="http://schemas.microsoft.com/office/powerpoint/2010/main" val="1137108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50</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Process Termination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2002857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Termination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199" y="1600200"/>
            <a:ext cx="8419945" cy="4807744"/>
          </a:xfrm>
        </p:spPr>
        <p:txBody>
          <a:bodyPr>
            <a:noAutofit/>
          </a:bodyPr>
          <a:lstStyle/>
          <a:p>
            <a:pPr algn="just">
              <a:spcBef>
                <a:spcPts val="0"/>
              </a:spcBef>
              <a:spcAft>
                <a:spcPts val="600"/>
              </a:spcAft>
              <a:defRPr/>
            </a:pPr>
            <a:r>
              <a:rPr lang="en-US" sz="2400" dirty="0">
                <a:ea typeface="ＭＳ Ｐゴシック" charset="0"/>
                <a:cs typeface="ＭＳ Ｐゴシック" charset="0"/>
              </a:rPr>
              <a:t>A process may be terminated</a:t>
            </a:r>
          </a:p>
          <a:p>
            <a:pPr lvl="1" algn="just">
              <a:spcBef>
                <a:spcPts val="0"/>
              </a:spcBef>
              <a:spcAft>
                <a:spcPts val="600"/>
              </a:spcAft>
              <a:defRPr/>
            </a:pPr>
            <a:r>
              <a:rPr lang="en-US" sz="2000" dirty="0">
                <a:ea typeface="ＭＳ Ｐゴシック" charset="0"/>
                <a:cs typeface="ＭＳ Ｐゴシック" charset="0"/>
              </a:rPr>
              <a:t>When it executes its last statement and asks the operating system to delete it</a:t>
            </a:r>
          </a:p>
          <a:p>
            <a:pPr lvl="1" algn="just">
              <a:spcBef>
                <a:spcPts val="0"/>
              </a:spcBef>
              <a:spcAft>
                <a:spcPts val="600"/>
              </a:spcAft>
              <a:defRPr/>
            </a:pPr>
            <a:r>
              <a:rPr lang="en-US" sz="2000" dirty="0"/>
              <a:t>By calling the </a:t>
            </a:r>
            <a:r>
              <a:rPr lang="en-US" sz="2000" dirty="0">
                <a:latin typeface="Courier New"/>
                <a:cs typeface="Courier New"/>
              </a:rPr>
              <a:t>exit()</a:t>
            </a:r>
            <a:r>
              <a:rPr lang="en-US" sz="2000" dirty="0"/>
              <a:t> system call in the </a:t>
            </a:r>
            <a:r>
              <a:rPr lang="en-US" sz="2000" dirty="0">
                <a:latin typeface="Courier New"/>
                <a:cs typeface="Courier New"/>
              </a:rPr>
              <a:t>&lt;stdlib.h&gt;</a:t>
            </a:r>
            <a:r>
              <a:rPr lang="en-US" sz="2000" dirty="0"/>
              <a:t> library</a:t>
            </a:r>
            <a:endParaRPr lang="en-US" sz="1800" dirty="0">
              <a:ea typeface="ＭＳ Ｐゴシック" charset="0"/>
            </a:endParaRPr>
          </a:p>
          <a:p>
            <a:pPr algn="just">
              <a:spcBef>
                <a:spcPts val="0"/>
              </a:spcBef>
              <a:spcAft>
                <a:spcPts val="600"/>
              </a:spcAft>
              <a:defRPr/>
            </a:pPr>
            <a:r>
              <a:rPr lang="en-US" sz="2400" dirty="0">
                <a:ea typeface="ＭＳ Ｐゴシック" charset="0"/>
                <a:cs typeface="ＭＳ Ｐゴシック" charset="0"/>
              </a:rPr>
              <a:t>A parent may terminate execution of child processes using the </a:t>
            </a:r>
            <a:r>
              <a:rPr lang="en-US" sz="2400" dirty="0">
                <a:solidFill>
                  <a:srgbClr val="000000"/>
                </a:solidFill>
                <a:latin typeface="Courier New"/>
                <a:ea typeface="ＭＳ Ｐゴシック" charset="0"/>
                <a:cs typeface="Courier New"/>
              </a:rPr>
              <a:t>abort()</a:t>
            </a:r>
            <a:r>
              <a:rPr lang="en-US" sz="2400" dirty="0">
                <a:ea typeface="ＭＳ Ｐゴシック" charset="0"/>
                <a:cs typeface="ＭＳ Ｐゴシック" charset="0"/>
              </a:rPr>
              <a:t> system call if</a:t>
            </a:r>
          </a:p>
          <a:p>
            <a:pPr lvl="1" algn="just">
              <a:spcBef>
                <a:spcPts val="0"/>
              </a:spcBef>
              <a:spcAft>
                <a:spcPts val="600"/>
              </a:spcAft>
              <a:defRPr/>
            </a:pPr>
            <a:r>
              <a:rPr lang="en-US" sz="2000" dirty="0">
                <a:ea typeface="ＭＳ Ｐゴシック" charset="0"/>
              </a:rPr>
              <a:t>Child has exceeded allocated resources</a:t>
            </a:r>
          </a:p>
          <a:p>
            <a:pPr lvl="1" algn="just">
              <a:spcBef>
                <a:spcPts val="0"/>
              </a:spcBef>
              <a:spcAft>
                <a:spcPts val="600"/>
              </a:spcAft>
              <a:defRPr/>
            </a:pPr>
            <a:r>
              <a:rPr lang="en-US" sz="2000" dirty="0">
                <a:ea typeface="ＭＳ Ｐゴシック" charset="0"/>
              </a:rPr>
              <a:t>Task assigned to child is no longer required</a:t>
            </a:r>
          </a:p>
          <a:p>
            <a:pPr lvl="1" algn="just">
              <a:spcBef>
                <a:spcPts val="0"/>
              </a:spcBef>
              <a:spcAft>
                <a:spcPts val="600"/>
              </a:spcAft>
              <a:defRPr/>
            </a:pPr>
            <a:r>
              <a:rPr lang="en-US" sz="2000" dirty="0">
                <a:ea typeface="ＭＳ Ｐゴシック" charset="0"/>
              </a:rPr>
              <a:t>Parent is exiting</a:t>
            </a:r>
          </a:p>
          <a:p>
            <a:pPr lvl="2" algn="just">
              <a:spcBef>
                <a:spcPts val="0"/>
              </a:spcBef>
              <a:spcAft>
                <a:spcPts val="600"/>
              </a:spcAft>
              <a:defRPr/>
            </a:pPr>
            <a:r>
              <a:rPr lang="en-US" sz="2000" dirty="0">
                <a:ea typeface="ＭＳ Ｐゴシック" charset="0"/>
              </a:rPr>
              <a:t>Some operating systems do not allow child to continue if its parent terminates</a:t>
            </a:r>
          </a:p>
          <a:p>
            <a:pPr algn="just">
              <a:spcBef>
                <a:spcPts val="0"/>
              </a:spcBef>
              <a:spcAft>
                <a:spcPts val="600"/>
              </a:spcAft>
              <a:defRPr/>
            </a:pPr>
            <a:r>
              <a:rPr lang="en-US" sz="2400" dirty="0"/>
              <a:t>When a child process terminates, a </a:t>
            </a:r>
            <a:r>
              <a:rPr lang="en-US" sz="2400" dirty="0">
                <a:solidFill>
                  <a:srgbClr val="2F02F0"/>
                </a:solidFill>
              </a:rPr>
              <a:t>SIGCHLD</a:t>
            </a:r>
            <a:r>
              <a:rPr lang="en-US" sz="2400" dirty="0"/>
              <a:t> signal is sent to the parent</a:t>
            </a:r>
          </a:p>
        </p:txBody>
      </p:sp>
    </p:spTree>
    <p:extLst>
      <p:ext uri="{BB962C8B-B14F-4D97-AF65-F5344CB8AC3E}">
        <p14:creationId xmlns:p14="http://schemas.microsoft.com/office/powerpoint/2010/main" val="963081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Zombies and Orphans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199" y="1600200"/>
            <a:ext cx="8419945" cy="4807744"/>
          </a:xfrm>
        </p:spPr>
        <p:txBody>
          <a:bodyPr>
            <a:noAutofit/>
          </a:bodyPr>
          <a:lstStyle/>
          <a:p>
            <a:pPr algn="just">
              <a:spcBef>
                <a:spcPts val="0"/>
              </a:spcBef>
              <a:spcAft>
                <a:spcPts val="600"/>
              </a:spcAft>
              <a:defRPr/>
            </a:pPr>
            <a:r>
              <a:rPr lang="en-US" sz="2400" dirty="0">
                <a:ea typeface="ＭＳ Ｐゴシック" charset="0"/>
                <a:cs typeface="ＭＳ Ｐゴシック" charset="0"/>
              </a:rPr>
              <a:t>A child process whose parent has terminated is referred to as an </a:t>
            </a:r>
            <a:r>
              <a:rPr lang="en-US" sz="2400" dirty="0">
                <a:solidFill>
                  <a:srgbClr val="008000"/>
                </a:solidFill>
                <a:ea typeface="ＭＳ Ｐゴシック" charset="0"/>
                <a:cs typeface="ＭＳ Ｐゴシック" charset="0"/>
              </a:rPr>
              <a:t>orphan</a:t>
            </a:r>
          </a:p>
          <a:p>
            <a:pPr lvl="1" algn="just">
              <a:spcBef>
                <a:spcPts val="0"/>
              </a:spcBef>
              <a:spcAft>
                <a:spcPts val="600"/>
              </a:spcAft>
              <a:defRPr/>
            </a:pPr>
            <a:r>
              <a:rPr lang="en-US" sz="2000" dirty="0">
                <a:ea typeface="ＭＳ Ｐゴシック" charset="0"/>
                <a:cs typeface="ＭＳ Ｐゴシック" charset="0"/>
              </a:rPr>
              <a:t>Child is still executing, but parent has terminated</a:t>
            </a:r>
          </a:p>
          <a:p>
            <a:pPr lvl="1" algn="just">
              <a:spcBef>
                <a:spcPts val="0"/>
              </a:spcBef>
              <a:spcAft>
                <a:spcPts val="600"/>
              </a:spcAft>
              <a:defRPr/>
            </a:pPr>
            <a:r>
              <a:rPr lang="en-US" sz="2000" dirty="0">
                <a:ea typeface="ＭＳ Ｐゴシック" charset="0"/>
                <a:cs typeface="ＭＳ Ｐゴシック" charset="0"/>
              </a:rPr>
              <a:t>Some process is needed to query the child’s exit status</a:t>
            </a:r>
          </a:p>
          <a:p>
            <a:pPr algn="just">
              <a:spcBef>
                <a:spcPts val="0"/>
              </a:spcBef>
              <a:spcAft>
                <a:spcPts val="600"/>
              </a:spcAft>
              <a:defRPr/>
            </a:pPr>
            <a:r>
              <a:rPr lang="en-US" sz="2400" dirty="0">
                <a:ea typeface="ＭＳ Ｐゴシック" charset="0"/>
                <a:cs typeface="ＭＳ Ｐゴシック" charset="0"/>
              </a:rPr>
              <a:t>When a child exits and its parent is not currently waiting (i.e., executing a </a:t>
            </a:r>
            <a:r>
              <a:rPr lang="en-US" sz="2400" dirty="0">
                <a:latin typeface="Courier New"/>
                <a:ea typeface="ＭＳ Ｐゴシック" charset="0"/>
                <a:cs typeface="Courier New"/>
              </a:rPr>
              <a:t>wait()</a:t>
            </a:r>
            <a:r>
              <a:rPr lang="en-US" sz="2400" dirty="0">
                <a:ea typeface="ＭＳ Ｐゴシック" charset="0"/>
                <a:cs typeface="ＭＳ Ｐゴシック" charset="0"/>
              </a:rPr>
              <a:t>), it becomes a </a:t>
            </a:r>
            <a:r>
              <a:rPr lang="en-US" sz="2400" dirty="0">
                <a:solidFill>
                  <a:srgbClr val="008000"/>
                </a:solidFill>
                <a:ea typeface="ＭＳ Ｐゴシック" charset="0"/>
                <a:cs typeface="ＭＳ Ｐゴシック" charset="0"/>
              </a:rPr>
              <a:t>zombie</a:t>
            </a:r>
          </a:p>
          <a:p>
            <a:pPr lvl="1" algn="just">
              <a:spcBef>
                <a:spcPts val="0"/>
              </a:spcBef>
              <a:spcAft>
                <a:spcPts val="600"/>
              </a:spcAft>
              <a:defRPr/>
            </a:pPr>
            <a:r>
              <a:rPr lang="en-US" sz="2000" dirty="0">
                <a:ea typeface="ＭＳ Ｐゴシック" charset="0"/>
                <a:cs typeface="ＭＳ Ｐゴシック" charset="0"/>
              </a:rPr>
              <a:t>A zombie is not really a process (since it terminated), but the system still has an entry in the process table for the non-existing child process</a:t>
            </a:r>
          </a:p>
          <a:p>
            <a:pPr algn="just">
              <a:spcBef>
                <a:spcPts val="0"/>
              </a:spcBef>
              <a:spcAft>
                <a:spcPts val="600"/>
              </a:spcAft>
              <a:defRPr/>
            </a:pPr>
            <a:r>
              <a:rPr lang="en-US" sz="2400" dirty="0">
                <a:ea typeface="ＭＳ Ｐゴシック" charset="0"/>
                <a:cs typeface="ＭＳ Ｐゴシック" charset="0"/>
              </a:rPr>
              <a:t>When a parent terminates, any orphans and zombies are adopted by the </a:t>
            </a:r>
            <a:r>
              <a:rPr lang="en-US" sz="2400" dirty="0">
                <a:solidFill>
                  <a:srgbClr val="008000"/>
                </a:solidFill>
                <a:ea typeface="ＭＳ Ｐゴシック" charset="0"/>
                <a:cs typeface="ＭＳ Ｐゴシック" charset="0"/>
              </a:rPr>
              <a:t>init </a:t>
            </a:r>
            <a:r>
              <a:rPr lang="en-US" sz="2400" dirty="0">
                <a:ea typeface="ＭＳ Ｐゴシック" charset="0"/>
                <a:cs typeface="ＭＳ Ｐゴシック" charset="0"/>
              </a:rPr>
              <a:t>process (PID 1) of the system</a:t>
            </a:r>
            <a:endParaRPr lang="en-US" sz="2800" dirty="0">
              <a:ea typeface="ＭＳ Ｐゴシック" charset="0"/>
              <a:cs typeface="ＭＳ Ｐゴシック" charset="0"/>
            </a:endParaRPr>
          </a:p>
        </p:txBody>
      </p:sp>
    </p:spTree>
    <p:extLst>
      <p:ext uri="{BB962C8B-B14F-4D97-AF65-F5344CB8AC3E}">
        <p14:creationId xmlns:p14="http://schemas.microsoft.com/office/powerpoint/2010/main" val="404257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blinds(horizontal)">
                                      <p:cBhvr>
                                        <p:cTn id="7" dur="500"/>
                                        <p:tgtEl>
                                          <p:spTgt spid="8">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blinds(horizontal)">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dissolve">
                                      <p:cBhvr>
                                        <p:cTn id="15"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53</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Process Identification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3673254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solidFill>
                  <a:srgbClr val="FF0000"/>
                </a:solidFill>
              </a:rPr>
              <a:t>Process Groups</a:t>
            </a:r>
            <a:endParaRPr lang="en-US" sz="4000" b="1" dirty="0">
              <a:solidFill>
                <a:srgbClr val="FF0000"/>
              </a:solidFill>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205290" y="1600200"/>
            <a:ext cx="8733420" cy="4807744"/>
          </a:xfrm>
        </p:spPr>
        <p:txBody>
          <a:bodyPr>
            <a:noAutofit/>
          </a:bodyPr>
          <a:lstStyle/>
          <a:p>
            <a:pPr algn="just">
              <a:spcBef>
                <a:spcPts val="0"/>
              </a:spcBef>
              <a:spcAft>
                <a:spcPts val="600"/>
              </a:spcAft>
              <a:defRPr/>
            </a:pPr>
            <a:r>
              <a:rPr lang="en-US" sz="2400" dirty="0">
                <a:cs typeface="Courier New"/>
              </a:rPr>
              <a:t>What happens when you Ctrl-C a program that created several children?</a:t>
            </a:r>
          </a:p>
          <a:p>
            <a:pPr lvl="1" algn="just">
              <a:spcBef>
                <a:spcPts val="0"/>
              </a:spcBef>
              <a:spcAft>
                <a:spcPts val="600"/>
              </a:spcAft>
              <a:defRPr/>
            </a:pPr>
            <a:r>
              <a:rPr lang="en-US" sz="2000" dirty="0">
                <a:cs typeface="Courier New"/>
              </a:rPr>
              <a:t>Typically the program and its children terminate</a:t>
            </a:r>
          </a:p>
          <a:p>
            <a:pPr lvl="1" algn="just">
              <a:spcBef>
                <a:spcPts val="0"/>
              </a:spcBef>
              <a:spcAft>
                <a:spcPts val="600"/>
              </a:spcAft>
              <a:defRPr/>
            </a:pPr>
            <a:r>
              <a:rPr lang="en-US" sz="2000" dirty="0">
                <a:cs typeface="Courier New"/>
              </a:rPr>
              <a:t>Why the children? (part of the signal handler definition)</a:t>
            </a:r>
          </a:p>
          <a:p>
            <a:pPr algn="just">
              <a:spcBef>
                <a:spcPts val="0"/>
              </a:spcBef>
              <a:spcAft>
                <a:spcPts val="600"/>
              </a:spcAft>
              <a:defRPr/>
            </a:pPr>
            <a:r>
              <a:rPr lang="en-US" sz="2400" dirty="0"/>
              <a:t>In addition to having a unique ID, a process also belongs to a process group</a:t>
            </a:r>
          </a:p>
          <a:p>
            <a:pPr lvl="1" algn="just">
              <a:spcBef>
                <a:spcPts val="0"/>
              </a:spcBef>
              <a:spcAft>
                <a:spcPts val="600"/>
              </a:spcAft>
              <a:defRPr/>
            </a:pPr>
            <a:r>
              <a:rPr lang="en-US" sz="2000" dirty="0"/>
              <a:t>Several processes can be members of the same process group</a:t>
            </a:r>
          </a:p>
          <a:p>
            <a:pPr lvl="1" algn="just">
              <a:spcBef>
                <a:spcPts val="0"/>
              </a:spcBef>
              <a:spcAft>
                <a:spcPts val="600"/>
              </a:spcAft>
              <a:defRPr/>
            </a:pPr>
            <a:r>
              <a:rPr lang="en-US" sz="2000" dirty="0"/>
              <a:t>When a process forks, the child inherits its process group from its parent </a:t>
            </a:r>
          </a:p>
          <a:p>
            <a:pPr lvl="1" algn="just">
              <a:spcBef>
                <a:spcPts val="0"/>
              </a:spcBef>
              <a:spcAft>
                <a:spcPts val="600"/>
              </a:spcAft>
              <a:defRPr/>
            </a:pPr>
            <a:r>
              <a:rPr lang="en-US" sz="2000" dirty="0"/>
              <a:t>A process can change its process group to a new value by using </a:t>
            </a:r>
            <a:r>
              <a:rPr lang="en-US" sz="2000" dirty="0" err="1"/>
              <a:t>setpgid</a:t>
            </a:r>
            <a:r>
              <a:rPr lang="en-US" sz="2000" dirty="0"/>
              <a:t>()</a:t>
            </a:r>
          </a:p>
          <a:p>
            <a:pPr lvl="1" algn="just">
              <a:spcBef>
                <a:spcPts val="0"/>
              </a:spcBef>
              <a:spcAft>
                <a:spcPts val="600"/>
              </a:spcAft>
              <a:defRPr/>
            </a:pPr>
            <a:r>
              <a:rPr lang="en-US" sz="2000" dirty="0"/>
              <a:t>When a process execs, its process group remains the same</a:t>
            </a:r>
          </a:p>
        </p:txBody>
      </p:sp>
      <p:sp>
        <p:nvSpPr>
          <p:cNvPr id="2" name="Rectangle 1">
            <a:extLst>
              <a:ext uri="{FF2B5EF4-FFF2-40B4-BE49-F238E27FC236}">
                <a16:creationId xmlns:a16="http://schemas.microsoft.com/office/drawing/2014/main" id="{603D9CB5-27EF-45E2-8445-31F8275189EE}"/>
              </a:ext>
            </a:extLst>
          </p:cNvPr>
          <p:cNvSpPr/>
          <p:nvPr/>
        </p:nvSpPr>
        <p:spPr>
          <a:xfrm>
            <a:off x="205290" y="5583240"/>
            <a:ext cx="8441982" cy="1000122"/>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A process group is used to control the distribution of a signal; when a signal is directed to a process group, the signal is delivered to each process that is a member of that process group</a:t>
            </a:r>
          </a:p>
        </p:txBody>
      </p:sp>
      <p:pic>
        <p:nvPicPr>
          <p:cNvPr id="9" name="Picture 8" descr="trads-06-bg.jpg">
            <a:extLst>
              <a:ext uri="{FF2B5EF4-FFF2-40B4-BE49-F238E27FC236}">
                <a16:creationId xmlns:a16="http://schemas.microsoft.com/office/drawing/2014/main" id="{1E5DE718-500E-40D0-A3E8-020007AD6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747"/>
            <a:ext cx="1178560" cy="1178560"/>
          </a:xfrm>
          <a:prstGeom prst="rect">
            <a:avLst/>
          </a:prstGeom>
        </p:spPr>
      </p:pic>
      <p:pic>
        <p:nvPicPr>
          <p:cNvPr id="10" name="Picture 9" descr="trads-06-bg.jpg">
            <a:extLst>
              <a:ext uri="{FF2B5EF4-FFF2-40B4-BE49-F238E27FC236}">
                <a16:creationId xmlns:a16="http://schemas.microsoft.com/office/drawing/2014/main" id="{5DE0A8EF-B40E-4AD7-BFAF-CF8B87CA0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88266"/>
            <a:ext cx="1178560" cy="1178560"/>
          </a:xfrm>
          <a:prstGeom prst="rect">
            <a:avLst/>
          </a:prstGeom>
        </p:spPr>
      </p:pic>
    </p:spTree>
    <p:extLst>
      <p:ext uri="{BB962C8B-B14F-4D97-AF65-F5344CB8AC3E}">
        <p14:creationId xmlns:p14="http://schemas.microsoft.com/office/powerpoint/2010/main" val="10873548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83CA3-96E0-4438-A080-C0BF1C6EDC7D}"/>
              </a:ext>
            </a:extLst>
          </p:cNvPr>
          <p:cNvSpPr>
            <a:spLocks noGrp="1"/>
          </p:cNvSpPr>
          <p:nvPr>
            <p:ph idx="1"/>
          </p:nvPr>
        </p:nvSpPr>
        <p:spPr/>
        <p:txBody>
          <a:bodyPr>
            <a:normAutofit fontScale="85000" lnSpcReduction="10000"/>
          </a:bodyPr>
          <a:lstStyle/>
          <a:p>
            <a:pPr algn="just"/>
            <a:r>
              <a:rPr lang="en-US" sz="2800" b="0" i="0" dirty="0">
                <a:solidFill>
                  <a:srgbClr val="202124"/>
                </a:solidFill>
                <a:effectLst/>
                <a:latin typeface="Roboto" panose="02000000000000000000" pitchFamily="2" charset="0"/>
              </a:rPr>
              <a:t>A “process group” is a logical cluster of processes that belong to the same application or deployment unit and perform the same function across multiple hosts. </a:t>
            </a:r>
          </a:p>
          <a:p>
            <a:pPr algn="just"/>
            <a:endParaRPr lang="en-US" sz="2800" dirty="0">
              <a:solidFill>
                <a:srgbClr val="202124"/>
              </a:solidFill>
              <a:latin typeface="Roboto" panose="02000000000000000000" pitchFamily="2" charset="0"/>
            </a:endParaRPr>
          </a:p>
          <a:p>
            <a:pPr algn="just"/>
            <a:r>
              <a:rPr lang="en-US" sz="2800" dirty="0">
                <a:solidFill>
                  <a:srgbClr val="202124"/>
                </a:solidFill>
                <a:latin typeface="Roboto" panose="02000000000000000000" pitchFamily="2" charset="0"/>
              </a:rPr>
              <a:t>The distribution of signals to process groups forms the basis of </a:t>
            </a:r>
            <a:r>
              <a:rPr lang="en-US" sz="2800" dirty="0">
                <a:solidFill>
                  <a:srgbClr val="202124"/>
                </a:solidFill>
                <a:latin typeface="Roboto" panose="02000000000000000000" pitchFamily="2" charset="0"/>
                <a:hlinkClick r:id="rId2" tooltip="Job control (Unix)">
                  <a:extLst>
                    <a:ext uri="{A12FA001-AC4F-418D-AE19-62706E023703}">
                      <ahyp:hlinkClr xmlns:ahyp="http://schemas.microsoft.com/office/drawing/2018/hyperlinkcolor" val="tx"/>
                    </a:ext>
                  </a:extLst>
                </a:hlinkClick>
              </a:rPr>
              <a:t>job control</a:t>
            </a:r>
            <a:r>
              <a:rPr lang="en-US" sz="2800" dirty="0">
                <a:solidFill>
                  <a:srgbClr val="202124"/>
                </a:solidFill>
                <a:latin typeface="Roboto" panose="02000000000000000000" pitchFamily="2" charset="0"/>
              </a:rPr>
              <a:t> employed by </a:t>
            </a:r>
            <a:r>
              <a:rPr lang="en-US" sz="2800" dirty="0">
                <a:solidFill>
                  <a:srgbClr val="202124"/>
                </a:solidFill>
                <a:latin typeface="Roboto" panose="02000000000000000000" pitchFamily="2" charset="0"/>
                <a:hlinkClick r:id="rId3" tooltip="Shell (computing)">
                  <a:extLst>
                    <a:ext uri="{A12FA001-AC4F-418D-AE19-62706E023703}">
                      <ahyp:hlinkClr xmlns:ahyp="http://schemas.microsoft.com/office/drawing/2018/hyperlinkcolor" val="tx"/>
                    </a:ext>
                  </a:extLst>
                </a:hlinkClick>
              </a:rPr>
              <a:t>shell programs</a:t>
            </a:r>
            <a:r>
              <a:rPr lang="en-US" sz="2800" dirty="0">
                <a:solidFill>
                  <a:srgbClr val="202124"/>
                </a:solidFill>
                <a:latin typeface="Roboto" panose="02000000000000000000" pitchFamily="2" charset="0"/>
              </a:rPr>
              <a:t>. </a:t>
            </a:r>
          </a:p>
          <a:p>
            <a:pPr algn="just"/>
            <a:endParaRPr lang="en-US" sz="2800" b="0" i="0" dirty="0">
              <a:solidFill>
                <a:srgbClr val="202124"/>
              </a:solidFill>
              <a:effectLst/>
              <a:latin typeface="Roboto" panose="02000000000000000000" pitchFamily="2" charset="0"/>
            </a:endParaRPr>
          </a:p>
          <a:p>
            <a:pPr algn="just"/>
            <a:r>
              <a:rPr lang="en-US" sz="2800" b="0" i="0" dirty="0">
                <a:solidFill>
                  <a:srgbClr val="202124"/>
                </a:solidFill>
                <a:effectLst/>
                <a:latin typeface="Roboto" panose="02000000000000000000" pitchFamily="2" charset="0"/>
              </a:rPr>
              <a:t>Process groups are </a:t>
            </a:r>
            <a:r>
              <a:rPr lang="en-US" sz="2800" b="1" i="0" dirty="0">
                <a:solidFill>
                  <a:srgbClr val="202124"/>
                </a:solidFill>
                <a:effectLst/>
                <a:latin typeface="Roboto" panose="02000000000000000000" pitchFamily="2" charset="0"/>
              </a:rPr>
              <a:t>key building blocks of most </a:t>
            </a:r>
            <a:r>
              <a:rPr lang="en-US" sz="2800" b="1" dirty="0">
                <a:solidFill>
                  <a:srgbClr val="202124"/>
                </a:solidFill>
                <a:latin typeface="Roboto" panose="02000000000000000000" pitchFamily="2" charset="0"/>
              </a:rPr>
              <a:t>modern web-based applications.</a:t>
            </a:r>
          </a:p>
          <a:p>
            <a:pPr algn="just"/>
            <a:endParaRPr lang="en-US" sz="2800" b="1" dirty="0">
              <a:solidFill>
                <a:srgbClr val="202124"/>
              </a:solidFill>
              <a:latin typeface="Roboto" panose="02000000000000000000" pitchFamily="2" charset="0"/>
            </a:endParaRPr>
          </a:p>
          <a:p>
            <a:pPr algn="just"/>
            <a:r>
              <a:rPr lang="en-US" sz="2800" dirty="0">
                <a:solidFill>
                  <a:srgbClr val="202124"/>
                </a:solidFill>
                <a:latin typeface="Roboto" panose="02000000000000000000" pitchFamily="2" charset="0"/>
              </a:rPr>
              <a:t>A </a:t>
            </a:r>
            <a:r>
              <a:rPr lang="en-US" sz="2800" b="1" dirty="0">
                <a:solidFill>
                  <a:srgbClr val="202124"/>
                </a:solidFill>
                <a:latin typeface="Roboto" panose="02000000000000000000" pitchFamily="2" charset="0"/>
              </a:rPr>
              <a:t>session </a:t>
            </a:r>
            <a:r>
              <a:rPr lang="en-US" sz="2800" dirty="0">
                <a:solidFill>
                  <a:srgbClr val="202124"/>
                </a:solidFill>
                <a:latin typeface="Roboto" panose="02000000000000000000" pitchFamily="2" charset="0"/>
              </a:rPr>
              <a:t>denotes a collection of one or more process groups.</a:t>
            </a:r>
          </a:p>
        </p:txBody>
      </p:sp>
      <p:sp>
        <p:nvSpPr>
          <p:cNvPr id="4" name="Title 1">
            <a:extLst>
              <a:ext uri="{FF2B5EF4-FFF2-40B4-BE49-F238E27FC236}">
                <a16:creationId xmlns:a16="http://schemas.microsoft.com/office/drawing/2014/main" id="{56E48F6F-9B96-40F3-AFE6-D9C2ED54638B}"/>
              </a:ext>
            </a:extLst>
          </p:cNvPr>
          <p:cNvSpPr>
            <a:spLocks noGrp="1"/>
          </p:cNvSpPr>
          <p:nvPr>
            <p:ph type="title"/>
          </p:nvPr>
        </p:nvSpPr>
        <p:spPr>
          <a:xfrm>
            <a:off x="1447800" y="274638"/>
            <a:ext cx="7565232" cy="1143000"/>
          </a:xfrm>
        </p:spPr>
        <p:txBody>
          <a:bodyPr>
            <a:normAutofit/>
          </a:bodyPr>
          <a:lstStyle/>
          <a:p>
            <a:pPr algn="l"/>
            <a:r>
              <a:rPr lang="en-US" sz="4000" dirty="0">
                <a:solidFill>
                  <a:srgbClr val="FF0000"/>
                </a:solidFill>
              </a:rPr>
              <a:t>Process Groups</a:t>
            </a:r>
            <a:endParaRPr lang="en-US" sz="4000" b="1" dirty="0">
              <a:solidFill>
                <a:srgbClr val="FF0000"/>
              </a:solidFill>
              <a:latin typeface="Courier New"/>
              <a:cs typeface="Courier New"/>
            </a:endParaRPr>
          </a:p>
        </p:txBody>
      </p:sp>
      <p:cxnSp>
        <p:nvCxnSpPr>
          <p:cNvPr id="5" name="Straight Connector 4">
            <a:extLst>
              <a:ext uri="{FF2B5EF4-FFF2-40B4-BE49-F238E27FC236}">
                <a16:creationId xmlns:a16="http://schemas.microsoft.com/office/drawing/2014/main" id="{DB912984-DB23-4EC6-AE1C-998DA4418F37}"/>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0A5D7CCA-2CB2-4A6A-A4C9-EA412800A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90" y="-88266"/>
            <a:ext cx="1178560" cy="1178560"/>
          </a:xfrm>
          <a:prstGeom prst="rect">
            <a:avLst/>
          </a:prstGeom>
        </p:spPr>
      </p:pic>
    </p:spTree>
    <p:extLst>
      <p:ext uri="{BB962C8B-B14F-4D97-AF65-F5344CB8AC3E}">
        <p14:creationId xmlns:p14="http://schemas.microsoft.com/office/powerpoint/2010/main" val="2839913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Identification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spcBef>
                <a:spcPts val="0"/>
              </a:spcBef>
              <a:spcAft>
                <a:spcPts val="600"/>
              </a:spcAft>
              <a:defRPr/>
            </a:pPr>
            <a:r>
              <a:rPr lang="en-US" sz="2400" dirty="0">
                <a:latin typeface="Courier New"/>
                <a:cs typeface="Courier New"/>
              </a:rPr>
              <a:t>pid = getpid( );</a:t>
            </a:r>
          </a:p>
          <a:p>
            <a:pPr lvl="1">
              <a:spcBef>
                <a:spcPts val="0"/>
              </a:spcBef>
              <a:spcAft>
                <a:spcPts val="600"/>
              </a:spcAft>
              <a:defRPr/>
            </a:pPr>
            <a:r>
              <a:rPr lang="en-US" sz="2000" dirty="0"/>
              <a:t>Returns its own process id</a:t>
            </a:r>
          </a:p>
          <a:p>
            <a:pPr>
              <a:spcBef>
                <a:spcPts val="0"/>
              </a:spcBef>
              <a:spcAft>
                <a:spcPts val="600"/>
              </a:spcAft>
              <a:defRPr/>
            </a:pPr>
            <a:r>
              <a:rPr lang="en-US" sz="2400" dirty="0">
                <a:latin typeface="Courier New"/>
                <a:cs typeface="Courier New"/>
              </a:rPr>
              <a:t>pid = getppid( );</a:t>
            </a:r>
          </a:p>
          <a:p>
            <a:pPr lvl="1">
              <a:spcBef>
                <a:spcPts val="0"/>
              </a:spcBef>
              <a:spcAft>
                <a:spcPts val="600"/>
              </a:spcAft>
              <a:defRPr/>
            </a:pPr>
            <a:r>
              <a:rPr lang="en-US" sz="2000" dirty="0"/>
              <a:t>Returns parent process id</a:t>
            </a:r>
          </a:p>
          <a:p>
            <a:pPr>
              <a:spcBef>
                <a:spcPts val="0"/>
              </a:spcBef>
              <a:spcAft>
                <a:spcPts val="600"/>
              </a:spcAft>
              <a:defRPr/>
            </a:pPr>
            <a:r>
              <a:rPr lang="en-US" sz="2400" dirty="0">
                <a:latin typeface="Courier New"/>
                <a:cs typeface="Courier New"/>
              </a:rPr>
              <a:t>uid = getuid( );</a:t>
            </a:r>
          </a:p>
          <a:p>
            <a:pPr lvl="1">
              <a:spcBef>
                <a:spcPts val="0"/>
              </a:spcBef>
              <a:spcAft>
                <a:spcPts val="600"/>
              </a:spcAft>
              <a:defRPr/>
            </a:pPr>
            <a:r>
              <a:rPr lang="en-US" sz="2000" dirty="0"/>
              <a:t>Returns real user ID of own process</a:t>
            </a:r>
          </a:p>
          <a:p>
            <a:pPr>
              <a:spcBef>
                <a:spcPts val="0"/>
              </a:spcBef>
              <a:spcAft>
                <a:spcPts val="600"/>
              </a:spcAft>
              <a:defRPr/>
            </a:pPr>
            <a:r>
              <a:rPr lang="en-US" sz="2400" dirty="0">
                <a:latin typeface="Courier New"/>
                <a:cs typeface="Courier New"/>
              </a:rPr>
              <a:t>newpg = setpgrp( ); </a:t>
            </a:r>
          </a:p>
          <a:p>
            <a:pPr lvl="1">
              <a:spcBef>
                <a:spcPts val="0"/>
              </a:spcBef>
              <a:spcAft>
                <a:spcPts val="600"/>
              </a:spcAft>
              <a:defRPr/>
            </a:pPr>
            <a:r>
              <a:rPr lang="en-US" sz="2000" dirty="0"/>
              <a:t>Sets process group of own process to itself</a:t>
            </a:r>
          </a:p>
          <a:p>
            <a:pPr>
              <a:spcBef>
                <a:spcPts val="0"/>
              </a:spcBef>
              <a:spcAft>
                <a:spcPts val="600"/>
              </a:spcAft>
              <a:defRPr/>
            </a:pPr>
            <a:r>
              <a:rPr lang="en-US" sz="2400" dirty="0">
                <a:latin typeface="Courier New"/>
                <a:cs typeface="Courier New"/>
              </a:rPr>
              <a:t>pgid = getpgrp( );</a:t>
            </a:r>
          </a:p>
          <a:p>
            <a:pPr lvl="1">
              <a:spcBef>
                <a:spcPts val="0"/>
              </a:spcBef>
              <a:spcAft>
                <a:spcPts val="600"/>
              </a:spcAft>
              <a:defRPr/>
            </a:pPr>
            <a:r>
              <a:rPr lang="en-US" sz="2000" dirty="0"/>
              <a:t>Returns the process group ID of own process</a:t>
            </a:r>
          </a:p>
        </p:txBody>
      </p:sp>
      <p:pic>
        <p:nvPicPr>
          <p:cNvPr id="2" name="Picture 1" descr="Screen Shot 2020-03-20 at 8.35.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603" y="1600200"/>
            <a:ext cx="4082715" cy="2085735"/>
          </a:xfrm>
          <a:prstGeom prst="rect">
            <a:avLst/>
          </a:prstGeom>
        </p:spPr>
      </p:pic>
    </p:spTree>
    <p:extLst>
      <p:ext uri="{BB962C8B-B14F-4D97-AF65-F5344CB8AC3E}">
        <p14:creationId xmlns:p14="http://schemas.microsoft.com/office/powerpoint/2010/main" val="1428002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and Group ID’s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lnSpc>
                <a:spcPct val="60000"/>
              </a:lnSpc>
              <a:buNone/>
            </a:pPr>
            <a:r>
              <a:rPr lang="en-US" sz="1200" b="1" dirty="0">
                <a:latin typeface="Courier New"/>
                <a:cs typeface="Courier New"/>
              </a:rPr>
              <a:t>#include &lt;stdio.h&gt;</a:t>
            </a:r>
          </a:p>
          <a:p>
            <a:pPr marL="0" indent="0">
              <a:lnSpc>
                <a:spcPct val="60000"/>
              </a:lnSpc>
              <a:buNone/>
            </a:pPr>
            <a:r>
              <a:rPr lang="en-US" sz="1200" b="1" dirty="0">
                <a:latin typeface="Courier New"/>
                <a:cs typeface="Courier New"/>
              </a:rPr>
              <a:t>#include &lt;sys/types.h&gt;</a:t>
            </a:r>
          </a:p>
          <a:p>
            <a:pPr marL="0" indent="0">
              <a:lnSpc>
                <a:spcPct val="60000"/>
              </a:lnSpc>
              <a:buNone/>
            </a:pPr>
            <a:r>
              <a:rPr lang="en-US" sz="1200" b="1" dirty="0">
                <a:latin typeface="Courier New"/>
                <a:cs typeface="Courier New"/>
              </a:rPr>
              <a:t>#include &lt;stdlib.h&gt;</a:t>
            </a:r>
          </a:p>
          <a:p>
            <a:pPr marL="0" indent="0">
              <a:lnSpc>
                <a:spcPct val="60000"/>
              </a:lnSpc>
              <a:buNone/>
            </a:pPr>
            <a:r>
              <a:rPr lang="en-US" sz="1200" b="1" dirty="0">
                <a:latin typeface="Courier New"/>
                <a:cs typeface="Courier New"/>
              </a:rPr>
              <a:t>//#include &lt;unistd.h&gt;</a:t>
            </a:r>
          </a:p>
          <a:p>
            <a:pPr marL="0" indent="0">
              <a:lnSpc>
                <a:spcPct val="60000"/>
              </a:lnSpc>
              <a:buNone/>
            </a:pPr>
            <a:r>
              <a:rPr lang="en-US" sz="1200" b="1" dirty="0">
                <a:latin typeface="Courier New"/>
                <a:cs typeface="Courier New"/>
              </a:rPr>
              <a:t>int main() {</a:t>
            </a:r>
          </a:p>
          <a:p>
            <a:pPr marL="0" indent="0">
              <a:lnSpc>
                <a:spcPct val="60000"/>
              </a:lnSpc>
              <a:buNone/>
            </a:pPr>
            <a:r>
              <a:rPr lang="en-US" sz="1200" b="1" dirty="0">
                <a:latin typeface="Courier New"/>
                <a:cs typeface="Courier New"/>
              </a:rPr>
              <a:t>	pid_t cpid, pid, pgid, cpgid; //process id's and process groups</a:t>
            </a:r>
          </a:p>
          <a:p>
            <a:pPr marL="0" indent="0">
              <a:lnSpc>
                <a:spcPct val="60000"/>
              </a:lnSpc>
              <a:buNone/>
            </a:pPr>
            <a:r>
              <a:rPr lang="en-US" sz="1200" b="1" dirty="0">
                <a:latin typeface="Courier New"/>
                <a:cs typeface="Courier New"/>
              </a:rPr>
              <a:t>	cpid = fork();</a:t>
            </a:r>
          </a:p>
          <a:p>
            <a:pPr marL="0" indent="0">
              <a:lnSpc>
                <a:spcPct val="60000"/>
              </a:lnSpc>
              <a:buNone/>
            </a:pPr>
            <a:r>
              <a:rPr lang="en-US" sz="1200" b="1" dirty="0">
                <a:latin typeface="Courier New"/>
                <a:cs typeface="Courier New"/>
              </a:rPr>
              <a:t>	if (cpid == 0) {</a:t>
            </a:r>
          </a:p>
          <a:p>
            <a:pPr marL="0" indent="0">
              <a:lnSpc>
                <a:spcPct val="60000"/>
              </a:lnSpc>
              <a:buNone/>
            </a:pPr>
            <a:r>
              <a:rPr lang="en-US" sz="1200" b="1" dirty="0">
                <a:latin typeface="Courier New"/>
                <a:cs typeface="Courier New"/>
              </a:rPr>
              <a:t>		/* CHILD */</a:t>
            </a:r>
          </a:p>
          <a:p>
            <a:pPr marL="0" indent="0">
              <a:lnSpc>
                <a:spcPct val="60000"/>
              </a:lnSpc>
              <a:buNone/>
            </a:pPr>
            <a:r>
              <a:rPr lang="en-US" sz="1200" b="1" dirty="0">
                <a:latin typeface="Courier New"/>
                <a:cs typeface="Courier New"/>
              </a:rPr>
              <a:t>    		//set process group to itself</a:t>
            </a:r>
          </a:p>
          <a:p>
            <a:pPr marL="0" indent="0">
              <a:lnSpc>
                <a:spcPct val="60000"/>
              </a:lnSpc>
              <a:buNone/>
            </a:pPr>
            <a:r>
              <a:rPr lang="en-US" sz="1200" b="1" dirty="0">
                <a:latin typeface="Courier New"/>
                <a:cs typeface="Courier New"/>
              </a:rPr>
              <a:t>    		setpgrp(); //&lt;---------------------------!</a:t>
            </a:r>
          </a:p>
          <a:p>
            <a:pPr marL="0" indent="0">
              <a:lnSpc>
                <a:spcPct val="60000"/>
              </a:lnSpc>
              <a:buNone/>
            </a:pPr>
            <a:r>
              <a:rPr lang="en-US" sz="1200" b="1" dirty="0">
                <a:latin typeface="Courier New"/>
                <a:cs typeface="Courier New"/>
              </a:rPr>
              <a:t>    		//print the pid, and pgid of child from child</a:t>
            </a:r>
          </a:p>
          <a:p>
            <a:pPr marL="0" indent="0">
              <a:lnSpc>
                <a:spcPct val="60000"/>
              </a:lnSpc>
              <a:buNone/>
            </a:pPr>
            <a:r>
              <a:rPr lang="en-US" sz="1200" b="1" dirty="0">
                <a:latin typeface="Courier New"/>
                <a:cs typeface="Courier New"/>
              </a:rPr>
              <a:t>		pid = getpid();</a:t>
            </a:r>
          </a:p>
          <a:p>
            <a:pPr marL="0" indent="0">
              <a:lnSpc>
                <a:spcPct val="60000"/>
              </a:lnSpc>
              <a:buNone/>
            </a:pPr>
            <a:r>
              <a:rPr lang="en-US" sz="1200" b="1" dirty="0">
                <a:latin typeface="Courier New"/>
                <a:cs typeface="Courier New"/>
              </a:rPr>
              <a:t>		pgid = getpgrp();</a:t>
            </a:r>
          </a:p>
          <a:p>
            <a:pPr marL="0" indent="0">
              <a:lnSpc>
                <a:spcPct val="60000"/>
              </a:lnSpc>
              <a:buNone/>
            </a:pPr>
            <a:r>
              <a:rPr lang="en-US" sz="1200" b="1" dirty="0">
                <a:latin typeface="Courier New"/>
                <a:cs typeface="Courier New"/>
              </a:rPr>
              <a:t>		printf("Child:          pid:%d pgid:*%d*\n", pid, pgid);</a:t>
            </a:r>
          </a:p>
          <a:p>
            <a:pPr marL="0" indent="0">
              <a:lnSpc>
                <a:spcPct val="60000"/>
              </a:lnSpc>
              <a:buNone/>
            </a:pPr>
            <a:r>
              <a:rPr lang="en-US" sz="1200" b="1" dirty="0">
                <a:latin typeface="Courier New"/>
                <a:cs typeface="Courier New"/>
              </a:rPr>
              <a:t>	}</a:t>
            </a:r>
          </a:p>
          <a:p>
            <a:pPr marL="0" indent="0">
              <a:lnSpc>
                <a:spcPct val="60000"/>
              </a:lnSpc>
              <a:buNone/>
            </a:pPr>
            <a:r>
              <a:rPr lang="en-US" sz="1200" b="1" dirty="0">
                <a:latin typeface="Courier New"/>
                <a:cs typeface="Courier New"/>
              </a:rPr>
              <a:t>	else if (cpid &gt; 0) {</a:t>
            </a:r>
          </a:p>
          <a:p>
            <a:pPr marL="0" indent="0">
              <a:lnSpc>
                <a:spcPct val="60000"/>
              </a:lnSpc>
              <a:buNone/>
            </a:pPr>
            <a:r>
              <a:rPr lang="en-US" sz="1200" b="1" dirty="0">
                <a:latin typeface="Courier New"/>
                <a:cs typeface="Courier New"/>
              </a:rPr>
              <a:t>		/* PARENT */</a:t>
            </a:r>
          </a:p>
          <a:p>
            <a:pPr marL="0" indent="0">
              <a:lnSpc>
                <a:spcPct val="60000"/>
              </a:lnSpc>
              <a:buNone/>
            </a:pPr>
            <a:r>
              <a:rPr lang="en-US" sz="1200" b="1" dirty="0">
                <a:latin typeface="Courier New"/>
                <a:cs typeface="Courier New"/>
              </a:rPr>
              <a:t>		//set the process group of child </a:t>
            </a:r>
          </a:p>
          <a:p>
            <a:pPr marL="0" indent="0">
              <a:lnSpc>
                <a:spcPct val="60000"/>
              </a:lnSpc>
              <a:buNone/>
            </a:pPr>
            <a:r>
              <a:rPr lang="en-US" sz="1200" b="1" dirty="0">
                <a:latin typeface="Courier New"/>
                <a:cs typeface="Courier New"/>
              </a:rPr>
              <a:t>		setpgid(cpid, cpid); //&lt;----needed to disambiguate runtime process</a:t>
            </a:r>
          </a:p>
          <a:p>
            <a:pPr marL="0" indent="0">
              <a:lnSpc>
                <a:spcPct val="60000"/>
              </a:lnSpc>
              <a:buNone/>
            </a:pPr>
            <a:r>
              <a:rPr lang="en-US" sz="1200" b="1" dirty="0">
                <a:latin typeface="Courier New"/>
                <a:cs typeface="Courier New"/>
              </a:rPr>
              <a:t>    		//print the pid, and pgid of parent</a:t>
            </a:r>
          </a:p>
          <a:p>
            <a:pPr marL="0" indent="0">
              <a:lnSpc>
                <a:spcPct val="60000"/>
              </a:lnSpc>
              <a:buNone/>
            </a:pPr>
            <a:r>
              <a:rPr lang="en-US" sz="1200" b="1" dirty="0">
                <a:latin typeface="Courier New"/>
                <a:cs typeface="Courier New"/>
              </a:rPr>
              <a:t>		pid = getpid();</a:t>
            </a:r>
          </a:p>
          <a:p>
            <a:pPr marL="0" indent="0">
              <a:lnSpc>
                <a:spcPct val="60000"/>
              </a:lnSpc>
              <a:buNone/>
            </a:pPr>
            <a:r>
              <a:rPr lang="en-US" sz="1200" b="1" dirty="0">
                <a:latin typeface="Courier New"/>
                <a:cs typeface="Courier New"/>
              </a:rPr>
              <a:t>		pgid = getpgrp();</a:t>
            </a:r>
          </a:p>
          <a:p>
            <a:pPr marL="0" indent="0">
              <a:lnSpc>
                <a:spcPct val="60000"/>
              </a:lnSpc>
              <a:buNone/>
            </a:pPr>
            <a:r>
              <a:rPr lang="en-US" sz="1200" b="1" dirty="0">
                <a:latin typeface="Courier New"/>
                <a:cs typeface="Courier New"/>
              </a:rPr>
              <a:t>		printf("Parent:         pid:%d pgid: %d \n", pid, pgid);    </a:t>
            </a:r>
          </a:p>
          <a:p>
            <a:pPr marL="0" indent="0">
              <a:lnSpc>
                <a:spcPct val="60000"/>
              </a:lnSpc>
              <a:buNone/>
            </a:pPr>
            <a:r>
              <a:rPr lang="en-US" sz="1200" b="1" dirty="0">
                <a:latin typeface="Courier New"/>
                <a:cs typeface="Courier New"/>
              </a:rPr>
              <a:t>    		//print the pid, and pgid of child from parent</a:t>
            </a:r>
          </a:p>
          <a:p>
            <a:pPr marL="0" indent="0">
              <a:lnSpc>
                <a:spcPct val="60000"/>
              </a:lnSpc>
              <a:buNone/>
            </a:pPr>
            <a:r>
              <a:rPr lang="en-US" sz="1200" b="1" dirty="0">
                <a:latin typeface="Courier New"/>
                <a:cs typeface="Courier New"/>
              </a:rPr>
              <a:t>		cpgid = getpgid(cpid);</a:t>
            </a:r>
          </a:p>
          <a:p>
            <a:pPr marL="0" indent="0">
              <a:lnSpc>
                <a:spcPct val="60000"/>
              </a:lnSpc>
              <a:buNone/>
            </a:pPr>
            <a:r>
              <a:rPr lang="en-US" sz="1200" b="1" dirty="0">
                <a:latin typeface="Courier New"/>
                <a:cs typeface="Courier New"/>
              </a:rPr>
              <a:t>		printf("Parent: Child's pid:%d pgid:*%d*\n", cpid, cpgid);</a:t>
            </a:r>
          </a:p>
          <a:p>
            <a:pPr marL="0" indent="0">
              <a:lnSpc>
                <a:spcPct val="60000"/>
              </a:lnSpc>
              <a:buNone/>
            </a:pPr>
            <a:r>
              <a:rPr lang="en-US" sz="1200" b="1" dirty="0">
                <a:latin typeface="Courier New"/>
                <a:cs typeface="Courier New"/>
              </a:rPr>
              <a:t>	}</a:t>
            </a:r>
          </a:p>
          <a:p>
            <a:pPr marL="0" indent="0">
              <a:lnSpc>
                <a:spcPct val="60000"/>
              </a:lnSpc>
              <a:buNone/>
            </a:pPr>
            <a:r>
              <a:rPr lang="en-US" sz="1200" b="1" dirty="0">
                <a:latin typeface="Courier New"/>
                <a:cs typeface="Courier New"/>
              </a:rPr>
              <a:t>	else {</a:t>
            </a:r>
          </a:p>
          <a:p>
            <a:pPr marL="0" indent="0">
              <a:lnSpc>
                <a:spcPct val="60000"/>
              </a:lnSpc>
              <a:buNone/>
            </a:pPr>
            <a:r>
              <a:rPr lang="en-US" sz="1200" b="1" dirty="0">
                <a:latin typeface="Courier New"/>
                <a:cs typeface="Courier New"/>
              </a:rPr>
              <a:t>		/*ERROR*/</a:t>
            </a:r>
          </a:p>
          <a:p>
            <a:pPr marL="0" indent="0">
              <a:lnSpc>
                <a:spcPct val="60000"/>
              </a:lnSpc>
              <a:buNone/>
            </a:pPr>
            <a:r>
              <a:rPr lang="en-US" sz="1200" b="1" dirty="0">
                <a:latin typeface="Courier New"/>
                <a:cs typeface="Courier New"/>
              </a:rPr>
              <a:t>		perror("fork");</a:t>
            </a:r>
          </a:p>
          <a:p>
            <a:pPr marL="0" indent="0">
              <a:lnSpc>
                <a:spcPct val="60000"/>
              </a:lnSpc>
              <a:buNone/>
            </a:pPr>
            <a:r>
              <a:rPr lang="en-US" sz="1200" b="1" dirty="0">
                <a:latin typeface="Courier New"/>
                <a:cs typeface="Courier New"/>
              </a:rPr>
              <a:t>		exit(1);</a:t>
            </a:r>
          </a:p>
          <a:p>
            <a:pPr marL="0" indent="0">
              <a:lnSpc>
                <a:spcPct val="60000"/>
              </a:lnSpc>
              <a:buNone/>
            </a:pPr>
            <a:r>
              <a:rPr lang="en-US" sz="1200" b="1" dirty="0">
                <a:latin typeface="Courier New"/>
                <a:cs typeface="Courier New"/>
              </a:rPr>
              <a:t>	}</a:t>
            </a:r>
          </a:p>
          <a:p>
            <a:pPr marL="0" indent="0">
              <a:lnSpc>
                <a:spcPct val="60000"/>
              </a:lnSpc>
              <a:buNone/>
            </a:pPr>
            <a:r>
              <a:rPr lang="en-US" sz="1200" b="1" dirty="0">
                <a:latin typeface="Courier New"/>
                <a:cs typeface="Courier New"/>
              </a:rPr>
              <a:t>	return 0;</a:t>
            </a:r>
          </a:p>
          <a:p>
            <a:pPr marL="0" indent="0">
              <a:lnSpc>
                <a:spcPct val="60000"/>
              </a:lnSpc>
              <a:buNone/>
            </a:pPr>
            <a:r>
              <a:rPr lang="en-US" sz="1200" b="1" dirty="0">
                <a:latin typeface="Courier New"/>
                <a:cs typeface="Courier New"/>
              </a:rPr>
              <a:t>}</a:t>
            </a:r>
            <a:endParaRPr lang="en-US" sz="1400" b="1" dirty="0">
              <a:latin typeface="Courier New"/>
              <a:cs typeface="Courier New"/>
            </a:endParaRPr>
          </a:p>
        </p:txBody>
      </p:sp>
      <p:sp>
        <p:nvSpPr>
          <p:cNvPr id="2" name="Rounded Rectangle 1"/>
          <p:cNvSpPr/>
          <p:nvPr/>
        </p:nvSpPr>
        <p:spPr>
          <a:xfrm>
            <a:off x="3126015" y="5795722"/>
            <a:ext cx="5521257" cy="977347"/>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With this, it will not matter which runs first, parent or child, as the result will be the same – the child placed in the appropriate process group</a:t>
            </a:r>
          </a:p>
        </p:txBody>
      </p:sp>
      <p:cxnSp>
        <p:nvCxnSpPr>
          <p:cNvPr id="4" name="Straight Arrow Connector 3"/>
          <p:cNvCxnSpPr/>
          <p:nvPr/>
        </p:nvCxnSpPr>
        <p:spPr>
          <a:xfrm flipH="1" flipV="1">
            <a:off x="6463687" y="4542153"/>
            <a:ext cx="1090849" cy="1253569"/>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72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58</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Process Data</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1492724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Data</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Since a child process is a </a:t>
            </a:r>
            <a:r>
              <a:rPr lang="en-US" sz="2400" dirty="0">
                <a:solidFill>
                  <a:schemeClr val="tx2"/>
                </a:solidFill>
              </a:rPr>
              <a:t>copy</a:t>
            </a:r>
            <a:r>
              <a:rPr lang="en-US" sz="2400" dirty="0"/>
              <a:t> of the parent, it has </a:t>
            </a:r>
            <a:r>
              <a:rPr lang="en-US" sz="2400" i="1" dirty="0"/>
              <a:t>copies </a:t>
            </a:r>
            <a:r>
              <a:rPr lang="en-US" sz="2400" dirty="0"/>
              <a:t>of the parent’s data</a:t>
            </a:r>
          </a:p>
          <a:p>
            <a:pPr algn="just">
              <a:spcBef>
                <a:spcPts val="0"/>
              </a:spcBef>
              <a:spcAft>
                <a:spcPts val="600"/>
              </a:spcAft>
              <a:defRPr/>
            </a:pPr>
            <a:r>
              <a:rPr lang="en-US" sz="2400" dirty="0"/>
              <a:t>A change to a variable in the child will </a:t>
            </a:r>
            <a:r>
              <a:rPr lang="en-US" sz="2400" i="1" dirty="0">
                <a:solidFill>
                  <a:srgbClr val="000000"/>
                </a:solidFill>
              </a:rPr>
              <a:t>not</a:t>
            </a:r>
            <a:r>
              <a:rPr lang="en-US" sz="2400" dirty="0">
                <a:solidFill>
                  <a:srgbClr val="000000"/>
                </a:solidFill>
              </a:rPr>
              <a:t> </a:t>
            </a:r>
            <a:r>
              <a:rPr lang="en-US" sz="2400" dirty="0"/>
              <a:t>change that variable in the parent</a:t>
            </a:r>
          </a:p>
        </p:txBody>
      </p:sp>
    </p:spTree>
    <p:extLst>
      <p:ext uri="{BB962C8B-B14F-4D97-AF65-F5344CB8AC3E}">
        <p14:creationId xmlns:p14="http://schemas.microsoft.com/office/powerpoint/2010/main" val="112318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Identifiers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ea typeface="ＭＳ Ｐゴシック" charset="0"/>
              </a:rPr>
              <a:t>Special processes with well-known process IDs</a:t>
            </a:r>
          </a:p>
          <a:p>
            <a:pPr lvl="1" algn="just">
              <a:spcBef>
                <a:spcPts val="0"/>
              </a:spcBef>
              <a:spcAft>
                <a:spcPts val="600"/>
              </a:spcAft>
              <a:tabLst>
                <a:tab pos="4575175" algn="l"/>
              </a:tabLst>
            </a:pPr>
            <a:r>
              <a:rPr lang="en-US" sz="2400" dirty="0">
                <a:solidFill>
                  <a:srgbClr val="008000"/>
                </a:solidFill>
                <a:ea typeface="ＭＳ Ｐゴシック" charset="0"/>
              </a:rPr>
              <a:t>swapper</a:t>
            </a:r>
            <a:r>
              <a:rPr lang="en-US" sz="2400" dirty="0">
                <a:ea typeface="ＭＳ Ｐゴシック" charset="0"/>
              </a:rPr>
              <a:t> / </a:t>
            </a:r>
            <a:r>
              <a:rPr lang="en-US" sz="2400" dirty="0">
                <a:solidFill>
                  <a:srgbClr val="008000"/>
                </a:solidFill>
                <a:ea typeface="ＭＳ Ｐゴシック" charset="0"/>
              </a:rPr>
              <a:t>sched</a:t>
            </a:r>
          </a:p>
          <a:p>
            <a:pPr lvl="2" algn="just">
              <a:spcBef>
                <a:spcPts val="0"/>
              </a:spcBef>
              <a:spcAft>
                <a:spcPts val="600"/>
              </a:spcAft>
              <a:tabLst>
                <a:tab pos="4575175" algn="l"/>
              </a:tabLst>
            </a:pPr>
            <a:r>
              <a:rPr lang="en-US" sz="2000" dirty="0">
                <a:ea typeface="ＭＳ Ｐゴシック" charset="0"/>
              </a:rPr>
              <a:t>PID 0, as part of the kernel, a system process responsible for memory management</a:t>
            </a:r>
          </a:p>
          <a:p>
            <a:pPr lvl="1" algn="just">
              <a:spcBef>
                <a:spcPts val="0"/>
              </a:spcBef>
              <a:spcAft>
                <a:spcPts val="600"/>
              </a:spcAft>
            </a:pPr>
            <a:r>
              <a:rPr lang="en-US" sz="2400" dirty="0">
                <a:solidFill>
                  <a:srgbClr val="008000"/>
                </a:solidFill>
                <a:ea typeface="ＭＳ Ｐゴシック" charset="0"/>
              </a:rPr>
              <a:t>init</a:t>
            </a:r>
            <a:r>
              <a:rPr lang="en-US" sz="2400" dirty="0">
                <a:ea typeface="ＭＳ Ｐゴシック" charset="0"/>
              </a:rPr>
              <a:t>	</a:t>
            </a:r>
          </a:p>
          <a:p>
            <a:pPr lvl="2" algn="just">
              <a:spcBef>
                <a:spcPts val="0"/>
              </a:spcBef>
              <a:spcAft>
                <a:spcPts val="600"/>
              </a:spcAft>
            </a:pPr>
            <a:r>
              <a:rPr lang="en-US" sz="2000" dirty="0">
                <a:ea typeface="ＭＳ Ｐゴシック" charset="0"/>
              </a:rPr>
              <a:t>PID 1, a continually-running daemon process (i.e., one that runs in the background) responsible for starting up and shutting down the system</a:t>
            </a:r>
          </a:p>
          <a:p>
            <a:pPr lvl="2" algn="just">
              <a:spcBef>
                <a:spcPts val="0"/>
              </a:spcBef>
              <a:spcAft>
                <a:spcPts val="600"/>
              </a:spcAft>
            </a:pPr>
            <a:r>
              <a:rPr lang="en-US" sz="2000" dirty="0">
                <a:ea typeface="ＭＳ Ｐゴシック" charset="0"/>
              </a:rPr>
              <a:t>Invoked by the kernel at the end of the bootstrap procedure</a:t>
            </a:r>
          </a:p>
        </p:txBody>
      </p:sp>
      <p:sp>
        <p:nvSpPr>
          <p:cNvPr id="2" name="Rounded Rectangle 1"/>
          <p:cNvSpPr/>
          <p:nvPr/>
        </p:nvSpPr>
        <p:spPr>
          <a:xfrm>
            <a:off x="1133617" y="5636853"/>
            <a:ext cx="7340252" cy="53861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Check out the </a:t>
            </a:r>
            <a:r>
              <a:rPr lang="en-US" sz="2000" b="1" dirty="0">
                <a:latin typeface="Courier New" panose="02070309020205020404" pitchFamily="49" charset="0"/>
                <a:cs typeface="Courier New" panose="02070309020205020404" pitchFamily="49" charset="0"/>
              </a:rPr>
              <a:t>pstree</a:t>
            </a:r>
            <a:r>
              <a:rPr lang="en-US" sz="2000" dirty="0"/>
              <a:t> command that prints a tree of the processes</a:t>
            </a:r>
          </a:p>
        </p:txBody>
      </p:sp>
      <p:sp>
        <p:nvSpPr>
          <p:cNvPr id="10" name="TextBox 9"/>
          <p:cNvSpPr txBox="1"/>
          <p:nvPr/>
        </p:nvSpPr>
        <p:spPr>
          <a:xfrm>
            <a:off x="1836050" y="3255264"/>
            <a:ext cx="4687589" cy="369332"/>
          </a:xfrm>
          <a:prstGeom prst="rect">
            <a:avLst/>
          </a:prstGeom>
          <a:solidFill>
            <a:schemeClr val="bg1">
              <a:lumMod val="85000"/>
            </a:schemeClr>
          </a:solidFill>
        </p:spPr>
        <p:txBody>
          <a:bodyPr wrap="none" rtlCol="0">
            <a:spAutoFit/>
          </a:bodyPr>
          <a:lstStyle/>
          <a:p>
            <a:r>
              <a:rPr lang="en-US" dirty="0"/>
              <a:t>replaced by </a:t>
            </a:r>
            <a:r>
              <a:rPr lang="en-US" dirty="0" err="1">
                <a:solidFill>
                  <a:srgbClr val="FF0000"/>
                </a:solidFill>
              </a:rPr>
              <a:t>systemd</a:t>
            </a:r>
            <a:r>
              <a:rPr lang="en-US" dirty="0"/>
              <a:t> in many Linux distributions</a:t>
            </a:r>
            <a:endParaRPr lang="en-US" dirty="0">
              <a:solidFill>
                <a:srgbClr val="FF0000"/>
              </a:solidFill>
            </a:endParaRPr>
          </a:p>
        </p:txBody>
      </p:sp>
    </p:spTree>
    <p:extLst>
      <p:ext uri="{BB962C8B-B14F-4D97-AF65-F5344CB8AC3E}">
        <p14:creationId xmlns:p14="http://schemas.microsoft.com/office/powerpoint/2010/main" val="301278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Data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130969" y="1600200"/>
            <a:ext cx="8882064" cy="5139688"/>
          </a:xfrm>
        </p:spPr>
        <p:txBody>
          <a:bodyPr>
            <a:noAutofit/>
          </a:bodyPr>
          <a:lstStyle/>
          <a:p>
            <a:pPr marL="0" indent="0">
              <a:lnSpc>
                <a:spcPct val="70000"/>
              </a:lnSpc>
              <a:buNone/>
            </a:pPr>
            <a:r>
              <a:rPr lang="en-US" sz="1600" b="1" dirty="0">
                <a:latin typeface="Courier New"/>
                <a:cs typeface="Courier New"/>
              </a:rPr>
              <a:t>#include &lt;stdio.h&gt;</a:t>
            </a:r>
          </a:p>
          <a:p>
            <a:pPr marL="0" indent="0">
              <a:lnSpc>
                <a:spcPct val="70000"/>
              </a:lnSpc>
              <a:buNone/>
            </a:pPr>
            <a:r>
              <a:rPr lang="en-US" sz="1600" b="1" dirty="0">
                <a:latin typeface="Courier New"/>
                <a:cs typeface="Courier New"/>
              </a:rPr>
              <a:t>#include &lt;sys/types.h&gt;</a:t>
            </a:r>
          </a:p>
          <a:p>
            <a:pPr marL="0" indent="0">
              <a:lnSpc>
                <a:spcPct val="70000"/>
              </a:lnSpc>
              <a:buNone/>
            </a:pPr>
            <a:r>
              <a:rPr lang="en-US" sz="1600" b="1" dirty="0">
                <a:latin typeface="Courier New"/>
                <a:cs typeface="Courier New"/>
              </a:rPr>
              <a:t>#include &lt;unistd.h&gt;</a:t>
            </a:r>
          </a:p>
          <a:p>
            <a:pPr marL="0" indent="0">
              <a:lnSpc>
                <a:spcPct val="70000"/>
              </a:lnSpc>
              <a:buNone/>
            </a:pPr>
            <a:r>
              <a:rPr lang="en-US" sz="1600" b="1" dirty="0">
                <a:latin typeface="Courier New"/>
                <a:cs typeface="Courier New"/>
              </a:rPr>
              <a:t>int glbvar = 6;</a:t>
            </a:r>
          </a:p>
          <a:p>
            <a:pPr marL="0" indent="0">
              <a:lnSpc>
                <a:spcPct val="70000"/>
              </a:lnSpc>
              <a:buNone/>
            </a:pPr>
            <a:r>
              <a:rPr lang="en-US" sz="1600" b="1" dirty="0">
                <a:latin typeface="Courier New"/>
                <a:cs typeface="Courier New"/>
              </a:rPr>
              <a:t>int main() {</a:t>
            </a:r>
          </a:p>
          <a:p>
            <a:pPr marL="0" indent="0">
              <a:lnSpc>
                <a:spcPct val="70000"/>
              </a:lnSpc>
              <a:buNone/>
            </a:pPr>
            <a:r>
              <a:rPr lang="fr-FR" sz="1600" b="1" dirty="0">
                <a:latin typeface="Courier New"/>
                <a:cs typeface="Courier New"/>
              </a:rPr>
              <a:t>	int locvar = 88;</a:t>
            </a:r>
          </a:p>
          <a:p>
            <a:pPr marL="0" indent="0">
              <a:lnSpc>
                <a:spcPct val="70000"/>
              </a:lnSpc>
              <a:buNone/>
            </a:pPr>
            <a:r>
              <a:rPr lang="fr-FR" sz="1600" b="1" dirty="0">
                <a:latin typeface="Courier New"/>
                <a:cs typeface="Courier New"/>
              </a:rPr>
              <a:t>	pid_t pid;</a:t>
            </a:r>
          </a:p>
          <a:p>
            <a:pPr marL="0" indent="0">
              <a:lnSpc>
                <a:spcPct val="70000"/>
              </a:lnSpc>
              <a:buNone/>
            </a:pPr>
            <a:r>
              <a:rPr lang="fr-FR" sz="1600" b="1" dirty="0">
                <a:latin typeface="Courier New"/>
                <a:cs typeface="Courier New"/>
              </a:rPr>
              <a:t>	printf("Before fork()\n");</a:t>
            </a:r>
          </a:p>
          <a:p>
            <a:pPr marL="0" indent="0">
              <a:lnSpc>
                <a:spcPct val="70000"/>
              </a:lnSpc>
              <a:buNone/>
            </a:pPr>
            <a:r>
              <a:rPr lang="da-DK" sz="1600" b="1" dirty="0">
                <a:latin typeface="Courier New"/>
                <a:cs typeface="Courier New"/>
              </a:rPr>
              <a:t>	if( (pid = fork()) == 0 ) {</a:t>
            </a:r>
          </a:p>
          <a:p>
            <a:pPr marL="0" indent="0">
              <a:lnSpc>
                <a:spcPct val="70000"/>
              </a:lnSpc>
              <a:buNone/>
            </a:pPr>
            <a:r>
              <a:rPr lang="en-US" sz="1600" b="1" dirty="0">
                <a:latin typeface="Courier New"/>
                <a:cs typeface="Courier New"/>
              </a:rPr>
              <a:t>		/* child */</a:t>
            </a:r>
          </a:p>
          <a:p>
            <a:pPr marL="0" indent="0">
              <a:lnSpc>
                <a:spcPct val="70000"/>
              </a:lnSpc>
              <a:buNone/>
            </a:pPr>
            <a:r>
              <a:rPr lang="cs-CZ" sz="1600" b="1" dirty="0">
                <a:latin typeface="Courier New"/>
                <a:cs typeface="Courier New"/>
              </a:rPr>
              <a:t>		glbvar++; </a:t>
            </a:r>
          </a:p>
          <a:p>
            <a:pPr marL="0" indent="0">
              <a:lnSpc>
                <a:spcPct val="70000"/>
              </a:lnSpc>
              <a:buNone/>
            </a:pPr>
            <a:r>
              <a:rPr lang="cs-CZ" sz="1600" b="1" dirty="0">
                <a:latin typeface="Courier New"/>
                <a:cs typeface="Courier New"/>
              </a:rPr>
              <a:t>		locvar++;</a:t>
            </a:r>
          </a:p>
          <a:p>
            <a:pPr marL="0" indent="0">
              <a:lnSpc>
                <a:spcPct val="70000"/>
              </a:lnSpc>
              <a:buNone/>
            </a:pPr>
            <a:r>
              <a:rPr lang="cs-CZ" sz="1600" b="1" dirty="0">
                <a:latin typeface="Courier New"/>
                <a:cs typeface="Courier New"/>
              </a:rPr>
              <a:t>	}</a:t>
            </a:r>
          </a:p>
          <a:p>
            <a:pPr marL="0" indent="0">
              <a:lnSpc>
                <a:spcPct val="70000"/>
              </a:lnSpc>
              <a:buNone/>
            </a:pPr>
            <a:r>
              <a:rPr lang="nb-NO" sz="1600" b="1" dirty="0">
                <a:latin typeface="Courier New"/>
                <a:cs typeface="Courier New"/>
              </a:rPr>
              <a:t>	else if ( pid &gt; 0 ) {</a:t>
            </a:r>
          </a:p>
          <a:p>
            <a:pPr marL="0" indent="0">
              <a:lnSpc>
                <a:spcPct val="70000"/>
              </a:lnSpc>
              <a:buNone/>
            </a:pPr>
            <a:r>
              <a:rPr lang="fr-FR" sz="1600" b="1" dirty="0">
                <a:latin typeface="Courier New"/>
                <a:cs typeface="Courier New"/>
              </a:rPr>
              <a:t>		/* parent */</a:t>
            </a:r>
          </a:p>
          <a:p>
            <a:pPr marL="0" indent="0">
              <a:lnSpc>
                <a:spcPct val="70000"/>
              </a:lnSpc>
              <a:buNone/>
            </a:pPr>
            <a:r>
              <a:rPr lang="nl-NL" sz="1600" b="1" dirty="0">
                <a:latin typeface="Courier New"/>
                <a:cs typeface="Courier New"/>
              </a:rPr>
              <a:t>		sleep(2);</a:t>
            </a:r>
          </a:p>
          <a:p>
            <a:pPr marL="0" indent="0">
              <a:lnSpc>
                <a:spcPct val="70000"/>
              </a:lnSpc>
              <a:buNone/>
            </a:pPr>
            <a:r>
              <a:rPr lang="nl-NL" sz="1600" b="1" dirty="0">
                <a:latin typeface="Courier New"/>
                <a:cs typeface="Courier New"/>
              </a:rPr>
              <a:t>	}</a:t>
            </a:r>
          </a:p>
          <a:p>
            <a:pPr marL="0" indent="0">
              <a:lnSpc>
                <a:spcPct val="70000"/>
              </a:lnSpc>
              <a:buNone/>
            </a:pPr>
            <a:r>
              <a:rPr lang="nl-NL" sz="1600" b="1" dirty="0">
                <a:latin typeface="Courier New"/>
                <a:cs typeface="Courier New"/>
              </a:rPr>
              <a:t>	else</a:t>
            </a:r>
          </a:p>
          <a:p>
            <a:pPr marL="0" indent="0">
              <a:lnSpc>
                <a:spcPct val="70000"/>
              </a:lnSpc>
              <a:buNone/>
            </a:pPr>
            <a:r>
              <a:rPr lang="nl-NL" sz="1600" b="1" dirty="0">
                <a:latin typeface="Courier New"/>
                <a:cs typeface="Courier New"/>
              </a:rPr>
              <a:t>		perror("fork error");</a:t>
            </a:r>
          </a:p>
          <a:p>
            <a:pPr marL="0" indent="0">
              <a:lnSpc>
                <a:spcPct val="70000"/>
              </a:lnSpc>
              <a:buNone/>
            </a:pPr>
            <a:r>
              <a:rPr lang="nl-NL" sz="1600" b="1" dirty="0">
                <a:latin typeface="Courier New"/>
                <a:cs typeface="Courier New"/>
              </a:rPr>
              <a:t>	printf("pid=%d, glbvar=%d, locvar=%d\n", getpid(), glbvar, locvar);</a:t>
            </a:r>
          </a:p>
          <a:p>
            <a:pPr marL="0" indent="0">
              <a:lnSpc>
                <a:spcPct val="70000"/>
              </a:lnSpc>
              <a:buNone/>
            </a:pPr>
            <a:r>
              <a:rPr lang="nl-NL" sz="1600" b="1" dirty="0">
                <a:latin typeface="Courier New"/>
                <a:cs typeface="Courier New"/>
              </a:rPr>
              <a:t>	return 0;</a:t>
            </a:r>
          </a:p>
          <a:p>
            <a:pPr marL="0" indent="0">
              <a:lnSpc>
                <a:spcPct val="70000"/>
              </a:lnSpc>
              <a:buNone/>
            </a:pPr>
            <a:r>
              <a:rPr lang="en-US" sz="1600" b="1" dirty="0">
                <a:latin typeface="Courier New"/>
                <a:cs typeface="Courier New"/>
              </a:rPr>
              <a:t>} /* end main */</a:t>
            </a:r>
          </a:p>
        </p:txBody>
      </p:sp>
      <p:sp>
        <p:nvSpPr>
          <p:cNvPr id="2" name="TextBox 1">
            <a:extLst>
              <a:ext uri="{FF2B5EF4-FFF2-40B4-BE49-F238E27FC236}">
                <a16:creationId xmlns:a16="http://schemas.microsoft.com/office/drawing/2014/main" id="{7F13E01F-4860-4C07-8D62-8BD842FCA814}"/>
              </a:ext>
            </a:extLst>
          </p:cNvPr>
          <p:cNvSpPr txBox="1"/>
          <p:nvPr/>
        </p:nvSpPr>
        <p:spPr>
          <a:xfrm>
            <a:off x="5343525" y="274638"/>
            <a:ext cx="3143250" cy="369332"/>
          </a:xfrm>
          <a:prstGeom prst="rect">
            <a:avLst/>
          </a:prstGeom>
          <a:noFill/>
        </p:spPr>
        <p:txBody>
          <a:bodyPr wrap="square" rtlCol="0">
            <a:spAutoFit/>
          </a:bodyPr>
          <a:lstStyle/>
          <a:p>
            <a:pPr algn="ctr"/>
            <a:r>
              <a:rPr lang="en-US" dirty="0" err="1"/>
              <a:t>processdataeg.c</a:t>
            </a:r>
            <a:endParaRPr lang="en-US" dirty="0"/>
          </a:p>
        </p:txBody>
      </p:sp>
    </p:spTree>
    <p:extLst>
      <p:ext uri="{BB962C8B-B14F-4D97-AF65-F5344CB8AC3E}">
        <p14:creationId xmlns:p14="http://schemas.microsoft.com/office/powerpoint/2010/main" val="311824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Inherited Data and File Descriptors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A forked child has instances of current values of the variables and  open file descriptors</a:t>
            </a:r>
          </a:p>
          <a:p>
            <a:pPr algn="just">
              <a:spcBef>
                <a:spcPts val="0"/>
              </a:spcBef>
              <a:spcAft>
                <a:spcPts val="600"/>
              </a:spcAft>
              <a:defRPr/>
            </a:pPr>
            <a:r>
              <a:rPr lang="en-US" sz="2400" dirty="0"/>
              <a:t>Variables</a:t>
            </a:r>
          </a:p>
          <a:p>
            <a:pPr lvl="1" algn="just">
              <a:spcBef>
                <a:spcPts val="0"/>
              </a:spcBef>
              <a:spcAft>
                <a:spcPts val="600"/>
              </a:spcAft>
              <a:defRPr/>
            </a:pPr>
            <a:r>
              <a:rPr lang="en-US" sz="2000" dirty="0"/>
              <a:t>Passed by value (i.e., a copy)</a:t>
            </a:r>
          </a:p>
          <a:p>
            <a:pPr algn="just">
              <a:spcBef>
                <a:spcPts val="0"/>
              </a:spcBef>
              <a:spcAft>
                <a:spcPts val="600"/>
              </a:spcAft>
              <a:defRPr/>
            </a:pPr>
            <a:r>
              <a:rPr lang="en-US" sz="2400" dirty="0"/>
              <a:t>Read/write pointers for a file</a:t>
            </a:r>
          </a:p>
          <a:p>
            <a:pPr lvl="1" algn="just">
              <a:spcBef>
                <a:spcPts val="0"/>
              </a:spcBef>
              <a:spcAft>
                <a:spcPts val="600"/>
              </a:spcAft>
              <a:defRPr/>
            </a:pPr>
            <a:r>
              <a:rPr lang="en-US" sz="2000" dirty="0"/>
              <a:t>Passed by reference </a:t>
            </a:r>
          </a:p>
        </p:txBody>
      </p:sp>
    </p:spTree>
    <p:extLst>
      <p:ext uri="{BB962C8B-B14F-4D97-AF65-F5344CB8AC3E}">
        <p14:creationId xmlns:p14="http://schemas.microsoft.com/office/powerpoint/2010/main" val="29798757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File Descriptors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A child and parent have copies of the file descriptors, but the R-W pointer is maintained by the system</a:t>
            </a:r>
          </a:p>
          <a:p>
            <a:pPr lvl="1" algn="just">
              <a:spcBef>
                <a:spcPts val="0"/>
              </a:spcBef>
              <a:spcAft>
                <a:spcPts val="600"/>
              </a:spcAft>
              <a:defRPr/>
            </a:pPr>
            <a:r>
              <a:rPr lang="en-US" sz="2000" dirty="0"/>
              <a:t>The R-W pointer is </a:t>
            </a:r>
            <a:r>
              <a:rPr lang="en-US" sz="2000" dirty="0">
                <a:solidFill>
                  <a:srgbClr val="008000"/>
                </a:solidFill>
              </a:rPr>
              <a:t>shared</a:t>
            </a:r>
          </a:p>
          <a:p>
            <a:pPr algn="just">
              <a:spcBef>
                <a:spcPts val="0"/>
              </a:spcBef>
              <a:spcAft>
                <a:spcPts val="600"/>
              </a:spcAft>
              <a:defRPr/>
            </a:pPr>
            <a:r>
              <a:rPr lang="en-US" sz="2400" dirty="0"/>
              <a:t>This means that a </a:t>
            </a:r>
            <a:r>
              <a:rPr lang="en-US" sz="2000" dirty="0">
                <a:latin typeface="Courier New" charset="0"/>
              </a:rPr>
              <a:t>read()</a:t>
            </a:r>
            <a:r>
              <a:rPr lang="en-US" sz="2400" dirty="0"/>
              <a:t> or </a:t>
            </a:r>
            <a:r>
              <a:rPr lang="en-US" sz="2000" dirty="0">
                <a:latin typeface="Courier New" charset="0"/>
              </a:rPr>
              <a:t>write()</a:t>
            </a:r>
            <a:r>
              <a:rPr lang="en-US" sz="2400" dirty="0"/>
              <a:t> in one process will affect the other process since the R-W pointer is changed</a:t>
            </a:r>
          </a:p>
        </p:txBody>
      </p:sp>
    </p:spTree>
    <p:extLst>
      <p:ext uri="{BB962C8B-B14F-4D97-AF65-F5344CB8AC3E}">
        <p14:creationId xmlns:p14="http://schemas.microsoft.com/office/powerpoint/2010/main" val="3411765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File Descriptors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lnSpc>
                <a:spcPct val="60000"/>
              </a:lnSpc>
              <a:buNone/>
            </a:pPr>
            <a:r>
              <a:rPr lang="en-US" sz="1400" b="1" dirty="0">
                <a:latin typeface="Courier New"/>
                <a:cs typeface="Courier New"/>
              </a:rPr>
              <a:t>#include &lt;stdio.h&gt;</a:t>
            </a:r>
          </a:p>
          <a:p>
            <a:pPr marL="0" indent="0">
              <a:lnSpc>
                <a:spcPct val="60000"/>
              </a:lnSpc>
              <a:buNone/>
            </a:pPr>
            <a:r>
              <a:rPr lang="en-US" sz="1400" b="1" dirty="0">
                <a:latin typeface="Courier New"/>
                <a:cs typeface="Courier New"/>
              </a:rPr>
              <a:t>#include &lt;sys/types.h&gt;</a:t>
            </a:r>
          </a:p>
          <a:p>
            <a:pPr marL="0" indent="0">
              <a:lnSpc>
                <a:spcPct val="60000"/>
              </a:lnSpc>
              <a:buNone/>
            </a:pPr>
            <a:r>
              <a:rPr lang="en-US" sz="1400" b="1" dirty="0">
                <a:latin typeface="Courier New"/>
                <a:cs typeface="Courier New"/>
              </a:rPr>
              <a:t>#include &lt;sys/wait.h&gt;</a:t>
            </a:r>
          </a:p>
          <a:p>
            <a:pPr marL="0" indent="0">
              <a:lnSpc>
                <a:spcPct val="60000"/>
              </a:lnSpc>
              <a:buNone/>
            </a:pPr>
            <a:r>
              <a:rPr lang="en-US" sz="1400" b="1" dirty="0">
                <a:latin typeface="Courier New"/>
                <a:cs typeface="Courier New"/>
              </a:rPr>
              <a:t>#include &lt;unistd.h&gt;</a:t>
            </a:r>
          </a:p>
          <a:p>
            <a:pPr marL="0" indent="0">
              <a:lnSpc>
                <a:spcPct val="60000"/>
              </a:lnSpc>
              <a:buNone/>
            </a:pPr>
            <a:r>
              <a:rPr lang="en-US" sz="1400" b="1" dirty="0">
                <a:latin typeface="Courier New"/>
                <a:cs typeface="Courier New"/>
              </a:rPr>
              <a:t>#include &lt;fcntl.h&gt;</a:t>
            </a:r>
          </a:p>
          <a:p>
            <a:pPr marL="0" indent="0">
              <a:lnSpc>
                <a:spcPct val="60000"/>
              </a:lnSpc>
              <a:buNone/>
            </a:pPr>
            <a:r>
              <a:rPr lang="en-US" sz="1400" b="1" dirty="0">
                <a:latin typeface="Courier New"/>
                <a:cs typeface="Courier New"/>
              </a:rPr>
              <a:t>void printpos(char *msg, int fd);</a:t>
            </a:r>
          </a:p>
          <a:p>
            <a:pPr marL="0" indent="0">
              <a:lnSpc>
                <a:spcPct val="60000"/>
              </a:lnSpc>
              <a:buNone/>
            </a:pPr>
            <a:r>
              <a:rPr lang="en-US" sz="1400" b="1" dirty="0">
                <a:latin typeface="Courier New"/>
                <a:cs typeface="Courier New"/>
              </a:rPr>
              <a:t>int main() {</a:t>
            </a:r>
          </a:p>
          <a:p>
            <a:pPr marL="0" indent="0">
              <a:lnSpc>
                <a:spcPct val="60000"/>
              </a:lnSpc>
              <a:buNone/>
            </a:pPr>
            <a:r>
              <a:rPr lang="en-US" sz="1400" b="1" dirty="0">
                <a:latin typeface="Courier New"/>
                <a:cs typeface="Courier New"/>
              </a:rPr>
              <a:t>	int fd; /* file descriptor */</a:t>
            </a:r>
          </a:p>
          <a:p>
            <a:pPr marL="0" indent="0">
              <a:lnSpc>
                <a:spcPct val="60000"/>
              </a:lnSpc>
              <a:buNone/>
            </a:pPr>
            <a:r>
              <a:rPr lang="en-US" sz="1400" b="1" dirty="0">
                <a:latin typeface="Courier New"/>
                <a:cs typeface="Courier New"/>
              </a:rPr>
              <a:t>	pid_t pid;</a:t>
            </a:r>
          </a:p>
          <a:p>
            <a:pPr marL="0" indent="0">
              <a:lnSpc>
                <a:spcPct val="60000"/>
              </a:lnSpc>
              <a:buNone/>
            </a:pPr>
            <a:r>
              <a:rPr lang="en-US" sz="1400" b="1" dirty="0">
                <a:latin typeface="Courier New"/>
                <a:cs typeface="Courier New"/>
              </a:rPr>
              <a:t>	char buf[10]; /* for file data */</a:t>
            </a:r>
          </a:p>
          <a:p>
            <a:pPr marL="0" indent="0">
              <a:lnSpc>
                <a:spcPct val="60000"/>
              </a:lnSpc>
              <a:buNone/>
            </a:pPr>
            <a:r>
              <a:rPr lang="nl-NL" sz="1400" b="1" dirty="0">
                <a:latin typeface="Courier New"/>
                <a:cs typeface="Courier New"/>
              </a:rPr>
              <a:t>	if ((fd=open("file1", O_RDONLY)) &lt; 0)</a:t>
            </a:r>
          </a:p>
          <a:p>
            <a:pPr marL="0" indent="0">
              <a:lnSpc>
                <a:spcPct val="60000"/>
              </a:lnSpc>
              <a:buNone/>
            </a:pPr>
            <a:r>
              <a:rPr lang="nl-NL" sz="1400" b="1" dirty="0">
                <a:latin typeface="Courier New"/>
                <a:cs typeface="Courier New"/>
              </a:rPr>
              <a:t>		perror("open");</a:t>
            </a:r>
          </a:p>
          <a:p>
            <a:pPr marL="0" indent="0">
              <a:lnSpc>
                <a:spcPct val="60000"/>
              </a:lnSpc>
              <a:buNone/>
            </a:pPr>
            <a:r>
              <a:rPr lang="es-ES_tradnl" sz="1400" b="1" dirty="0">
                <a:latin typeface="Courier New"/>
                <a:cs typeface="Courier New"/>
              </a:rPr>
              <a:t>	read(fd, buf, 10); /* move R-W ptr */</a:t>
            </a:r>
          </a:p>
          <a:p>
            <a:pPr marL="0" indent="0">
              <a:lnSpc>
                <a:spcPct val="60000"/>
              </a:lnSpc>
              <a:buNone/>
            </a:pPr>
            <a:r>
              <a:rPr lang="es-ES_tradnl" sz="1400" b="1" dirty="0">
                <a:latin typeface="Courier New"/>
                <a:cs typeface="Courier New"/>
              </a:rPr>
              <a:t>	printpos("Before fork", fd );</a:t>
            </a:r>
          </a:p>
          <a:p>
            <a:pPr marL="0" indent="0">
              <a:lnSpc>
                <a:spcPct val="60000"/>
              </a:lnSpc>
              <a:buNone/>
            </a:pPr>
            <a:r>
              <a:rPr lang="da-DK" sz="1400" b="1" dirty="0">
                <a:latin typeface="Courier New"/>
                <a:cs typeface="Courier New"/>
              </a:rPr>
              <a:t>	if( (pid = fork()) == 0 ) {</a:t>
            </a:r>
          </a:p>
          <a:p>
            <a:pPr marL="0" indent="0">
              <a:lnSpc>
                <a:spcPct val="60000"/>
              </a:lnSpc>
              <a:buNone/>
            </a:pPr>
            <a:r>
              <a:rPr lang="en-US" sz="1400" b="1" dirty="0">
                <a:latin typeface="Courier New"/>
                <a:cs typeface="Courier New"/>
              </a:rPr>
              <a:t>		/* child */</a:t>
            </a:r>
          </a:p>
          <a:p>
            <a:pPr marL="0" indent="0">
              <a:lnSpc>
                <a:spcPct val="60000"/>
              </a:lnSpc>
              <a:buNone/>
            </a:pPr>
            <a:r>
              <a:rPr lang="en-US" sz="1400" b="1" dirty="0">
                <a:latin typeface="Courier New"/>
                <a:cs typeface="Courier New"/>
              </a:rPr>
              <a:t>		printpos("Child before read", fd);</a:t>
            </a:r>
          </a:p>
          <a:p>
            <a:pPr marL="0" indent="0">
              <a:lnSpc>
                <a:spcPct val="60000"/>
              </a:lnSpc>
              <a:buNone/>
            </a:pPr>
            <a:r>
              <a:rPr lang="da-DK" sz="1400" b="1" dirty="0">
                <a:latin typeface="Courier New"/>
                <a:cs typeface="Courier New"/>
              </a:rPr>
              <a:t>		read(fd, buf, 10);</a:t>
            </a:r>
          </a:p>
          <a:p>
            <a:pPr marL="0" indent="0">
              <a:lnSpc>
                <a:spcPct val="60000"/>
              </a:lnSpc>
              <a:buNone/>
            </a:pPr>
            <a:r>
              <a:rPr lang="da-DK" sz="1400" b="1" dirty="0">
                <a:latin typeface="Courier New"/>
                <a:cs typeface="Courier New"/>
              </a:rPr>
              <a:t>		printpos("Child after read", fd);</a:t>
            </a:r>
          </a:p>
          <a:p>
            <a:pPr marL="0" indent="0">
              <a:lnSpc>
                <a:spcPct val="60000"/>
              </a:lnSpc>
              <a:buNone/>
            </a:pPr>
            <a:r>
              <a:rPr lang="da-DK" sz="1400" b="1" dirty="0">
                <a:latin typeface="Courier New"/>
                <a:cs typeface="Courier New"/>
              </a:rPr>
              <a:t>	}</a:t>
            </a:r>
          </a:p>
          <a:p>
            <a:pPr marL="0" indent="0">
              <a:lnSpc>
                <a:spcPct val="60000"/>
              </a:lnSpc>
              <a:buNone/>
            </a:pPr>
            <a:r>
              <a:rPr lang="nb-NO" sz="1400" b="1" dirty="0">
                <a:latin typeface="Courier New"/>
                <a:cs typeface="Courier New"/>
              </a:rPr>
              <a:t>	else if( pid &gt; 0 ) {</a:t>
            </a:r>
          </a:p>
          <a:p>
            <a:pPr marL="0" indent="0">
              <a:lnSpc>
                <a:spcPct val="60000"/>
              </a:lnSpc>
              <a:buNone/>
            </a:pPr>
            <a:r>
              <a:rPr lang="fr-FR" sz="1400" b="1" dirty="0">
                <a:latin typeface="Courier New"/>
                <a:cs typeface="Courier New"/>
              </a:rPr>
              <a:t>		/* parent */</a:t>
            </a:r>
          </a:p>
          <a:p>
            <a:pPr marL="0" indent="0">
              <a:lnSpc>
                <a:spcPct val="60000"/>
              </a:lnSpc>
              <a:buNone/>
            </a:pPr>
            <a:r>
              <a:rPr lang="en-US" sz="1400" b="1" dirty="0">
                <a:latin typeface="Courier New"/>
                <a:cs typeface="Courier New"/>
              </a:rPr>
              <a:t>		wait((int *)0);</a:t>
            </a:r>
          </a:p>
          <a:p>
            <a:pPr marL="0" indent="0">
              <a:lnSpc>
                <a:spcPct val="60000"/>
              </a:lnSpc>
              <a:buNone/>
            </a:pPr>
            <a:r>
              <a:rPr lang="en-US" sz="1400" b="1" dirty="0">
                <a:latin typeface="Courier New"/>
                <a:cs typeface="Courier New"/>
              </a:rPr>
              <a:t>		printpos("Parent after wait", fd);</a:t>
            </a:r>
          </a:p>
          <a:p>
            <a:pPr marL="0" indent="0">
              <a:lnSpc>
                <a:spcPct val="60000"/>
              </a:lnSpc>
              <a:buNone/>
            </a:pPr>
            <a:r>
              <a:rPr lang="en-US" sz="1400" b="1" dirty="0">
                <a:latin typeface="Courier New"/>
                <a:cs typeface="Courier New"/>
              </a:rPr>
              <a:t>	}</a:t>
            </a:r>
          </a:p>
          <a:p>
            <a:pPr marL="0" indent="0">
              <a:lnSpc>
                <a:spcPct val="60000"/>
              </a:lnSpc>
              <a:buNone/>
            </a:pPr>
            <a:r>
              <a:rPr lang="en-US" sz="1400" b="1" dirty="0">
                <a:latin typeface="Courier New"/>
                <a:cs typeface="Courier New"/>
              </a:rPr>
              <a:t>	else</a:t>
            </a:r>
          </a:p>
          <a:p>
            <a:pPr marL="0" indent="0">
              <a:lnSpc>
                <a:spcPct val="60000"/>
              </a:lnSpc>
              <a:buNone/>
            </a:pPr>
            <a:r>
              <a:rPr lang="en-US" sz="1400" b="1" dirty="0">
                <a:latin typeface="Courier New"/>
                <a:cs typeface="Courier New"/>
              </a:rPr>
              <a:t>		perror("fork");</a:t>
            </a:r>
          </a:p>
          <a:p>
            <a:pPr marL="0" indent="0">
              <a:lnSpc>
                <a:spcPct val="60000"/>
              </a:lnSpc>
              <a:buNone/>
            </a:pPr>
            <a:r>
              <a:rPr lang="en-US" sz="1400" b="1" dirty="0">
                <a:latin typeface="Courier New"/>
                <a:cs typeface="Courier New"/>
              </a:rPr>
              <a:t>}</a:t>
            </a:r>
          </a:p>
        </p:txBody>
      </p:sp>
      <p:sp>
        <p:nvSpPr>
          <p:cNvPr id="2" name="TextBox 1">
            <a:extLst>
              <a:ext uri="{FF2B5EF4-FFF2-40B4-BE49-F238E27FC236}">
                <a16:creationId xmlns:a16="http://schemas.microsoft.com/office/drawing/2014/main" id="{F4A74C1F-9F28-4E01-B26B-EB838B3D9497}"/>
              </a:ext>
            </a:extLst>
          </p:cNvPr>
          <p:cNvSpPr txBox="1"/>
          <p:nvPr/>
        </p:nvSpPr>
        <p:spPr>
          <a:xfrm>
            <a:off x="5572125" y="274638"/>
            <a:ext cx="2428875" cy="369332"/>
          </a:xfrm>
          <a:prstGeom prst="rect">
            <a:avLst/>
          </a:prstGeom>
          <a:noFill/>
        </p:spPr>
        <p:txBody>
          <a:bodyPr wrap="square" rtlCol="0">
            <a:spAutoFit/>
          </a:bodyPr>
          <a:lstStyle/>
          <a:p>
            <a:pPr algn="ctr"/>
            <a:r>
              <a:rPr lang="en-US" dirty="0" err="1"/>
              <a:t>filedescriptoreg.c</a:t>
            </a:r>
            <a:endParaRPr lang="en-US" dirty="0"/>
          </a:p>
        </p:txBody>
      </p:sp>
    </p:spTree>
    <p:extLst>
      <p:ext uri="{BB962C8B-B14F-4D97-AF65-F5344CB8AC3E}">
        <p14:creationId xmlns:p14="http://schemas.microsoft.com/office/powerpoint/2010/main" val="1724557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File Descriptors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buNone/>
            </a:pPr>
            <a:r>
              <a:rPr lang="en-US" sz="1400" b="1" dirty="0">
                <a:latin typeface="Courier New"/>
                <a:cs typeface="Courier New"/>
              </a:rPr>
              <a:t>/* Print position in file */</a:t>
            </a:r>
          </a:p>
          <a:p>
            <a:pPr marL="0" indent="0">
              <a:buNone/>
            </a:pPr>
            <a:r>
              <a:rPr lang="en-US" sz="1400" b="1" dirty="0">
                <a:latin typeface="Courier New"/>
                <a:cs typeface="Courier New"/>
              </a:rPr>
              <a:t>void printpos(char *msg, int fd) {</a:t>
            </a:r>
          </a:p>
          <a:p>
            <a:pPr marL="0" indent="0">
              <a:buNone/>
            </a:pPr>
            <a:r>
              <a:rPr lang="en-US" sz="1400" b="1" dirty="0">
                <a:latin typeface="Courier New"/>
                <a:cs typeface="Courier New"/>
              </a:rPr>
              <a:t>	long int pos;</a:t>
            </a:r>
          </a:p>
          <a:p>
            <a:pPr marL="0" indent="0">
              <a:buNone/>
            </a:pPr>
            <a:r>
              <a:rPr lang="nl-NL" sz="1400" b="1" dirty="0">
                <a:latin typeface="Courier New"/>
                <a:cs typeface="Courier New"/>
              </a:rPr>
              <a:t>	if( (pos = </a:t>
            </a:r>
            <a:r>
              <a:rPr lang="nl-NL" sz="1400" b="1" dirty="0">
                <a:highlight>
                  <a:srgbClr val="FFFF00"/>
                </a:highlight>
                <a:latin typeface="Courier New"/>
                <a:cs typeface="Courier New"/>
              </a:rPr>
              <a:t>lseek</a:t>
            </a:r>
            <a:r>
              <a:rPr lang="nl-NL" sz="1400" b="1" dirty="0">
                <a:latin typeface="Courier New"/>
                <a:cs typeface="Courier New"/>
              </a:rPr>
              <a:t>( fd, 0L, SEEK_CUR) ) &lt; 0L )</a:t>
            </a:r>
          </a:p>
          <a:p>
            <a:pPr marL="0" indent="0">
              <a:buNone/>
            </a:pPr>
            <a:r>
              <a:rPr lang="nl-NL" sz="1400" b="1" dirty="0">
                <a:latin typeface="Courier New"/>
                <a:cs typeface="Courier New"/>
              </a:rPr>
              <a:t>		perror("lseek");</a:t>
            </a:r>
          </a:p>
          <a:p>
            <a:pPr marL="0" indent="0">
              <a:buNone/>
            </a:pPr>
            <a:r>
              <a:rPr lang="ro-RO" sz="1400" b="1" dirty="0">
                <a:latin typeface="Courier New"/>
                <a:cs typeface="Courier New"/>
              </a:rPr>
              <a:t>	printf("%s: %ld\n", msg, pos);</a:t>
            </a:r>
          </a:p>
          <a:p>
            <a:pPr marL="0" indent="0">
              <a:buNone/>
            </a:pPr>
            <a:r>
              <a:rPr lang="ro-RO" sz="1400" b="1" dirty="0">
                <a:latin typeface="Courier New"/>
                <a:cs typeface="Courier New"/>
              </a:rPr>
              <a:t>}</a:t>
            </a:r>
          </a:p>
        </p:txBody>
      </p:sp>
      <p:sp>
        <p:nvSpPr>
          <p:cNvPr id="2" name="Rectangle 1"/>
          <p:cNvSpPr/>
          <p:nvPr/>
        </p:nvSpPr>
        <p:spPr>
          <a:xfrm>
            <a:off x="276806" y="4110640"/>
            <a:ext cx="3941234" cy="1790813"/>
          </a:xfrm>
          <a:prstGeom prst="rect">
            <a:avLst/>
          </a:prstGeom>
          <a:solidFill>
            <a:schemeClr val="bg1">
              <a:lumMod val="95000"/>
            </a:schemeClr>
          </a:solidFill>
        </p:spPr>
        <p:style>
          <a:lnRef idx="2">
            <a:schemeClr val="accent4"/>
          </a:lnRef>
          <a:fillRef idx="1">
            <a:schemeClr val="lt1"/>
          </a:fillRef>
          <a:effectRef idx="0">
            <a:schemeClr val="accent4"/>
          </a:effectRef>
          <a:fontRef idx="minor">
            <a:schemeClr val="dk1"/>
          </a:fontRef>
        </p:style>
        <p:txBody>
          <a:bodyPr rtlCol="0" anchor="ctr"/>
          <a:lstStyle/>
          <a:p>
            <a:r>
              <a:rPr lang="hu-HU" b="1" dirty="0">
                <a:latin typeface="Courier New"/>
                <a:cs typeface="Courier New"/>
              </a:rPr>
              <a:t>$ ./a.out</a:t>
            </a:r>
          </a:p>
          <a:p>
            <a:r>
              <a:rPr lang="en-US" b="1" dirty="0">
                <a:latin typeface="Courier New"/>
                <a:cs typeface="Courier New"/>
              </a:rPr>
              <a:t>Before fork: 10</a:t>
            </a:r>
          </a:p>
          <a:p>
            <a:r>
              <a:rPr lang="en-US" b="1" dirty="0">
                <a:latin typeface="Courier New"/>
                <a:cs typeface="Courier New"/>
              </a:rPr>
              <a:t>Child before read: 10</a:t>
            </a:r>
          </a:p>
          <a:p>
            <a:r>
              <a:rPr lang="en-US" b="1" dirty="0">
                <a:latin typeface="Courier New"/>
                <a:cs typeface="Courier New"/>
              </a:rPr>
              <a:t>Child after read: 20</a:t>
            </a:r>
          </a:p>
          <a:p>
            <a:r>
              <a:rPr lang="en-US" b="1" dirty="0">
                <a:latin typeface="Courier New"/>
                <a:cs typeface="Courier New"/>
              </a:rPr>
              <a:t>Parent after wait: 20</a:t>
            </a:r>
          </a:p>
        </p:txBody>
      </p:sp>
      <p:sp>
        <p:nvSpPr>
          <p:cNvPr id="9" name="Text Box 4"/>
          <p:cNvSpPr txBox="1">
            <a:spLocks noChangeArrowheads="1"/>
          </p:cNvSpPr>
          <p:nvPr/>
        </p:nvSpPr>
        <p:spPr bwMode="auto">
          <a:xfrm>
            <a:off x="2632040" y="6066472"/>
            <a:ext cx="2349052" cy="459100"/>
          </a:xfrm>
          <a:prstGeom prst="rect">
            <a:avLst/>
          </a:prstGeom>
          <a:solidFill>
            <a:srgbClr val="D4F0E1"/>
          </a:solidFill>
          <a:ln/>
        </p:spPr>
        <p:style>
          <a:lnRef idx="2">
            <a:schemeClr val="accent4"/>
          </a:lnRef>
          <a:fillRef idx="1">
            <a:schemeClr val="lt1"/>
          </a:fillRef>
          <a:effectRef idx="0">
            <a:schemeClr val="accent4"/>
          </a:effectRef>
          <a:fontRef idx="minor">
            <a:schemeClr val="dk1"/>
          </a:fontRef>
        </p:style>
        <p:txBody>
          <a:bodyPr wrap="none" lIns="90488" tIns="44450" rIns="90488" bIns="44450" anchor="ctr">
            <a:spAutoFit/>
          </a:bodyPr>
          <a:lstStyle/>
          <a:p>
            <a:pPr algn="ctr">
              <a:defRPr/>
            </a:pPr>
            <a:r>
              <a:rPr lang="en-US" sz="2400" dirty="0">
                <a:latin typeface="Times New Roman" charset="0"/>
              </a:rPr>
              <a:t>w</a:t>
            </a:r>
            <a:r>
              <a:rPr lang="en-US" sz="2400" dirty="0">
                <a:latin typeface="Times New Roman" charset="0"/>
                <a:cs typeface="+mn-cs"/>
              </a:rPr>
              <a:t>hat's happened?</a:t>
            </a:r>
          </a:p>
        </p:txBody>
      </p:sp>
      <p:sp>
        <p:nvSpPr>
          <p:cNvPr id="10" name="Line 5"/>
          <p:cNvSpPr>
            <a:spLocks noChangeShapeType="1"/>
          </p:cNvSpPr>
          <p:nvPr/>
        </p:nvSpPr>
        <p:spPr bwMode="auto">
          <a:xfrm flipH="1" flipV="1">
            <a:off x="3194584" y="5686421"/>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dirty="0">
              <a:cs typeface="+mn-cs"/>
            </a:endParaRPr>
          </a:p>
        </p:txBody>
      </p:sp>
      <p:sp>
        <p:nvSpPr>
          <p:cNvPr id="3" name="TextBox 2">
            <a:extLst>
              <a:ext uri="{FF2B5EF4-FFF2-40B4-BE49-F238E27FC236}">
                <a16:creationId xmlns:a16="http://schemas.microsoft.com/office/drawing/2014/main" id="{E7AE7506-1514-4DA1-BD06-70FA34FD2D05}"/>
              </a:ext>
            </a:extLst>
          </p:cNvPr>
          <p:cNvSpPr txBox="1"/>
          <p:nvPr/>
        </p:nvSpPr>
        <p:spPr>
          <a:xfrm>
            <a:off x="5967005" y="1650192"/>
            <a:ext cx="2671763" cy="5078313"/>
          </a:xfrm>
          <a:prstGeom prst="rect">
            <a:avLst/>
          </a:prstGeom>
          <a:noFill/>
        </p:spPr>
        <p:txBody>
          <a:bodyPr wrap="square" rtlCol="0">
            <a:spAutoFit/>
          </a:bodyPr>
          <a:lstStyle/>
          <a:p>
            <a:r>
              <a:rPr lang="en-US" dirty="0" err="1">
                <a:solidFill>
                  <a:srgbClr val="FF0000"/>
                </a:solidFill>
                <a:highlight>
                  <a:srgbClr val="FFFF00"/>
                </a:highlight>
              </a:rPr>
              <a:t>Lseek</a:t>
            </a:r>
            <a:r>
              <a:rPr lang="en-US" dirty="0">
                <a:solidFill>
                  <a:srgbClr val="FF0000"/>
                </a:solidFill>
                <a:highlight>
                  <a:srgbClr val="FFFF00"/>
                </a:highlight>
              </a:rPr>
              <a:t> </a:t>
            </a:r>
            <a:r>
              <a:rPr lang="en-US" dirty="0">
                <a:solidFill>
                  <a:srgbClr val="FF0000"/>
                </a:solidFill>
              </a:rPr>
              <a:t>repositions the file offset of the open file description associated with the </a:t>
            </a:r>
            <a:r>
              <a:rPr lang="en-US" dirty="0" err="1">
                <a:solidFill>
                  <a:srgbClr val="FF0000"/>
                </a:solidFill>
              </a:rPr>
              <a:t>filedescriptor</a:t>
            </a:r>
            <a:r>
              <a:rPr lang="en-US" dirty="0">
                <a:solidFill>
                  <a:srgbClr val="FF0000"/>
                </a:solidFill>
              </a:rPr>
              <a:t> </a:t>
            </a:r>
            <a:r>
              <a:rPr lang="en-US" b="1" dirty="0" err="1">
                <a:solidFill>
                  <a:srgbClr val="FF0000"/>
                </a:solidFill>
              </a:rPr>
              <a:t>fd</a:t>
            </a:r>
            <a:r>
              <a:rPr lang="en-US" b="1" dirty="0">
                <a:solidFill>
                  <a:srgbClr val="FF0000"/>
                </a:solidFill>
              </a:rPr>
              <a:t> </a:t>
            </a:r>
            <a:r>
              <a:rPr lang="en-US" dirty="0">
                <a:solidFill>
                  <a:srgbClr val="FF0000"/>
                </a:solidFill>
              </a:rPr>
              <a:t>to the argument </a:t>
            </a:r>
            <a:r>
              <a:rPr lang="en-US" b="1" dirty="0">
                <a:solidFill>
                  <a:srgbClr val="FF0000"/>
                </a:solidFill>
              </a:rPr>
              <a:t>0L</a:t>
            </a:r>
            <a:r>
              <a:rPr lang="en-US" dirty="0">
                <a:solidFill>
                  <a:srgbClr val="FF0000"/>
                </a:solidFill>
              </a:rPr>
              <a:t> according to the directive </a:t>
            </a:r>
            <a:r>
              <a:rPr lang="en-US" b="1" dirty="0">
                <a:solidFill>
                  <a:srgbClr val="FF0000"/>
                </a:solidFill>
              </a:rPr>
              <a:t>SEEK_CUR (</a:t>
            </a:r>
            <a:r>
              <a:rPr lang="en-US" dirty="0">
                <a:solidFill>
                  <a:srgbClr val="FF0000"/>
                </a:solidFill>
              </a:rPr>
              <a:t>with </a:t>
            </a:r>
            <a:r>
              <a:rPr lang="en-US" b="1" dirty="0">
                <a:solidFill>
                  <a:srgbClr val="FF0000"/>
                </a:solidFill>
              </a:rPr>
              <a:t>SEEK_CUR  </a:t>
            </a:r>
            <a:r>
              <a:rPr lang="en-US" dirty="0">
                <a:solidFill>
                  <a:srgbClr val="FF0000"/>
                </a:solidFill>
              </a:rPr>
              <a:t>the file offset is set to its current location plus offset bytes)</a:t>
            </a:r>
          </a:p>
          <a:p>
            <a:endParaRPr lang="en-US" b="1" dirty="0">
              <a:solidFill>
                <a:srgbClr val="FF0000"/>
              </a:solidFill>
            </a:endParaRPr>
          </a:p>
          <a:p>
            <a:r>
              <a:rPr lang="en-US" b="1" dirty="0">
                <a:solidFill>
                  <a:srgbClr val="FF0000"/>
                </a:solidFill>
              </a:rPr>
              <a:t>Return value: </a:t>
            </a:r>
          </a:p>
          <a:p>
            <a:r>
              <a:rPr lang="en-US" b="1" dirty="0">
                <a:solidFill>
                  <a:srgbClr val="FF0000"/>
                </a:solidFill>
              </a:rPr>
              <a:t>Upon successful completion, </a:t>
            </a:r>
            <a:r>
              <a:rPr lang="en-US" b="1" dirty="0" err="1">
                <a:solidFill>
                  <a:srgbClr val="FF0000"/>
                </a:solidFill>
              </a:rPr>
              <a:t>Lseek</a:t>
            </a:r>
            <a:r>
              <a:rPr lang="en-US" b="1" dirty="0">
                <a:solidFill>
                  <a:srgbClr val="FF0000"/>
                </a:solidFill>
              </a:rPr>
              <a:t>()</a:t>
            </a:r>
            <a:r>
              <a:rPr lang="en-US" dirty="0">
                <a:solidFill>
                  <a:srgbClr val="FF0000"/>
                </a:solidFill>
              </a:rPr>
              <a:t> returns the resulting offset location as measured In bytes from the beginning of the file. </a:t>
            </a:r>
            <a:endParaRPr lang="en-US" b="1" dirty="0">
              <a:solidFill>
                <a:srgbClr val="FF0000"/>
              </a:solidFill>
            </a:endParaRPr>
          </a:p>
        </p:txBody>
      </p:sp>
    </p:spTree>
    <p:extLst>
      <p:ext uri="{BB962C8B-B14F-4D97-AF65-F5344CB8AC3E}">
        <p14:creationId xmlns:p14="http://schemas.microsoft.com/office/powerpoint/2010/main" val="32168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Creation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buNone/>
            </a:pPr>
            <a:r>
              <a:rPr lang="ro-RO" sz="800" b="1" dirty="0">
                <a:latin typeface="Courier New"/>
                <a:cs typeface="Courier New"/>
              </a:rPr>
              <a:t>#include &lt;stddef.h&gt;</a:t>
            </a:r>
          </a:p>
          <a:p>
            <a:pPr marL="0" indent="0">
              <a:buNone/>
            </a:pPr>
            <a:r>
              <a:rPr lang="ro-RO" sz="800" b="1" dirty="0">
                <a:latin typeface="Courier New"/>
                <a:cs typeface="Courier New"/>
              </a:rPr>
              <a:t>#include &lt;stdlib.h&gt;</a:t>
            </a:r>
          </a:p>
          <a:p>
            <a:pPr marL="0" indent="0">
              <a:buNone/>
            </a:pPr>
            <a:r>
              <a:rPr lang="ro-RO" sz="800" b="1" dirty="0">
                <a:latin typeface="Courier New"/>
                <a:cs typeface="Courier New"/>
              </a:rPr>
              <a:t>#include &lt;unistd.h&gt;</a:t>
            </a:r>
          </a:p>
          <a:p>
            <a:pPr marL="0" indent="0">
              <a:buNone/>
            </a:pPr>
            <a:r>
              <a:rPr lang="ro-RO" sz="800" b="1" dirty="0">
                <a:latin typeface="Courier New"/>
                <a:cs typeface="Courier New"/>
              </a:rPr>
              <a:t>#include &lt;sys/types.h&gt;</a:t>
            </a:r>
          </a:p>
          <a:p>
            <a:pPr marL="0" indent="0">
              <a:buNone/>
            </a:pPr>
            <a:r>
              <a:rPr lang="ro-RO" sz="800" b="1" dirty="0">
                <a:latin typeface="Courier New"/>
                <a:cs typeface="Courier New"/>
              </a:rPr>
              <a:t>#include &lt;sys/wait.h&gt;</a:t>
            </a:r>
          </a:p>
          <a:p>
            <a:pPr marL="0" indent="0">
              <a:buNone/>
            </a:pPr>
            <a:endParaRPr lang="ro-RO" sz="800" b="1" dirty="0">
              <a:latin typeface="Courier New"/>
              <a:cs typeface="Courier New"/>
            </a:endParaRPr>
          </a:p>
          <a:p>
            <a:pPr marL="0" indent="0">
              <a:buNone/>
            </a:pPr>
            <a:r>
              <a:rPr lang="ro-RO" sz="800" b="1" dirty="0">
                <a:latin typeface="Courier New"/>
                <a:cs typeface="Courier New"/>
              </a:rPr>
              <a:t>/* Execute the command using this shell program.  */</a:t>
            </a:r>
          </a:p>
          <a:p>
            <a:pPr marL="0" indent="0">
              <a:buNone/>
            </a:pPr>
            <a:r>
              <a:rPr lang="ro-RO" sz="800" b="1" dirty="0">
                <a:latin typeface="Courier New"/>
                <a:cs typeface="Courier New"/>
              </a:rPr>
              <a:t>#define SHELL "/bin/sh"</a:t>
            </a:r>
          </a:p>
          <a:p>
            <a:pPr marL="0" indent="0">
              <a:buNone/>
            </a:pPr>
            <a:endParaRPr lang="ro-RO" sz="800" b="1" dirty="0">
              <a:latin typeface="Courier New"/>
              <a:cs typeface="Courier New"/>
            </a:endParaRPr>
          </a:p>
          <a:p>
            <a:pPr marL="0" indent="0">
              <a:buNone/>
            </a:pPr>
            <a:r>
              <a:rPr lang="ro-RO" sz="800" b="1" dirty="0">
                <a:latin typeface="Courier New"/>
                <a:cs typeface="Courier New"/>
              </a:rPr>
              <a:t>int</a:t>
            </a:r>
          </a:p>
          <a:p>
            <a:pPr marL="0" indent="0">
              <a:buNone/>
            </a:pPr>
            <a:r>
              <a:rPr lang="ro-RO" sz="800" b="1" dirty="0">
                <a:latin typeface="Courier New"/>
                <a:cs typeface="Courier New"/>
              </a:rPr>
              <a:t>my_system (const char *command)</a:t>
            </a:r>
          </a:p>
          <a:p>
            <a:pPr marL="0" indent="0">
              <a:buNone/>
            </a:pPr>
            <a:r>
              <a:rPr lang="ro-RO" sz="800" b="1" dirty="0">
                <a:latin typeface="Courier New"/>
                <a:cs typeface="Courier New"/>
              </a:rPr>
              <a:t>{</a:t>
            </a:r>
          </a:p>
          <a:p>
            <a:pPr marL="0" indent="0">
              <a:buNone/>
            </a:pPr>
            <a:r>
              <a:rPr lang="ro-RO" sz="800" b="1" dirty="0">
                <a:latin typeface="Courier New"/>
                <a:cs typeface="Courier New"/>
              </a:rPr>
              <a:t>  int status;</a:t>
            </a:r>
          </a:p>
          <a:p>
            <a:pPr marL="0" indent="0">
              <a:buNone/>
            </a:pPr>
            <a:r>
              <a:rPr lang="ro-RO" sz="800" b="1" dirty="0">
                <a:latin typeface="Courier New"/>
                <a:cs typeface="Courier New"/>
              </a:rPr>
              <a:t>  pid_t pid;</a:t>
            </a:r>
          </a:p>
          <a:p>
            <a:pPr marL="0" indent="0">
              <a:buNone/>
            </a:pPr>
            <a:endParaRPr lang="ro-RO" sz="800" b="1" dirty="0">
              <a:latin typeface="Courier New"/>
              <a:cs typeface="Courier New"/>
            </a:endParaRPr>
          </a:p>
          <a:p>
            <a:pPr marL="0" indent="0">
              <a:buNone/>
            </a:pPr>
            <a:r>
              <a:rPr lang="ro-RO" sz="800" b="1" dirty="0">
                <a:latin typeface="Courier New"/>
                <a:cs typeface="Courier New"/>
              </a:rPr>
              <a:t>  pid = fork ();</a:t>
            </a:r>
          </a:p>
          <a:p>
            <a:pPr marL="0" indent="0">
              <a:buNone/>
            </a:pPr>
            <a:r>
              <a:rPr lang="ro-RO" sz="800" b="1" dirty="0">
                <a:latin typeface="Courier New"/>
                <a:cs typeface="Courier New"/>
              </a:rPr>
              <a:t>  if (pid == 0)</a:t>
            </a:r>
          </a:p>
          <a:p>
            <a:pPr marL="0" indent="0">
              <a:buNone/>
            </a:pPr>
            <a:r>
              <a:rPr lang="ro-RO" sz="800" b="1" dirty="0">
                <a:latin typeface="Courier New"/>
                <a:cs typeface="Courier New"/>
              </a:rPr>
              <a:t>    {</a:t>
            </a:r>
          </a:p>
          <a:p>
            <a:pPr marL="0" indent="0">
              <a:buNone/>
            </a:pPr>
            <a:r>
              <a:rPr lang="ro-RO" sz="800" b="1" dirty="0">
                <a:latin typeface="Courier New"/>
                <a:cs typeface="Courier New"/>
              </a:rPr>
              <a:t>      /* This is the child process.  Execute the shell command. */</a:t>
            </a:r>
          </a:p>
          <a:p>
            <a:pPr marL="0" indent="0">
              <a:buNone/>
            </a:pPr>
            <a:r>
              <a:rPr lang="ro-RO" sz="800" b="1" dirty="0">
                <a:latin typeface="Courier New"/>
                <a:cs typeface="Courier New"/>
              </a:rPr>
              <a:t>      execl (SHELL, SHELL, "-c", command, NULL);</a:t>
            </a:r>
          </a:p>
          <a:p>
            <a:pPr marL="0" indent="0">
              <a:buNone/>
            </a:pPr>
            <a:r>
              <a:rPr lang="ro-RO" sz="800" b="1" dirty="0">
                <a:latin typeface="Courier New"/>
                <a:cs typeface="Courier New"/>
              </a:rPr>
              <a:t>      _exit (EXIT_FAILURE);</a:t>
            </a:r>
          </a:p>
          <a:p>
            <a:pPr marL="0" indent="0">
              <a:buNone/>
            </a:pPr>
            <a:r>
              <a:rPr lang="ro-RO" sz="800" b="1" dirty="0">
                <a:latin typeface="Courier New"/>
                <a:cs typeface="Courier New"/>
              </a:rPr>
              <a:t>    }</a:t>
            </a:r>
          </a:p>
          <a:p>
            <a:pPr marL="0" indent="0">
              <a:buNone/>
            </a:pPr>
            <a:r>
              <a:rPr lang="ro-RO" sz="800" b="1" dirty="0">
                <a:latin typeface="Courier New"/>
                <a:cs typeface="Courier New"/>
              </a:rPr>
              <a:t>  else if (pid &lt; 0)</a:t>
            </a:r>
          </a:p>
          <a:p>
            <a:pPr marL="0" indent="0">
              <a:buNone/>
            </a:pPr>
            <a:r>
              <a:rPr lang="ro-RO" sz="800" b="1" dirty="0">
                <a:latin typeface="Courier New"/>
                <a:cs typeface="Courier New"/>
              </a:rPr>
              <a:t>    /* The fork failed.  Report failure.  */</a:t>
            </a:r>
          </a:p>
          <a:p>
            <a:pPr marL="0" indent="0">
              <a:buNone/>
            </a:pPr>
            <a:r>
              <a:rPr lang="ro-RO" sz="800" b="1" dirty="0">
                <a:latin typeface="Courier New"/>
                <a:cs typeface="Courier New"/>
              </a:rPr>
              <a:t>    status = -1;</a:t>
            </a:r>
          </a:p>
          <a:p>
            <a:pPr marL="0" indent="0">
              <a:buNone/>
            </a:pPr>
            <a:r>
              <a:rPr lang="ro-RO" sz="800" b="1" dirty="0">
                <a:latin typeface="Courier New"/>
                <a:cs typeface="Courier New"/>
              </a:rPr>
              <a:t>  else</a:t>
            </a:r>
          </a:p>
          <a:p>
            <a:pPr marL="0" indent="0">
              <a:buNone/>
            </a:pPr>
            <a:r>
              <a:rPr lang="ro-RO" sz="800" b="1" dirty="0">
                <a:latin typeface="Courier New"/>
                <a:cs typeface="Courier New"/>
              </a:rPr>
              <a:t>    /* This is the parent process.  Wait for the child to complete.  */</a:t>
            </a:r>
          </a:p>
          <a:p>
            <a:pPr marL="0" indent="0">
              <a:buNone/>
            </a:pPr>
            <a:r>
              <a:rPr lang="ro-RO" sz="800" b="1" dirty="0">
                <a:latin typeface="Courier New"/>
                <a:cs typeface="Courier New"/>
              </a:rPr>
              <a:t>    if (waitpid (pid, &amp;status, 0) != pid)</a:t>
            </a:r>
          </a:p>
          <a:p>
            <a:pPr marL="0" indent="0">
              <a:buNone/>
            </a:pPr>
            <a:r>
              <a:rPr lang="ro-RO" sz="800" b="1" dirty="0">
                <a:latin typeface="Courier New"/>
                <a:cs typeface="Courier New"/>
              </a:rPr>
              <a:t>      status = -1;</a:t>
            </a:r>
          </a:p>
          <a:p>
            <a:pPr marL="0" indent="0">
              <a:buNone/>
            </a:pPr>
            <a:r>
              <a:rPr lang="ro-RO" sz="800" b="1" dirty="0">
                <a:latin typeface="Courier New"/>
                <a:cs typeface="Courier New"/>
              </a:rPr>
              <a:t>  return status;</a:t>
            </a:r>
          </a:p>
          <a:p>
            <a:pPr marL="0" indent="0">
              <a:buNone/>
            </a:pPr>
            <a:r>
              <a:rPr lang="ro-RO" sz="800" b="1" dirty="0">
                <a:latin typeface="Courier New"/>
                <a:cs typeface="Courier New"/>
              </a:rPr>
              <a:t>}</a:t>
            </a:r>
          </a:p>
        </p:txBody>
      </p:sp>
      <p:sp>
        <p:nvSpPr>
          <p:cNvPr id="14" name="TextBox 13">
            <a:extLst>
              <a:ext uri="{FF2B5EF4-FFF2-40B4-BE49-F238E27FC236}">
                <a16:creationId xmlns:a16="http://schemas.microsoft.com/office/drawing/2014/main" id="{66D4C3CA-60BD-4FAE-9BF3-836BDAC11123}"/>
              </a:ext>
            </a:extLst>
          </p:cNvPr>
          <p:cNvSpPr txBox="1"/>
          <p:nvPr/>
        </p:nvSpPr>
        <p:spPr>
          <a:xfrm>
            <a:off x="4075272" y="1747980"/>
            <a:ext cx="4572000" cy="1200329"/>
          </a:xfrm>
          <a:prstGeom prst="rect">
            <a:avLst/>
          </a:prstGeom>
          <a:solidFill>
            <a:schemeClr val="bg2">
              <a:lumMod val="40000"/>
              <a:lumOff val="60000"/>
            </a:schemeClr>
          </a:solidFill>
        </p:spPr>
        <p:txBody>
          <a:bodyPr wrap="square">
            <a:spAutoFit/>
          </a:bodyPr>
          <a:lstStyle/>
          <a:p>
            <a:r>
              <a:rPr lang="en-US" dirty="0"/>
              <a:t>Here is an example program showing how you might write a function similar to the built-in </a:t>
            </a:r>
            <a:r>
              <a:rPr lang="en-US" b="1" dirty="0"/>
              <a:t>system</a:t>
            </a:r>
            <a:r>
              <a:rPr lang="en-US" dirty="0"/>
              <a:t>. It executes its command argument using the equivalent of ‘</a:t>
            </a:r>
            <a:r>
              <a:rPr lang="en-US" dirty="0" err="1"/>
              <a:t>sh</a:t>
            </a:r>
            <a:r>
              <a:rPr lang="en-US" dirty="0"/>
              <a:t> -c command’.</a:t>
            </a:r>
          </a:p>
        </p:txBody>
      </p:sp>
      <p:sp>
        <p:nvSpPr>
          <p:cNvPr id="16" name="TextBox 15">
            <a:extLst>
              <a:ext uri="{FF2B5EF4-FFF2-40B4-BE49-F238E27FC236}">
                <a16:creationId xmlns:a16="http://schemas.microsoft.com/office/drawing/2014/main" id="{583F0D8C-87B4-4631-9C4E-8D5D0B45C0DF}"/>
              </a:ext>
            </a:extLst>
          </p:cNvPr>
          <p:cNvSpPr txBox="1"/>
          <p:nvPr/>
        </p:nvSpPr>
        <p:spPr>
          <a:xfrm>
            <a:off x="5517472" y="3754385"/>
            <a:ext cx="3129800" cy="923330"/>
          </a:xfrm>
          <a:prstGeom prst="rect">
            <a:avLst/>
          </a:prstGeom>
          <a:noFill/>
        </p:spPr>
        <p:txBody>
          <a:bodyPr wrap="square">
            <a:spAutoFit/>
          </a:bodyPr>
          <a:lstStyle/>
          <a:p>
            <a:r>
              <a:rPr lang="en-US" dirty="0">
                <a:hlinkClick r:id="rId3"/>
              </a:rPr>
              <a:t>https://man7.org/linux/man-pages/man3/system.3.html</a:t>
            </a:r>
            <a:endParaRPr lang="en-US" dirty="0"/>
          </a:p>
          <a:p>
            <a:endParaRPr lang="en-US" dirty="0"/>
          </a:p>
        </p:txBody>
      </p:sp>
    </p:spTree>
    <p:extLst>
      <p:ext uri="{BB962C8B-B14F-4D97-AF65-F5344CB8AC3E}">
        <p14:creationId xmlns:p14="http://schemas.microsoft.com/office/powerpoint/2010/main" val="36835235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Creation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 name="Content Placeholder 2">
            <a:extLst>
              <a:ext uri="{FF2B5EF4-FFF2-40B4-BE49-F238E27FC236}">
                <a16:creationId xmlns:a16="http://schemas.microsoft.com/office/drawing/2014/main" id="{AD420C1E-6946-49B4-B8CE-609F7BE45611}"/>
              </a:ext>
            </a:extLst>
          </p:cNvPr>
          <p:cNvSpPr>
            <a:spLocks noGrp="1"/>
          </p:cNvSpPr>
          <p:nvPr>
            <p:ph idx="1"/>
          </p:nvPr>
        </p:nvSpPr>
        <p:spPr/>
        <p:txBody>
          <a:bodyPr>
            <a:normAutofit fontScale="55000" lnSpcReduction="20000"/>
          </a:bodyPr>
          <a:lstStyle/>
          <a:p>
            <a:r>
              <a:rPr lang="en-US" dirty="0"/>
              <a:t>There are a couple of things you should pay attention to in this example.</a:t>
            </a:r>
          </a:p>
          <a:p>
            <a:endParaRPr lang="en-US" dirty="0"/>
          </a:p>
          <a:p>
            <a:r>
              <a:rPr lang="en-US" dirty="0"/>
              <a:t>Remember that the </a:t>
            </a:r>
            <a:r>
              <a:rPr lang="en-US" b="1" dirty="0"/>
              <a:t>first </a:t>
            </a:r>
            <a:r>
              <a:rPr lang="en-US" b="1" dirty="0" err="1"/>
              <a:t>argv</a:t>
            </a:r>
            <a:r>
              <a:rPr lang="en-US" b="1" dirty="0"/>
              <a:t> argument </a:t>
            </a:r>
            <a:r>
              <a:rPr lang="en-US" dirty="0"/>
              <a:t>supplied to the program represents the </a:t>
            </a:r>
            <a:r>
              <a:rPr lang="en-US" b="1" dirty="0"/>
              <a:t>name of the program </a:t>
            </a:r>
            <a:r>
              <a:rPr lang="en-US" dirty="0"/>
              <a:t>being executed.  That is why, in the call to </a:t>
            </a:r>
            <a:r>
              <a:rPr lang="en-US" dirty="0" err="1"/>
              <a:t>execl</a:t>
            </a:r>
            <a:r>
              <a:rPr lang="en-US" dirty="0"/>
              <a:t>, SHELL is supplied once to name the program to execute and a second time to supply a value for </a:t>
            </a:r>
            <a:r>
              <a:rPr lang="en-US" dirty="0" err="1"/>
              <a:t>argv</a:t>
            </a:r>
            <a:r>
              <a:rPr lang="en-US" dirty="0"/>
              <a:t>[0].</a:t>
            </a:r>
          </a:p>
          <a:p>
            <a:endParaRPr lang="en-US" dirty="0"/>
          </a:p>
          <a:p>
            <a:r>
              <a:rPr lang="en-US" dirty="0"/>
              <a:t>The </a:t>
            </a:r>
            <a:r>
              <a:rPr lang="en-US" dirty="0" err="1"/>
              <a:t>execl</a:t>
            </a:r>
            <a:r>
              <a:rPr lang="en-US" dirty="0"/>
              <a:t> call in the child process doesn’t return if it is successful. If it fails, you must do something to make the child process terminate. Just returning a bad status code with return would leave two processes running the original program. Instead, the right behavior is for the child process to report failure to its parent process.</a:t>
            </a:r>
          </a:p>
          <a:p>
            <a:endParaRPr lang="en-US" dirty="0"/>
          </a:p>
          <a:p>
            <a:r>
              <a:rPr lang="en-US" dirty="0"/>
              <a:t>Call _exit to accomplish this. The reason for using _exit instead of exit is to avoid flushing fully buffered streams such as </a:t>
            </a:r>
            <a:r>
              <a:rPr lang="en-US" dirty="0" err="1"/>
              <a:t>stdout</a:t>
            </a:r>
            <a:r>
              <a:rPr lang="en-US" dirty="0"/>
              <a:t>. The buffers of these streams probably contain data that was copied from the parent process by the fork, data that will be output eventually by the parent process. Calling exit in the child would output the data twice</a:t>
            </a:r>
          </a:p>
        </p:txBody>
      </p:sp>
    </p:spTree>
    <p:extLst>
      <p:ext uri="{BB962C8B-B14F-4D97-AF65-F5344CB8AC3E}">
        <p14:creationId xmlns:p14="http://schemas.microsoft.com/office/powerpoint/2010/main" val="701797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Creation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 name="Content Placeholder 2">
            <a:extLst>
              <a:ext uri="{FF2B5EF4-FFF2-40B4-BE49-F238E27FC236}">
                <a16:creationId xmlns:a16="http://schemas.microsoft.com/office/drawing/2014/main" id="{AD420C1E-6946-49B4-B8CE-609F7BE45611}"/>
              </a:ext>
            </a:extLst>
          </p:cNvPr>
          <p:cNvSpPr>
            <a:spLocks noGrp="1"/>
          </p:cNvSpPr>
          <p:nvPr>
            <p:ph idx="1"/>
          </p:nvPr>
        </p:nvSpPr>
        <p:spPr/>
        <p:txBody>
          <a:bodyPr>
            <a:normAutofit fontScale="92500"/>
          </a:bodyPr>
          <a:lstStyle/>
          <a:p>
            <a:pPr marL="0" indent="0">
              <a:buNone/>
            </a:pPr>
            <a:r>
              <a:rPr lang="en-US" sz="2400" dirty="0"/>
              <a:t>The specific attributes of the child process that differ from the parent process are:</a:t>
            </a:r>
          </a:p>
          <a:p>
            <a:endParaRPr lang="en-US" sz="2400" dirty="0"/>
          </a:p>
          <a:p>
            <a:r>
              <a:rPr lang="en-US" sz="2400" dirty="0"/>
              <a:t>The child process has its own </a:t>
            </a:r>
            <a:r>
              <a:rPr lang="en-US" sz="2400" b="1" dirty="0"/>
              <a:t>unique process ID</a:t>
            </a:r>
            <a:r>
              <a:rPr lang="en-US" sz="2400" dirty="0"/>
              <a:t>.</a:t>
            </a:r>
          </a:p>
          <a:p>
            <a:r>
              <a:rPr lang="en-US" sz="2400" dirty="0"/>
              <a:t>The parent process ID of the child process is the process ID of its parent process.</a:t>
            </a:r>
          </a:p>
          <a:p>
            <a:r>
              <a:rPr lang="en-US" sz="2400" dirty="0"/>
              <a:t>The child process gets its own copies of the parent process’s </a:t>
            </a:r>
            <a:r>
              <a:rPr lang="en-US" sz="2400" b="1" dirty="0"/>
              <a:t>open file descriptors</a:t>
            </a:r>
            <a:r>
              <a:rPr lang="en-US" sz="2400" dirty="0"/>
              <a:t>. Subsequently changing attributes of the file descriptors in the parent process won’t affect the file descriptors in the child, and vice versa. However, the </a:t>
            </a:r>
            <a:r>
              <a:rPr lang="en-US" sz="2400" b="1" dirty="0"/>
              <a:t>file position </a:t>
            </a:r>
            <a:r>
              <a:rPr lang="en-US" sz="2400" dirty="0"/>
              <a:t>associated with each descriptor is shared by both processes.</a:t>
            </a:r>
          </a:p>
          <a:p>
            <a:r>
              <a:rPr lang="en-US" sz="2400" dirty="0"/>
              <a:t>The elapsed processor times for the child process are set to zero.</a:t>
            </a:r>
          </a:p>
        </p:txBody>
      </p:sp>
    </p:spTree>
    <p:extLst>
      <p:ext uri="{BB962C8B-B14F-4D97-AF65-F5344CB8AC3E}">
        <p14:creationId xmlns:p14="http://schemas.microsoft.com/office/powerpoint/2010/main" val="15766211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Identification </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 name="Content Placeholder 2">
            <a:extLst>
              <a:ext uri="{FF2B5EF4-FFF2-40B4-BE49-F238E27FC236}">
                <a16:creationId xmlns:a16="http://schemas.microsoft.com/office/drawing/2014/main" id="{AD420C1E-6946-49B4-B8CE-609F7BE45611}"/>
              </a:ext>
            </a:extLst>
          </p:cNvPr>
          <p:cNvSpPr>
            <a:spLocks noGrp="1"/>
          </p:cNvSpPr>
          <p:nvPr>
            <p:ph idx="1"/>
          </p:nvPr>
        </p:nvSpPr>
        <p:spPr>
          <a:xfrm>
            <a:off x="457200" y="1600200"/>
            <a:ext cx="8412480" cy="4525963"/>
          </a:xfrm>
        </p:spPr>
        <p:txBody>
          <a:bodyPr>
            <a:normAutofit fontScale="92500"/>
          </a:bodyPr>
          <a:lstStyle/>
          <a:p>
            <a:r>
              <a:rPr lang="en-US" sz="2400" dirty="0"/>
              <a:t>Each process is named by a process ID number, a value of type </a:t>
            </a:r>
            <a:r>
              <a:rPr lang="en-US" sz="2400" b="1" dirty="0" err="1"/>
              <a:t>pid_t</a:t>
            </a:r>
            <a:r>
              <a:rPr lang="en-US" sz="2400" dirty="0"/>
              <a:t>. </a:t>
            </a:r>
          </a:p>
          <a:p>
            <a:r>
              <a:rPr lang="en-US" sz="2400" dirty="0"/>
              <a:t>The lifetime of a process ends when the parent process of the corresponding process waits on the process ID after the process has terminated.</a:t>
            </a:r>
          </a:p>
          <a:p>
            <a:r>
              <a:rPr lang="en-US" sz="2400" dirty="0"/>
              <a:t>Process IDs can also denote process groups and sessions.</a:t>
            </a:r>
          </a:p>
          <a:p>
            <a:r>
              <a:rPr lang="en-US" sz="2400" b="1" dirty="0"/>
              <a:t>The processes belonging to a single command are called a process group. This is so that you can operate on all of them at once.</a:t>
            </a:r>
          </a:p>
          <a:p>
            <a:r>
              <a:rPr lang="en-US" sz="2400" dirty="0"/>
              <a:t>You can get the process ID of a process by calling </a:t>
            </a:r>
            <a:r>
              <a:rPr lang="en-US" sz="2400" b="1" dirty="0" err="1"/>
              <a:t>getpid</a:t>
            </a:r>
            <a:r>
              <a:rPr lang="en-US" sz="2400" dirty="0"/>
              <a:t>. The function </a:t>
            </a:r>
            <a:r>
              <a:rPr lang="en-US" sz="2400" b="1" dirty="0" err="1"/>
              <a:t>getppid</a:t>
            </a:r>
            <a:r>
              <a:rPr lang="en-US" sz="2400" dirty="0"/>
              <a:t> returns the process ID of the parent of the current process (this is also known as the parent process ID). Your program should include the header files </a:t>
            </a:r>
            <a:r>
              <a:rPr lang="en-US" sz="2400" b="1" dirty="0" err="1"/>
              <a:t>unistd.h</a:t>
            </a:r>
            <a:r>
              <a:rPr lang="en-US" sz="2400" dirty="0"/>
              <a:t> and </a:t>
            </a:r>
            <a:r>
              <a:rPr lang="en-US" sz="2400" b="1" dirty="0"/>
              <a:t>sys/</a:t>
            </a:r>
            <a:r>
              <a:rPr lang="en-US" sz="2400" b="1" dirty="0" err="1"/>
              <a:t>types.h</a:t>
            </a:r>
            <a:r>
              <a:rPr lang="en-US" sz="2400" dirty="0"/>
              <a:t> to use these functions.</a:t>
            </a:r>
          </a:p>
          <a:p>
            <a:endParaRPr lang="en-US" sz="2400" dirty="0"/>
          </a:p>
        </p:txBody>
      </p:sp>
    </p:spTree>
    <p:extLst>
      <p:ext uri="{BB962C8B-B14F-4D97-AF65-F5344CB8AC3E}">
        <p14:creationId xmlns:p14="http://schemas.microsoft.com/office/powerpoint/2010/main" val="9332237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Identification </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 name="Content Placeholder 2">
            <a:extLst>
              <a:ext uri="{FF2B5EF4-FFF2-40B4-BE49-F238E27FC236}">
                <a16:creationId xmlns:a16="http://schemas.microsoft.com/office/drawing/2014/main" id="{AD420C1E-6946-49B4-B8CE-609F7BE45611}"/>
              </a:ext>
            </a:extLst>
          </p:cNvPr>
          <p:cNvSpPr>
            <a:spLocks noGrp="1"/>
          </p:cNvSpPr>
          <p:nvPr>
            <p:ph idx="1"/>
          </p:nvPr>
        </p:nvSpPr>
        <p:spPr>
          <a:xfrm>
            <a:off x="457200" y="1600200"/>
            <a:ext cx="8412480" cy="4525963"/>
          </a:xfrm>
        </p:spPr>
        <p:txBody>
          <a:bodyPr>
            <a:normAutofit/>
          </a:bodyPr>
          <a:lstStyle/>
          <a:p>
            <a:pPr marL="0" indent="0">
              <a:buNone/>
            </a:pPr>
            <a:r>
              <a:rPr lang="en-US" sz="2400" b="1" dirty="0"/>
              <a:t>Data Type</a:t>
            </a:r>
            <a:r>
              <a:rPr lang="en-US" sz="2400" dirty="0"/>
              <a:t>: </a:t>
            </a:r>
            <a:r>
              <a:rPr lang="en-US" sz="2400" dirty="0" err="1"/>
              <a:t>pid_t</a:t>
            </a:r>
            <a:endParaRPr lang="en-US" sz="2400" dirty="0"/>
          </a:p>
          <a:p>
            <a:pPr marL="0" indent="0">
              <a:buNone/>
            </a:pPr>
            <a:r>
              <a:rPr lang="en-US" sz="1800" dirty="0"/>
              <a:t>The </a:t>
            </a:r>
            <a:r>
              <a:rPr lang="en-US" sz="1800" dirty="0" err="1"/>
              <a:t>pid_t</a:t>
            </a:r>
            <a:r>
              <a:rPr lang="en-US" sz="1800" dirty="0"/>
              <a:t> data type is a signed integer type which is capable of representing a process ID. In the GNU C Library, this is an int.</a:t>
            </a:r>
          </a:p>
          <a:p>
            <a:pPr marL="0" indent="0">
              <a:buNone/>
            </a:pPr>
            <a:endParaRPr lang="en-US" sz="2400" dirty="0"/>
          </a:p>
          <a:p>
            <a:pPr marL="0" indent="0">
              <a:buNone/>
            </a:pPr>
            <a:r>
              <a:rPr lang="en-US" sz="2400" b="1" dirty="0"/>
              <a:t>Function</a:t>
            </a:r>
            <a:r>
              <a:rPr lang="en-US" sz="2400" dirty="0"/>
              <a:t>: </a:t>
            </a:r>
            <a:r>
              <a:rPr lang="en-US" sz="2400" dirty="0" err="1"/>
              <a:t>pid_t</a:t>
            </a:r>
            <a:r>
              <a:rPr lang="en-US" sz="2400" dirty="0"/>
              <a:t> </a:t>
            </a:r>
            <a:r>
              <a:rPr lang="en-US" sz="2400" dirty="0" err="1"/>
              <a:t>getpid</a:t>
            </a:r>
            <a:r>
              <a:rPr lang="en-US" sz="2400" dirty="0"/>
              <a:t> (void)</a:t>
            </a:r>
          </a:p>
          <a:p>
            <a:pPr marL="0" indent="0">
              <a:buNone/>
            </a:pPr>
            <a:r>
              <a:rPr lang="en-US" sz="1800" dirty="0"/>
              <a:t>The </a:t>
            </a:r>
            <a:r>
              <a:rPr lang="en-US" sz="1800" dirty="0" err="1"/>
              <a:t>getpid</a:t>
            </a:r>
            <a:r>
              <a:rPr lang="en-US" sz="1800" dirty="0"/>
              <a:t> function returns the process ID of the current process.</a:t>
            </a:r>
          </a:p>
          <a:p>
            <a:pPr marL="0" indent="0">
              <a:buNone/>
            </a:pPr>
            <a:endParaRPr lang="en-US" sz="2400" dirty="0"/>
          </a:p>
          <a:p>
            <a:pPr marL="0" indent="0">
              <a:buNone/>
            </a:pPr>
            <a:r>
              <a:rPr lang="en-US" sz="2400" b="1" dirty="0"/>
              <a:t>Function</a:t>
            </a:r>
            <a:r>
              <a:rPr lang="en-US" sz="2400" dirty="0"/>
              <a:t>: </a:t>
            </a:r>
            <a:r>
              <a:rPr lang="en-US" sz="2400" dirty="0" err="1"/>
              <a:t>pid_t</a:t>
            </a:r>
            <a:r>
              <a:rPr lang="en-US" sz="2400" dirty="0"/>
              <a:t> </a:t>
            </a:r>
            <a:r>
              <a:rPr lang="en-US" sz="2400" dirty="0" err="1"/>
              <a:t>getppid</a:t>
            </a:r>
            <a:r>
              <a:rPr lang="en-US" sz="2400" dirty="0"/>
              <a:t> (void)</a:t>
            </a:r>
          </a:p>
          <a:p>
            <a:pPr marL="0" indent="0">
              <a:buNone/>
            </a:pPr>
            <a:r>
              <a:rPr lang="en-US" sz="1800" dirty="0"/>
              <a:t>The </a:t>
            </a:r>
            <a:r>
              <a:rPr lang="en-US" sz="1800" dirty="0" err="1"/>
              <a:t>getppid</a:t>
            </a:r>
            <a:r>
              <a:rPr lang="en-US" sz="1800" dirty="0"/>
              <a:t> function returns the process ID of the parent of the current process.</a:t>
            </a: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57265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Identifiers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441175"/>
            <a:ext cx="8229600" cy="5416825"/>
          </a:xfrm>
        </p:spPr>
        <p:txBody>
          <a:bodyPr>
            <a:noAutofit/>
          </a:bodyPr>
          <a:lstStyle/>
          <a:p>
            <a:pPr algn="just">
              <a:spcBef>
                <a:spcPts val="0"/>
              </a:spcBef>
              <a:spcAft>
                <a:spcPts val="600"/>
              </a:spcAft>
            </a:pPr>
            <a:r>
              <a:rPr lang="en-US" sz="2400" dirty="0">
                <a:ea typeface="ＭＳ Ｐゴシック" charset="0"/>
              </a:rPr>
              <a:t>When a process is created by running a program, it is allocated some system resources including memory and a proceed ID number (PID).</a:t>
            </a:r>
          </a:p>
          <a:p>
            <a:pPr algn="just">
              <a:spcBef>
                <a:spcPts val="0"/>
              </a:spcBef>
              <a:spcAft>
                <a:spcPts val="600"/>
              </a:spcAft>
            </a:pPr>
            <a:r>
              <a:rPr lang="en-US" sz="2400" dirty="0">
                <a:ea typeface="ＭＳ Ｐゴシック" charset="0"/>
              </a:rPr>
              <a:t>Every process has a unique ID number (see below e.g. bash)</a:t>
            </a:r>
          </a:p>
          <a:p>
            <a:pPr algn="just">
              <a:spcBef>
                <a:spcPts val="0"/>
              </a:spcBef>
              <a:spcAft>
                <a:spcPts val="600"/>
              </a:spcAft>
            </a:pPr>
            <a:r>
              <a:rPr lang="en-US" sz="2400" dirty="0">
                <a:ea typeface="ＭＳ Ｐゴシック" charset="0"/>
              </a:rPr>
              <a:t>Each process has a parent process that started it (see below e.g. login) which also has a PID. </a:t>
            </a:r>
          </a:p>
          <a:p>
            <a:pPr algn="just">
              <a:spcBef>
                <a:spcPts val="0"/>
              </a:spcBef>
              <a:spcAft>
                <a:spcPts val="600"/>
              </a:spcAft>
            </a:pPr>
            <a:r>
              <a:rPr lang="en-US" sz="2400" dirty="0">
                <a:ea typeface="ＭＳ Ｐゴシック" charset="0"/>
              </a:rPr>
              <a:t>A process can spawn other processes called child processes</a:t>
            </a:r>
          </a:p>
          <a:p>
            <a:pPr marL="0" indent="0" algn="just">
              <a:spcBef>
                <a:spcPts val="0"/>
              </a:spcBef>
              <a:spcAft>
                <a:spcPts val="600"/>
              </a:spcAft>
              <a:buNone/>
            </a:pPr>
            <a:r>
              <a:rPr lang="en-US" sz="2400" dirty="0">
                <a:ea typeface="ＭＳ Ｐゴシック" charset="0"/>
              </a:rPr>
              <a:t>     	        Parent process			         Child processes</a:t>
            </a:r>
          </a:p>
          <a:p>
            <a:pPr marL="0" indent="0" algn="just">
              <a:spcBef>
                <a:spcPts val="0"/>
              </a:spcBef>
              <a:spcAft>
                <a:spcPts val="600"/>
              </a:spcAft>
              <a:buNone/>
            </a:pPr>
            <a:endParaRPr lang="en-US" sz="2400" dirty="0">
              <a:ea typeface="ＭＳ Ｐゴシック" charset="0"/>
            </a:endParaRPr>
          </a:p>
          <a:p>
            <a:pPr marL="0" indent="0" algn="just">
              <a:spcBef>
                <a:spcPts val="0"/>
              </a:spcBef>
              <a:spcAft>
                <a:spcPts val="600"/>
              </a:spcAft>
              <a:buNone/>
            </a:pPr>
            <a:endParaRPr lang="en-US" sz="2400" dirty="0">
              <a:ea typeface="ＭＳ Ｐゴシック" charset="0"/>
            </a:endParaRPr>
          </a:p>
          <a:p>
            <a:pPr marL="0" indent="0" algn="just">
              <a:spcBef>
                <a:spcPts val="0"/>
              </a:spcBef>
              <a:spcAft>
                <a:spcPts val="600"/>
              </a:spcAft>
              <a:buNone/>
            </a:pPr>
            <a:endParaRPr lang="en-US" sz="2400" dirty="0">
              <a:ea typeface="ＭＳ Ｐゴシック" charset="0"/>
            </a:endParaRPr>
          </a:p>
          <a:p>
            <a:pPr algn="just">
              <a:spcBef>
                <a:spcPts val="0"/>
              </a:spcBef>
              <a:spcAft>
                <a:spcPts val="600"/>
              </a:spcAft>
            </a:pPr>
            <a:r>
              <a:rPr lang="en-US" sz="2400" dirty="0">
                <a:ea typeface="ＭＳ Ｐゴシック" charset="0"/>
              </a:rPr>
              <a:t>The </a:t>
            </a:r>
            <a:r>
              <a:rPr lang="en-US" sz="2400" dirty="0" err="1">
                <a:ea typeface="ＭＳ Ｐゴシック" charset="0"/>
              </a:rPr>
              <a:t>pid</a:t>
            </a:r>
            <a:r>
              <a:rPr lang="en-US" sz="2400" dirty="0">
                <a:ea typeface="ＭＳ Ｐゴシック" charset="0"/>
              </a:rPr>
              <a:t> is used by the kernel to manage and control the process during its lifetime</a:t>
            </a:r>
          </a:p>
        </p:txBody>
      </p:sp>
      <p:sp>
        <p:nvSpPr>
          <p:cNvPr id="2" name="Rounded Rectangle 1"/>
          <p:cNvSpPr/>
          <p:nvPr/>
        </p:nvSpPr>
        <p:spPr>
          <a:xfrm>
            <a:off x="984807" y="4780093"/>
            <a:ext cx="2802279" cy="1320538"/>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r>
              <a:rPr lang="en-US" sz="2000" dirty="0">
                <a:latin typeface="Comic Sans MS" panose="030F0702030302020204" pitchFamily="66" charset="0"/>
                <a:cs typeface="Courier New" panose="02070309020205020404" pitchFamily="49" charset="0"/>
              </a:rPr>
              <a:t>login </a:t>
            </a:r>
            <a:r>
              <a:rPr lang="en-US" sz="2000" dirty="0">
                <a:solidFill>
                  <a:srgbClr val="FF0000"/>
                </a:solidFill>
                <a:latin typeface="Comic Sans MS" panose="030F0702030302020204" pitchFamily="66" charset="0"/>
                <a:cs typeface="Courier New" panose="02070309020205020404" pitchFamily="49" charset="0"/>
              </a:rPr>
              <a:t>(</a:t>
            </a:r>
            <a:r>
              <a:rPr lang="en-US" sz="2000" dirty="0" err="1">
                <a:solidFill>
                  <a:srgbClr val="FF0000"/>
                </a:solidFill>
                <a:latin typeface="Comic Sans MS" panose="030F0702030302020204" pitchFamily="66" charset="0"/>
                <a:cs typeface="Courier New" panose="02070309020205020404" pitchFamily="49" charset="0"/>
              </a:rPr>
              <a:t>pid</a:t>
            </a:r>
            <a:r>
              <a:rPr lang="en-US" sz="2000" dirty="0">
                <a:solidFill>
                  <a:srgbClr val="FF0000"/>
                </a:solidFill>
                <a:latin typeface="Comic Sans MS" panose="030F0702030302020204" pitchFamily="66" charset="0"/>
                <a:cs typeface="Courier New" panose="02070309020205020404" pitchFamily="49" charset="0"/>
              </a:rPr>
              <a:t> 50)</a:t>
            </a:r>
          </a:p>
          <a:p>
            <a:r>
              <a:rPr lang="en-US" sz="2000" dirty="0">
                <a:latin typeface="Comic Sans MS" panose="030F0702030302020204" pitchFamily="66" charset="0"/>
                <a:cs typeface="Courier New" panose="02070309020205020404" pitchFamily="49" charset="0"/>
              </a:rPr>
              <a:t>	bash </a:t>
            </a:r>
            <a:r>
              <a:rPr lang="en-US" sz="2000" dirty="0">
                <a:solidFill>
                  <a:srgbClr val="FF0000"/>
                </a:solidFill>
                <a:latin typeface="Comic Sans MS" panose="030F0702030302020204" pitchFamily="66" charset="0"/>
                <a:cs typeface="Courier New" panose="02070309020205020404" pitchFamily="49" charset="0"/>
              </a:rPr>
              <a:t>(</a:t>
            </a:r>
            <a:r>
              <a:rPr lang="en-US" sz="2000" dirty="0" err="1">
                <a:solidFill>
                  <a:srgbClr val="FF0000"/>
                </a:solidFill>
                <a:latin typeface="Comic Sans MS" panose="030F0702030302020204" pitchFamily="66" charset="0"/>
                <a:cs typeface="Courier New" panose="02070309020205020404" pitchFamily="49" charset="0"/>
              </a:rPr>
              <a:t>pid</a:t>
            </a:r>
            <a:r>
              <a:rPr lang="en-US" sz="2000" dirty="0">
                <a:solidFill>
                  <a:srgbClr val="FF0000"/>
                </a:solidFill>
                <a:latin typeface="Comic Sans MS" panose="030F0702030302020204" pitchFamily="66" charset="0"/>
                <a:cs typeface="Courier New" panose="02070309020205020404" pitchFamily="49" charset="0"/>
              </a:rPr>
              <a:t> 500)</a:t>
            </a:r>
          </a:p>
          <a:p>
            <a:r>
              <a:rPr lang="en-US" sz="2000" dirty="0">
                <a:latin typeface="Comic Sans MS" panose="030F0702030302020204" pitchFamily="66" charset="0"/>
                <a:cs typeface="Courier New" panose="02070309020205020404" pitchFamily="49" charset="0"/>
              </a:rPr>
              <a:t>	ls –l/home</a:t>
            </a:r>
          </a:p>
          <a:p>
            <a:r>
              <a:rPr lang="en-US" sz="2000" dirty="0">
                <a:latin typeface="Comic Sans MS" panose="030F0702030302020204" pitchFamily="66" charset="0"/>
                <a:cs typeface="Courier New" panose="02070309020205020404" pitchFamily="49" charset="0"/>
              </a:rPr>
              <a:t>	top</a:t>
            </a:r>
          </a:p>
        </p:txBody>
      </p:sp>
      <p:sp>
        <p:nvSpPr>
          <p:cNvPr id="11" name="Rounded Rectangle 1">
            <a:extLst>
              <a:ext uri="{FF2B5EF4-FFF2-40B4-BE49-F238E27FC236}">
                <a16:creationId xmlns:a16="http://schemas.microsoft.com/office/drawing/2014/main" id="{D4963D36-87CC-4C08-9F73-9CEE3A582731}"/>
              </a:ext>
            </a:extLst>
          </p:cNvPr>
          <p:cNvSpPr/>
          <p:nvPr/>
        </p:nvSpPr>
        <p:spPr>
          <a:xfrm>
            <a:off x="4204530" y="4756556"/>
            <a:ext cx="4064826" cy="1320538"/>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r>
              <a:rPr lang="en-US" sz="2000" dirty="0">
                <a:latin typeface="Comic Sans MS" panose="030F0702030302020204" pitchFamily="66" charset="0"/>
                <a:cs typeface="Courier New" panose="02070309020205020404" pitchFamily="49" charset="0"/>
              </a:rPr>
              <a:t>login</a:t>
            </a:r>
            <a:endParaRPr lang="en-US" sz="2000" dirty="0">
              <a:solidFill>
                <a:srgbClr val="FF0000"/>
              </a:solidFill>
              <a:latin typeface="Comic Sans MS" panose="030F0702030302020204" pitchFamily="66" charset="0"/>
              <a:cs typeface="Courier New" panose="02070309020205020404" pitchFamily="49" charset="0"/>
            </a:endParaRPr>
          </a:p>
          <a:p>
            <a:r>
              <a:rPr lang="en-US" sz="2000" dirty="0">
                <a:latin typeface="Comic Sans MS" panose="030F0702030302020204" pitchFamily="66" charset="0"/>
                <a:cs typeface="Courier New" panose="02070309020205020404" pitchFamily="49" charset="0"/>
              </a:rPr>
              <a:t>	bash</a:t>
            </a:r>
            <a:endParaRPr lang="en-US" sz="2000" dirty="0">
              <a:solidFill>
                <a:srgbClr val="FF0000"/>
              </a:solidFill>
              <a:latin typeface="Comic Sans MS" panose="030F0702030302020204" pitchFamily="66" charset="0"/>
              <a:cs typeface="Courier New" panose="02070309020205020404" pitchFamily="49" charset="0"/>
            </a:endParaRPr>
          </a:p>
          <a:p>
            <a:r>
              <a:rPr lang="en-US" sz="2000" dirty="0">
                <a:latin typeface="Comic Sans MS" panose="030F0702030302020204" pitchFamily="66" charset="0"/>
                <a:cs typeface="Courier New" panose="02070309020205020404" pitchFamily="49" charset="0"/>
              </a:rPr>
              <a:t>	ls –l/home	</a:t>
            </a:r>
            <a:r>
              <a:rPr lang="en-US" sz="2000" dirty="0">
                <a:solidFill>
                  <a:srgbClr val="FF0000"/>
                </a:solidFill>
                <a:latin typeface="Comic Sans MS" panose="030F0702030302020204" pitchFamily="66" charset="0"/>
                <a:cs typeface="Courier New" panose="02070309020205020404" pitchFamily="49" charset="0"/>
              </a:rPr>
              <a:t> (</a:t>
            </a:r>
            <a:r>
              <a:rPr lang="en-US" sz="2000" dirty="0" err="1">
                <a:solidFill>
                  <a:srgbClr val="FF0000"/>
                </a:solidFill>
                <a:latin typeface="Comic Sans MS" panose="030F0702030302020204" pitchFamily="66" charset="0"/>
                <a:cs typeface="Courier New" panose="02070309020205020404" pitchFamily="49" charset="0"/>
              </a:rPr>
              <a:t>pid</a:t>
            </a:r>
            <a:r>
              <a:rPr lang="en-US" sz="2000" dirty="0">
                <a:solidFill>
                  <a:srgbClr val="FF0000"/>
                </a:solidFill>
                <a:latin typeface="Comic Sans MS" panose="030F0702030302020204" pitchFamily="66" charset="0"/>
                <a:cs typeface="Courier New" panose="02070309020205020404" pitchFamily="49" charset="0"/>
              </a:rPr>
              <a:t> 501)</a:t>
            </a:r>
            <a:endParaRPr lang="en-US" sz="2000" dirty="0">
              <a:latin typeface="Comic Sans MS" panose="030F0702030302020204" pitchFamily="66" charset="0"/>
              <a:cs typeface="Courier New" panose="02070309020205020404" pitchFamily="49" charset="0"/>
            </a:endParaRPr>
          </a:p>
          <a:p>
            <a:r>
              <a:rPr lang="en-US" sz="2000" dirty="0">
                <a:latin typeface="Comic Sans MS" panose="030F0702030302020204" pitchFamily="66" charset="0"/>
                <a:cs typeface="Courier New" panose="02070309020205020404" pitchFamily="49" charset="0"/>
              </a:rPr>
              <a:t>	top			</a:t>
            </a:r>
            <a:r>
              <a:rPr lang="en-US" sz="2000" dirty="0">
                <a:solidFill>
                  <a:srgbClr val="FF0000"/>
                </a:solidFill>
                <a:latin typeface="Comic Sans MS" panose="030F0702030302020204" pitchFamily="66" charset="0"/>
                <a:cs typeface="Courier New" panose="02070309020205020404" pitchFamily="49" charset="0"/>
              </a:rPr>
              <a:t> (</a:t>
            </a:r>
            <a:r>
              <a:rPr lang="en-US" sz="2000" dirty="0" err="1">
                <a:solidFill>
                  <a:srgbClr val="FF0000"/>
                </a:solidFill>
                <a:latin typeface="Comic Sans MS" panose="030F0702030302020204" pitchFamily="66" charset="0"/>
                <a:cs typeface="Courier New" panose="02070309020205020404" pitchFamily="49" charset="0"/>
              </a:rPr>
              <a:t>pid</a:t>
            </a:r>
            <a:r>
              <a:rPr lang="en-US" sz="2000" dirty="0">
                <a:solidFill>
                  <a:srgbClr val="FF0000"/>
                </a:solidFill>
                <a:latin typeface="Comic Sans MS" panose="030F0702030302020204" pitchFamily="66" charset="0"/>
                <a:cs typeface="Courier New" panose="02070309020205020404" pitchFamily="49" charset="0"/>
              </a:rPr>
              <a:t> 502)</a:t>
            </a:r>
            <a:endParaRPr lang="en-US" sz="2000" dirty="0">
              <a:latin typeface="Comic Sans MS" panose="030F0702030302020204" pitchFamily="66" charset="0"/>
              <a:cs typeface="Courier New" panose="02070309020205020404" pitchFamily="49" charset="0"/>
            </a:endParaRPr>
          </a:p>
        </p:txBody>
      </p:sp>
    </p:spTree>
    <p:extLst>
      <p:ext uri="{BB962C8B-B14F-4D97-AF65-F5344CB8AC3E}">
        <p14:creationId xmlns:p14="http://schemas.microsoft.com/office/powerpoint/2010/main" val="4282061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Termination </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 name="Content Placeholder 2">
            <a:extLst>
              <a:ext uri="{FF2B5EF4-FFF2-40B4-BE49-F238E27FC236}">
                <a16:creationId xmlns:a16="http://schemas.microsoft.com/office/drawing/2014/main" id="{AD420C1E-6946-49B4-B8CE-609F7BE45611}"/>
              </a:ext>
            </a:extLst>
          </p:cNvPr>
          <p:cNvSpPr>
            <a:spLocks noGrp="1"/>
          </p:cNvSpPr>
          <p:nvPr>
            <p:ph idx="1"/>
          </p:nvPr>
        </p:nvSpPr>
        <p:spPr>
          <a:xfrm>
            <a:off x="457200" y="1600200"/>
            <a:ext cx="8412480" cy="4525963"/>
          </a:xfrm>
        </p:spPr>
        <p:txBody>
          <a:bodyPr>
            <a:normAutofit fontScale="85000" lnSpcReduction="20000"/>
          </a:bodyPr>
          <a:lstStyle/>
          <a:p>
            <a:pPr marL="0" indent="0">
              <a:buNone/>
            </a:pPr>
            <a:r>
              <a:rPr lang="en-US" sz="2400" dirty="0"/>
              <a:t>When a process terminates for any reason—either because the program terminates, or as a result of a signal—the following things happen:</a:t>
            </a:r>
          </a:p>
          <a:p>
            <a:pPr marL="0" indent="0">
              <a:buNone/>
            </a:pPr>
            <a:endParaRPr lang="en-US" sz="2400" dirty="0"/>
          </a:p>
          <a:p>
            <a:r>
              <a:rPr lang="en-US" sz="2400" dirty="0"/>
              <a:t>All </a:t>
            </a:r>
            <a:r>
              <a:rPr lang="en-US" sz="2400" b="1" dirty="0"/>
              <a:t>open file descriptors </a:t>
            </a:r>
            <a:r>
              <a:rPr lang="en-US" sz="2400" dirty="0"/>
              <a:t>in the process are </a:t>
            </a:r>
            <a:r>
              <a:rPr lang="en-US" sz="2400" b="1" dirty="0"/>
              <a:t>closed</a:t>
            </a:r>
            <a:r>
              <a:rPr lang="en-US" sz="2400" dirty="0"/>
              <a:t>. Note that I/O streams are not flushed automatically when the process terminates.</a:t>
            </a:r>
          </a:p>
          <a:p>
            <a:r>
              <a:rPr lang="en-US" sz="2400" dirty="0"/>
              <a:t>A process </a:t>
            </a:r>
            <a:r>
              <a:rPr lang="en-US" sz="2400" b="1" dirty="0"/>
              <a:t>exit status is saved </a:t>
            </a:r>
            <a:r>
              <a:rPr lang="en-US" sz="2400" dirty="0"/>
              <a:t>to be reported back to the parent process via wait or </a:t>
            </a:r>
            <a:r>
              <a:rPr lang="en-US" sz="2400" dirty="0" err="1"/>
              <a:t>waitpid</a:t>
            </a:r>
            <a:r>
              <a:rPr lang="en-US" sz="2400" dirty="0"/>
              <a:t>. If the program exited, this status includes as its low-order 8 bits the program exit status.</a:t>
            </a:r>
          </a:p>
          <a:p>
            <a:r>
              <a:rPr lang="en-US" sz="2400" dirty="0"/>
              <a:t>Any </a:t>
            </a:r>
            <a:r>
              <a:rPr lang="en-US" sz="2400" b="1" dirty="0"/>
              <a:t>child processes </a:t>
            </a:r>
            <a:r>
              <a:rPr lang="en-US" sz="2400" dirty="0"/>
              <a:t>of the process being terminated are </a:t>
            </a:r>
            <a:r>
              <a:rPr lang="en-US" sz="2400" b="1" dirty="0"/>
              <a:t>assigned a new parent process</a:t>
            </a:r>
            <a:r>
              <a:rPr lang="en-US" sz="2400" dirty="0"/>
              <a:t>. (On most systems, including GNU, this is the </a:t>
            </a:r>
            <a:r>
              <a:rPr lang="en-US" sz="2400" dirty="0" err="1"/>
              <a:t>init</a:t>
            </a:r>
            <a:r>
              <a:rPr lang="en-US" sz="2400" dirty="0"/>
              <a:t> process, with process ID 1.)</a:t>
            </a:r>
          </a:p>
          <a:p>
            <a:r>
              <a:rPr lang="en-US" sz="2400" dirty="0"/>
              <a:t>A SIGCHLD signal is sent to the parent process.</a:t>
            </a:r>
          </a:p>
          <a:p>
            <a:r>
              <a:rPr lang="en-US" sz="2400" dirty="0"/>
              <a:t>If termination of a process causes a process group to become orphaned, and any member of that process group is stopped, then a SIGHUP signal and a SIGCONT signal are sent to each process in the group. </a:t>
            </a:r>
          </a:p>
        </p:txBody>
      </p:sp>
    </p:spTree>
    <p:extLst>
      <p:ext uri="{BB962C8B-B14F-4D97-AF65-F5344CB8AC3E}">
        <p14:creationId xmlns:p14="http://schemas.microsoft.com/office/powerpoint/2010/main" val="300357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D495B-DD46-47FD-8BF2-8E37020050D8}"/>
              </a:ext>
            </a:extLst>
          </p:cNvPr>
          <p:cNvSpPr>
            <a:spLocks noGrp="1"/>
          </p:cNvSpPr>
          <p:nvPr>
            <p:ph idx="1"/>
          </p:nvPr>
        </p:nvSpPr>
        <p:spPr/>
        <p:txBody>
          <a:bodyPr>
            <a:normAutofit lnSpcReduction="10000"/>
          </a:bodyPr>
          <a:lstStyle/>
          <a:p>
            <a:r>
              <a:rPr lang="en-US" sz="2400" dirty="0">
                <a:ea typeface="ＭＳ Ｐゴシック" charset="0"/>
              </a:rPr>
              <a:t>The system administrator use the </a:t>
            </a:r>
            <a:r>
              <a:rPr lang="en-US" sz="2400" dirty="0" err="1">
                <a:ea typeface="ＭＳ Ｐゴシック" charset="0"/>
              </a:rPr>
              <a:t>pid</a:t>
            </a:r>
            <a:r>
              <a:rPr lang="en-US" sz="2400" dirty="0">
                <a:ea typeface="ＭＳ Ｐゴシック" charset="0"/>
              </a:rPr>
              <a:t> for changing the task priority and ending tasks  e.g. renice --5 501</a:t>
            </a:r>
            <a:br>
              <a:rPr lang="en-US" sz="2400" dirty="0">
                <a:ea typeface="ＭＳ Ｐゴシック" charset="0"/>
              </a:rPr>
            </a:br>
            <a:r>
              <a:rPr lang="en-US" sz="2400" dirty="0">
                <a:ea typeface="ＭＳ Ｐゴシック" charset="0"/>
              </a:rPr>
              <a:t>		   kill 501 </a:t>
            </a:r>
          </a:p>
          <a:p>
            <a:r>
              <a:rPr lang="en-US" sz="2400" dirty="0">
                <a:ea typeface="ＭＳ Ｐゴシック" charset="0"/>
              </a:rPr>
              <a:t>Processes are organized in a hierarchical manner, just like files and folders. So the child processes are nested under the parent processes and so on. </a:t>
            </a:r>
          </a:p>
          <a:p>
            <a:r>
              <a:rPr lang="en-US" sz="2400" dirty="0">
                <a:ea typeface="ＭＳ Ｐゴシック" charset="0"/>
              </a:rPr>
              <a:t>When a process ends, it is reported back to the parent process. Its resources are freed and the </a:t>
            </a:r>
            <a:r>
              <a:rPr lang="en-US" sz="2400" dirty="0" err="1">
                <a:ea typeface="ＭＳ Ｐゴシック" charset="0"/>
              </a:rPr>
              <a:t>pid</a:t>
            </a:r>
            <a:r>
              <a:rPr lang="en-US" sz="2400" dirty="0">
                <a:ea typeface="ＭＳ Ｐゴシック" charset="0"/>
              </a:rPr>
              <a:t> is removed. </a:t>
            </a:r>
          </a:p>
          <a:p>
            <a:endParaRPr lang="en-US" sz="2400" dirty="0">
              <a:ea typeface="ＭＳ Ｐゴシック" charset="0"/>
            </a:endParaRPr>
          </a:p>
          <a:p>
            <a:pPr marL="0" indent="0">
              <a:buNone/>
            </a:pPr>
            <a:r>
              <a:rPr lang="en-US" sz="2400" dirty="0">
                <a:ea typeface="ＭＳ Ｐゴシック" charset="0"/>
              </a:rPr>
              <a:t>Commands: </a:t>
            </a:r>
            <a:r>
              <a:rPr lang="en-US" sz="2400" dirty="0" err="1">
                <a:ea typeface="ＭＳ Ｐゴシック" charset="0"/>
              </a:rPr>
              <a:t>ps</a:t>
            </a:r>
            <a:r>
              <a:rPr lang="en-US" sz="2400" dirty="0">
                <a:ea typeface="ＭＳ Ｐゴシック" charset="0"/>
              </a:rPr>
              <a:t> (shows processes runs by the user executing it) </a:t>
            </a:r>
          </a:p>
          <a:p>
            <a:pPr lvl="1"/>
            <a:r>
              <a:rPr lang="en-US" sz="2000" dirty="0"/>
              <a:t>Shows PID, Terminal it was run on (TTY), aggregated execution time (TIME) and the command that was run (CMD). </a:t>
            </a:r>
          </a:p>
        </p:txBody>
      </p:sp>
      <p:sp>
        <p:nvSpPr>
          <p:cNvPr id="4" name="Title 1">
            <a:extLst>
              <a:ext uri="{FF2B5EF4-FFF2-40B4-BE49-F238E27FC236}">
                <a16:creationId xmlns:a16="http://schemas.microsoft.com/office/drawing/2014/main" id="{635AB3E0-C510-414D-B8C0-649D37BC66B4}"/>
              </a:ext>
            </a:extLst>
          </p:cNvPr>
          <p:cNvSpPr>
            <a:spLocks noGrp="1"/>
          </p:cNvSpPr>
          <p:nvPr>
            <p:ph type="title"/>
          </p:nvPr>
        </p:nvSpPr>
        <p:spPr>
          <a:xfrm>
            <a:off x="1447800" y="274638"/>
            <a:ext cx="7565232" cy="1143000"/>
          </a:xfrm>
        </p:spPr>
        <p:txBody>
          <a:bodyPr>
            <a:normAutofit/>
          </a:bodyPr>
          <a:lstStyle/>
          <a:p>
            <a:pPr algn="l"/>
            <a:r>
              <a:rPr lang="en-US" sz="4000" dirty="0"/>
              <a:t>Process Identifiers</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790F2B3A-0AE4-4A8A-8EB5-34FF69220BFB}"/>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C0F0A15F-33AF-4913-9709-DD1EA0A97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78439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Process Context</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3504717260"/>
      </p:ext>
    </p:extLst>
  </p:cSld>
  <p:clrMapOvr>
    <a:masterClrMapping/>
  </p:clrMapOvr>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32178</TotalTime>
  <Words>6491</Words>
  <Application>Microsoft Office PowerPoint</Application>
  <PresentationFormat>On-screen Show (4:3)</PresentationFormat>
  <Paragraphs>744</Paragraphs>
  <Slides>70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70</vt:i4>
      </vt:variant>
    </vt:vector>
  </HeadingPairs>
  <TitlesOfParts>
    <vt:vector size="86" baseType="lpstr">
      <vt:lpstr>ＭＳ Ｐゴシック</vt:lpstr>
      <vt:lpstr>Abadi MT Condensed Light</vt:lpstr>
      <vt:lpstr>-apple-system</vt:lpstr>
      <vt:lpstr>Arial</vt:lpstr>
      <vt:lpstr>Calibri</vt:lpstr>
      <vt:lpstr>Comic Sans MS</vt:lpstr>
      <vt:lpstr>Courier New</vt:lpstr>
      <vt:lpstr>Helvetica</vt:lpstr>
      <vt:lpstr>Lucida Grande</vt:lpstr>
      <vt:lpstr>Monotype Sorts</vt:lpstr>
      <vt:lpstr>Roboto</vt:lpstr>
      <vt:lpstr>Symbol</vt:lpstr>
      <vt:lpstr>Times New Roman</vt:lpstr>
      <vt:lpstr>ui-monospace</vt:lpstr>
      <vt:lpstr>Wingdings</vt:lpstr>
      <vt:lpstr>Office Theme</vt:lpstr>
      <vt:lpstr>CSCE 3600 Principles of Systems Programming    Processes</vt:lpstr>
      <vt:lpstr>Process Management</vt:lpstr>
      <vt:lpstr>What is a Process?</vt:lpstr>
      <vt:lpstr>More Precise Definition</vt:lpstr>
      <vt:lpstr>Process Management</vt:lpstr>
      <vt:lpstr>Process Identifiers</vt:lpstr>
      <vt:lpstr>Process Identifiers</vt:lpstr>
      <vt:lpstr>Process Identifiers</vt:lpstr>
      <vt:lpstr>Process Context</vt:lpstr>
      <vt:lpstr>Process Context</vt:lpstr>
      <vt:lpstr>User Level Context</vt:lpstr>
      <vt:lpstr>Process Context</vt:lpstr>
      <vt:lpstr>Register Context</vt:lpstr>
      <vt:lpstr>State Machine</vt:lpstr>
      <vt:lpstr>Process State</vt:lpstr>
      <vt:lpstr>A more detailed state diagram</vt:lpstr>
      <vt:lpstr>Process Context</vt:lpstr>
      <vt:lpstr>Process Context</vt:lpstr>
      <vt:lpstr>Process Control Block (PCB)</vt:lpstr>
      <vt:lpstr>Context Switch</vt:lpstr>
      <vt:lpstr>Process Scheduling</vt:lpstr>
      <vt:lpstr>Process Scheduling</vt:lpstr>
      <vt:lpstr>Ready Queue and I/O Device Queues</vt:lpstr>
      <vt:lpstr>Long- and Short-Term Schedulers</vt:lpstr>
      <vt:lpstr>Process Scheduling Representation</vt:lpstr>
      <vt:lpstr>Context Switch</vt:lpstr>
      <vt:lpstr>Context Switch</vt:lpstr>
      <vt:lpstr>Process Execution</vt:lpstr>
      <vt:lpstr>The exec() System Call</vt:lpstr>
      <vt:lpstr>The exec() Family</vt:lpstr>
      <vt:lpstr>The exec() Family</vt:lpstr>
      <vt:lpstr>The exec() Family</vt:lpstr>
      <vt:lpstr>The exec() Family</vt:lpstr>
      <vt:lpstr>execlp Example</vt:lpstr>
      <vt:lpstr>Process Creation</vt:lpstr>
      <vt:lpstr>Process Creation</vt:lpstr>
      <vt:lpstr>The fork() System Call</vt:lpstr>
      <vt:lpstr>The fork() System Call</vt:lpstr>
      <vt:lpstr>Why we use fork()</vt:lpstr>
      <vt:lpstr>Why does fork() fail</vt:lpstr>
      <vt:lpstr>fork() Example</vt:lpstr>
      <vt:lpstr>fork() Example</vt:lpstr>
      <vt:lpstr>Process Synchronization</vt:lpstr>
      <vt:lpstr>Why Process synchronization must be implemented? </vt:lpstr>
      <vt:lpstr>wait() and waitpid() System Calls</vt:lpstr>
      <vt:lpstr>Purpose of process suspension</vt:lpstr>
      <vt:lpstr>wait() Function</vt:lpstr>
      <vt:lpstr>wait() Example</vt:lpstr>
      <vt:lpstr>The fork-exec Model</vt:lpstr>
      <vt:lpstr>Process Termination</vt:lpstr>
      <vt:lpstr>Process Termination</vt:lpstr>
      <vt:lpstr>Zombies and Orphans</vt:lpstr>
      <vt:lpstr>Process Identification</vt:lpstr>
      <vt:lpstr>Process Groups</vt:lpstr>
      <vt:lpstr>Process Groups</vt:lpstr>
      <vt:lpstr>Process Identification</vt:lpstr>
      <vt:lpstr>Process and Group ID’s Example</vt:lpstr>
      <vt:lpstr>Process Data</vt:lpstr>
      <vt:lpstr>Process Data</vt:lpstr>
      <vt:lpstr>Process Data Example</vt:lpstr>
      <vt:lpstr>Inherited Data and File Descriptors</vt:lpstr>
      <vt:lpstr>Process File Descriptors</vt:lpstr>
      <vt:lpstr>Process File Descriptors Example</vt:lpstr>
      <vt:lpstr>Process File Descriptors Example</vt:lpstr>
      <vt:lpstr>Process Creation Example</vt:lpstr>
      <vt:lpstr>Process Creation Example</vt:lpstr>
      <vt:lpstr>Process Creation Example</vt:lpstr>
      <vt:lpstr>Process Identification </vt:lpstr>
      <vt:lpstr>Process Identification </vt:lpstr>
      <vt:lpstr>Process Termination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1030 Computer Science I</dc:title>
  <dc:subject>Introduction</dc:subject>
  <dc:creator>Thompson, Mark</dc:creator>
  <cp:keywords/>
  <dc:description/>
  <cp:lastModifiedBy>Parupudi, Satya vrvt</cp:lastModifiedBy>
  <cp:revision>948</cp:revision>
  <cp:lastPrinted>2018-10-10T06:20:06Z</cp:lastPrinted>
  <dcterms:created xsi:type="dcterms:W3CDTF">2011-09-18T04:52:00Z</dcterms:created>
  <dcterms:modified xsi:type="dcterms:W3CDTF">2024-02-26T19:58:04Z</dcterms:modified>
  <cp:category/>
</cp:coreProperties>
</file>