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handoutMasterIdLst>
    <p:handoutMasterId r:id="rId60"/>
  </p:handoutMasterIdLst>
  <p:sldIdLst>
    <p:sldId id="967" r:id="rId2"/>
    <p:sldId id="968" r:id="rId3"/>
    <p:sldId id="969" r:id="rId4"/>
    <p:sldId id="970" r:id="rId5"/>
    <p:sldId id="794" r:id="rId6"/>
    <p:sldId id="795" r:id="rId7"/>
    <p:sldId id="925" r:id="rId8"/>
    <p:sldId id="256" r:id="rId9"/>
    <p:sldId id="950" r:id="rId10"/>
    <p:sldId id="791" r:id="rId11"/>
    <p:sldId id="945" r:id="rId12"/>
    <p:sldId id="977" r:id="rId13"/>
    <p:sldId id="954" r:id="rId14"/>
    <p:sldId id="905" r:id="rId15"/>
    <p:sldId id="955" r:id="rId16"/>
    <p:sldId id="956" r:id="rId17"/>
    <p:sldId id="961" r:id="rId18"/>
    <p:sldId id="957" r:id="rId19"/>
    <p:sldId id="882" r:id="rId20"/>
    <p:sldId id="928" r:id="rId21"/>
    <p:sldId id="883" r:id="rId22"/>
    <p:sldId id="964" r:id="rId23"/>
    <p:sldId id="936" r:id="rId24"/>
    <p:sldId id="929" r:id="rId25"/>
    <p:sldId id="885" r:id="rId26"/>
    <p:sldId id="935" r:id="rId27"/>
    <p:sldId id="887" r:id="rId28"/>
    <p:sldId id="888" r:id="rId29"/>
    <p:sldId id="971" r:id="rId30"/>
    <p:sldId id="972" r:id="rId31"/>
    <p:sldId id="973" r:id="rId32"/>
    <p:sldId id="975" r:id="rId33"/>
    <p:sldId id="974" r:id="rId34"/>
    <p:sldId id="951" r:id="rId35"/>
    <p:sldId id="938" r:id="rId36"/>
    <p:sldId id="976" r:id="rId37"/>
    <p:sldId id="962" r:id="rId38"/>
    <p:sldId id="891" r:id="rId39"/>
    <p:sldId id="963" r:id="rId40"/>
    <p:sldId id="931" r:id="rId41"/>
    <p:sldId id="965" r:id="rId42"/>
    <p:sldId id="892" r:id="rId43"/>
    <p:sldId id="966" r:id="rId44"/>
    <p:sldId id="933" r:id="rId45"/>
    <p:sldId id="934" r:id="rId46"/>
    <p:sldId id="958" r:id="rId47"/>
    <p:sldId id="893" r:id="rId48"/>
    <p:sldId id="937" r:id="rId49"/>
    <p:sldId id="947" r:id="rId50"/>
    <p:sldId id="948" r:id="rId51"/>
    <p:sldId id="953" r:id="rId52"/>
    <p:sldId id="960" r:id="rId53"/>
    <p:sldId id="939" r:id="rId54"/>
    <p:sldId id="940" r:id="rId55"/>
    <p:sldId id="941" r:id="rId56"/>
    <p:sldId id="942" r:id="rId57"/>
    <p:sldId id="959" r:id="rId58"/>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2F02F0"/>
    <a:srgbClr val="D4F0E1"/>
    <a:srgbClr val="FFFEBA"/>
    <a:srgbClr val="008040"/>
    <a:srgbClr val="8E8E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p:restoredLeft sz="15569" autoAdjust="0"/>
    <p:restoredTop sz="99869" autoAdjust="0"/>
  </p:normalViewPr>
  <p:slideViewPr>
    <p:cSldViewPr snapToGrid="0" snapToObjects="1">
      <p:cViewPr varScale="1">
        <p:scale>
          <a:sx n="130" d="100"/>
          <a:sy n="130" d="100"/>
        </p:scale>
        <p:origin x="1080" y="1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1195F823-FBE8-6048-B841-B3220ABD8363}" type="datetimeFigureOut">
              <a:rPr lang="en-US" smtClean="0"/>
              <a:t>10/7/2024</a:t>
            </a:fld>
            <a:endParaRPr lang="en-US" dirty="0"/>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C3DB7497-E878-754A-8726-6E6A4B18C137}" type="slidenum">
              <a:rPr lang="en-US" smtClean="0"/>
              <a:t>‹#›</a:t>
            </a:fld>
            <a:endParaRPr lang="en-US" dirty="0"/>
          </a:p>
        </p:txBody>
      </p:sp>
    </p:spTree>
    <p:extLst>
      <p:ext uri="{BB962C8B-B14F-4D97-AF65-F5344CB8AC3E}">
        <p14:creationId xmlns:p14="http://schemas.microsoft.com/office/powerpoint/2010/main" val="7273491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98E46FAF-C616-EA40-83A4-B2A0DDA83D16}" type="datetimeFigureOut">
              <a:rPr lang="en-US" smtClean="0"/>
              <a:pPr/>
              <a:t>10/7/2024</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F60E75C1-6578-9B4C-8589-654870D3F72C}" type="slidenum">
              <a:rPr lang="en-US" smtClean="0"/>
              <a:pPr/>
              <a:t>‹#›</a:t>
            </a:fld>
            <a:endParaRPr lang="en-US" dirty="0"/>
          </a:p>
        </p:txBody>
      </p:sp>
    </p:spTree>
    <p:extLst>
      <p:ext uri="{BB962C8B-B14F-4D97-AF65-F5344CB8AC3E}">
        <p14:creationId xmlns:p14="http://schemas.microsoft.com/office/powerpoint/2010/main" val="55209757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DD32F47-8935-344A-90C8-F4A39DBE2C41}" type="datetimeFigureOut">
              <a:rPr lang="en-US" smtClean="0"/>
              <a:pPr/>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D32F47-8935-344A-90C8-F4A39DBE2C41}" type="datetimeFigureOut">
              <a:rPr lang="en-US" smtClean="0"/>
              <a:pPr/>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D32F47-8935-344A-90C8-F4A39DBE2C41}" type="datetimeFigureOut">
              <a:rPr lang="en-US" smtClean="0"/>
              <a:pPr/>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D32F47-8935-344A-90C8-F4A39DBE2C41}" type="datetimeFigureOut">
              <a:rPr lang="en-US" smtClean="0"/>
              <a:pPr/>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D32F47-8935-344A-90C8-F4A39DBE2C41}" type="datetimeFigureOut">
              <a:rPr lang="en-US" smtClean="0"/>
              <a:pPr/>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D32F47-8935-344A-90C8-F4A39DBE2C41}" type="datetimeFigureOut">
              <a:rPr lang="en-US" smtClean="0"/>
              <a:pPr/>
              <a:t>10/7/2024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D32F47-8935-344A-90C8-F4A39DBE2C41}" type="datetimeFigureOut">
              <a:rPr lang="en-US" smtClean="0"/>
              <a:pPr/>
              <a:t>10/7/2024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DD32F47-8935-344A-90C8-F4A39DBE2C41}" type="datetimeFigureOut">
              <a:rPr lang="en-US" smtClean="0"/>
              <a:pPr/>
              <a:t>10/7/2024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D32F47-8935-344A-90C8-F4A39DBE2C41}" type="datetimeFigureOut">
              <a:rPr lang="en-US" smtClean="0"/>
              <a:pPr/>
              <a:t>10/7/2024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32F47-8935-344A-90C8-F4A39DBE2C41}" type="datetimeFigureOut">
              <a:rPr lang="en-US" smtClean="0"/>
              <a:pPr/>
              <a:t>10/7/2024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D32F47-8935-344A-90C8-F4A39DBE2C41}" type="datetimeFigureOut">
              <a:rPr lang="en-US" smtClean="0"/>
              <a:pPr/>
              <a:t>10/7/2024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1DF475C-803D-AB42-B1C4-A4A968A5556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D32F47-8935-344A-90C8-F4A39DBE2C41}" type="datetimeFigureOut">
              <a:rPr lang="en-US" smtClean="0"/>
              <a:pPr/>
              <a:t>10/7/2024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DF475C-803D-AB42-B1C4-A4A968A5556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What is a Process?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ea typeface="ＭＳ Ｐゴシック" charset="0"/>
              </a:rPr>
              <a:t>A </a:t>
            </a:r>
            <a:r>
              <a:rPr lang="en-US" sz="2400" dirty="0">
                <a:solidFill>
                  <a:srgbClr val="008000"/>
                </a:solidFill>
                <a:ea typeface="ＭＳ Ｐゴシック" charset="0"/>
              </a:rPr>
              <a:t>program</a:t>
            </a:r>
            <a:r>
              <a:rPr lang="en-US" sz="2400" dirty="0">
                <a:ea typeface="ＭＳ Ｐゴシック" charset="0"/>
              </a:rPr>
              <a:t> is a </a:t>
            </a:r>
            <a:r>
              <a:rPr lang="en-US" sz="2400" i="1" dirty="0">
                <a:ea typeface="ＭＳ Ｐゴシック" charset="0"/>
              </a:rPr>
              <a:t>passive</a:t>
            </a:r>
            <a:r>
              <a:rPr lang="en-US" sz="2400" dirty="0">
                <a:ea typeface="ＭＳ Ｐゴシック" charset="0"/>
              </a:rPr>
              <a:t> set of instructions stored on a secondary storage device, such as a disk</a:t>
            </a:r>
          </a:p>
          <a:p>
            <a:pPr algn="just">
              <a:spcBef>
                <a:spcPts val="0"/>
              </a:spcBef>
              <a:spcAft>
                <a:spcPts val="600"/>
              </a:spcAft>
            </a:pPr>
            <a:r>
              <a:rPr lang="en-US" sz="2400" dirty="0">
                <a:ea typeface="ＭＳ Ｐゴシック" charset="0"/>
              </a:rPr>
              <a:t>A </a:t>
            </a:r>
            <a:r>
              <a:rPr lang="en-US" sz="2400" dirty="0">
                <a:solidFill>
                  <a:srgbClr val="008000"/>
                </a:solidFill>
                <a:ea typeface="ＭＳ Ｐゴシック" charset="0"/>
              </a:rPr>
              <a:t>process</a:t>
            </a:r>
            <a:r>
              <a:rPr lang="en-US" sz="2400" dirty="0">
                <a:ea typeface="ＭＳ Ｐゴシック" charset="0"/>
              </a:rPr>
              <a:t> is an </a:t>
            </a:r>
            <a:r>
              <a:rPr lang="en-US" sz="2400" i="1" dirty="0">
                <a:ea typeface="ＭＳ Ｐゴシック" charset="0"/>
              </a:rPr>
              <a:t>active</a:t>
            </a:r>
            <a:r>
              <a:rPr lang="en-US" sz="2400" dirty="0">
                <a:ea typeface="ＭＳ Ｐゴシック" charset="0"/>
              </a:rPr>
              <a:t> execution of a program stored in memory</a:t>
            </a:r>
          </a:p>
          <a:p>
            <a:pPr lvl="1" algn="just">
              <a:spcBef>
                <a:spcPts val="0"/>
              </a:spcBef>
              <a:spcAft>
                <a:spcPts val="600"/>
              </a:spcAft>
            </a:pPr>
            <a:r>
              <a:rPr lang="en-US" sz="2000" dirty="0">
                <a:ea typeface="ＭＳ Ｐゴシック" charset="0"/>
              </a:rPr>
              <a:t>Program becomes process when loaded into memory</a:t>
            </a:r>
          </a:p>
          <a:p>
            <a:pPr algn="just">
              <a:spcBef>
                <a:spcPts val="0"/>
              </a:spcBef>
              <a:spcAft>
                <a:spcPts val="600"/>
              </a:spcAft>
            </a:pPr>
            <a:r>
              <a:rPr lang="en-US" sz="2400" dirty="0"/>
              <a:t>A process is the </a:t>
            </a:r>
            <a:r>
              <a:rPr lang="en-US" sz="2400" dirty="0">
                <a:solidFill>
                  <a:srgbClr val="008000"/>
                </a:solidFill>
              </a:rPr>
              <a:t>context </a:t>
            </a:r>
            <a:r>
              <a:rPr lang="en-US" sz="2400" dirty="0"/>
              <a:t>(i.e., information and data) maintained for an executing program</a:t>
            </a:r>
          </a:p>
          <a:p>
            <a:pPr algn="just">
              <a:spcBef>
                <a:spcPts val="0"/>
              </a:spcBef>
              <a:spcAft>
                <a:spcPts val="600"/>
              </a:spcAft>
            </a:pPr>
            <a:r>
              <a:rPr lang="en-US" sz="2400" dirty="0">
                <a:ea typeface="ＭＳ Ｐゴシック" charset="0"/>
              </a:rPr>
              <a:t>Special processes with well-known process IDs</a:t>
            </a:r>
          </a:p>
          <a:p>
            <a:pPr lvl="1" algn="just">
              <a:spcBef>
                <a:spcPts val="0"/>
              </a:spcBef>
              <a:spcAft>
                <a:spcPts val="600"/>
              </a:spcAft>
              <a:tabLst>
                <a:tab pos="4575175" algn="l"/>
              </a:tabLst>
            </a:pPr>
            <a:r>
              <a:rPr lang="en-US" sz="2400" dirty="0">
                <a:solidFill>
                  <a:srgbClr val="008000"/>
                </a:solidFill>
                <a:ea typeface="ＭＳ Ｐゴシック" charset="0"/>
              </a:rPr>
              <a:t>swapper</a:t>
            </a:r>
            <a:r>
              <a:rPr lang="en-US" sz="2400" dirty="0">
                <a:ea typeface="ＭＳ Ｐゴシック" charset="0"/>
              </a:rPr>
              <a:t> / </a:t>
            </a:r>
            <a:r>
              <a:rPr lang="en-US" sz="2400" dirty="0">
                <a:solidFill>
                  <a:srgbClr val="008000"/>
                </a:solidFill>
                <a:ea typeface="ＭＳ Ｐゴシック" charset="0"/>
              </a:rPr>
              <a:t>sched</a:t>
            </a:r>
          </a:p>
          <a:p>
            <a:pPr lvl="2" algn="just">
              <a:spcBef>
                <a:spcPts val="0"/>
              </a:spcBef>
              <a:spcAft>
                <a:spcPts val="600"/>
              </a:spcAft>
              <a:tabLst>
                <a:tab pos="4575175" algn="l"/>
              </a:tabLst>
            </a:pPr>
            <a:r>
              <a:rPr lang="en-US" sz="2000" dirty="0">
                <a:ea typeface="ＭＳ Ｐゴシック" charset="0"/>
              </a:rPr>
              <a:t>PID 0, as part of the kernel, responsible for memory management</a:t>
            </a:r>
          </a:p>
          <a:p>
            <a:pPr lvl="1" algn="just">
              <a:spcBef>
                <a:spcPts val="0"/>
              </a:spcBef>
              <a:spcAft>
                <a:spcPts val="600"/>
              </a:spcAft>
            </a:pPr>
            <a:r>
              <a:rPr lang="en-US" sz="2400" dirty="0" err="1">
                <a:solidFill>
                  <a:srgbClr val="008000"/>
                </a:solidFill>
                <a:ea typeface="ＭＳ Ｐゴシック" charset="0"/>
              </a:rPr>
              <a:t>init</a:t>
            </a:r>
            <a:r>
              <a:rPr lang="en-US" sz="2400" dirty="0">
                <a:ea typeface="ＭＳ Ｐゴシック" charset="0"/>
              </a:rPr>
              <a:t>	</a:t>
            </a:r>
          </a:p>
          <a:p>
            <a:pPr lvl="2" algn="just">
              <a:spcBef>
                <a:spcPts val="0"/>
              </a:spcBef>
              <a:spcAft>
                <a:spcPts val="600"/>
              </a:spcAft>
            </a:pPr>
            <a:r>
              <a:rPr lang="en-US" sz="2000" dirty="0">
                <a:ea typeface="ＭＳ Ｐゴシック" charset="0"/>
              </a:rPr>
              <a:t>PID 1, responsible for starting up and shutting down the system</a:t>
            </a:r>
          </a:p>
          <a:p>
            <a:pPr algn="just">
              <a:spcBef>
                <a:spcPts val="0"/>
              </a:spcBef>
              <a:spcAft>
                <a:spcPts val="600"/>
              </a:spcAft>
            </a:pPr>
            <a:endParaRPr lang="en-US" sz="2400" dirty="0"/>
          </a:p>
        </p:txBody>
      </p:sp>
    </p:spTree>
    <p:extLst>
      <p:ext uri="{BB962C8B-B14F-4D97-AF65-F5344CB8AC3E}">
        <p14:creationId xmlns:p14="http://schemas.microsoft.com/office/powerpoint/2010/main" val="1364031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10</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Thread Motivation</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Processes are expensive to create and maintain</a:t>
            </a:r>
          </a:p>
          <a:p>
            <a:pPr lvl="1" algn="just">
              <a:spcBef>
                <a:spcPts val="0"/>
              </a:spcBef>
              <a:spcAft>
                <a:spcPts val="600"/>
              </a:spcAft>
            </a:pPr>
            <a:r>
              <a:rPr lang="en-US" sz="2000" dirty="0"/>
              <a:t>Context switch overhead between processes</a:t>
            </a:r>
          </a:p>
          <a:p>
            <a:pPr lvl="1" algn="just">
              <a:spcBef>
                <a:spcPts val="0"/>
              </a:spcBef>
              <a:spcAft>
                <a:spcPts val="600"/>
              </a:spcAft>
            </a:pPr>
            <a:r>
              <a:rPr lang="en-US" sz="2000" dirty="0"/>
              <a:t>Process synchronization cumbersome</a:t>
            </a:r>
          </a:p>
          <a:p>
            <a:pPr lvl="1" algn="just">
              <a:spcBef>
                <a:spcPts val="0"/>
              </a:spcBef>
              <a:spcAft>
                <a:spcPts val="600"/>
              </a:spcAft>
            </a:pPr>
            <a:r>
              <a:rPr lang="en-US" sz="2000" dirty="0"/>
              <a:t>Communication between processes must be done through an external structure</a:t>
            </a:r>
          </a:p>
          <a:p>
            <a:pPr lvl="2" algn="just">
              <a:spcBef>
                <a:spcPts val="0"/>
              </a:spcBef>
              <a:spcAft>
                <a:spcPts val="600"/>
              </a:spcAft>
            </a:pPr>
            <a:r>
              <a:rPr lang="en-US" sz="2000" dirty="0"/>
              <a:t>Files</a:t>
            </a:r>
          </a:p>
          <a:p>
            <a:pPr lvl="2" algn="just">
              <a:spcBef>
                <a:spcPts val="0"/>
              </a:spcBef>
              <a:spcAft>
                <a:spcPts val="600"/>
              </a:spcAft>
            </a:pPr>
            <a:r>
              <a:rPr lang="en-US" sz="2000" dirty="0"/>
              <a:t>Pipes</a:t>
            </a:r>
          </a:p>
          <a:p>
            <a:pPr lvl="2" algn="just">
              <a:spcBef>
                <a:spcPts val="0"/>
              </a:spcBef>
              <a:spcAft>
                <a:spcPts val="600"/>
              </a:spcAft>
            </a:pPr>
            <a:r>
              <a:rPr lang="en-US" sz="2000" dirty="0"/>
              <a:t>Sockets</a:t>
            </a:r>
          </a:p>
          <a:p>
            <a:pPr lvl="2" algn="just">
              <a:spcBef>
                <a:spcPts val="0"/>
              </a:spcBef>
              <a:spcAft>
                <a:spcPts val="600"/>
              </a:spcAft>
            </a:pPr>
            <a:r>
              <a:rPr lang="en-US" sz="2000" dirty="0"/>
              <a:t>Shared memory</a:t>
            </a:r>
          </a:p>
          <a:p>
            <a:pPr algn="just">
              <a:spcBef>
                <a:spcPts val="0"/>
              </a:spcBef>
              <a:spcAft>
                <a:spcPts val="600"/>
              </a:spcAft>
            </a:pPr>
            <a:r>
              <a:rPr lang="en-US" sz="2400" dirty="0"/>
              <a:t>What to do?</a:t>
            </a:r>
          </a:p>
          <a:p>
            <a:pPr lvl="1" algn="just">
              <a:spcBef>
                <a:spcPts val="0"/>
              </a:spcBef>
              <a:spcAft>
                <a:spcPts val="600"/>
              </a:spcAft>
            </a:pPr>
            <a:r>
              <a:rPr lang="en-US" sz="2000" dirty="0"/>
              <a:t>Threads</a:t>
            </a:r>
          </a:p>
        </p:txBody>
      </p:sp>
      <p:pic>
        <p:nvPicPr>
          <p:cNvPr id="10" name="Picture 5" descr="MCj0296176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0789" y="4448988"/>
            <a:ext cx="2202081" cy="2110328"/>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3960067" y="3893916"/>
            <a:ext cx="2067994" cy="830997"/>
          </a:xfrm>
          <a:prstGeom prst="rect">
            <a:avLst/>
          </a:prstGeom>
          <a:noFill/>
        </p:spPr>
        <p:txBody>
          <a:bodyPr wrap="none" rtlCol="0">
            <a:spAutoFit/>
          </a:bodyPr>
          <a:lstStyle/>
          <a:p>
            <a:pPr algn="ctr"/>
            <a:r>
              <a:rPr lang="en-US" sz="2400" dirty="0"/>
              <a:t>We will discuss</a:t>
            </a:r>
          </a:p>
          <a:p>
            <a:pPr algn="ctr"/>
            <a:r>
              <a:rPr lang="en-US" sz="2400" dirty="0"/>
              <a:t>these soon!</a:t>
            </a:r>
          </a:p>
        </p:txBody>
      </p:sp>
      <p:sp>
        <p:nvSpPr>
          <p:cNvPr id="3" name="Right Brace 2"/>
          <p:cNvSpPr/>
          <p:nvPr/>
        </p:nvSpPr>
        <p:spPr>
          <a:xfrm>
            <a:off x="3714270" y="3505195"/>
            <a:ext cx="245797" cy="1556619"/>
          </a:xfrm>
          <a:prstGeom prst="rightBrace">
            <a:avLst/>
          </a:prstGeom>
          <a:ln>
            <a:solidFill>
              <a:srgbClr val="008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18571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animEffect transition="in" filter="checkerboard(across)">
                                      <p:cBhvr>
                                        <p:cTn id="19" dur="500"/>
                                        <p:tgtEl>
                                          <p:spTgt spid="9">
                                            <p:txEl>
                                              <p:pRg st="9" end="9"/>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11</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Processes and Threads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Process considered to be </a:t>
            </a:r>
            <a:r>
              <a:rPr lang="en-US" sz="2400" i="1" dirty="0"/>
              <a:t>heavyweight</a:t>
            </a:r>
          </a:p>
          <a:p>
            <a:pPr marL="800100" lvl="3" indent="-342900" algn="just">
              <a:spcBef>
                <a:spcPts val="0"/>
              </a:spcBef>
              <a:spcAft>
                <a:spcPts val="600"/>
              </a:spcAft>
            </a:pPr>
            <a:r>
              <a:rPr lang="en-US" dirty="0"/>
              <a:t>Ownership of memory, files, other resources</a:t>
            </a:r>
          </a:p>
          <a:p>
            <a:pPr algn="just">
              <a:spcBef>
                <a:spcPts val="0"/>
              </a:spcBef>
              <a:spcAft>
                <a:spcPts val="600"/>
              </a:spcAft>
            </a:pPr>
            <a:r>
              <a:rPr lang="en-US" sz="2400" dirty="0"/>
              <a:t>Threads</a:t>
            </a:r>
          </a:p>
          <a:p>
            <a:pPr lvl="1" algn="just">
              <a:spcBef>
                <a:spcPts val="0"/>
              </a:spcBef>
              <a:spcAft>
                <a:spcPts val="600"/>
              </a:spcAft>
            </a:pPr>
            <a:r>
              <a:rPr lang="en-US" sz="2000" dirty="0"/>
              <a:t>A thread can be seen as </a:t>
            </a:r>
            <a:r>
              <a:rPr lang="en-US" sz="2000" dirty="0">
                <a:solidFill>
                  <a:srgbClr val="008000"/>
                </a:solidFill>
              </a:rPr>
              <a:t>lightweight </a:t>
            </a:r>
            <a:r>
              <a:rPr lang="en-US" sz="2000" dirty="0"/>
              <a:t>process</a:t>
            </a:r>
          </a:p>
          <a:p>
            <a:pPr lvl="1" algn="just">
              <a:spcBef>
                <a:spcPts val="0"/>
              </a:spcBef>
              <a:spcAft>
                <a:spcPts val="600"/>
              </a:spcAft>
            </a:pPr>
            <a:r>
              <a:rPr lang="en-US" sz="2000" dirty="0"/>
              <a:t>A </a:t>
            </a:r>
            <a:r>
              <a:rPr lang="en-US" sz="2000" dirty="0">
                <a:solidFill>
                  <a:srgbClr val="008000"/>
                </a:solidFill>
              </a:rPr>
              <a:t>unit of execution </a:t>
            </a:r>
            <a:r>
              <a:rPr lang="en-US" sz="2000" dirty="0"/>
              <a:t>associated with a particular process, using many of the process’ resources</a:t>
            </a:r>
          </a:p>
          <a:p>
            <a:pPr lvl="1" algn="just">
              <a:spcBef>
                <a:spcPts val="0"/>
              </a:spcBef>
              <a:spcAft>
                <a:spcPts val="600"/>
              </a:spcAft>
            </a:pPr>
            <a:r>
              <a:rPr lang="en-US" sz="2000" dirty="0"/>
              <a:t>Multithreading</a:t>
            </a:r>
          </a:p>
          <a:p>
            <a:pPr lvl="2" algn="just">
              <a:spcBef>
                <a:spcPts val="0"/>
              </a:spcBef>
              <a:spcAft>
                <a:spcPts val="600"/>
              </a:spcAft>
            </a:pPr>
            <a:r>
              <a:rPr lang="en-US" sz="2000" dirty="0"/>
              <a:t>Allowing multiple threads per process</a:t>
            </a:r>
          </a:p>
          <a:p>
            <a:pPr lvl="1" algn="just">
              <a:spcBef>
                <a:spcPts val="0"/>
              </a:spcBef>
              <a:spcAft>
                <a:spcPts val="600"/>
              </a:spcAft>
            </a:pPr>
            <a:r>
              <a:rPr lang="en-US" sz="2000" dirty="0"/>
              <a:t>Benefits of multithreading</a:t>
            </a:r>
          </a:p>
          <a:p>
            <a:pPr lvl="2" algn="just">
              <a:spcBef>
                <a:spcPts val="0"/>
              </a:spcBef>
              <a:spcAft>
                <a:spcPts val="600"/>
              </a:spcAft>
            </a:pPr>
            <a:r>
              <a:rPr lang="en-US" sz="2000" dirty="0"/>
              <a:t>Responsiveness (minimize time, concurrency)</a:t>
            </a:r>
          </a:p>
          <a:p>
            <a:pPr lvl="2" algn="just">
              <a:spcBef>
                <a:spcPts val="0"/>
              </a:spcBef>
              <a:spcAft>
                <a:spcPts val="600"/>
              </a:spcAft>
            </a:pPr>
            <a:r>
              <a:rPr lang="en-US" sz="2000" dirty="0"/>
              <a:t>Resource sharing (i.e., shared memory)</a:t>
            </a:r>
          </a:p>
          <a:p>
            <a:pPr lvl="2" algn="just">
              <a:spcBef>
                <a:spcPts val="0"/>
              </a:spcBef>
              <a:spcAft>
                <a:spcPts val="600"/>
              </a:spcAft>
            </a:pPr>
            <a:r>
              <a:rPr lang="en-US" sz="2000" dirty="0"/>
              <a:t>Economy (creation, switch)</a:t>
            </a:r>
          </a:p>
          <a:p>
            <a:pPr lvl="2" algn="just">
              <a:spcBef>
                <a:spcPts val="0"/>
              </a:spcBef>
              <a:spcAft>
                <a:spcPts val="600"/>
              </a:spcAft>
            </a:pPr>
            <a:r>
              <a:rPr lang="en-US" sz="2000" dirty="0"/>
              <a:t>Scalability (explore multi-core CPUs)</a:t>
            </a:r>
          </a:p>
        </p:txBody>
      </p:sp>
      <p:sp>
        <p:nvSpPr>
          <p:cNvPr id="2" name="Rounded Rectangle 1"/>
          <p:cNvSpPr/>
          <p:nvPr/>
        </p:nvSpPr>
        <p:spPr>
          <a:xfrm>
            <a:off x="6193580" y="1600199"/>
            <a:ext cx="2666586" cy="1421671"/>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a:t>A process may have multiple threads, but a thread can only belong to one process </a:t>
            </a:r>
          </a:p>
        </p:txBody>
      </p:sp>
      <p:pic>
        <p:nvPicPr>
          <p:cNvPr id="10" name="Picture 3" descr="thread0.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43725" y="3699656"/>
            <a:ext cx="1703547" cy="1610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5893" y="5401291"/>
            <a:ext cx="1860907" cy="13717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834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blinds(horizontal)">
                                      <p:cBhvr>
                                        <p:cTn id="7" dur="500"/>
                                        <p:tgtEl>
                                          <p:spTgt spid="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
                                            <p:txEl>
                                              <p:pRg st="3" end="3"/>
                                            </p:txEl>
                                          </p:spTgt>
                                        </p:tgtEl>
                                        <p:attrNameLst>
                                          <p:attrName>style.visibility</p:attrName>
                                        </p:attrNameLst>
                                      </p:cBhvr>
                                      <p:to>
                                        <p:strVal val="visible"/>
                                      </p:to>
                                    </p:set>
                                    <p:animEffect transition="in" filter="blinds(horizontal)">
                                      <p:cBhvr>
                                        <p:cTn id="10" dur="500"/>
                                        <p:tgtEl>
                                          <p:spTgt spid="9">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animEffect transition="in" filter="blinds(horizontal)">
                                      <p:cBhvr>
                                        <p:cTn id="13" dur="500"/>
                                        <p:tgtEl>
                                          <p:spTgt spid="9">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9">
                                            <p:txEl>
                                              <p:pRg st="5" end="5"/>
                                            </p:txEl>
                                          </p:spTgt>
                                        </p:tgtEl>
                                        <p:attrNameLst>
                                          <p:attrName>style.visibility</p:attrName>
                                        </p:attrNameLst>
                                      </p:cBhvr>
                                      <p:to>
                                        <p:strVal val="visible"/>
                                      </p:to>
                                    </p:set>
                                    <p:animEffect transition="in" filter="blinds(horizontal)">
                                      <p:cBhvr>
                                        <p:cTn id="16" dur="500"/>
                                        <p:tgtEl>
                                          <p:spTgt spid="9">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animEffect transition="in" filter="blinds(horizontal)">
                                      <p:cBhvr>
                                        <p:cTn id="19" dur="500"/>
                                        <p:tgtEl>
                                          <p:spTgt spid="9">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9">
                                            <p:txEl>
                                              <p:pRg st="7" end="7"/>
                                            </p:txEl>
                                          </p:spTgt>
                                        </p:tgtEl>
                                        <p:attrNameLst>
                                          <p:attrName>style.visibility</p:attrName>
                                        </p:attrNameLst>
                                      </p:cBhvr>
                                      <p:to>
                                        <p:strVal val="visible"/>
                                      </p:to>
                                    </p:set>
                                    <p:animEffect transition="in" filter="blinds(horizontal)">
                                      <p:cBhvr>
                                        <p:cTn id="22" dur="500"/>
                                        <p:tgtEl>
                                          <p:spTgt spid="9">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9">
                                            <p:txEl>
                                              <p:pRg st="8" end="8"/>
                                            </p:txEl>
                                          </p:spTgt>
                                        </p:tgtEl>
                                        <p:attrNameLst>
                                          <p:attrName>style.visibility</p:attrName>
                                        </p:attrNameLst>
                                      </p:cBhvr>
                                      <p:to>
                                        <p:strVal val="visible"/>
                                      </p:to>
                                    </p:set>
                                    <p:animEffect transition="in" filter="checkerboard(across)">
                                      <p:cBhvr>
                                        <p:cTn id="32" dur="500"/>
                                        <p:tgtEl>
                                          <p:spTgt spid="9">
                                            <p:txEl>
                                              <p:pRg st="8" end="8"/>
                                            </p:txEl>
                                          </p:spTgt>
                                        </p:tgtEl>
                                      </p:cBhvr>
                                    </p:animEffect>
                                  </p:childTnLst>
                                </p:cTn>
                              </p:par>
                              <p:par>
                                <p:cTn id="33" presetID="5" presetClass="entr" presetSubtype="1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checkerboard(across)">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9">
                                            <p:txEl>
                                              <p:pRg st="9" end="9"/>
                                            </p:txEl>
                                          </p:spTgt>
                                        </p:tgtEl>
                                        <p:attrNameLst>
                                          <p:attrName>style.visibility</p:attrName>
                                        </p:attrNameLst>
                                      </p:cBhvr>
                                      <p:to>
                                        <p:strVal val="visible"/>
                                      </p:to>
                                    </p:set>
                                    <p:animEffect transition="in" filter="blinds(horizontal)">
                                      <p:cBhvr>
                                        <p:cTn id="40" dur="500"/>
                                        <p:tgtEl>
                                          <p:spTgt spid="9">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nodeType="clickEffect">
                                  <p:stCondLst>
                                    <p:cond delay="0"/>
                                  </p:stCondLst>
                                  <p:childTnLst>
                                    <p:set>
                                      <p:cBhvr>
                                        <p:cTn id="48" dur="1" fill="hold">
                                          <p:stCondLst>
                                            <p:cond delay="0"/>
                                          </p:stCondLst>
                                        </p:cTn>
                                        <p:tgtEl>
                                          <p:spTgt spid="9">
                                            <p:txEl>
                                              <p:pRg st="11" end="11"/>
                                            </p:txEl>
                                          </p:spTgt>
                                        </p:tgtEl>
                                        <p:attrNameLst>
                                          <p:attrName>style.visibility</p:attrName>
                                        </p:attrNameLst>
                                      </p:cBhvr>
                                      <p:to>
                                        <p:strVal val="visible"/>
                                      </p:to>
                                    </p:set>
                                    <p:animEffect transition="in" filter="checkerboard(across)">
                                      <p:cBhvr>
                                        <p:cTn id="49" dur="500"/>
                                        <p:tgtEl>
                                          <p:spTgt spid="9">
                                            <p:txEl>
                                              <p:pRg st="11" end="11"/>
                                            </p:txEl>
                                          </p:spTgt>
                                        </p:tgtEl>
                                      </p:cBhvr>
                                    </p:animEffect>
                                  </p:childTnLst>
                                </p:cTn>
                              </p:par>
                              <p:par>
                                <p:cTn id="50" presetID="5" presetClass="entr" presetSubtype="10" fill="hold"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checkerboard(across)">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AD70A-8DED-4F67-8B3B-9F36A8965B2C}"/>
              </a:ext>
            </a:extLst>
          </p:cNvPr>
          <p:cNvSpPr>
            <a:spLocks noGrp="1"/>
          </p:cNvSpPr>
          <p:nvPr>
            <p:ph type="title"/>
          </p:nvPr>
        </p:nvSpPr>
        <p:spPr/>
        <p:txBody>
          <a:bodyPr/>
          <a:lstStyle/>
          <a:p>
            <a:r>
              <a:rPr lang="en-US" dirty="0"/>
              <a:t>Thread types</a:t>
            </a:r>
          </a:p>
        </p:txBody>
      </p:sp>
      <p:graphicFrame>
        <p:nvGraphicFramePr>
          <p:cNvPr id="4" name="Table 4">
            <a:extLst>
              <a:ext uri="{FF2B5EF4-FFF2-40B4-BE49-F238E27FC236}">
                <a16:creationId xmlns:a16="http://schemas.microsoft.com/office/drawing/2014/main" id="{80431D68-65DE-47C2-BC1E-5DBE7DE4A070}"/>
              </a:ext>
            </a:extLst>
          </p:cNvPr>
          <p:cNvGraphicFramePr>
            <a:graphicFrameLocks noGrp="1"/>
          </p:cNvGraphicFramePr>
          <p:nvPr>
            <p:ph idx="1"/>
            <p:extLst>
              <p:ext uri="{D42A27DB-BD31-4B8C-83A1-F6EECF244321}">
                <p14:modId xmlns:p14="http://schemas.microsoft.com/office/powerpoint/2010/main" val="389681763"/>
              </p:ext>
            </p:extLst>
          </p:nvPr>
        </p:nvGraphicFramePr>
        <p:xfrm>
          <a:off x="457200" y="1260988"/>
          <a:ext cx="8229600" cy="3032760"/>
        </p:xfrm>
        <a:graphic>
          <a:graphicData uri="http://schemas.openxmlformats.org/drawingml/2006/table">
            <a:tbl>
              <a:tblPr firstRow="1" bandRow="1">
                <a:tableStyleId>{5C22544A-7EE6-4342-B048-85BDC9FD1C3A}</a:tableStyleId>
              </a:tblPr>
              <a:tblGrid>
                <a:gridCol w="3952568">
                  <a:extLst>
                    <a:ext uri="{9D8B030D-6E8A-4147-A177-3AD203B41FA5}">
                      <a16:colId xmlns:a16="http://schemas.microsoft.com/office/drawing/2014/main" val="1506856161"/>
                    </a:ext>
                  </a:extLst>
                </a:gridCol>
                <a:gridCol w="4277032">
                  <a:extLst>
                    <a:ext uri="{9D8B030D-6E8A-4147-A177-3AD203B41FA5}">
                      <a16:colId xmlns:a16="http://schemas.microsoft.com/office/drawing/2014/main" val="135199924"/>
                    </a:ext>
                  </a:extLst>
                </a:gridCol>
              </a:tblGrid>
              <a:tr h="370840">
                <a:tc>
                  <a:txBody>
                    <a:bodyPr/>
                    <a:lstStyle/>
                    <a:p>
                      <a:r>
                        <a:rPr lang="en-US" dirty="0"/>
                        <a:t>User level</a:t>
                      </a:r>
                    </a:p>
                  </a:txBody>
                  <a:tcPr/>
                </a:tc>
                <a:tc>
                  <a:txBody>
                    <a:bodyPr/>
                    <a:lstStyle/>
                    <a:p>
                      <a:r>
                        <a:rPr lang="en-US" dirty="0"/>
                        <a:t>Kernel level</a:t>
                      </a:r>
                    </a:p>
                  </a:txBody>
                  <a:tcPr/>
                </a:tc>
                <a:extLst>
                  <a:ext uri="{0D108BD9-81ED-4DB2-BD59-A6C34878D82A}">
                    <a16:rowId xmlns:a16="http://schemas.microsoft.com/office/drawing/2014/main" val="914052486"/>
                  </a:ext>
                </a:extLst>
              </a:tr>
              <a:tr h="370840">
                <a:tc>
                  <a:txBody>
                    <a:bodyPr/>
                    <a:lstStyle/>
                    <a:p>
                      <a:r>
                        <a:rPr lang="en-US" dirty="0"/>
                        <a:t>They use user-level thread package (totally transparent to the OS)</a:t>
                      </a:r>
                    </a:p>
                  </a:txBody>
                  <a:tcPr/>
                </a:tc>
                <a:tc>
                  <a:txBody>
                    <a:bodyPr/>
                    <a:lstStyle/>
                    <a:p>
                      <a:r>
                        <a:rPr lang="en-US" dirty="0"/>
                        <a:t>Threads are scheduled by the OS (take advantage of multi processors)</a:t>
                      </a:r>
                    </a:p>
                  </a:txBody>
                  <a:tcPr/>
                </a:tc>
                <a:extLst>
                  <a:ext uri="{0D108BD9-81ED-4DB2-BD59-A6C34878D82A}">
                    <a16:rowId xmlns:a16="http://schemas.microsoft.com/office/drawing/2014/main" val="866753672"/>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63542586"/>
                  </a:ext>
                </a:extLst>
              </a:tr>
              <a:tr h="370840">
                <a:tc>
                  <a:txBody>
                    <a:bodyPr/>
                    <a:lstStyle/>
                    <a:p>
                      <a:r>
                        <a:rPr lang="en-US" dirty="0"/>
                        <a:t>If thread blocks, all thread in the process block</a:t>
                      </a:r>
                    </a:p>
                  </a:txBody>
                  <a:tcPr/>
                </a:tc>
                <a:tc>
                  <a:txBody>
                    <a:bodyPr/>
                    <a:lstStyle/>
                    <a:p>
                      <a:r>
                        <a:rPr lang="en-US" dirty="0"/>
                        <a:t>A thread blocking won’t affect other threads in the same process</a:t>
                      </a:r>
                    </a:p>
                  </a:txBody>
                  <a:tcPr/>
                </a:tc>
                <a:extLst>
                  <a:ext uri="{0D108BD9-81ED-4DB2-BD59-A6C34878D82A}">
                    <a16:rowId xmlns:a16="http://schemas.microsoft.com/office/drawing/2014/main" val="652734916"/>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54390589"/>
                  </a:ext>
                </a:extLst>
              </a:tr>
              <a:tr h="370840">
                <a:tc>
                  <a:txBody>
                    <a:bodyPr/>
                    <a:lstStyle/>
                    <a:p>
                      <a:endParaRPr lang="en-US" dirty="0"/>
                    </a:p>
                  </a:txBody>
                  <a:tcPr/>
                </a:tc>
                <a:tc>
                  <a:txBody>
                    <a:bodyPr/>
                    <a:lstStyle/>
                    <a:p>
                      <a:r>
                        <a:rPr lang="en-US" dirty="0"/>
                        <a:t>Still requires context switch but less expensive than process context switch</a:t>
                      </a:r>
                    </a:p>
                  </a:txBody>
                  <a:tcPr/>
                </a:tc>
                <a:extLst>
                  <a:ext uri="{0D108BD9-81ED-4DB2-BD59-A6C34878D82A}">
                    <a16:rowId xmlns:a16="http://schemas.microsoft.com/office/drawing/2014/main" val="3825347964"/>
                  </a:ext>
                </a:extLst>
              </a:tr>
            </a:tbl>
          </a:graphicData>
        </a:graphic>
      </p:graphicFrame>
      <p:sp>
        <p:nvSpPr>
          <p:cNvPr id="5" name="TextBox 4">
            <a:extLst>
              <a:ext uri="{FF2B5EF4-FFF2-40B4-BE49-F238E27FC236}">
                <a16:creationId xmlns:a16="http://schemas.microsoft.com/office/drawing/2014/main" id="{C0CDAFC9-0F45-441A-8FE5-5580B1891F19}"/>
              </a:ext>
            </a:extLst>
          </p:cNvPr>
          <p:cNvSpPr txBox="1"/>
          <p:nvPr/>
        </p:nvSpPr>
        <p:spPr>
          <a:xfrm>
            <a:off x="280219" y="4527755"/>
            <a:ext cx="4513007" cy="369332"/>
          </a:xfrm>
          <a:prstGeom prst="rect">
            <a:avLst/>
          </a:prstGeom>
          <a:noFill/>
        </p:spPr>
        <p:txBody>
          <a:bodyPr wrap="square" rtlCol="0">
            <a:spAutoFit/>
          </a:bodyPr>
          <a:lstStyle/>
          <a:p>
            <a:r>
              <a:rPr lang="en-US" dirty="0"/>
              <a:t>Kernel level l</a:t>
            </a:r>
          </a:p>
        </p:txBody>
      </p:sp>
    </p:spTree>
    <p:extLst>
      <p:ext uri="{BB962C8B-B14F-4D97-AF65-F5344CB8AC3E}">
        <p14:creationId xmlns:p14="http://schemas.microsoft.com/office/powerpoint/2010/main" val="85907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13</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Process Properties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642837" y="1877636"/>
            <a:ext cx="4185637" cy="4212295"/>
          </a:xfrm>
        </p:spPr>
        <p:txBody>
          <a:bodyPr>
            <a:noAutofit/>
          </a:bodyPr>
          <a:lstStyle/>
          <a:p>
            <a:pPr marL="0" indent="0" algn="just">
              <a:spcBef>
                <a:spcPts val="0"/>
              </a:spcBef>
              <a:spcAft>
                <a:spcPts val="600"/>
              </a:spcAft>
              <a:buNone/>
            </a:pPr>
            <a:endParaRPr lang="en-US" sz="2400" dirty="0"/>
          </a:p>
          <a:p>
            <a:pPr algn="just">
              <a:spcBef>
                <a:spcPts val="0"/>
              </a:spcBef>
              <a:spcAft>
                <a:spcPts val="600"/>
              </a:spcAft>
            </a:pPr>
            <a:r>
              <a:rPr lang="en-US" sz="2400" dirty="0"/>
              <a:t>Each process has its own:</a:t>
            </a:r>
          </a:p>
          <a:p>
            <a:pPr lvl="1" algn="just">
              <a:spcBef>
                <a:spcPts val="0"/>
              </a:spcBef>
              <a:spcAft>
                <a:spcPts val="600"/>
              </a:spcAft>
            </a:pPr>
            <a:r>
              <a:rPr lang="en-US" sz="2000" dirty="0"/>
              <a:t>Program Counter (PC)</a:t>
            </a:r>
          </a:p>
          <a:p>
            <a:pPr lvl="1" algn="just">
              <a:spcBef>
                <a:spcPts val="0"/>
              </a:spcBef>
              <a:spcAft>
                <a:spcPts val="600"/>
              </a:spcAft>
            </a:pPr>
            <a:r>
              <a:rPr lang="en-US" sz="2000" dirty="0"/>
              <a:t>Stack</a:t>
            </a:r>
          </a:p>
          <a:p>
            <a:pPr lvl="1" algn="just">
              <a:spcBef>
                <a:spcPts val="0"/>
              </a:spcBef>
              <a:spcAft>
                <a:spcPts val="600"/>
              </a:spcAft>
            </a:pPr>
            <a:r>
              <a:rPr lang="en-US" sz="2000" dirty="0"/>
              <a:t>Stack Pointer (SP)</a:t>
            </a:r>
          </a:p>
          <a:p>
            <a:pPr lvl="1" algn="just">
              <a:spcBef>
                <a:spcPts val="0"/>
              </a:spcBef>
              <a:spcAft>
                <a:spcPts val="600"/>
              </a:spcAft>
            </a:pPr>
            <a:r>
              <a:rPr lang="en-US" sz="2000" dirty="0"/>
              <a:t>Address space</a:t>
            </a:r>
          </a:p>
          <a:p>
            <a:pPr algn="just">
              <a:spcBef>
                <a:spcPts val="0"/>
              </a:spcBef>
              <a:spcAft>
                <a:spcPts val="600"/>
              </a:spcAft>
            </a:pPr>
            <a:r>
              <a:rPr lang="en-US" sz="2400" dirty="0"/>
              <a:t>Processes may share:</a:t>
            </a:r>
          </a:p>
          <a:p>
            <a:pPr lvl="1" algn="just">
              <a:spcBef>
                <a:spcPts val="0"/>
              </a:spcBef>
              <a:spcAft>
                <a:spcPts val="600"/>
              </a:spcAft>
            </a:pPr>
            <a:r>
              <a:rPr lang="en-US" sz="2000" dirty="0"/>
              <a:t>Open files</a:t>
            </a:r>
          </a:p>
          <a:p>
            <a:pPr lvl="1" algn="just">
              <a:spcBef>
                <a:spcPts val="0"/>
              </a:spcBef>
              <a:spcAft>
                <a:spcPts val="600"/>
              </a:spcAft>
            </a:pPr>
            <a:r>
              <a:rPr lang="en-US" sz="2000" dirty="0"/>
              <a:t>Pipes</a:t>
            </a:r>
            <a:endParaRPr lang="en-US" sz="1800" dirty="0"/>
          </a:p>
        </p:txBody>
      </p:sp>
      <p:pic>
        <p:nvPicPr>
          <p:cNvPr id="2" name="Picture 1" descr="Screen Shot 2017-10-15 at 8.41.08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577" y="2058597"/>
            <a:ext cx="3985696" cy="4031334"/>
          </a:xfrm>
          <a:prstGeom prst="rect">
            <a:avLst/>
          </a:prstGeom>
        </p:spPr>
      </p:pic>
    </p:spTree>
    <p:extLst>
      <p:ext uri="{BB962C8B-B14F-4D97-AF65-F5344CB8AC3E}">
        <p14:creationId xmlns:p14="http://schemas.microsoft.com/office/powerpoint/2010/main" val="374881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14</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Thread View</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Operating System Perspective</a:t>
            </a:r>
          </a:p>
          <a:p>
            <a:pPr lvl="1" algn="just">
              <a:spcBef>
                <a:spcPts val="0"/>
              </a:spcBef>
              <a:spcAft>
                <a:spcPts val="600"/>
              </a:spcAft>
            </a:pPr>
            <a:r>
              <a:rPr lang="en-US" sz="2000" dirty="0"/>
              <a:t>An independent stream of instructions that can be scheduled to be run by the OS</a:t>
            </a:r>
          </a:p>
          <a:p>
            <a:pPr algn="just">
              <a:spcBef>
                <a:spcPts val="0"/>
              </a:spcBef>
              <a:spcAft>
                <a:spcPts val="600"/>
              </a:spcAft>
            </a:pPr>
            <a:r>
              <a:rPr lang="en-US" sz="2400" dirty="0"/>
              <a:t>Programmer Perspective</a:t>
            </a:r>
          </a:p>
          <a:p>
            <a:pPr lvl="1" algn="just">
              <a:spcBef>
                <a:spcPts val="0"/>
              </a:spcBef>
              <a:spcAft>
                <a:spcPts val="600"/>
              </a:spcAft>
            </a:pPr>
            <a:r>
              <a:rPr lang="en-US" sz="2000" dirty="0"/>
              <a:t>Can be seen just as a “function” that executes independently from the main program</a:t>
            </a:r>
          </a:p>
          <a:p>
            <a:pPr lvl="1" algn="just">
              <a:spcBef>
                <a:spcPts val="0"/>
              </a:spcBef>
              <a:spcAft>
                <a:spcPts val="600"/>
              </a:spcAft>
            </a:pPr>
            <a:r>
              <a:rPr lang="en-US" sz="2000" dirty="0"/>
              <a:t>A single stream of instructions in a program</a:t>
            </a:r>
          </a:p>
          <a:p>
            <a:pPr algn="just">
              <a:spcBef>
                <a:spcPts val="0"/>
              </a:spcBef>
              <a:spcAft>
                <a:spcPts val="600"/>
              </a:spcAft>
            </a:pPr>
            <a:r>
              <a:rPr lang="en-US" sz="2400" dirty="0"/>
              <a:t>Multiple threads can share a process</a:t>
            </a:r>
          </a:p>
          <a:p>
            <a:pPr lvl="1" algn="just">
              <a:spcBef>
                <a:spcPts val="0"/>
              </a:spcBef>
              <a:spcAft>
                <a:spcPts val="600"/>
              </a:spcAft>
            </a:pPr>
            <a:r>
              <a:rPr lang="en-US" sz="2000" dirty="0"/>
              <a:t>Multiple flows of control within a process</a:t>
            </a:r>
          </a:p>
          <a:p>
            <a:pPr lvl="1" algn="just">
              <a:spcBef>
                <a:spcPts val="0"/>
              </a:spcBef>
              <a:spcAft>
                <a:spcPts val="600"/>
              </a:spcAft>
            </a:pPr>
            <a:r>
              <a:rPr lang="en-US" sz="2000" dirty="0"/>
              <a:t>Share code and data space of process</a:t>
            </a:r>
          </a:p>
          <a:p>
            <a:pPr lvl="1" algn="just">
              <a:spcBef>
                <a:spcPts val="0"/>
              </a:spcBef>
              <a:spcAft>
                <a:spcPts val="600"/>
              </a:spcAft>
            </a:pPr>
            <a:r>
              <a:rPr lang="en-US" sz="2000" dirty="0"/>
              <a:t>Lower overhead, avoid context switches</a:t>
            </a:r>
          </a:p>
        </p:txBody>
      </p:sp>
    </p:spTree>
    <p:extLst>
      <p:ext uri="{BB962C8B-B14F-4D97-AF65-F5344CB8AC3E}">
        <p14:creationId xmlns:p14="http://schemas.microsoft.com/office/powerpoint/2010/main" val="1498937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15</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Execution Environment</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marL="342900" lvl="1" indent="-342900" algn="just">
              <a:spcBef>
                <a:spcPts val="0"/>
              </a:spcBef>
              <a:spcAft>
                <a:spcPts val="600"/>
              </a:spcAft>
              <a:buFont typeface="Arial"/>
              <a:buChar char="•"/>
            </a:pPr>
            <a:r>
              <a:rPr lang="en-US" sz="2400" dirty="0"/>
              <a:t>The process is the </a:t>
            </a:r>
            <a:r>
              <a:rPr lang="en-US" sz="2400" dirty="0">
                <a:solidFill>
                  <a:srgbClr val="008000"/>
                </a:solidFill>
              </a:rPr>
              <a:t>execution environment </a:t>
            </a:r>
            <a:r>
              <a:rPr lang="en-US" sz="2400" dirty="0"/>
              <a:t>for a family of threads</a:t>
            </a:r>
          </a:p>
          <a:p>
            <a:pPr lvl="1" algn="just">
              <a:spcBef>
                <a:spcPts val="0"/>
              </a:spcBef>
              <a:spcAft>
                <a:spcPts val="600"/>
              </a:spcAft>
            </a:pPr>
            <a:r>
              <a:rPr lang="en-US" sz="2000" dirty="0"/>
              <a:t>A group of threads share the same resources (files, memory space, etc.)</a:t>
            </a:r>
          </a:p>
          <a:p>
            <a:pPr lvl="2" algn="just">
              <a:spcBef>
                <a:spcPts val="0"/>
              </a:spcBef>
              <a:spcAft>
                <a:spcPts val="600"/>
              </a:spcAft>
            </a:pPr>
            <a:r>
              <a:rPr lang="en-US" sz="2000" dirty="0"/>
              <a:t>Since threads are associated with their process, they are able to use the resources belonging to the process and duplicate only the required resources, such as the PC, stack, and SP, needed by the OS to schedule threads independently from their processes</a:t>
            </a:r>
          </a:p>
          <a:p>
            <a:pPr lvl="1" algn="just">
              <a:spcBef>
                <a:spcPts val="0"/>
              </a:spcBef>
              <a:spcAft>
                <a:spcPts val="600"/>
              </a:spcAft>
            </a:pPr>
            <a:r>
              <a:rPr lang="en-US" sz="2000" dirty="0"/>
              <a:t>This makes creating and switching between threads belonging to same process very simple and much more efficient than creating or switching between processes</a:t>
            </a:r>
          </a:p>
          <a:p>
            <a:pPr lvl="2" algn="just">
              <a:spcBef>
                <a:spcPts val="0"/>
              </a:spcBef>
              <a:spcAft>
                <a:spcPts val="600"/>
              </a:spcAft>
            </a:pPr>
            <a:r>
              <a:rPr lang="en-US" sz="2000" dirty="0"/>
              <a:t>Although switching for threads belonging to different processes is still as complex as classic process switch</a:t>
            </a:r>
          </a:p>
        </p:txBody>
      </p:sp>
    </p:spTree>
    <p:extLst>
      <p:ext uri="{BB962C8B-B14F-4D97-AF65-F5344CB8AC3E}">
        <p14:creationId xmlns:p14="http://schemas.microsoft.com/office/powerpoint/2010/main" val="1926894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16</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Thread Properties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806291" y="1600200"/>
            <a:ext cx="4206741" cy="4807744"/>
          </a:xfrm>
        </p:spPr>
        <p:txBody>
          <a:bodyPr>
            <a:noAutofit/>
          </a:bodyPr>
          <a:lstStyle/>
          <a:p>
            <a:pPr algn="just">
              <a:spcBef>
                <a:spcPts val="0"/>
              </a:spcBef>
              <a:spcAft>
                <a:spcPts val="600"/>
              </a:spcAft>
            </a:pPr>
            <a:r>
              <a:rPr lang="en-US" sz="2400" dirty="0"/>
              <a:t>Each thread has its own:</a:t>
            </a:r>
          </a:p>
          <a:p>
            <a:pPr lvl="1" algn="just">
              <a:spcBef>
                <a:spcPts val="0"/>
              </a:spcBef>
              <a:spcAft>
                <a:spcPts val="600"/>
              </a:spcAft>
            </a:pPr>
            <a:r>
              <a:rPr lang="en-US" sz="2000" dirty="0"/>
              <a:t>Program Counter (PC)</a:t>
            </a:r>
          </a:p>
          <a:p>
            <a:pPr lvl="1" algn="just">
              <a:spcBef>
                <a:spcPts val="0"/>
              </a:spcBef>
              <a:spcAft>
                <a:spcPts val="600"/>
              </a:spcAft>
            </a:pPr>
            <a:r>
              <a:rPr lang="en-US" sz="2000" dirty="0"/>
              <a:t>Stack</a:t>
            </a:r>
          </a:p>
          <a:p>
            <a:pPr lvl="1" algn="just">
              <a:spcBef>
                <a:spcPts val="0"/>
              </a:spcBef>
              <a:spcAft>
                <a:spcPts val="600"/>
              </a:spcAft>
            </a:pPr>
            <a:r>
              <a:rPr lang="en-US" sz="2000" dirty="0"/>
              <a:t>Stack Pointer (SP)</a:t>
            </a:r>
          </a:p>
          <a:p>
            <a:pPr lvl="1" algn="just">
              <a:spcBef>
                <a:spcPts val="0"/>
              </a:spcBef>
              <a:spcAft>
                <a:spcPts val="600"/>
              </a:spcAft>
            </a:pPr>
            <a:r>
              <a:rPr lang="en-US" sz="2000" dirty="0"/>
              <a:t>Registers</a:t>
            </a:r>
          </a:p>
          <a:p>
            <a:pPr lvl="1" algn="just">
              <a:spcBef>
                <a:spcPts val="0"/>
              </a:spcBef>
              <a:spcAft>
                <a:spcPts val="600"/>
              </a:spcAft>
            </a:pPr>
            <a:r>
              <a:rPr lang="en-US" sz="2000" dirty="0"/>
              <a:t>Scheduling properties</a:t>
            </a:r>
          </a:p>
          <a:p>
            <a:pPr lvl="1" algn="just">
              <a:spcBef>
                <a:spcPts val="0"/>
              </a:spcBef>
              <a:spcAft>
                <a:spcPts val="600"/>
              </a:spcAft>
            </a:pPr>
            <a:r>
              <a:rPr lang="en-US" sz="2000" dirty="0"/>
              <a:t>Set of pending/blocked signals</a:t>
            </a:r>
          </a:p>
          <a:p>
            <a:pPr lvl="1" algn="just">
              <a:spcBef>
                <a:spcPts val="0"/>
              </a:spcBef>
              <a:spcAft>
                <a:spcPts val="600"/>
              </a:spcAft>
            </a:pPr>
            <a:r>
              <a:rPr lang="en-US" sz="2000" dirty="0"/>
              <a:t>Thread specific data</a:t>
            </a:r>
          </a:p>
          <a:p>
            <a:pPr algn="just">
              <a:spcBef>
                <a:spcPts val="0"/>
              </a:spcBef>
              <a:spcAft>
                <a:spcPts val="600"/>
              </a:spcAft>
            </a:pPr>
            <a:r>
              <a:rPr lang="en-US" sz="2400" dirty="0"/>
              <a:t>Threads share:</a:t>
            </a:r>
          </a:p>
          <a:p>
            <a:pPr lvl="1" algn="just">
              <a:spcBef>
                <a:spcPts val="0"/>
              </a:spcBef>
              <a:spcAft>
                <a:spcPts val="600"/>
              </a:spcAft>
            </a:pPr>
            <a:r>
              <a:rPr lang="en-US" sz="2000" dirty="0"/>
              <a:t>Address space</a:t>
            </a:r>
          </a:p>
          <a:p>
            <a:pPr lvl="2" algn="just">
              <a:spcBef>
                <a:spcPts val="0"/>
              </a:spcBef>
              <a:spcAft>
                <a:spcPts val="600"/>
              </a:spcAft>
            </a:pPr>
            <a:r>
              <a:rPr lang="en-US" sz="2000" dirty="0"/>
              <a:t>Variables</a:t>
            </a:r>
          </a:p>
          <a:p>
            <a:pPr lvl="2" algn="just">
              <a:spcBef>
                <a:spcPts val="0"/>
              </a:spcBef>
              <a:spcAft>
                <a:spcPts val="600"/>
              </a:spcAft>
            </a:pPr>
            <a:r>
              <a:rPr lang="en-US" sz="2000" dirty="0"/>
              <a:t>Code</a:t>
            </a:r>
          </a:p>
          <a:p>
            <a:pPr lvl="1" algn="just">
              <a:spcBef>
                <a:spcPts val="0"/>
              </a:spcBef>
              <a:spcAft>
                <a:spcPts val="600"/>
              </a:spcAft>
            </a:pPr>
            <a:r>
              <a:rPr lang="en-US" sz="2000" dirty="0"/>
              <a:t>Open files</a:t>
            </a:r>
          </a:p>
        </p:txBody>
      </p:sp>
      <p:pic>
        <p:nvPicPr>
          <p:cNvPr id="3" name="Picture 2" descr="Screen Shot 2017-10-15 at 9.21.1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965" y="1600200"/>
            <a:ext cx="4161776" cy="4209797"/>
          </a:xfrm>
          <a:prstGeom prst="rect">
            <a:avLst/>
          </a:prstGeom>
        </p:spPr>
      </p:pic>
      <p:sp>
        <p:nvSpPr>
          <p:cNvPr id="10" name="Rounded Rectangle 9"/>
          <p:cNvSpPr/>
          <p:nvPr/>
        </p:nvSpPr>
        <p:spPr>
          <a:xfrm>
            <a:off x="205290" y="5932904"/>
            <a:ext cx="4833553" cy="751000"/>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a:t>Since a thread exists within a process, if a process terminates, so does the thread</a:t>
            </a:r>
          </a:p>
        </p:txBody>
      </p:sp>
    </p:spTree>
    <p:extLst>
      <p:ext uri="{BB962C8B-B14F-4D97-AF65-F5344CB8AC3E}">
        <p14:creationId xmlns:p14="http://schemas.microsoft.com/office/powerpoint/2010/main" val="3985756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17</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Thread Consequences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marL="342900" lvl="1" indent="-342900" algn="just">
              <a:spcBef>
                <a:spcPts val="0"/>
              </a:spcBef>
              <a:spcAft>
                <a:spcPts val="600"/>
              </a:spcAft>
              <a:buFont typeface="Arial"/>
              <a:buChar char="•"/>
            </a:pPr>
            <a:r>
              <a:rPr lang="en-US" sz="2400" dirty="0"/>
              <a:t>Since threads within the same process share resources (e.g. address space, files) </a:t>
            </a:r>
          </a:p>
          <a:p>
            <a:pPr marL="742950" lvl="2" indent="-342900" algn="just">
              <a:spcBef>
                <a:spcPts val="0"/>
              </a:spcBef>
              <a:spcAft>
                <a:spcPts val="600"/>
              </a:spcAft>
            </a:pPr>
            <a:r>
              <a:rPr lang="en-US" sz="2000" dirty="0"/>
              <a:t>Changes made by one thread to shared system resources (such as closing a file) will be seen by all other threads</a:t>
            </a:r>
          </a:p>
          <a:p>
            <a:pPr marL="1200150" lvl="3" indent="-342900" algn="just">
              <a:spcBef>
                <a:spcPts val="0"/>
              </a:spcBef>
              <a:spcAft>
                <a:spcPts val="600"/>
              </a:spcAft>
            </a:pPr>
            <a:r>
              <a:rPr lang="en-US" dirty="0"/>
              <a:t>Any files opened inside a thread will remain open (unless explicitly closed) even after the thread is terminated</a:t>
            </a:r>
          </a:p>
          <a:p>
            <a:pPr marL="742950" lvl="2" indent="-342900" algn="just">
              <a:spcBef>
                <a:spcPts val="0"/>
              </a:spcBef>
              <a:spcAft>
                <a:spcPts val="600"/>
              </a:spcAft>
            </a:pPr>
            <a:r>
              <a:rPr lang="en-US" sz="2000" b="1" dirty="0"/>
              <a:t>Two pointers having the same value</a:t>
            </a:r>
            <a:r>
              <a:rPr lang="en-US" sz="2000" dirty="0"/>
              <a:t> point to the same data</a:t>
            </a:r>
          </a:p>
          <a:p>
            <a:pPr marL="742950" lvl="2" indent="-342900" algn="just">
              <a:spcBef>
                <a:spcPts val="0"/>
              </a:spcBef>
              <a:spcAft>
                <a:spcPts val="600"/>
              </a:spcAft>
            </a:pPr>
            <a:r>
              <a:rPr lang="en-US" sz="2000" dirty="0"/>
              <a:t>Reading and writing to the same memory locations is possible</a:t>
            </a:r>
          </a:p>
          <a:p>
            <a:pPr marL="342900" lvl="1" indent="-342900" algn="just">
              <a:spcBef>
                <a:spcPts val="0"/>
              </a:spcBef>
              <a:spcAft>
                <a:spcPts val="600"/>
              </a:spcAft>
            </a:pPr>
            <a:r>
              <a:rPr lang="en-US" sz="2400" dirty="0"/>
              <a:t>Therefore, requires explicit synchronization by the programmer--- any ideas how? </a:t>
            </a:r>
          </a:p>
        </p:txBody>
      </p:sp>
    </p:spTree>
    <p:extLst>
      <p:ext uri="{BB962C8B-B14F-4D97-AF65-F5344CB8AC3E}">
        <p14:creationId xmlns:p14="http://schemas.microsoft.com/office/powerpoint/2010/main" val="2544360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18</a:t>
            </a:fld>
            <a:endParaRPr lang="en-US" dirty="0">
              <a:solidFill>
                <a:schemeClr val="tx1"/>
              </a:solidFill>
            </a:endParaRPr>
          </a:p>
        </p:txBody>
      </p:sp>
      <p:sp>
        <p:nvSpPr>
          <p:cNvPr id="15" name="Title 1"/>
          <p:cNvSpPr>
            <a:spLocks noGrp="1"/>
          </p:cNvSpPr>
          <p:nvPr>
            <p:ph type="title"/>
          </p:nvPr>
        </p:nvSpPr>
        <p:spPr>
          <a:xfrm>
            <a:off x="470045" y="3582364"/>
            <a:ext cx="8059387" cy="1143000"/>
          </a:xfrm>
        </p:spPr>
        <p:txBody>
          <a:bodyPr>
            <a:normAutofit/>
          </a:bodyPr>
          <a:lstStyle/>
          <a:p>
            <a:r>
              <a:rPr lang="en-US" sz="4000" dirty="0"/>
              <a:t>POSIX Threads</a:t>
            </a:r>
            <a:endParaRPr lang="en-US" sz="4000" b="1" dirty="0">
              <a:latin typeface="Courier New"/>
              <a:cs typeface="Courier New"/>
            </a:endParaRPr>
          </a:p>
        </p:txBody>
      </p:sp>
      <p:cxnSp>
        <p:nvCxnSpPr>
          <p:cNvPr id="18" name="Straight Connector 17"/>
          <p:cNvCxnSpPr/>
          <p:nvPr/>
        </p:nvCxnSpPr>
        <p:spPr>
          <a:xfrm>
            <a:off x="3024541" y="3007086"/>
            <a:ext cx="5504892" cy="9612"/>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p:nvPicPr>
        <p:blipFill>
          <a:blip r:embed="rId2"/>
          <a:stretch>
            <a:fillRect/>
          </a:stretch>
        </p:blipFill>
        <p:spPr>
          <a:xfrm>
            <a:off x="470045" y="2553664"/>
            <a:ext cx="2438400" cy="1028700"/>
          </a:xfrm>
          <a:prstGeom prst="rect">
            <a:avLst/>
          </a:prstGeom>
        </p:spPr>
      </p:pic>
    </p:spTree>
    <p:extLst>
      <p:ext uri="{BB962C8B-B14F-4D97-AF65-F5344CB8AC3E}">
        <p14:creationId xmlns:p14="http://schemas.microsoft.com/office/powerpoint/2010/main" val="162993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19</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POSIX Threads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The most commonly used thread package on Linux is POSIX threads (also known as </a:t>
            </a:r>
            <a:r>
              <a:rPr lang="en-US" sz="2400" dirty="0" err="1">
                <a:solidFill>
                  <a:srgbClr val="008000"/>
                </a:solidFill>
              </a:rPr>
              <a:t>pthreads</a:t>
            </a:r>
            <a:r>
              <a:rPr lang="en-US" sz="2400" dirty="0"/>
              <a:t>)</a:t>
            </a:r>
          </a:p>
          <a:p>
            <a:pPr lvl="1" algn="just">
              <a:spcBef>
                <a:spcPts val="0"/>
              </a:spcBef>
              <a:spcAft>
                <a:spcPts val="600"/>
              </a:spcAft>
            </a:pPr>
            <a:r>
              <a:rPr lang="en-US" sz="2000" dirty="0"/>
              <a:t>Standards-based API to create, manage, and synchronize threads</a:t>
            </a:r>
          </a:p>
          <a:p>
            <a:pPr algn="just">
              <a:spcBef>
                <a:spcPts val="0"/>
              </a:spcBef>
              <a:spcAft>
                <a:spcPts val="600"/>
              </a:spcAft>
            </a:pPr>
            <a:r>
              <a:rPr lang="en-US" sz="2400" dirty="0"/>
              <a:t>Thread package includes library calls for</a:t>
            </a:r>
          </a:p>
          <a:p>
            <a:pPr lvl="1" algn="just">
              <a:spcBef>
                <a:spcPts val="0"/>
              </a:spcBef>
              <a:spcAft>
                <a:spcPts val="600"/>
              </a:spcAft>
            </a:pPr>
            <a:r>
              <a:rPr lang="en-US" sz="2000" dirty="0"/>
              <a:t>Thread management (creation, destruction)</a:t>
            </a:r>
          </a:p>
          <a:p>
            <a:pPr lvl="1" algn="just">
              <a:spcBef>
                <a:spcPts val="0"/>
              </a:spcBef>
              <a:spcAft>
                <a:spcPts val="600"/>
              </a:spcAft>
            </a:pPr>
            <a:r>
              <a:rPr lang="en-US" sz="2000" dirty="0"/>
              <a:t>Mutual exclusion (synchronization, short-term locking)</a:t>
            </a:r>
          </a:p>
          <a:p>
            <a:pPr lvl="1" algn="just">
              <a:spcBef>
                <a:spcPts val="0"/>
              </a:spcBef>
              <a:spcAft>
                <a:spcPts val="600"/>
              </a:spcAft>
            </a:pPr>
            <a:r>
              <a:rPr lang="en-US" sz="2000" dirty="0"/>
              <a:t>Condition variables (waiting on events of unbounded duration)</a:t>
            </a:r>
          </a:p>
          <a:p>
            <a:pPr algn="just">
              <a:spcBef>
                <a:spcPts val="0"/>
              </a:spcBef>
              <a:spcAft>
                <a:spcPts val="600"/>
              </a:spcAft>
            </a:pPr>
            <a:r>
              <a:rPr lang="en-US" sz="2400" dirty="0"/>
              <a:t>A run-time system manages threads in a transparent manner so that the user is unaware</a:t>
            </a:r>
          </a:p>
          <a:p>
            <a:pPr lvl="1" algn="just">
              <a:spcBef>
                <a:spcPts val="0"/>
              </a:spcBef>
              <a:spcAft>
                <a:spcPts val="600"/>
              </a:spcAft>
            </a:pPr>
            <a:r>
              <a:rPr lang="en-US" sz="2000" dirty="0"/>
              <a:t>Robust programs should not depend upon threads executing in a specific order</a:t>
            </a:r>
          </a:p>
        </p:txBody>
      </p:sp>
    </p:spTree>
    <p:extLst>
      <p:ext uri="{BB962C8B-B14F-4D97-AF65-F5344CB8AC3E}">
        <p14:creationId xmlns:p14="http://schemas.microsoft.com/office/powerpoint/2010/main" val="1390811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Process Context</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pic>
        <p:nvPicPr>
          <p:cNvPr id="10" name="Picture 9" descr="Macintosh HD:Users:MatCat:Desktop:Screen Shot 2017-07-31 at 5.02.40 AM.png">
            <a:extLst>
              <a:ext uri="{FF2B5EF4-FFF2-40B4-BE49-F238E27FC236}">
                <a16:creationId xmlns:a16="http://schemas.microsoft.com/office/drawing/2014/main" id="{69AF1E91-FACF-436E-883F-9C89D6738B5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5290" y="1629667"/>
            <a:ext cx="3020113" cy="4261195"/>
          </a:xfrm>
          <a:prstGeom prst="rect">
            <a:avLst/>
          </a:prstGeom>
          <a:noFill/>
          <a:ln>
            <a:noFill/>
          </a:ln>
        </p:spPr>
      </p:pic>
      <p:pic>
        <p:nvPicPr>
          <p:cNvPr id="11" name="Picture 10" descr="Macintosh HD:Users:MatCat:Desktop:Screen Shot 2017-07-31 at 11.54.03 AM.png">
            <a:extLst>
              <a:ext uri="{FF2B5EF4-FFF2-40B4-BE49-F238E27FC236}">
                <a16:creationId xmlns:a16="http://schemas.microsoft.com/office/drawing/2014/main" id="{484F7865-F35F-4EF7-AC72-0158604E7F6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230416" y="2234879"/>
            <a:ext cx="3028000" cy="3348126"/>
          </a:xfrm>
          <a:prstGeom prst="rect">
            <a:avLst/>
          </a:prstGeom>
          <a:noFill/>
          <a:ln>
            <a:noFill/>
          </a:ln>
        </p:spPr>
      </p:pic>
      <p:sp>
        <p:nvSpPr>
          <p:cNvPr id="4" name="TextBox 3">
            <a:extLst>
              <a:ext uri="{FF2B5EF4-FFF2-40B4-BE49-F238E27FC236}">
                <a16:creationId xmlns:a16="http://schemas.microsoft.com/office/drawing/2014/main" id="{B97F0549-E709-4C40-9908-BDDA5F28AE75}"/>
              </a:ext>
            </a:extLst>
          </p:cNvPr>
          <p:cNvSpPr txBox="1"/>
          <p:nvPr/>
        </p:nvSpPr>
        <p:spPr>
          <a:xfrm>
            <a:off x="205290" y="6084778"/>
            <a:ext cx="2787588" cy="646331"/>
          </a:xfrm>
          <a:prstGeom prst="rect">
            <a:avLst/>
          </a:prstGeom>
          <a:noFill/>
        </p:spPr>
        <p:txBody>
          <a:bodyPr wrap="square" rtlCol="0">
            <a:spAutoFit/>
          </a:bodyPr>
          <a:lstStyle/>
          <a:p>
            <a:r>
              <a:rPr lang="en-US" dirty="0"/>
              <a:t>This context is stored in ______</a:t>
            </a:r>
          </a:p>
        </p:txBody>
      </p:sp>
    </p:spTree>
    <p:extLst>
      <p:ext uri="{BB962C8B-B14F-4D97-AF65-F5344CB8AC3E}">
        <p14:creationId xmlns:p14="http://schemas.microsoft.com/office/powerpoint/2010/main" val="214441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20</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The </a:t>
            </a:r>
            <a:r>
              <a:rPr lang="en-US" sz="4000" dirty="0" err="1"/>
              <a:t>pthreads</a:t>
            </a:r>
            <a:r>
              <a:rPr lang="en-US" sz="4000" dirty="0"/>
              <a:t> Library</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200" y="1600200"/>
            <a:ext cx="8229600" cy="4807744"/>
          </a:xfrm>
        </p:spPr>
        <p:txBody>
          <a:bodyPr>
            <a:noAutofit/>
          </a:bodyPr>
          <a:lstStyle/>
          <a:p>
            <a:pPr lvl="0" defTabSz="458788">
              <a:spcBef>
                <a:spcPts val="0"/>
              </a:spcBef>
              <a:spcAft>
                <a:spcPts val="600"/>
              </a:spcAft>
              <a:tabLst>
                <a:tab pos="2744788" algn="l"/>
              </a:tabLst>
            </a:pPr>
            <a:r>
              <a:rPr lang="en-US" sz="2400" dirty="0"/>
              <a:t>The </a:t>
            </a:r>
            <a:r>
              <a:rPr lang="en-US" sz="2400" dirty="0" err="1">
                <a:latin typeface="Courier New"/>
                <a:cs typeface="Courier New"/>
              </a:rPr>
              <a:t>pthread.h</a:t>
            </a:r>
            <a:r>
              <a:rPr lang="en-US" sz="2400" dirty="0"/>
              <a:t> library includes the following operations:</a:t>
            </a:r>
          </a:p>
          <a:p>
            <a:pPr lvl="1" defTabSz="458788">
              <a:spcBef>
                <a:spcPts val="0"/>
              </a:spcBef>
              <a:spcAft>
                <a:spcPts val="600"/>
              </a:spcAft>
              <a:tabLst>
                <a:tab pos="3195638" algn="l"/>
              </a:tabLst>
            </a:pPr>
            <a:r>
              <a:rPr lang="en-US" sz="2000" b="1" dirty="0" err="1">
                <a:solidFill>
                  <a:srgbClr val="2F02F0"/>
                </a:solidFill>
              </a:rPr>
              <a:t>pthread_create</a:t>
            </a:r>
            <a:r>
              <a:rPr lang="en-US" sz="2000" dirty="0"/>
              <a:t>	create a new thread</a:t>
            </a:r>
          </a:p>
          <a:p>
            <a:pPr lvl="1" defTabSz="458788">
              <a:spcBef>
                <a:spcPts val="0"/>
              </a:spcBef>
              <a:spcAft>
                <a:spcPts val="600"/>
              </a:spcAft>
              <a:tabLst>
                <a:tab pos="3195638" algn="l"/>
              </a:tabLst>
            </a:pPr>
            <a:r>
              <a:rPr lang="en-US" sz="2000" b="1" dirty="0" err="1">
                <a:solidFill>
                  <a:srgbClr val="2F02F0"/>
                </a:solidFill>
              </a:rPr>
              <a:t>pthread_detach</a:t>
            </a:r>
            <a:r>
              <a:rPr lang="en-US" sz="2000" dirty="0"/>
              <a:t>	detach a thread, to release its resources when 	thread terminates</a:t>
            </a:r>
          </a:p>
          <a:p>
            <a:pPr lvl="1" defTabSz="458788">
              <a:spcBef>
                <a:spcPts val="0"/>
              </a:spcBef>
              <a:spcAft>
                <a:spcPts val="600"/>
              </a:spcAft>
              <a:tabLst>
                <a:tab pos="3195638" algn="l"/>
              </a:tabLst>
            </a:pPr>
            <a:r>
              <a:rPr lang="en-US" sz="2000" b="1" dirty="0" err="1">
                <a:solidFill>
                  <a:srgbClr val="2F02F0"/>
                </a:solidFill>
              </a:rPr>
              <a:t>pthread_exit</a:t>
            </a:r>
            <a:r>
              <a:rPr lang="en-US" sz="2000" dirty="0"/>
              <a:t>	terminate calling thread, without 	terminating process</a:t>
            </a:r>
          </a:p>
          <a:p>
            <a:pPr lvl="1" defTabSz="458788">
              <a:spcBef>
                <a:spcPts val="0"/>
              </a:spcBef>
              <a:spcAft>
                <a:spcPts val="600"/>
              </a:spcAft>
              <a:tabLst>
                <a:tab pos="3195638" algn="l"/>
              </a:tabLst>
            </a:pPr>
            <a:r>
              <a:rPr lang="en-US" sz="2000" b="1" dirty="0" err="1">
                <a:solidFill>
                  <a:srgbClr val="2F02F0"/>
                </a:solidFill>
              </a:rPr>
              <a:t>pthread_join</a:t>
            </a:r>
            <a:r>
              <a:rPr lang="en-US" sz="2000" dirty="0"/>
              <a:t>	wait for a specified thread to terminate</a:t>
            </a:r>
          </a:p>
          <a:p>
            <a:pPr lvl="1" defTabSz="458788">
              <a:spcBef>
                <a:spcPts val="0"/>
              </a:spcBef>
              <a:spcAft>
                <a:spcPts val="600"/>
              </a:spcAft>
              <a:tabLst>
                <a:tab pos="3195638" algn="l"/>
              </a:tabLst>
            </a:pPr>
            <a:r>
              <a:rPr lang="en-US" sz="2000" b="1" dirty="0" err="1">
                <a:solidFill>
                  <a:srgbClr val="2F02F0"/>
                </a:solidFill>
              </a:rPr>
              <a:t>pthread_equal</a:t>
            </a:r>
            <a:r>
              <a:rPr lang="en-US" sz="2000" dirty="0"/>
              <a:t>	compare thread IDs</a:t>
            </a:r>
          </a:p>
          <a:p>
            <a:pPr lvl="1" defTabSz="458788">
              <a:spcBef>
                <a:spcPts val="0"/>
              </a:spcBef>
              <a:spcAft>
                <a:spcPts val="600"/>
              </a:spcAft>
              <a:tabLst>
                <a:tab pos="3195638" algn="l"/>
              </a:tabLst>
            </a:pPr>
            <a:r>
              <a:rPr lang="en-US" sz="2000" b="1" dirty="0" err="1">
                <a:solidFill>
                  <a:srgbClr val="2F02F0"/>
                </a:solidFill>
              </a:rPr>
              <a:t>pthread_kill</a:t>
            </a:r>
            <a:r>
              <a:rPr lang="en-US" sz="2000" dirty="0"/>
              <a:t>	send a specified signal to a thread</a:t>
            </a:r>
          </a:p>
          <a:p>
            <a:pPr lvl="1" defTabSz="458788">
              <a:spcBef>
                <a:spcPts val="0"/>
              </a:spcBef>
              <a:spcAft>
                <a:spcPts val="600"/>
              </a:spcAft>
              <a:tabLst>
                <a:tab pos="3195638" algn="l"/>
              </a:tabLst>
            </a:pPr>
            <a:r>
              <a:rPr lang="en-US" sz="2000" b="1" dirty="0" err="1">
                <a:solidFill>
                  <a:srgbClr val="2F02F0"/>
                </a:solidFill>
              </a:rPr>
              <a:t>pthread_self</a:t>
            </a:r>
            <a:r>
              <a:rPr lang="en-US" sz="2000" dirty="0"/>
              <a:t>	obtain the ID of the calling thread</a:t>
            </a:r>
          </a:p>
          <a:p>
            <a:pPr marL="400050" lvl="1" indent="0" defTabSz="458788">
              <a:spcBef>
                <a:spcPts val="0"/>
              </a:spcBef>
              <a:spcAft>
                <a:spcPts val="600"/>
              </a:spcAft>
              <a:buNone/>
              <a:tabLst>
                <a:tab pos="3195638" algn="l"/>
              </a:tabLst>
            </a:pPr>
            <a:r>
              <a:rPr lang="en-US" sz="2400" dirty="0"/>
              <a:t>plus many more</a:t>
            </a:r>
            <a:r>
              <a:rPr lang="is-IS" sz="2400" dirty="0"/>
              <a:t>…</a:t>
            </a:r>
            <a:endParaRPr lang="en-US" sz="2400" dirty="0"/>
          </a:p>
        </p:txBody>
      </p:sp>
    </p:spTree>
    <p:extLst>
      <p:ext uri="{BB962C8B-B14F-4D97-AF65-F5344CB8AC3E}">
        <p14:creationId xmlns:p14="http://schemas.microsoft.com/office/powerpoint/2010/main" val="1250652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21</a:t>
            </a:fld>
            <a:endParaRPr lang="en-US" dirty="0">
              <a:solidFill>
                <a:schemeClr val="tx1"/>
              </a:solidFill>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marL="455613" indent="-455613">
              <a:spcBef>
                <a:spcPts val="0"/>
              </a:spcBef>
              <a:spcAft>
                <a:spcPts val="600"/>
              </a:spcAft>
              <a:buNone/>
            </a:pPr>
            <a:r>
              <a:rPr lang="en-US" sz="2400" b="1" dirty="0">
                <a:solidFill>
                  <a:srgbClr val="2F02F0"/>
                </a:solidFill>
                <a:latin typeface="Courier New"/>
                <a:cs typeface="Courier New"/>
              </a:rPr>
              <a:t>int pthread_</a:t>
            </a:r>
            <a:r>
              <a:rPr lang="en-US" sz="2400" b="1" dirty="0">
                <a:solidFill>
                  <a:srgbClr val="008000"/>
                </a:solidFill>
                <a:latin typeface="Courier New"/>
                <a:cs typeface="Courier New"/>
              </a:rPr>
              <a:t>create</a:t>
            </a:r>
            <a:r>
              <a:rPr lang="en-US" sz="2400" b="1" dirty="0">
                <a:solidFill>
                  <a:srgbClr val="2F02F0"/>
                </a:solidFill>
                <a:latin typeface="Courier New"/>
                <a:cs typeface="Courier New"/>
              </a:rPr>
              <a:t>(pthread_t </a:t>
            </a:r>
            <a:r>
              <a:rPr lang="en-US" sz="2400" b="1" dirty="0">
                <a:solidFill>
                  <a:srgbClr val="008000"/>
                </a:solidFill>
                <a:latin typeface="Courier New"/>
                <a:cs typeface="Courier New"/>
              </a:rPr>
              <a:t>*tid</a:t>
            </a:r>
            <a:r>
              <a:rPr lang="en-US" sz="2400" b="1" dirty="0">
                <a:solidFill>
                  <a:srgbClr val="2F02F0"/>
                </a:solidFill>
                <a:latin typeface="Courier New"/>
                <a:cs typeface="Courier New"/>
              </a:rPr>
              <a:t>, const pthread_attr_t </a:t>
            </a:r>
            <a:r>
              <a:rPr lang="en-US" sz="2400" b="1" dirty="0">
                <a:solidFill>
                  <a:srgbClr val="008000"/>
                </a:solidFill>
                <a:latin typeface="Courier New"/>
                <a:cs typeface="Courier New"/>
              </a:rPr>
              <a:t>*tattr</a:t>
            </a:r>
            <a:r>
              <a:rPr lang="en-US" sz="2400" b="1" dirty="0">
                <a:solidFill>
                  <a:srgbClr val="2F02F0"/>
                </a:solidFill>
                <a:latin typeface="Courier New"/>
                <a:cs typeface="Courier New"/>
              </a:rPr>
              <a:t>, void* </a:t>
            </a:r>
            <a:r>
              <a:rPr lang="en-US" sz="2400" b="1" dirty="0">
                <a:solidFill>
                  <a:srgbClr val="008000"/>
                </a:solidFill>
                <a:latin typeface="Courier New"/>
                <a:cs typeface="Courier New"/>
              </a:rPr>
              <a:t>(*start_routine</a:t>
            </a:r>
            <a:r>
              <a:rPr lang="en-US" sz="2400" b="1" dirty="0">
                <a:solidFill>
                  <a:srgbClr val="2F02F0"/>
                </a:solidFill>
                <a:latin typeface="Courier New"/>
                <a:cs typeface="Courier New"/>
              </a:rPr>
              <a:t>) (void *), void </a:t>
            </a:r>
            <a:r>
              <a:rPr lang="en-US" sz="2400" b="1" dirty="0">
                <a:solidFill>
                  <a:srgbClr val="008000"/>
                </a:solidFill>
                <a:latin typeface="Courier New"/>
                <a:cs typeface="Courier New"/>
              </a:rPr>
              <a:t>*arg</a:t>
            </a:r>
            <a:r>
              <a:rPr lang="en-US" sz="2400" b="1" dirty="0">
                <a:solidFill>
                  <a:srgbClr val="2F02F0"/>
                </a:solidFill>
                <a:latin typeface="Courier New"/>
                <a:cs typeface="Courier New"/>
              </a:rPr>
              <a:t>);</a:t>
            </a:r>
            <a:endParaRPr lang="en-US" sz="2200" dirty="0">
              <a:solidFill>
                <a:srgbClr val="2F02F0"/>
              </a:solidFill>
            </a:endParaRPr>
          </a:p>
          <a:p>
            <a:pPr lvl="1" algn="just">
              <a:spcBef>
                <a:spcPts val="0"/>
              </a:spcBef>
              <a:spcAft>
                <a:spcPts val="600"/>
              </a:spcAft>
            </a:pPr>
            <a:r>
              <a:rPr lang="en-US" sz="2000" i="1" dirty="0"/>
              <a:t>tid</a:t>
            </a:r>
            <a:r>
              <a:rPr lang="en-US" sz="2000" dirty="0"/>
              <a:t>: an unsigned long integer that indicates a thread’s id</a:t>
            </a:r>
          </a:p>
          <a:p>
            <a:pPr lvl="1" algn="just">
              <a:spcBef>
                <a:spcPts val="0"/>
              </a:spcBef>
              <a:spcAft>
                <a:spcPts val="600"/>
              </a:spcAft>
            </a:pPr>
            <a:r>
              <a:rPr lang="en-US" sz="2000" i="1" dirty="0"/>
              <a:t>tattr</a:t>
            </a:r>
            <a:r>
              <a:rPr lang="en-US" sz="2000" dirty="0"/>
              <a:t>: attributes of the thread – usually NULL</a:t>
            </a:r>
          </a:p>
          <a:p>
            <a:pPr lvl="1" algn="just">
              <a:spcBef>
                <a:spcPts val="0"/>
              </a:spcBef>
              <a:spcAft>
                <a:spcPts val="600"/>
              </a:spcAft>
            </a:pPr>
            <a:r>
              <a:rPr lang="en-US" sz="2000" i="1" dirty="0"/>
              <a:t>start_routine</a:t>
            </a:r>
            <a:r>
              <a:rPr lang="en-US" sz="2000" dirty="0"/>
              <a:t>: the name of the function the thread starts executing</a:t>
            </a:r>
          </a:p>
          <a:p>
            <a:pPr lvl="1" algn="just">
              <a:spcBef>
                <a:spcPts val="0"/>
              </a:spcBef>
              <a:spcAft>
                <a:spcPts val="600"/>
              </a:spcAft>
            </a:pPr>
            <a:r>
              <a:rPr lang="en-US" sz="2000" i="1" dirty="0"/>
              <a:t>arg</a:t>
            </a:r>
            <a:r>
              <a:rPr lang="en-US" sz="2000" dirty="0"/>
              <a:t>: the argument to be passed to the start routine – only one</a:t>
            </a:r>
          </a:p>
          <a:p>
            <a:pPr algn="just">
              <a:spcBef>
                <a:spcPts val="0"/>
              </a:spcBef>
              <a:spcAft>
                <a:spcPts val="600"/>
              </a:spcAft>
            </a:pPr>
            <a:endParaRPr lang="en-US" sz="2400" dirty="0"/>
          </a:p>
          <a:p>
            <a:pPr algn="just">
              <a:spcBef>
                <a:spcPts val="0"/>
              </a:spcBef>
              <a:spcAft>
                <a:spcPts val="600"/>
              </a:spcAft>
            </a:pPr>
            <a:r>
              <a:rPr lang="en-US" sz="2400" dirty="0"/>
              <a:t>After this function gets executed, a new thread has been created and is executing the function indicated by </a:t>
            </a:r>
            <a:r>
              <a:rPr lang="en-US" sz="2400" i="1" dirty="0"/>
              <a:t>start_routine</a:t>
            </a:r>
            <a:endParaRPr lang="en-US" sz="2400" dirty="0"/>
          </a:p>
        </p:txBody>
      </p:sp>
      <p:sp>
        <p:nvSpPr>
          <p:cNvPr id="11" name="Title 1"/>
          <p:cNvSpPr>
            <a:spLocks noGrp="1"/>
          </p:cNvSpPr>
          <p:nvPr>
            <p:ph type="title"/>
          </p:nvPr>
        </p:nvSpPr>
        <p:spPr>
          <a:xfrm>
            <a:off x="1447800" y="274638"/>
            <a:ext cx="7565232" cy="1143000"/>
          </a:xfrm>
        </p:spPr>
        <p:txBody>
          <a:bodyPr>
            <a:normAutofit/>
          </a:bodyPr>
          <a:lstStyle/>
          <a:p>
            <a:pPr algn="l"/>
            <a:r>
              <a:rPr lang="en-US" sz="4000" dirty="0"/>
              <a:t>Creating Threads</a:t>
            </a:r>
            <a:endParaRPr lang="en-US" sz="4000" b="1" dirty="0">
              <a:latin typeface="Courier New"/>
              <a:cs typeface="Courier New"/>
            </a:endParaRPr>
          </a:p>
        </p:txBody>
      </p:sp>
    </p:spTree>
    <p:extLst>
      <p:ext uri="{BB962C8B-B14F-4D97-AF65-F5344CB8AC3E}">
        <p14:creationId xmlns:p14="http://schemas.microsoft.com/office/powerpoint/2010/main" val="671382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22</a:t>
            </a:fld>
            <a:endParaRPr lang="en-US" dirty="0">
              <a:solidFill>
                <a:schemeClr val="tx1"/>
              </a:solidFill>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Once created, threads are peers, and may create other threads</a:t>
            </a:r>
          </a:p>
          <a:p>
            <a:pPr algn="just">
              <a:spcBef>
                <a:spcPts val="0"/>
              </a:spcBef>
              <a:spcAft>
                <a:spcPts val="600"/>
              </a:spcAft>
            </a:pPr>
            <a:r>
              <a:rPr lang="en-US" sz="2400" dirty="0"/>
              <a:t>There is no implied hierarchy or dependency between threads</a:t>
            </a:r>
          </a:p>
        </p:txBody>
      </p:sp>
      <p:sp>
        <p:nvSpPr>
          <p:cNvPr id="11" name="Title 1"/>
          <p:cNvSpPr>
            <a:spLocks noGrp="1"/>
          </p:cNvSpPr>
          <p:nvPr>
            <p:ph type="title"/>
          </p:nvPr>
        </p:nvSpPr>
        <p:spPr>
          <a:xfrm>
            <a:off x="1447800" y="274638"/>
            <a:ext cx="7565232" cy="1143000"/>
          </a:xfrm>
        </p:spPr>
        <p:txBody>
          <a:bodyPr>
            <a:normAutofit/>
          </a:bodyPr>
          <a:lstStyle/>
          <a:p>
            <a:pPr algn="l"/>
            <a:r>
              <a:rPr lang="en-US" sz="4000" dirty="0"/>
              <a:t>Creating Threads</a:t>
            </a:r>
            <a:endParaRPr lang="en-US" sz="4000" b="1" dirty="0">
              <a:latin typeface="Courier New"/>
              <a:cs typeface="Courier New"/>
            </a:endParaRPr>
          </a:p>
        </p:txBody>
      </p:sp>
      <p:pic>
        <p:nvPicPr>
          <p:cNvPr id="2" name="Picture 1" descr="Screen Shot 2019-10-03 at 2.03.2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298" y="3115488"/>
            <a:ext cx="7162800" cy="3175000"/>
          </a:xfrm>
          <a:prstGeom prst="rect">
            <a:avLst/>
          </a:prstGeom>
        </p:spPr>
      </p:pic>
    </p:spTree>
    <p:extLst>
      <p:ext uri="{BB962C8B-B14F-4D97-AF65-F5344CB8AC3E}">
        <p14:creationId xmlns:p14="http://schemas.microsoft.com/office/powerpoint/2010/main" val="1435635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23</a:t>
            </a:fld>
            <a:endParaRPr lang="en-US" dirty="0">
              <a:solidFill>
                <a:schemeClr val="tx1"/>
              </a:solidFill>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solidFill>
                  <a:srgbClr val="008000"/>
                </a:solidFill>
              </a:rPr>
              <a:t>Joining</a:t>
            </a:r>
            <a:r>
              <a:rPr lang="en-US" sz="2400" dirty="0"/>
              <a:t> is one way to accomplish synchronization between threads where the </a:t>
            </a:r>
            <a:r>
              <a:rPr lang="en-US" sz="2400" dirty="0">
                <a:solidFill>
                  <a:srgbClr val="008000"/>
                </a:solidFill>
              </a:rPr>
              <a:t>process waits for all threads to complete</a:t>
            </a:r>
          </a:p>
          <a:p>
            <a:pPr lvl="1" algn="just">
              <a:spcBef>
                <a:spcPts val="0"/>
              </a:spcBef>
              <a:spcAft>
                <a:spcPts val="600"/>
              </a:spcAft>
            </a:pPr>
            <a:r>
              <a:rPr lang="en-US" sz="2000" dirty="0"/>
              <a:t>We call the function </a:t>
            </a:r>
            <a:r>
              <a:rPr lang="en-US" sz="2000" i="1" dirty="0" err="1"/>
              <a:t>pthread_join</a:t>
            </a:r>
            <a:r>
              <a:rPr lang="en-US" sz="2000" i="1" dirty="0"/>
              <a:t>()</a:t>
            </a:r>
            <a:r>
              <a:rPr lang="en-US" sz="2000" dirty="0"/>
              <a:t> once for each thread</a:t>
            </a:r>
          </a:p>
        </p:txBody>
      </p:sp>
      <p:sp>
        <p:nvSpPr>
          <p:cNvPr id="11" name="Title 1"/>
          <p:cNvSpPr>
            <a:spLocks noGrp="1"/>
          </p:cNvSpPr>
          <p:nvPr>
            <p:ph type="title"/>
          </p:nvPr>
        </p:nvSpPr>
        <p:spPr>
          <a:xfrm>
            <a:off x="1447800" y="274638"/>
            <a:ext cx="7565232" cy="1143000"/>
          </a:xfrm>
        </p:spPr>
        <p:txBody>
          <a:bodyPr>
            <a:normAutofit/>
          </a:bodyPr>
          <a:lstStyle/>
          <a:p>
            <a:pPr algn="l"/>
            <a:r>
              <a:rPr lang="en-US" sz="4000" dirty="0"/>
              <a:t>Joining Threads</a:t>
            </a:r>
            <a:endParaRPr lang="en-US" sz="4000" b="1" dirty="0">
              <a:latin typeface="Courier New"/>
              <a:cs typeface="Courier New"/>
            </a:endParaRPr>
          </a:p>
        </p:txBody>
      </p:sp>
      <p:pic>
        <p:nvPicPr>
          <p:cNvPr id="10" name="Picture 9" descr="Macintosh HD:Users:MatCat:Desktop:Screen Shot 2017-08-01 at 1.33.38 PM.png"/>
          <p:cNvPicPr/>
          <p:nvPr/>
        </p:nvPicPr>
        <p:blipFill>
          <a:blip r:embed="rId3">
            <a:extLst>
              <a:ext uri="{28A0092B-C50C-407E-A947-70E740481C1C}">
                <a14:useLocalDpi xmlns:a14="http://schemas.microsoft.com/office/drawing/2010/main" val="0"/>
              </a:ext>
            </a:extLst>
          </a:blip>
          <a:srcRect/>
          <a:stretch>
            <a:fillRect/>
          </a:stretch>
        </p:blipFill>
        <p:spPr bwMode="auto">
          <a:xfrm>
            <a:off x="1031019" y="2841912"/>
            <a:ext cx="7130996" cy="3566032"/>
          </a:xfrm>
          <a:prstGeom prst="rect">
            <a:avLst/>
          </a:prstGeom>
          <a:noFill/>
          <a:ln>
            <a:noFill/>
          </a:ln>
        </p:spPr>
      </p:pic>
    </p:spTree>
    <p:extLst>
      <p:ext uri="{BB962C8B-B14F-4D97-AF65-F5344CB8AC3E}">
        <p14:creationId xmlns:p14="http://schemas.microsoft.com/office/powerpoint/2010/main" val="4093092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24</a:t>
            </a:fld>
            <a:endParaRPr lang="en-US" dirty="0">
              <a:solidFill>
                <a:schemeClr val="tx1"/>
              </a:solidFill>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292963" y="1602419"/>
            <a:ext cx="8784454" cy="4807744"/>
          </a:xfrm>
        </p:spPr>
        <p:txBody>
          <a:bodyPr>
            <a:noAutofit/>
          </a:bodyPr>
          <a:lstStyle/>
          <a:p>
            <a:pPr marL="455613" indent="-455613">
              <a:spcBef>
                <a:spcPts val="0"/>
              </a:spcBef>
              <a:spcAft>
                <a:spcPts val="600"/>
              </a:spcAft>
              <a:buNone/>
            </a:pPr>
            <a:r>
              <a:rPr lang="en-US" sz="2400" b="1" dirty="0">
                <a:solidFill>
                  <a:srgbClr val="2F02F0"/>
                </a:solidFill>
                <a:latin typeface="Courier New"/>
                <a:cs typeface="Courier New"/>
              </a:rPr>
              <a:t>int pthread_</a:t>
            </a:r>
            <a:r>
              <a:rPr lang="en-US" sz="2400" b="1" dirty="0">
                <a:solidFill>
                  <a:srgbClr val="008000"/>
                </a:solidFill>
                <a:latin typeface="Courier New"/>
                <a:cs typeface="Courier New"/>
              </a:rPr>
              <a:t>join</a:t>
            </a:r>
            <a:r>
              <a:rPr lang="en-US" sz="2400" b="1" dirty="0">
                <a:solidFill>
                  <a:srgbClr val="2F02F0"/>
                </a:solidFill>
                <a:latin typeface="Courier New"/>
                <a:cs typeface="Courier New"/>
              </a:rPr>
              <a:t>(thread_t </a:t>
            </a:r>
            <a:r>
              <a:rPr lang="en-US" sz="2400" b="1" dirty="0">
                <a:solidFill>
                  <a:srgbClr val="008000"/>
                </a:solidFill>
                <a:latin typeface="Courier New"/>
                <a:cs typeface="Courier New"/>
              </a:rPr>
              <a:t>tid</a:t>
            </a:r>
            <a:r>
              <a:rPr lang="en-US" sz="2400" b="1" dirty="0">
                <a:solidFill>
                  <a:srgbClr val="2F02F0"/>
                </a:solidFill>
                <a:latin typeface="Courier New"/>
                <a:cs typeface="Courier New"/>
              </a:rPr>
              <a:t>, void </a:t>
            </a:r>
            <a:r>
              <a:rPr lang="en-US" sz="2400" b="1" dirty="0">
                <a:solidFill>
                  <a:srgbClr val="008000"/>
                </a:solidFill>
                <a:latin typeface="Courier New"/>
                <a:cs typeface="Courier New"/>
              </a:rPr>
              <a:t>**status</a:t>
            </a:r>
            <a:r>
              <a:rPr lang="en-US" sz="2400" b="1" dirty="0">
                <a:solidFill>
                  <a:srgbClr val="2F02F0"/>
                </a:solidFill>
                <a:latin typeface="Courier New"/>
                <a:cs typeface="Courier New"/>
              </a:rPr>
              <a:t>);</a:t>
            </a:r>
          </a:p>
          <a:p>
            <a:pPr lvl="1" algn="just">
              <a:spcBef>
                <a:spcPts val="0"/>
              </a:spcBef>
              <a:spcAft>
                <a:spcPts val="600"/>
              </a:spcAft>
            </a:pPr>
            <a:r>
              <a:rPr lang="en-US" sz="2000" i="1" dirty="0"/>
              <a:t>tid</a:t>
            </a:r>
            <a:r>
              <a:rPr lang="en-US" sz="2000" dirty="0"/>
              <a:t>: identification of the thread to wait for</a:t>
            </a:r>
          </a:p>
          <a:p>
            <a:pPr lvl="1" algn="just">
              <a:spcBef>
                <a:spcPts val="0"/>
              </a:spcBef>
              <a:spcAft>
                <a:spcPts val="600"/>
              </a:spcAft>
            </a:pPr>
            <a:r>
              <a:rPr lang="en-US" sz="2000" i="1" dirty="0"/>
              <a:t>status: </a:t>
            </a:r>
            <a:r>
              <a:rPr lang="en-US" sz="2000" dirty="0"/>
              <a:t>the exit status of the terminating thread – can be NULL</a:t>
            </a:r>
          </a:p>
          <a:p>
            <a:pPr algn="just">
              <a:spcBef>
                <a:spcPts val="0"/>
              </a:spcBef>
              <a:spcAft>
                <a:spcPts val="600"/>
              </a:spcAft>
            </a:pPr>
            <a:endParaRPr lang="en-US" sz="2400" dirty="0"/>
          </a:p>
          <a:p>
            <a:pPr algn="just">
              <a:spcBef>
                <a:spcPts val="0"/>
              </a:spcBef>
              <a:spcAft>
                <a:spcPts val="600"/>
              </a:spcAft>
            </a:pPr>
            <a:r>
              <a:rPr lang="en-US" sz="2400" dirty="0"/>
              <a:t>The process that calls this </a:t>
            </a:r>
            <a:r>
              <a:rPr lang="en-US" sz="2400" b="1" dirty="0" err="1">
                <a:solidFill>
                  <a:srgbClr val="2F02F0"/>
                </a:solidFill>
                <a:latin typeface="Courier New"/>
                <a:cs typeface="Courier New"/>
              </a:rPr>
              <a:t>pthread_join</a:t>
            </a:r>
            <a:r>
              <a:rPr lang="en-US" sz="2400" b="1" dirty="0">
                <a:solidFill>
                  <a:srgbClr val="2F02F0"/>
                </a:solidFill>
                <a:latin typeface="Courier New"/>
                <a:cs typeface="Courier New"/>
              </a:rPr>
              <a:t> </a:t>
            </a:r>
            <a:r>
              <a:rPr lang="en-US" sz="2400" dirty="0"/>
              <a:t>function blocks its own execution until the thread indicated by </a:t>
            </a:r>
            <a:r>
              <a:rPr lang="en-US" sz="2400" i="1" dirty="0"/>
              <a:t>tid</a:t>
            </a:r>
            <a:r>
              <a:rPr lang="en-US" sz="2400" dirty="0"/>
              <a:t> terminates its execution</a:t>
            </a:r>
          </a:p>
          <a:p>
            <a:pPr lvl="1" algn="just">
              <a:spcBef>
                <a:spcPts val="0"/>
              </a:spcBef>
              <a:spcAft>
                <a:spcPts val="600"/>
              </a:spcAft>
            </a:pPr>
            <a:r>
              <a:rPr lang="en-US" sz="2000" dirty="0"/>
              <a:t>Finishes the function it started with, or</a:t>
            </a:r>
          </a:p>
          <a:p>
            <a:pPr lvl="1" algn="just">
              <a:spcBef>
                <a:spcPts val="0"/>
              </a:spcBef>
              <a:spcAft>
                <a:spcPts val="600"/>
              </a:spcAft>
            </a:pPr>
            <a:r>
              <a:rPr lang="en-US" sz="2000" dirty="0"/>
              <a:t>Issues a </a:t>
            </a:r>
            <a:r>
              <a:rPr lang="en-US" sz="2000" i="1" dirty="0"/>
              <a:t>pthread_exit() </a:t>
            </a:r>
            <a:r>
              <a:rPr lang="en-US" sz="2000" dirty="0"/>
              <a:t>command</a:t>
            </a:r>
          </a:p>
        </p:txBody>
      </p:sp>
      <p:sp>
        <p:nvSpPr>
          <p:cNvPr id="11" name="Title 1"/>
          <p:cNvSpPr>
            <a:spLocks noGrp="1"/>
          </p:cNvSpPr>
          <p:nvPr>
            <p:ph type="title"/>
          </p:nvPr>
        </p:nvSpPr>
        <p:spPr>
          <a:xfrm>
            <a:off x="1447800" y="274638"/>
            <a:ext cx="7565232" cy="1143000"/>
          </a:xfrm>
        </p:spPr>
        <p:txBody>
          <a:bodyPr>
            <a:normAutofit/>
          </a:bodyPr>
          <a:lstStyle/>
          <a:p>
            <a:pPr algn="l"/>
            <a:r>
              <a:rPr lang="en-US" sz="4000" dirty="0"/>
              <a:t>Wait for Completion of a Thread</a:t>
            </a:r>
            <a:endParaRPr lang="en-US" sz="4000" b="1" dirty="0">
              <a:latin typeface="Courier New"/>
              <a:cs typeface="Courier New"/>
            </a:endParaRPr>
          </a:p>
        </p:txBody>
      </p:sp>
    </p:spTree>
    <p:extLst>
      <p:ext uri="{BB962C8B-B14F-4D97-AF65-F5344CB8AC3E}">
        <p14:creationId xmlns:p14="http://schemas.microsoft.com/office/powerpoint/2010/main" val="3179979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25</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Exiting a Thread</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latin typeface="Courier New"/>
                <a:cs typeface="Courier New"/>
              </a:rPr>
              <a:t>pthreads</a:t>
            </a:r>
            <a:r>
              <a:rPr lang="en-US" sz="2400" dirty="0"/>
              <a:t> exist in user space and are seen by the kernel as a single process</a:t>
            </a:r>
          </a:p>
          <a:p>
            <a:pPr lvl="1" algn="just">
              <a:spcBef>
                <a:spcPts val="0"/>
              </a:spcBef>
              <a:spcAft>
                <a:spcPts val="600"/>
              </a:spcAft>
            </a:pPr>
            <a:r>
              <a:rPr lang="en-US" sz="2000" dirty="0"/>
              <a:t>If one issues an </a:t>
            </a:r>
            <a:r>
              <a:rPr lang="en-US" sz="2000" i="1" dirty="0"/>
              <a:t>exit()</a:t>
            </a:r>
            <a:r>
              <a:rPr lang="en-US" sz="2000" dirty="0"/>
              <a:t> system call, all the threads are terminated by the OS</a:t>
            </a:r>
          </a:p>
          <a:p>
            <a:pPr lvl="1" algn="just">
              <a:spcBef>
                <a:spcPts val="0"/>
              </a:spcBef>
              <a:spcAft>
                <a:spcPts val="600"/>
              </a:spcAft>
            </a:pPr>
            <a:r>
              <a:rPr lang="en-US" sz="2000" dirty="0"/>
              <a:t>If the </a:t>
            </a:r>
            <a:r>
              <a:rPr lang="en-US" sz="2000" i="1" dirty="0"/>
              <a:t>main()</a:t>
            </a:r>
            <a:r>
              <a:rPr lang="en-US" sz="2000" dirty="0"/>
              <a:t> function exits, all of the other threads are terminated</a:t>
            </a:r>
          </a:p>
          <a:p>
            <a:pPr algn="just">
              <a:spcBef>
                <a:spcPts val="0"/>
              </a:spcBef>
              <a:spcAft>
                <a:spcPts val="600"/>
              </a:spcAft>
            </a:pPr>
            <a:r>
              <a:rPr lang="en-US" sz="2400" dirty="0"/>
              <a:t>To have a thread exit, use </a:t>
            </a:r>
            <a:r>
              <a:rPr lang="en-US" sz="2400" i="1" dirty="0"/>
              <a:t>pthread_exit()</a:t>
            </a:r>
          </a:p>
          <a:p>
            <a:pPr marL="0" indent="0">
              <a:spcBef>
                <a:spcPts val="0"/>
              </a:spcBef>
              <a:spcAft>
                <a:spcPts val="600"/>
              </a:spcAft>
              <a:buNone/>
            </a:pPr>
            <a:endParaRPr lang="en-US" sz="2000" b="1" dirty="0">
              <a:latin typeface="Courier New"/>
              <a:cs typeface="Courier New"/>
            </a:endParaRPr>
          </a:p>
          <a:p>
            <a:pPr marL="0" indent="0">
              <a:spcBef>
                <a:spcPts val="0"/>
              </a:spcBef>
              <a:spcAft>
                <a:spcPts val="600"/>
              </a:spcAft>
              <a:buNone/>
            </a:pPr>
            <a:r>
              <a:rPr lang="en-US" sz="2400" b="1" dirty="0">
                <a:solidFill>
                  <a:srgbClr val="2F02F0"/>
                </a:solidFill>
                <a:latin typeface="Courier New"/>
                <a:cs typeface="Courier New"/>
              </a:rPr>
              <a:t>void </a:t>
            </a:r>
            <a:r>
              <a:rPr lang="en-US" sz="2400" b="1" dirty="0" err="1">
                <a:solidFill>
                  <a:srgbClr val="2F02F0"/>
                </a:solidFill>
                <a:latin typeface="Courier New"/>
                <a:cs typeface="Courier New"/>
              </a:rPr>
              <a:t>pthread_</a:t>
            </a:r>
            <a:r>
              <a:rPr lang="en-US" sz="2400" b="1" dirty="0" err="1">
                <a:solidFill>
                  <a:srgbClr val="008000"/>
                </a:solidFill>
                <a:latin typeface="Courier New"/>
                <a:cs typeface="Courier New"/>
              </a:rPr>
              <a:t>exit</a:t>
            </a:r>
            <a:r>
              <a:rPr lang="en-US" sz="2400" b="1" dirty="0">
                <a:solidFill>
                  <a:srgbClr val="2F02F0"/>
                </a:solidFill>
                <a:latin typeface="Courier New"/>
                <a:cs typeface="Courier New"/>
              </a:rPr>
              <a:t>(void </a:t>
            </a:r>
            <a:r>
              <a:rPr lang="en-US" sz="2400" b="1" dirty="0">
                <a:solidFill>
                  <a:srgbClr val="008000"/>
                </a:solidFill>
                <a:latin typeface="Courier New"/>
                <a:cs typeface="Courier New"/>
              </a:rPr>
              <a:t>*status</a:t>
            </a:r>
            <a:r>
              <a:rPr lang="en-US" sz="2400" b="1" dirty="0">
                <a:solidFill>
                  <a:srgbClr val="2F02F0"/>
                </a:solidFill>
                <a:latin typeface="Courier New"/>
                <a:cs typeface="Courier New"/>
              </a:rPr>
              <a:t>);</a:t>
            </a:r>
          </a:p>
          <a:p>
            <a:pPr lvl="1" algn="just">
              <a:spcBef>
                <a:spcPts val="0"/>
              </a:spcBef>
              <a:spcAft>
                <a:spcPts val="600"/>
              </a:spcAft>
            </a:pPr>
            <a:r>
              <a:rPr lang="en-US" sz="2000" i="1" dirty="0"/>
              <a:t>status:</a:t>
            </a:r>
            <a:r>
              <a:rPr lang="en-US" sz="2000" dirty="0"/>
              <a:t> the exit status of the thread – passed to the </a:t>
            </a:r>
            <a:r>
              <a:rPr lang="en-US" sz="2000" i="1" dirty="0"/>
              <a:t>status</a:t>
            </a:r>
            <a:r>
              <a:rPr lang="en-US" sz="2000" dirty="0"/>
              <a:t> variable in the </a:t>
            </a:r>
            <a:r>
              <a:rPr lang="en-US" sz="2000" i="1" dirty="0"/>
              <a:t>pthread_join() </a:t>
            </a:r>
            <a:r>
              <a:rPr lang="en-US" sz="2000" dirty="0"/>
              <a:t>function of a thread waiting for this one</a:t>
            </a:r>
            <a:endParaRPr lang="en-US" sz="2000" i="1" dirty="0"/>
          </a:p>
        </p:txBody>
      </p:sp>
    </p:spTree>
    <p:extLst>
      <p:ext uri="{BB962C8B-B14F-4D97-AF65-F5344CB8AC3E}">
        <p14:creationId xmlns:p14="http://schemas.microsoft.com/office/powerpoint/2010/main" val="1718674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26</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Detaching a Thread</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200"/>
              </a:spcAft>
            </a:pPr>
            <a:r>
              <a:rPr lang="en-US" sz="2400" dirty="0"/>
              <a:t>Indicates that system resources for the specified thread should be reclaimed when thread ends</a:t>
            </a:r>
          </a:p>
          <a:p>
            <a:pPr lvl="1" algn="just">
              <a:spcBef>
                <a:spcPts val="0"/>
              </a:spcBef>
              <a:spcAft>
                <a:spcPts val="200"/>
              </a:spcAft>
            </a:pPr>
            <a:r>
              <a:rPr lang="en-US" sz="2000" dirty="0"/>
              <a:t>If the thread has already ended, resources are reclaimed immediately </a:t>
            </a:r>
          </a:p>
          <a:p>
            <a:pPr lvl="1" algn="just">
              <a:spcBef>
                <a:spcPts val="0"/>
              </a:spcBef>
              <a:spcAft>
                <a:spcPts val="200"/>
              </a:spcAft>
            </a:pPr>
            <a:r>
              <a:rPr lang="en-US" sz="2000" dirty="0"/>
              <a:t>This routine does not cause the thread to end! </a:t>
            </a:r>
          </a:p>
          <a:p>
            <a:pPr algn="just">
              <a:spcBef>
                <a:spcPts val="0"/>
              </a:spcBef>
              <a:spcAft>
                <a:spcPts val="200"/>
              </a:spcAft>
            </a:pPr>
            <a:r>
              <a:rPr lang="en-US" sz="2400" dirty="0"/>
              <a:t>Threads are detached </a:t>
            </a:r>
          </a:p>
          <a:p>
            <a:pPr lvl="1" algn="just">
              <a:spcBef>
                <a:spcPts val="0"/>
              </a:spcBef>
              <a:spcAft>
                <a:spcPts val="200"/>
              </a:spcAft>
            </a:pPr>
            <a:r>
              <a:rPr lang="en-US" sz="2000" dirty="0"/>
              <a:t>After a </a:t>
            </a:r>
            <a:r>
              <a:rPr lang="en-US" sz="2000" dirty="0">
                <a:latin typeface="Courier New"/>
                <a:cs typeface="Courier New"/>
              </a:rPr>
              <a:t>pthread_detach()</a:t>
            </a:r>
            <a:r>
              <a:rPr lang="en-US" sz="2000" dirty="0"/>
              <a:t> call</a:t>
            </a:r>
          </a:p>
          <a:p>
            <a:pPr lvl="1" algn="just">
              <a:spcBef>
                <a:spcPts val="0"/>
              </a:spcBef>
              <a:spcAft>
                <a:spcPts val="200"/>
              </a:spcAft>
            </a:pPr>
            <a:r>
              <a:rPr lang="en-US" sz="2000" dirty="0"/>
              <a:t>After a </a:t>
            </a:r>
            <a:r>
              <a:rPr lang="en-US" sz="2000" dirty="0">
                <a:latin typeface="Courier New"/>
                <a:cs typeface="Courier New"/>
              </a:rPr>
              <a:t>pthread_join()</a:t>
            </a:r>
            <a:r>
              <a:rPr lang="en-US" sz="2000" dirty="0"/>
              <a:t> call</a:t>
            </a:r>
          </a:p>
          <a:p>
            <a:pPr lvl="1" algn="just">
              <a:spcBef>
                <a:spcPts val="0"/>
              </a:spcBef>
              <a:spcAft>
                <a:spcPts val="200"/>
              </a:spcAft>
            </a:pPr>
            <a:r>
              <a:rPr lang="en-US" sz="2000" dirty="0"/>
              <a:t>If a thread terminates and PTHREAD_CREATE_DETACHED attribute was set on creation</a:t>
            </a:r>
          </a:p>
          <a:p>
            <a:pPr algn="just">
              <a:spcBef>
                <a:spcPts val="0"/>
              </a:spcBef>
              <a:spcAft>
                <a:spcPts val="200"/>
              </a:spcAft>
            </a:pPr>
            <a:r>
              <a:rPr lang="en-US" sz="2400" dirty="0"/>
              <a:t>Failure to join or detach threads – memory and other resources will leak until the process ends</a:t>
            </a:r>
          </a:p>
          <a:p>
            <a:pPr lvl="1">
              <a:spcBef>
                <a:spcPts val="0"/>
              </a:spcBef>
              <a:spcAft>
                <a:spcPts val="200"/>
              </a:spcAft>
            </a:pPr>
            <a:endParaRPr lang="en-US" sz="2000" dirty="0">
              <a:latin typeface="Tahoma" charset="0"/>
            </a:endParaRPr>
          </a:p>
          <a:p>
            <a:pPr marL="0" indent="0">
              <a:spcBef>
                <a:spcPts val="0"/>
              </a:spcBef>
              <a:spcAft>
                <a:spcPts val="200"/>
              </a:spcAft>
              <a:buNone/>
            </a:pPr>
            <a:r>
              <a:rPr lang="en-US" sz="2400" b="1" dirty="0">
                <a:solidFill>
                  <a:srgbClr val="2F02F0"/>
                </a:solidFill>
                <a:latin typeface="Courier New"/>
                <a:cs typeface="Courier New"/>
              </a:rPr>
              <a:t>int pthread_</a:t>
            </a:r>
            <a:r>
              <a:rPr lang="en-US" sz="2400" b="1" dirty="0">
                <a:solidFill>
                  <a:srgbClr val="008000"/>
                </a:solidFill>
                <a:latin typeface="Courier New"/>
                <a:cs typeface="Courier New"/>
              </a:rPr>
              <a:t>detach</a:t>
            </a:r>
            <a:r>
              <a:rPr lang="en-US" sz="2400" b="1" dirty="0">
                <a:solidFill>
                  <a:srgbClr val="2F02F0"/>
                </a:solidFill>
                <a:latin typeface="Courier New"/>
                <a:cs typeface="Courier New"/>
              </a:rPr>
              <a:t>(pthread_t </a:t>
            </a:r>
            <a:r>
              <a:rPr lang="en-US" sz="2400" b="1" dirty="0">
                <a:solidFill>
                  <a:srgbClr val="008000"/>
                </a:solidFill>
                <a:latin typeface="Courier New"/>
                <a:cs typeface="Courier New"/>
              </a:rPr>
              <a:t>tid</a:t>
            </a:r>
            <a:r>
              <a:rPr lang="en-US" sz="2400" b="1" dirty="0">
                <a:solidFill>
                  <a:srgbClr val="2F02F0"/>
                </a:solidFill>
                <a:latin typeface="Courier New"/>
                <a:cs typeface="Courier New"/>
              </a:rPr>
              <a:t>);</a:t>
            </a:r>
          </a:p>
          <a:p>
            <a:pPr lvl="1">
              <a:spcBef>
                <a:spcPts val="0"/>
              </a:spcBef>
              <a:spcAft>
                <a:spcPts val="200"/>
              </a:spcAft>
            </a:pPr>
            <a:r>
              <a:rPr lang="en-US" sz="2000" i="1" dirty="0"/>
              <a:t>tid</a:t>
            </a:r>
            <a:r>
              <a:rPr lang="en-US" sz="2000" dirty="0"/>
              <a:t>: identification of the thread to detach</a:t>
            </a:r>
          </a:p>
        </p:txBody>
      </p:sp>
    </p:spTree>
    <p:extLst>
      <p:ext uri="{BB962C8B-B14F-4D97-AF65-F5344CB8AC3E}">
        <p14:creationId xmlns:p14="http://schemas.microsoft.com/office/powerpoint/2010/main" val="1740014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27</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Example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26191" y="1866900"/>
            <a:ext cx="7932009" cy="4419600"/>
          </a:xfrm>
          <a:prstGeom prst="rect">
            <a:avLst/>
          </a:prstGeom>
          <a:noFill/>
          <a:ln/>
        </p:spPr>
      </p:pic>
    </p:spTree>
    <p:extLst>
      <p:ext uri="{BB962C8B-B14F-4D97-AF65-F5344CB8AC3E}">
        <p14:creationId xmlns:p14="http://schemas.microsoft.com/office/powerpoint/2010/main" val="2412579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28</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Example</a:t>
            </a:r>
            <a:r>
              <a:rPr lang="en-US" sz="3200" dirty="0"/>
              <a:t> (cont’d)</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57200" y="1822450"/>
            <a:ext cx="8257267" cy="4337050"/>
          </a:xfrm>
          <a:prstGeom prst="rect">
            <a:avLst/>
          </a:prstGeom>
          <a:noFill/>
          <a:ln/>
        </p:spPr>
      </p:pic>
    </p:spTree>
    <p:extLst>
      <p:ext uri="{BB962C8B-B14F-4D97-AF65-F5344CB8AC3E}">
        <p14:creationId xmlns:p14="http://schemas.microsoft.com/office/powerpoint/2010/main" val="1998556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29</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Memory in Processes vs Threads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pic>
        <p:nvPicPr>
          <p:cNvPr id="1026" name="Picture 2" descr="diagram of how processes work">
            <a:extLst>
              <a:ext uri="{FF2B5EF4-FFF2-40B4-BE49-F238E27FC236}">
                <a16:creationId xmlns:a16="http://schemas.microsoft.com/office/drawing/2014/main" id="{B56707AF-C44D-4EB7-ADA2-D605DD3D0F6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838" t="12810" r="20097" b="11025"/>
          <a:stretch/>
        </p:blipFill>
        <p:spPr bwMode="auto">
          <a:xfrm>
            <a:off x="363985" y="2090122"/>
            <a:ext cx="3089429" cy="19261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iagram of single and multi-treaded process">
            <a:extLst>
              <a:ext uri="{FF2B5EF4-FFF2-40B4-BE49-F238E27FC236}">
                <a16:creationId xmlns:a16="http://schemas.microsoft.com/office/drawing/2014/main" id="{9A7FFC3C-422C-42F0-A2EB-0DFBAE37101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512" t="5036" r="2362" b="7094"/>
          <a:stretch/>
        </p:blipFill>
        <p:spPr bwMode="auto">
          <a:xfrm>
            <a:off x="3596766" y="1687118"/>
            <a:ext cx="5233386" cy="449194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6647AFA-C9A7-4A44-A3D2-E835EE192E51}"/>
              </a:ext>
            </a:extLst>
          </p:cNvPr>
          <p:cNvSpPr txBox="1"/>
          <p:nvPr/>
        </p:nvSpPr>
        <p:spPr>
          <a:xfrm>
            <a:off x="1259732" y="1510428"/>
            <a:ext cx="894284" cy="369332"/>
          </a:xfrm>
          <a:prstGeom prst="rect">
            <a:avLst/>
          </a:prstGeom>
          <a:noFill/>
        </p:spPr>
        <p:txBody>
          <a:bodyPr wrap="none" rtlCol="0">
            <a:spAutoFit/>
          </a:bodyPr>
          <a:lstStyle/>
          <a:p>
            <a:pPr algn="ctr"/>
            <a:r>
              <a:rPr lang="en-US" dirty="0"/>
              <a:t>Process</a:t>
            </a:r>
          </a:p>
        </p:txBody>
      </p:sp>
      <p:sp>
        <p:nvSpPr>
          <p:cNvPr id="12" name="TextBox 11">
            <a:extLst>
              <a:ext uri="{FF2B5EF4-FFF2-40B4-BE49-F238E27FC236}">
                <a16:creationId xmlns:a16="http://schemas.microsoft.com/office/drawing/2014/main" id="{02F651E6-F8E4-4D44-86BA-8BE929A6AD19}"/>
              </a:ext>
            </a:extLst>
          </p:cNvPr>
          <p:cNvSpPr txBox="1"/>
          <p:nvPr/>
        </p:nvSpPr>
        <p:spPr>
          <a:xfrm>
            <a:off x="5791612" y="1378416"/>
            <a:ext cx="843694" cy="369332"/>
          </a:xfrm>
          <a:prstGeom prst="rect">
            <a:avLst/>
          </a:prstGeom>
          <a:noFill/>
        </p:spPr>
        <p:txBody>
          <a:bodyPr wrap="none" rtlCol="0">
            <a:spAutoFit/>
          </a:bodyPr>
          <a:lstStyle/>
          <a:p>
            <a:pPr algn="ctr"/>
            <a:r>
              <a:rPr lang="en-US" dirty="0"/>
              <a:t>Thread</a:t>
            </a:r>
          </a:p>
        </p:txBody>
      </p:sp>
      <p:sp>
        <p:nvSpPr>
          <p:cNvPr id="14" name="TextBox 13">
            <a:extLst>
              <a:ext uri="{FF2B5EF4-FFF2-40B4-BE49-F238E27FC236}">
                <a16:creationId xmlns:a16="http://schemas.microsoft.com/office/drawing/2014/main" id="{C140C394-0540-4203-8C84-933164F35EB9}"/>
              </a:ext>
            </a:extLst>
          </p:cNvPr>
          <p:cNvSpPr txBox="1"/>
          <p:nvPr/>
        </p:nvSpPr>
        <p:spPr>
          <a:xfrm>
            <a:off x="4075272" y="6265827"/>
            <a:ext cx="4572000" cy="369332"/>
          </a:xfrm>
          <a:prstGeom prst="rect">
            <a:avLst/>
          </a:prstGeom>
          <a:noFill/>
        </p:spPr>
        <p:txBody>
          <a:bodyPr wrap="square">
            <a:spAutoFit/>
          </a:bodyPr>
          <a:lstStyle/>
          <a:p>
            <a:pPr algn="ctr"/>
            <a:r>
              <a:rPr lang="en-US" sz="1800" dirty="0"/>
              <a:t>Each thread will have its own stack</a:t>
            </a:r>
            <a:endParaRPr lang="en-US" dirty="0"/>
          </a:p>
        </p:txBody>
      </p:sp>
      <p:sp>
        <p:nvSpPr>
          <p:cNvPr id="16" name="TextBox 15">
            <a:extLst>
              <a:ext uri="{FF2B5EF4-FFF2-40B4-BE49-F238E27FC236}">
                <a16:creationId xmlns:a16="http://schemas.microsoft.com/office/drawing/2014/main" id="{D4FCA928-A98E-4790-8959-376E8B3A3CC6}"/>
              </a:ext>
            </a:extLst>
          </p:cNvPr>
          <p:cNvSpPr txBox="1"/>
          <p:nvPr/>
        </p:nvSpPr>
        <p:spPr>
          <a:xfrm>
            <a:off x="553881" y="4417412"/>
            <a:ext cx="2606569" cy="930159"/>
          </a:xfrm>
          <a:prstGeom prst="rect">
            <a:avLst/>
          </a:prstGeom>
          <a:noFill/>
        </p:spPr>
        <p:txBody>
          <a:bodyPr wrap="square">
            <a:spAutoFit/>
          </a:bodyPr>
          <a:lstStyle/>
          <a:p>
            <a:pPr algn="ctr"/>
            <a:r>
              <a:rPr lang="en-US" sz="1800" dirty="0"/>
              <a:t>All the threads in a process will share the heap</a:t>
            </a:r>
            <a:endParaRPr lang="en-US" dirty="0"/>
          </a:p>
        </p:txBody>
      </p:sp>
    </p:spTree>
    <p:extLst>
      <p:ext uri="{BB962C8B-B14F-4D97-AF65-F5344CB8AC3E}">
        <p14:creationId xmlns:p14="http://schemas.microsoft.com/office/powerpoint/2010/main" val="3354195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Process State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4" name="TextBox 3">
            <a:extLst>
              <a:ext uri="{FF2B5EF4-FFF2-40B4-BE49-F238E27FC236}">
                <a16:creationId xmlns:a16="http://schemas.microsoft.com/office/drawing/2014/main" id="{B97F0549-E709-4C40-9908-BDDA5F28AE75}"/>
              </a:ext>
            </a:extLst>
          </p:cNvPr>
          <p:cNvSpPr txBox="1"/>
          <p:nvPr/>
        </p:nvSpPr>
        <p:spPr>
          <a:xfrm>
            <a:off x="693483" y="4692236"/>
            <a:ext cx="7523537" cy="369332"/>
          </a:xfrm>
          <a:prstGeom prst="rect">
            <a:avLst/>
          </a:prstGeom>
          <a:noFill/>
        </p:spPr>
        <p:txBody>
          <a:bodyPr wrap="square" rtlCol="0">
            <a:spAutoFit/>
          </a:bodyPr>
          <a:lstStyle/>
          <a:p>
            <a:r>
              <a:rPr lang="en-US" dirty="0"/>
              <a:t>This is stored in ---------------------------------------------- &gt;</a:t>
            </a:r>
          </a:p>
        </p:txBody>
      </p:sp>
      <p:pic>
        <p:nvPicPr>
          <p:cNvPr id="14" name="Picture 9">
            <a:extLst>
              <a:ext uri="{FF2B5EF4-FFF2-40B4-BE49-F238E27FC236}">
                <a16:creationId xmlns:a16="http://schemas.microsoft.com/office/drawing/2014/main" id="{CAF2EA0F-DB85-4157-A3E0-FC893D29D2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84" y="1815046"/>
            <a:ext cx="7523538" cy="26660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1" descr="Screen Shot 2017-09-29 at 1.08.13 AM.png">
            <a:extLst>
              <a:ext uri="{FF2B5EF4-FFF2-40B4-BE49-F238E27FC236}">
                <a16:creationId xmlns:a16="http://schemas.microsoft.com/office/drawing/2014/main" id="{902E474A-2903-46F8-9EAD-FC6862BAD1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034" y="4363412"/>
            <a:ext cx="1413231" cy="2153900"/>
          </a:xfrm>
          <a:prstGeom prst="rect">
            <a:avLst/>
          </a:prstGeom>
        </p:spPr>
      </p:pic>
    </p:spTree>
    <p:extLst>
      <p:ext uri="{BB962C8B-B14F-4D97-AF65-F5344CB8AC3E}">
        <p14:creationId xmlns:p14="http://schemas.microsoft.com/office/powerpoint/2010/main" val="3989173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30</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Memory in Processes vs Threads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16" name="Content Placeholder 1">
            <a:extLst>
              <a:ext uri="{FF2B5EF4-FFF2-40B4-BE49-F238E27FC236}">
                <a16:creationId xmlns:a16="http://schemas.microsoft.com/office/drawing/2014/main" id="{DDDAEEEA-D861-4895-A96E-B608585BF053}"/>
              </a:ext>
            </a:extLst>
          </p:cNvPr>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Each thread will have its own stack, but all the threads in a process will share the heap.</a:t>
            </a:r>
          </a:p>
          <a:p>
            <a:pPr algn="just">
              <a:spcBef>
                <a:spcPts val="0"/>
              </a:spcBef>
              <a:spcAft>
                <a:spcPts val="600"/>
              </a:spcAft>
            </a:pPr>
            <a:r>
              <a:rPr lang="en-US" sz="2400" dirty="0"/>
              <a:t>Threads are sometimes called </a:t>
            </a:r>
            <a:r>
              <a:rPr lang="en-US" sz="2400" dirty="0">
                <a:solidFill>
                  <a:srgbClr val="00B050"/>
                </a:solidFill>
              </a:rPr>
              <a:t>lightweight processes </a:t>
            </a:r>
            <a:r>
              <a:rPr lang="en-US" sz="2400" dirty="0"/>
              <a:t>because they have their own stack but can access shared data.</a:t>
            </a:r>
          </a:p>
          <a:p>
            <a:pPr algn="just">
              <a:spcBef>
                <a:spcPts val="0"/>
              </a:spcBef>
              <a:spcAft>
                <a:spcPts val="600"/>
              </a:spcAft>
            </a:pPr>
            <a:r>
              <a:rPr lang="en-US" sz="2400" dirty="0"/>
              <a:t>Because threads share the same address space as the process and other threads within the process, the operational cost of communication between the threads is low, which is an advantage.</a:t>
            </a:r>
          </a:p>
        </p:txBody>
      </p:sp>
    </p:spTree>
    <p:extLst>
      <p:ext uri="{BB962C8B-B14F-4D97-AF65-F5344CB8AC3E}">
        <p14:creationId xmlns:p14="http://schemas.microsoft.com/office/powerpoint/2010/main" val="3421907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31</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Recap Threads vs Processes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pic>
        <p:nvPicPr>
          <p:cNvPr id="7" name="Content Placeholder 6">
            <a:extLst>
              <a:ext uri="{FF2B5EF4-FFF2-40B4-BE49-F238E27FC236}">
                <a16:creationId xmlns:a16="http://schemas.microsoft.com/office/drawing/2014/main" id="{CCBCC6AC-BEA4-441B-B453-60E1B5948192}"/>
              </a:ext>
            </a:extLst>
          </p:cNvPr>
          <p:cNvPicPr>
            <a:picLocks noGrp="1" noChangeAspect="1"/>
          </p:cNvPicPr>
          <p:nvPr>
            <p:ph idx="1"/>
          </p:nvPr>
        </p:nvPicPr>
        <p:blipFill>
          <a:blip r:embed="rId3"/>
          <a:stretch>
            <a:fillRect/>
          </a:stretch>
        </p:blipFill>
        <p:spPr>
          <a:xfrm>
            <a:off x="581898" y="1600200"/>
            <a:ext cx="7980204" cy="4525963"/>
          </a:xfrm>
        </p:spPr>
      </p:pic>
    </p:spTree>
    <p:extLst>
      <p:ext uri="{BB962C8B-B14F-4D97-AF65-F5344CB8AC3E}">
        <p14:creationId xmlns:p14="http://schemas.microsoft.com/office/powerpoint/2010/main" val="4063051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12114-7ECC-4F9A-97C7-DEED3A65DD30}"/>
              </a:ext>
            </a:extLst>
          </p:cNvPr>
          <p:cNvSpPr>
            <a:spLocks noGrp="1"/>
          </p:cNvSpPr>
          <p:nvPr>
            <p:ph type="title"/>
          </p:nvPr>
        </p:nvSpPr>
        <p:spPr>
          <a:xfrm>
            <a:off x="1260628" y="2733753"/>
            <a:ext cx="7035553" cy="1143000"/>
          </a:xfrm>
        </p:spPr>
        <p:txBody>
          <a:bodyPr>
            <a:normAutofit fontScale="90000"/>
          </a:bodyPr>
          <a:lstStyle/>
          <a:p>
            <a:r>
              <a:rPr lang="en-US" dirty="0"/>
              <a:t>Are the Tabs on Google Chrome </a:t>
            </a:r>
            <a:r>
              <a:rPr lang="en-US" b="1" dirty="0"/>
              <a:t>processes </a:t>
            </a:r>
            <a:r>
              <a:rPr lang="en-US" dirty="0"/>
              <a:t>or </a:t>
            </a:r>
            <a:r>
              <a:rPr lang="en-US" b="1" dirty="0"/>
              <a:t>threads</a:t>
            </a:r>
            <a:r>
              <a:rPr lang="en-US" dirty="0"/>
              <a:t>? </a:t>
            </a:r>
          </a:p>
        </p:txBody>
      </p:sp>
    </p:spTree>
    <p:extLst>
      <p:ext uri="{BB962C8B-B14F-4D97-AF65-F5344CB8AC3E}">
        <p14:creationId xmlns:p14="http://schemas.microsoft.com/office/powerpoint/2010/main" val="1036033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33</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Google Chrome </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11" name="TextBox 10">
            <a:extLst>
              <a:ext uri="{FF2B5EF4-FFF2-40B4-BE49-F238E27FC236}">
                <a16:creationId xmlns:a16="http://schemas.microsoft.com/office/drawing/2014/main" id="{4C2889A3-34D6-41C1-BA7B-003BD2F8D322}"/>
              </a:ext>
            </a:extLst>
          </p:cNvPr>
          <p:cNvSpPr txBox="1"/>
          <p:nvPr/>
        </p:nvSpPr>
        <p:spPr>
          <a:xfrm>
            <a:off x="205290" y="1497538"/>
            <a:ext cx="8663502" cy="4832092"/>
          </a:xfrm>
          <a:prstGeom prst="rect">
            <a:avLst/>
          </a:prstGeom>
          <a:noFill/>
        </p:spPr>
        <p:txBody>
          <a:bodyPr wrap="square">
            <a:spAutoFit/>
          </a:bodyPr>
          <a:lstStyle/>
          <a:p>
            <a:pPr algn="just"/>
            <a:r>
              <a:rPr lang="en-US" sz="1400" dirty="0"/>
              <a:t>When Google was designing the Chrome browser, they needed to decide how to handle the many different tasks that needed computer, communications, and network resources at the same time. </a:t>
            </a:r>
            <a:r>
              <a:rPr lang="en-US" sz="1400" b="1" dirty="0"/>
              <a:t>Each browser window or tab </a:t>
            </a:r>
            <a:r>
              <a:rPr lang="en-US" sz="1400" dirty="0">
                <a:solidFill>
                  <a:srgbClr val="008000"/>
                </a:solidFill>
              </a:rPr>
              <a:t>communicates with multiple servers on the internet</a:t>
            </a:r>
            <a:r>
              <a:rPr lang="en-US" sz="1400" dirty="0"/>
              <a:t> to retrieve text, programs, graphics, audio, video, and other resources, and renders that data for display and interaction with the user. In addition, the browser can open many windows, each with many tasks.</a:t>
            </a:r>
          </a:p>
          <a:p>
            <a:pPr algn="just"/>
            <a:endParaRPr lang="en-US" sz="1400" dirty="0"/>
          </a:p>
          <a:p>
            <a:pPr algn="just"/>
            <a:r>
              <a:rPr lang="en-US" sz="1400" b="1" dirty="0"/>
              <a:t>Google </a:t>
            </a:r>
            <a:r>
              <a:rPr lang="en-US" sz="1400" dirty="0"/>
              <a:t>had to decide how to handle that separation of tasks. They </a:t>
            </a:r>
            <a:r>
              <a:rPr lang="en-US" sz="1400" b="1" dirty="0"/>
              <a:t>chose to run each browser window in Chrome as a separate </a:t>
            </a:r>
            <a:r>
              <a:rPr lang="en-US" sz="1400" b="1" dirty="0">
                <a:solidFill>
                  <a:srgbClr val="008000"/>
                </a:solidFill>
              </a:rPr>
              <a:t>process rather than a thread </a:t>
            </a:r>
            <a:r>
              <a:rPr lang="en-US" sz="1400" b="1" dirty="0"/>
              <a:t>or many threads</a:t>
            </a:r>
            <a:r>
              <a:rPr lang="en-US" sz="1400" dirty="0"/>
              <a:t>, as is common with other browsers. Doing that brought Google a number of benefits. Running each window as a process protects the overall application from bugs and glitches in the rendering engine and restricts access from each rendering engine process to others and to the rest of the system. Isolating a JavaScript program in a process prevents it from running away with too much CPU time and memory and making the entire browser non-responsive.</a:t>
            </a:r>
          </a:p>
          <a:p>
            <a:pPr algn="just"/>
            <a:endParaRPr lang="en-US" sz="1400" dirty="0"/>
          </a:p>
          <a:p>
            <a:pPr algn="just"/>
            <a:r>
              <a:rPr lang="en-US" sz="1400" dirty="0"/>
              <a:t>Google made </a:t>
            </a:r>
            <a:r>
              <a:rPr lang="en-US" sz="1400" b="1" dirty="0"/>
              <a:t>a calculated trade-off </a:t>
            </a:r>
            <a:r>
              <a:rPr lang="en-US" sz="1400" dirty="0"/>
              <a:t>with the multi-processing design. </a:t>
            </a:r>
            <a:r>
              <a:rPr lang="en-US" sz="1400" b="1" dirty="0"/>
              <a:t>Starting a new process for each browser window has a higher fixed cost in memory and resources than using threads</a:t>
            </a:r>
            <a:r>
              <a:rPr lang="en-US" sz="1400" dirty="0"/>
              <a:t>. They were betting that their approach would end up with less memory bloat overall.</a:t>
            </a:r>
          </a:p>
          <a:p>
            <a:pPr algn="just"/>
            <a:endParaRPr lang="en-US" sz="1400" dirty="0"/>
          </a:p>
          <a:p>
            <a:pPr algn="just"/>
            <a:r>
              <a:rPr lang="en-US" sz="1400" dirty="0"/>
              <a:t>Using processes instead of threads also provides </a:t>
            </a:r>
            <a:r>
              <a:rPr lang="en-US" sz="1400" b="1" dirty="0">
                <a:solidFill>
                  <a:srgbClr val="008000"/>
                </a:solidFill>
              </a:rPr>
              <a:t>better memory usage when memory gets low</a:t>
            </a:r>
            <a:r>
              <a:rPr lang="en-US" sz="1400" dirty="0"/>
              <a:t>. </a:t>
            </a:r>
          </a:p>
          <a:p>
            <a:pPr algn="just"/>
            <a:r>
              <a:rPr lang="en-US" sz="1400" dirty="0"/>
              <a:t>An </a:t>
            </a:r>
            <a:r>
              <a:rPr lang="en-US" sz="1400" b="1" dirty="0"/>
              <a:t>inactive window is treated as a lower priority </a:t>
            </a:r>
            <a:r>
              <a:rPr lang="en-US" sz="1400" dirty="0"/>
              <a:t>by the operating system and </a:t>
            </a:r>
            <a:r>
              <a:rPr lang="en-US" sz="1400" b="1" dirty="0"/>
              <a:t>becomes eligible to be swapped to disk </a:t>
            </a:r>
            <a:r>
              <a:rPr lang="en-US" sz="1400" dirty="0"/>
              <a:t>when memory is needed for other processes. This keeps the </a:t>
            </a:r>
            <a:r>
              <a:rPr lang="en-US" sz="1400" b="1" dirty="0"/>
              <a:t>user-visible windows </a:t>
            </a:r>
            <a:r>
              <a:rPr lang="en-US" sz="1400" dirty="0"/>
              <a:t>more responsive. If the windows were threaded, it would be more difficult to separate the used and unused memory as cleanly, wasting both memory and performance.</a:t>
            </a:r>
          </a:p>
        </p:txBody>
      </p:sp>
      <p:sp>
        <p:nvSpPr>
          <p:cNvPr id="14" name="TextBox 13">
            <a:extLst>
              <a:ext uri="{FF2B5EF4-FFF2-40B4-BE49-F238E27FC236}">
                <a16:creationId xmlns:a16="http://schemas.microsoft.com/office/drawing/2014/main" id="{26A49A2A-3FAB-4764-8EFC-86A8C817F158}"/>
              </a:ext>
            </a:extLst>
          </p:cNvPr>
          <p:cNvSpPr txBox="1"/>
          <p:nvPr/>
        </p:nvSpPr>
        <p:spPr>
          <a:xfrm>
            <a:off x="1393794" y="6407944"/>
            <a:ext cx="6676006" cy="369332"/>
          </a:xfrm>
          <a:prstGeom prst="rect">
            <a:avLst/>
          </a:prstGeom>
          <a:noFill/>
          <a:ln>
            <a:solidFill>
              <a:schemeClr val="accent1"/>
            </a:solidFill>
          </a:ln>
        </p:spPr>
        <p:txBody>
          <a:bodyPr wrap="square">
            <a:spAutoFit/>
          </a:bodyPr>
          <a:lstStyle/>
          <a:p>
            <a:pPr algn="ctr"/>
            <a:r>
              <a:rPr lang="en-US" dirty="0"/>
              <a:t>https://blog.chromium.org/2008/09/multi-process-architecture.html</a:t>
            </a:r>
          </a:p>
        </p:txBody>
      </p:sp>
    </p:spTree>
    <p:extLst>
      <p:ext uri="{BB962C8B-B14F-4D97-AF65-F5344CB8AC3E}">
        <p14:creationId xmlns:p14="http://schemas.microsoft.com/office/powerpoint/2010/main" val="26198187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34</a:t>
            </a:fld>
            <a:endParaRPr lang="en-US" dirty="0">
              <a:solidFill>
                <a:schemeClr val="tx1"/>
              </a:solidFill>
            </a:endParaRPr>
          </a:p>
        </p:txBody>
      </p:sp>
      <p:sp>
        <p:nvSpPr>
          <p:cNvPr id="15" name="Title 1"/>
          <p:cNvSpPr>
            <a:spLocks noGrp="1"/>
          </p:cNvSpPr>
          <p:nvPr>
            <p:ph type="title"/>
          </p:nvPr>
        </p:nvSpPr>
        <p:spPr>
          <a:xfrm>
            <a:off x="470045" y="3582364"/>
            <a:ext cx="8059387" cy="1143000"/>
          </a:xfrm>
        </p:spPr>
        <p:txBody>
          <a:bodyPr>
            <a:normAutofit/>
          </a:bodyPr>
          <a:lstStyle/>
          <a:p>
            <a:r>
              <a:rPr lang="en-US" sz="4000" dirty="0"/>
              <a:t>Thread Safety</a:t>
            </a:r>
            <a:endParaRPr lang="en-US" sz="4000" b="1" dirty="0">
              <a:latin typeface="Courier New"/>
              <a:cs typeface="Courier New"/>
            </a:endParaRPr>
          </a:p>
        </p:txBody>
      </p:sp>
      <p:cxnSp>
        <p:nvCxnSpPr>
          <p:cNvPr id="18" name="Straight Connector 17"/>
          <p:cNvCxnSpPr/>
          <p:nvPr/>
        </p:nvCxnSpPr>
        <p:spPr>
          <a:xfrm>
            <a:off x="3024541" y="3007086"/>
            <a:ext cx="5504892" cy="9612"/>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p:nvPicPr>
        <p:blipFill>
          <a:blip r:embed="rId2"/>
          <a:stretch>
            <a:fillRect/>
          </a:stretch>
        </p:blipFill>
        <p:spPr>
          <a:xfrm>
            <a:off x="470045" y="2553664"/>
            <a:ext cx="2438400" cy="1028700"/>
          </a:xfrm>
          <a:prstGeom prst="rect">
            <a:avLst/>
          </a:prstGeom>
        </p:spPr>
      </p:pic>
    </p:spTree>
    <p:extLst>
      <p:ext uri="{BB962C8B-B14F-4D97-AF65-F5344CB8AC3E}">
        <p14:creationId xmlns:p14="http://schemas.microsoft.com/office/powerpoint/2010/main" val="14702032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35</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Thread Safety</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The threads for a process share the entire address space of the process</a:t>
            </a:r>
          </a:p>
          <a:p>
            <a:pPr algn="just">
              <a:spcBef>
                <a:spcPts val="0"/>
              </a:spcBef>
              <a:spcAft>
                <a:spcPts val="600"/>
              </a:spcAft>
            </a:pPr>
            <a:r>
              <a:rPr lang="en-US" sz="2400" b="1" dirty="0"/>
              <a:t>This means</a:t>
            </a:r>
            <a:r>
              <a:rPr lang="en-US" sz="2400" dirty="0"/>
              <a:t>, threads can modify global variables, access open file descriptors, etc. </a:t>
            </a:r>
          </a:p>
          <a:p>
            <a:pPr lvl="1" algn="just">
              <a:spcBef>
                <a:spcPts val="0"/>
              </a:spcBef>
              <a:spcAft>
                <a:spcPts val="600"/>
              </a:spcAft>
            </a:pPr>
            <a:r>
              <a:rPr lang="en-US" sz="2000" dirty="0"/>
              <a:t>Be careful when reusing variables passed by reference</a:t>
            </a:r>
          </a:p>
          <a:p>
            <a:pPr algn="just">
              <a:spcBef>
                <a:spcPts val="0"/>
              </a:spcBef>
              <a:spcAft>
                <a:spcPts val="600"/>
              </a:spcAft>
            </a:pPr>
            <a:r>
              <a:rPr lang="en-US" sz="2400" b="1" dirty="0"/>
              <a:t>So</a:t>
            </a:r>
            <a:r>
              <a:rPr lang="en-US" sz="2400" dirty="0"/>
              <a:t>, we need to </a:t>
            </a:r>
            <a:r>
              <a:rPr lang="en-US" sz="2400" b="1" dirty="0"/>
              <a:t>ensure </a:t>
            </a:r>
            <a:r>
              <a:rPr lang="en-US" sz="2400" dirty="0"/>
              <a:t>that multiple threads do not interfere with each other – synchronize thread execution</a:t>
            </a:r>
          </a:p>
          <a:p>
            <a:pPr algn="just">
              <a:spcBef>
                <a:spcPts val="0"/>
              </a:spcBef>
              <a:spcAft>
                <a:spcPts val="600"/>
              </a:spcAft>
            </a:pPr>
            <a:r>
              <a:rPr lang="en-US" sz="2400" dirty="0"/>
              <a:t>A program or function is said to be </a:t>
            </a:r>
            <a:r>
              <a:rPr lang="en-US" sz="2400" dirty="0">
                <a:solidFill>
                  <a:srgbClr val="008000"/>
                </a:solidFill>
              </a:rPr>
              <a:t>thread safe </a:t>
            </a:r>
            <a:r>
              <a:rPr lang="en-US" sz="2400" dirty="0"/>
              <a:t>if it can be called from multiple threads without unwanted interaction between the threads</a:t>
            </a:r>
          </a:p>
          <a:p>
            <a:pPr lvl="1" algn="just">
              <a:spcBef>
                <a:spcPts val="0"/>
              </a:spcBef>
              <a:spcAft>
                <a:spcPts val="600"/>
              </a:spcAft>
            </a:pPr>
            <a:r>
              <a:rPr lang="en-US" sz="2000" dirty="0"/>
              <a:t>That is, it should be able to execute multiple threads simultaneously without “clobbering” shared data or creating “race” conditions</a:t>
            </a:r>
          </a:p>
        </p:txBody>
      </p:sp>
    </p:spTree>
    <p:extLst>
      <p:ext uri="{BB962C8B-B14F-4D97-AF65-F5344CB8AC3E}">
        <p14:creationId xmlns:p14="http://schemas.microsoft.com/office/powerpoint/2010/main" val="19300106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E8717-DDA5-4E7F-9003-5CFE35D274EA}"/>
              </a:ext>
            </a:extLst>
          </p:cNvPr>
          <p:cNvSpPr>
            <a:spLocks noGrp="1"/>
          </p:cNvSpPr>
          <p:nvPr>
            <p:ph type="title"/>
          </p:nvPr>
        </p:nvSpPr>
        <p:spPr/>
        <p:txBody>
          <a:bodyPr/>
          <a:lstStyle/>
          <a:p>
            <a:r>
              <a:rPr lang="en-US" dirty="0"/>
              <a:t>Race condition</a:t>
            </a:r>
          </a:p>
        </p:txBody>
      </p:sp>
      <p:sp>
        <p:nvSpPr>
          <p:cNvPr id="3" name="Content Placeholder 2">
            <a:extLst>
              <a:ext uri="{FF2B5EF4-FFF2-40B4-BE49-F238E27FC236}">
                <a16:creationId xmlns:a16="http://schemas.microsoft.com/office/drawing/2014/main" id="{9B097CD2-C030-4833-BFD7-6187BF904BB8}"/>
              </a:ext>
            </a:extLst>
          </p:cNvPr>
          <p:cNvSpPr>
            <a:spLocks noGrp="1"/>
          </p:cNvSpPr>
          <p:nvPr>
            <p:ph idx="1"/>
          </p:nvPr>
        </p:nvSpPr>
        <p:spPr/>
        <p:txBody>
          <a:bodyPr>
            <a:normAutofit fontScale="92500" lnSpcReduction="20000"/>
          </a:bodyPr>
          <a:lstStyle/>
          <a:p>
            <a:r>
              <a:rPr lang="en-US" b="0" i="0" dirty="0">
                <a:solidFill>
                  <a:srgbClr val="232629"/>
                </a:solidFill>
                <a:effectLst/>
                <a:latin typeface="-apple-system"/>
              </a:rPr>
              <a:t>A race condition occurs when two or more threads can access shared data and they try to change it at the same time.</a:t>
            </a:r>
          </a:p>
          <a:p>
            <a:r>
              <a:rPr lang="en-US" b="0" i="0" dirty="0">
                <a:solidFill>
                  <a:srgbClr val="232629"/>
                </a:solidFill>
                <a:effectLst/>
                <a:latin typeface="-apple-system"/>
              </a:rPr>
              <a:t>Because the thread scheduling algorithm can swap between threads at any time, you don't know the order in which the threads will attempt to access the shared data. </a:t>
            </a:r>
          </a:p>
          <a:p>
            <a:r>
              <a:rPr lang="en-US" b="0" i="0" dirty="0">
                <a:solidFill>
                  <a:srgbClr val="232629"/>
                </a:solidFill>
                <a:effectLst/>
                <a:latin typeface="-apple-system"/>
              </a:rPr>
              <a:t>Therefore, the result of the change in data is dependent on the thread scheduling algorithm, i.e. both threads are "racing" to access/change the data.</a:t>
            </a:r>
            <a:endParaRPr lang="en-US" dirty="0"/>
          </a:p>
        </p:txBody>
      </p:sp>
      <p:cxnSp>
        <p:nvCxnSpPr>
          <p:cNvPr id="4" name="Straight Connector 3">
            <a:extLst>
              <a:ext uri="{FF2B5EF4-FFF2-40B4-BE49-F238E27FC236}">
                <a16:creationId xmlns:a16="http://schemas.microsoft.com/office/drawing/2014/main" id="{E77A20BE-B36C-40F9-A26E-11DCB31476E5}"/>
              </a:ext>
            </a:extLst>
          </p:cNvPr>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5" name="Picture 4" descr="trads-06-bg.jpg">
            <a:extLst>
              <a:ext uri="{FF2B5EF4-FFF2-40B4-BE49-F238E27FC236}">
                <a16:creationId xmlns:a16="http://schemas.microsoft.com/office/drawing/2014/main" id="{54FE09D4-AD26-4E65-B32E-597669D09C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Tree>
    <p:extLst>
      <p:ext uri="{BB962C8B-B14F-4D97-AF65-F5344CB8AC3E}">
        <p14:creationId xmlns:p14="http://schemas.microsoft.com/office/powerpoint/2010/main" val="40223289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37</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Thread Safety</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The implication to users of external library routines:</a:t>
            </a:r>
          </a:p>
          <a:p>
            <a:pPr lvl="1" algn="just">
              <a:spcBef>
                <a:spcPts val="0"/>
              </a:spcBef>
              <a:spcAft>
                <a:spcPts val="600"/>
              </a:spcAft>
            </a:pPr>
            <a:r>
              <a:rPr lang="en-US" sz="2000" dirty="0"/>
              <a:t>If you aren’t 100% certain a routine is thread-safe, then you take your chances with problems that could arise</a:t>
            </a:r>
          </a:p>
          <a:p>
            <a:pPr algn="just">
              <a:spcBef>
                <a:spcPts val="0"/>
              </a:spcBef>
              <a:spcAft>
                <a:spcPts val="600"/>
              </a:spcAft>
            </a:pPr>
            <a:r>
              <a:rPr lang="en-US" sz="2400" dirty="0"/>
              <a:t>Be careful if your application uses libraries or other objects that don’t explicitly guarantee thread-safeness</a:t>
            </a:r>
          </a:p>
        </p:txBody>
      </p:sp>
      <p:pic>
        <p:nvPicPr>
          <p:cNvPr id="2" name="Picture 1" descr="Screen Shot 2019-10-03 at 1.57.4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2969" y="3590820"/>
            <a:ext cx="6517477" cy="3069076"/>
          </a:xfrm>
          <a:prstGeom prst="rect">
            <a:avLst/>
          </a:prstGeom>
        </p:spPr>
      </p:pic>
    </p:spTree>
    <p:extLst>
      <p:ext uri="{BB962C8B-B14F-4D97-AF65-F5344CB8AC3E}">
        <p14:creationId xmlns:p14="http://schemas.microsoft.com/office/powerpoint/2010/main" val="12706033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38</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Thread-Safe Functions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Not all functions can be called from threads</a:t>
            </a:r>
          </a:p>
          <a:p>
            <a:pPr lvl="1" algn="just">
              <a:spcBef>
                <a:spcPts val="0"/>
              </a:spcBef>
              <a:spcAft>
                <a:spcPts val="600"/>
              </a:spcAft>
            </a:pPr>
            <a:r>
              <a:rPr lang="en-US" sz="2400" dirty="0"/>
              <a:t>Many use global/static variables</a:t>
            </a:r>
          </a:p>
          <a:p>
            <a:pPr lvl="1" algn="just">
              <a:spcBef>
                <a:spcPts val="0"/>
              </a:spcBef>
              <a:spcAft>
                <a:spcPts val="600"/>
              </a:spcAft>
            </a:pPr>
            <a:r>
              <a:rPr lang="en-US" sz="2400" dirty="0"/>
              <a:t>Many functions have thread-safe replacements with </a:t>
            </a:r>
            <a:r>
              <a:rPr lang="en-US" sz="2400" dirty="0">
                <a:latin typeface="Courier New"/>
                <a:cs typeface="Courier New"/>
              </a:rPr>
              <a:t>_r</a:t>
            </a:r>
            <a:r>
              <a:rPr lang="en-US" sz="2400" dirty="0"/>
              <a:t> suffix</a:t>
            </a:r>
          </a:p>
          <a:p>
            <a:pPr algn="just">
              <a:spcBef>
                <a:spcPts val="0"/>
              </a:spcBef>
              <a:spcAft>
                <a:spcPts val="600"/>
              </a:spcAft>
            </a:pPr>
            <a:r>
              <a:rPr lang="en-US" sz="2400" dirty="0"/>
              <a:t>Safe:</a:t>
            </a:r>
          </a:p>
          <a:p>
            <a:pPr lvl="1" algn="just">
              <a:spcBef>
                <a:spcPts val="0"/>
              </a:spcBef>
              <a:spcAft>
                <a:spcPts val="600"/>
              </a:spcAft>
            </a:pPr>
            <a:r>
              <a:rPr lang="en-US" sz="2000" dirty="0">
                <a:latin typeface="Courier New"/>
                <a:cs typeface="Courier New"/>
              </a:rPr>
              <a:t>ctime_r()</a:t>
            </a:r>
            <a:r>
              <a:rPr lang="en-US" sz="2000" dirty="0"/>
              <a:t>, </a:t>
            </a:r>
            <a:r>
              <a:rPr lang="en-US" sz="2000" dirty="0">
                <a:highlight>
                  <a:srgbClr val="FFFF00"/>
                </a:highlight>
                <a:latin typeface="Courier New"/>
                <a:cs typeface="Courier New"/>
              </a:rPr>
              <a:t>gmtime_r</a:t>
            </a:r>
            <a:r>
              <a:rPr lang="en-US" sz="2000" dirty="0">
                <a:latin typeface="Courier New"/>
                <a:cs typeface="Courier New"/>
              </a:rPr>
              <a:t>()</a:t>
            </a:r>
            <a:r>
              <a:rPr lang="en-US" sz="2000" dirty="0"/>
              <a:t>, </a:t>
            </a:r>
            <a:r>
              <a:rPr lang="en-US" sz="2000" dirty="0">
                <a:latin typeface="Courier New"/>
                <a:cs typeface="Courier New"/>
              </a:rPr>
              <a:t>localtime_r()</a:t>
            </a:r>
            <a:r>
              <a:rPr lang="en-US" sz="2000" dirty="0"/>
              <a:t>, </a:t>
            </a:r>
            <a:r>
              <a:rPr lang="en-US" sz="2000" dirty="0">
                <a:latin typeface="Courier New"/>
                <a:cs typeface="Courier New"/>
              </a:rPr>
              <a:t>rand_r()</a:t>
            </a:r>
            <a:r>
              <a:rPr lang="en-US" sz="2000" dirty="0"/>
              <a:t>, </a:t>
            </a:r>
            <a:r>
              <a:rPr lang="en-US" sz="2000" dirty="0">
                <a:latin typeface="Courier New"/>
                <a:cs typeface="Courier New"/>
              </a:rPr>
              <a:t>strtok_r()</a:t>
            </a:r>
          </a:p>
          <a:p>
            <a:pPr algn="just">
              <a:spcBef>
                <a:spcPts val="0"/>
              </a:spcBef>
              <a:spcAft>
                <a:spcPts val="600"/>
              </a:spcAft>
            </a:pPr>
            <a:r>
              <a:rPr lang="en-US" sz="2400" dirty="0"/>
              <a:t>Not safe:</a:t>
            </a:r>
          </a:p>
          <a:p>
            <a:pPr lvl="1" algn="just">
              <a:spcBef>
                <a:spcPts val="0"/>
              </a:spcBef>
              <a:spcAft>
                <a:spcPts val="600"/>
              </a:spcAft>
            </a:pPr>
            <a:r>
              <a:rPr lang="en-US" sz="2000" dirty="0">
                <a:latin typeface="Courier New"/>
                <a:cs typeface="Courier New"/>
              </a:rPr>
              <a:t>ctime()</a:t>
            </a:r>
            <a:r>
              <a:rPr lang="en-US" sz="2000" dirty="0"/>
              <a:t>, </a:t>
            </a:r>
            <a:r>
              <a:rPr lang="en-US" sz="2000" dirty="0">
                <a:latin typeface="Courier New"/>
                <a:cs typeface="Courier New"/>
              </a:rPr>
              <a:t>gmtime()</a:t>
            </a:r>
            <a:r>
              <a:rPr lang="en-US" sz="2000" dirty="0"/>
              <a:t>, </a:t>
            </a:r>
            <a:r>
              <a:rPr lang="en-US" sz="2000" dirty="0">
                <a:latin typeface="Courier New"/>
                <a:cs typeface="Courier New"/>
              </a:rPr>
              <a:t>localtime()</a:t>
            </a:r>
            <a:r>
              <a:rPr lang="en-US" sz="2000" dirty="0"/>
              <a:t>, </a:t>
            </a:r>
            <a:r>
              <a:rPr lang="en-US" sz="2000" dirty="0">
                <a:latin typeface="Courier New"/>
                <a:cs typeface="Courier New"/>
              </a:rPr>
              <a:t>rand()</a:t>
            </a:r>
            <a:r>
              <a:rPr lang="en-US" sz="2000" dirty="0"/>
              <a:t>, </a:t>
            </a:r>
            <a:r>
              <a:rPr lang="en-US" sz="2000" dirty="0">
                <a:latin typeface="Courier New"/>
                <a:cs typeface="Courier New"/>
              </a:rPr>
              <a:t>strtok()</a:t>
            </a:r>
          </a:p>
          <a:p>
            <a:pPr algn="just">
              <a:spcBef>
                <a:spcPts val="0"/>
              </a:spcBef>
              <a:spcAft>
                <a:spcPts val="600"/>
              </a:spcAft>
            </a:pPr>
            <a:r>
              <a:rPr lang="en-US" sz="2400" dirty="0"/>
              <a:t>Could use </a:t>
            </a:r>
            <a:r>
              <a:rPr lang="en-US" sz="2400" dirty="0">
                <a:solidFill>
                  <a:srgbClr val="008000"/>
                </a:solidFill>
              </a:rPr>
              <a:t>semaphores</a:t>
            </a:r>
            <a:r>
              <a:rPr lang="en-US" sz="2400" dirty="0"/>
              <a:t> to protect access, but this generally results in poor performance</a:t>
            </a:r>
          </a:p>
        </p:txBody>
      </p:sp>
    </p:spTree>
    <p:extLst>
      <p:ext uri="{BB962C8B-B14F-4D97-AF65-F5344CB8AC3E}">
        <p14:creationId xmlns:p14="http://schemas.microsoft.com/office/powerpoint/2010/main" val="7148280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39</a:t>
            </a:fld>
            <a:endParaRPr lang="en-US" dirty="0">
              <a:solidFill>
                <a:schemeClr val="tx1"/>
              </a:solidFill>
            </a:endParaRPr>
          </a:p>
        </p:txBody>
      </p:sp>
      <p:sp>
        <p:nvSpPr>
          <p:cNvPr id="15" name="Title 1"/>
          <p:cNvSpPr>
            <a:spLocks noGrp="1"/>
          </p:cNvSpPr>
          <p:nvPr>
            <p:ph type="title"/>
          </p:nvPr>
        </p:nvSpPr>
        <p:spPr>
          <a:xfrm>
            <a:off x="470045" y="3582364"/>
            <a:ext cx="8059387" cy="1143000"/>
          </a:xfrm>
        </p:spPr>
        <p:txBody>
          <a:bodyPr>
            <a:normAutofit/>
          </a:bodyPr>
          <a:lstStyle/>
          <a:p>
            <a:r>
              <a:rPr lang="en-US" sz="4000" dirty="0"/>
              <a:t>Thread Synchronization</a:t>
            </a:r>
            <a:endParaRPr lang="en-US" sz="4000" b="1" dirty="0">
              <a:latin typeface="Courier New"/>
              <a:cs typeface="Courier New"/>
            </a:endParaRPr>
          </a:p>
        </p:txBody>
      </p:sp>
      <p:cxnSp>
        <p:nvCxnSpPr>
          <p:cNvPr id="18" name="Straight Connector 17"/>
          <p:cNvCxnSpPr/>
          <p:nvPr/>
        </p:nvCxnSpPr>
        <p:spPr>
          <a:xfrm>
            <a:off x="3024541" y="3007086"/>
            <a:ext cx="5504892" cy="9612"/>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p:nvPicPr>
        <p:blipFill>
          <a:blip r:embed="rId2"/>
          <a:stretch>
            <a:fillRect/>
          </a:stretch>
        </p:blipFill>
        <p:spPr>
          <a:xfrm>
            <a:off x="470045" y="2553664"/>
            <a:ext cx="2438400" cy="1028700"/>
          </a:xfrm>
          <a:prstGeom prst="rect">
            <a:avLst/>
          </a:prstGeom>
        </p:spPr>
      </p:pic>
    </p:spTree>
    <p:extLst>
      <p:ext uri="{BB962C8B-B14F-4D97-AF65-F5344CB8AC3E}">
        <p14:creationId xmlns:p14="http://schemas.microsoft.com/office/powerpoint/2010/main" val="3747716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Process Scheduling</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16" name="Content Placeholder 1">
            <a:extLst>
              <a:ext uri="{FF2B5EF4-FFF2-40B4-BE49-F238E27FC236}">
                <a16:creationId xmlns:a16="http://schemas.microsoft.com/office/drawing/2014/main" id="{9D1F5199-6FFB-4898-BCBB-566010C7DFE1}"/>
              </a:ext>
            </a:extLst>
          </p:cNvPr>
          <p:cNvSpPr>
            <a:spLocks noGrp="1"/>
          </p:cNvSpPr>
          <p:nvPr>
            <p:ph idx="1"/>
          </p:nvPr>
        </p:nvSpPr>
        <p:spPr>
          <a:xfrm>
            <a:off x="457200" y="1600200"/>
            <a:ext cx="8229600" cy="4807744"/>
          </a:xfrm>
        </p:spPr>
        <p:txBody>
          <a:bodyPr>
            <a:noAutofit/>
          </a:bodyPr>
          <a:lstStyle/>
          <a:p>
            <a:pPr algn="just">
              <a:spcBef>
                <a:spcPts val="0"/>
              </a:spcBef>
              <a:spcAft>
                <a:spcPts val="600"/>
              </a:spcAft>
            </a:pPr>
            <a:r>
              <a:rPr lang="en-US" dirty="0">
                <a:ea typeface="ＭＳ Ｐゴシック" charset="0"/>
              </a:rPr>
              <a:t>CPU scheduler</a:t>
            </a:r>
          </a:p>
          <a:p>
            <a:pPr algn="just">
              <a:spcBef>
                <a:spcPts val="0"/>
              </a:spcBef>
              <a:spcAft>
                <a:spcPts val="600"/>
              </a:spcAft>
            </a:pPr>
            <a:r>
              <a:rPr lang="en-US" dirty="0">
                <a:ea typeface="ＭＳ Ｐゴシック" charset="0"/>
              </a:rPr>
              <a:t>Job scheduler</a:t>
            </a:r>
          </a:p>
          <a:p>
            <a:pPr lvl="1" algn="just">
              <a:spcBef>
                <a:spcPts val="0"/>
              </a:spcBef>
              <a:spcAft>
                <a:spcPts val="600"/>
              </a:spcAft>
            </a:pPr>
            <a:r>
              <a:rPr lang="en-US" sz="2400" dirty="0">
                <a:ea typeface="ＭＳ Ｐゴシック" charset="0"/>
              </a:rPr>
              <a:t>Job queue----------------- set of all PCBs</a:t>
            </a:r>
          </a:p>
          <a:p>
            <a:pPr lvl="1" algn="just">
              <a:spcBef>
                <a:spcPts val="0"/>
              </a:spcBef>
              <a:spcAft>
                <a:spcPts val="600"/>
              </a:spcAft>
            </a:pPr>
            <a:r>
              <a:rPr lang="en-US" sz="2400" dirty="0">
                <a:ea typeface="ＭＳ Ｐゴシック" charset="0"/>
              </a:rPr>
              <a:t>Ready queue-------------- set of all processes in memory</a:t>
            </a:r>
          </a:p>
          <a:p>
            <a:pPr lvl="1" algn="just">
              <a:spcBef>
                <a:spcPts val="0"/>
              </a:spcBef>
              <a:spcAft>
                <a:spcPts val="600"/>
              </a:spcAft>
            </a:pPr>
            <a:r>
              <a:rPr lang="en-US" sz="2400" dirty="0">
                <a:ea typeface="ＭＳ Ｐゴシック" charset="0"/>
              </a:rPr>
              <a:t>Device queue------------ set of processes waiting for IO device</a:t>
            </a:r>
          </a:p>
        </p:txBody>
      </p:sp>
    </p:spTree>
    <p:extLst>
      <p:ext uri="{BB962C8B-B14F-4D97-AF65-F5344CB8AC3E}">
        <p14:creationId xmlns:p14="http://schemas.microsoft.com/office/powerpoint/2010/main" val="24187601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40</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Data Race Example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200" y="1600200"/>
            <a:ext cx="8229600" cy="4807744"/>
          </a:xfrm>
        </p:spPr>
        <p:txBody>
          <a:bodyPr>
            <a:noAutofit/>
          </a:bodyPr>
          <a:lstStyle/>
          <a:p>
            <a:pPr marL="341313" indent="-341313" algn="just"/>
            <a:endParaRPr lang="en-US" sz="2400" dirty="0"/>
          </a:p>
          <a:p>
            <a:pPr marL="341313" indent="-341313" algn="just"/>
            <a:endParaRPr lang="en-US" sz="2400" dirty="0"/>
          </a:p>
          <a:p>
            <a:pPr marL="341313" indent="-341313" algn="just"/>
            <a:endParaRPr lang="en-US" sz="2400" dirty="0"/>
          </a:p>
          <a:p>
            <a:pPr marL="341313" indent="-341313" algn="just"/>
            <a:endParaRPr lang="en-US" sz="2400" dirty="0"/>
          </a:p>
          <a:p>
            <a:pPr marL="341313" indent="-341313" algn="just"/>
            <a:endParaRPr lang="en-US" sz="2400" dirty="0"/>
          </a:p>
          <a:p>
            <a:pPr marL="341313" indent="-341313" algn="just"/>
            <a:endParaRPr lang="en-US" sz="2400" dirty="0"/>
          </a:p>
          <a:p>
            <a:pPr marL="341313" indent="-341313" algn="just"/>
            <a:r>
              <a:rPr lang="en-US" sz="2400" dirty="0"/>
              <a:t>Also called a </a:t>
            </a:r>
            <a:r>
              <a:rPr lang="en-US" sz="2400" dirty="0">
                <a:solidFill>
                  <a:srgbClr val="008000"/>
                </a:solidFill>
              </a:rPr>
              <a:t>critical section </a:t>
            </a:r>
            <a:r>
              <a:rPr lang="en-US" sz="2400" dirty="0"/>
              <a:t>problem</a:t>
            </a:r>
          </a:p>
          <a:p>
            <a:pPr marL="341313" indent="-341313" algn="just"/>
            <a:r>
              <a:rPr lang="en-US" sz="2400" dirty="0"/>
              <a:t>A race condition or data race occurs when</a:t>
            </a:r>
          </a:p>
          <a:p>
            <a:pPr marL="741363" lvl="1" indent="-341313" algn="just"/>
            <a:r>
              <a:rPr lang="en-US" sz="2000" dirty="0"/>
              <a:t>Two processors (or two threads) access the same variable, and at least one does a </a:t>
            </a:r>
            <a:r>
              <a:rPr lang="en-US" sz="2000" b="1" dirty="0"/>
              <a:t>write</a:t>
            </a:r>
          </a:p>
          <a:p>
            <a:pPr marL="741363" lvl="1" indent="-341313" algn="just"/>
            <a:r>
              <a:rPr lang="en-US" sz="2000" dirty="0"/>
              <a:t>The accesses are concurrent (not synchronized) so that could happen simultaneously</a:t>
            </a:r>
          </a:p>
        </p:txBody>
      </p:sp>
      <p:sp>
        <p:nvSpPr>
          <p:cNvPr id="2" name="TextBox 1"/>
          <p:cNvSpPr txBox="1"/>
          <p:nvPr/>
        </p:nvSpPr>
        <p:spPr>
          <a:xfrm>
            <a:off x="3646284" y="1674738"/>
            <a:ext cx="1683223" cy="400110"/>
          </a:xfrm>
          <a:prstGeom prst="rect">
            <a:avLst/>
          </a:prstGeom>
          <a:solidFill>
            <a:schemeClr val="bg1">
              <a:lumMod val="85000"/>
            </a:schemeClr>
          </a:solidFill>
        </p:spPr>
        <p:txBody>
          <a:bodyPr wrap="none" rtlCol="0">
            <a:spAutoFit/>
          </a:bodyPr>
          <a:lstStyle/>
          <a:p>
            <a:r>
              <a:rPr lang="en-US" sz="2000" dirty="0"/>
              <a:t>static </a:t>
            </a:r>
            <a:r>
              <a:rPr lang="en-US" sz="2000" dirty="0" err="1">
                <a:highlight>
                  <a:srgbClr val="FFFF00"/>
                </a:highlight>
              </a:rPr>
              <a:t>int</a:t>
            </a:r>
            <a:r>
              <a:rPr lang="en-US" sz="2000" dirty="0">
                <a:highlight>
                  <a:srgbClr val="FFFF00"/>
                </a:highlight>
              </a:rPr>
              <a:t> s = 0</a:t>
            </a:r>
            <a:r>
              <a:rPr lang="en-US" sz="2000" dirty="0"/>
              <a:t>;</a:t>
            </a:r>
          </a:p>
        </p:txBody>
      </p:sp>
      <p:sp>
        <p:nvSpPr>
          <p:cNvPr id="3" name="TextBox 2"/>
          <p:cNvSpPr txBox="1"/>
          <p:nvPr/>
        </p:nvSpPr>
        <p:spPr>
          <a:xfrm>
            <a:off x="809255" y="2186879"/>
            <a:ext cx="3202995" cy="1938992"/>
          </a:xfrm>
          <a:prstGeom prst="rect">
            <a:avLst/>
          </a:prstGeom>
          <a:solidFill>
            <a:schemeClr val="accent5">
              <a:lumMod val="20000"/>
              <a:lumOff val="80000"/>
            </a:schemeClr>
          </a:solidFill>
        </p:spPr>
        <p:txBody>
          <a:bodyPr wrap="none" rtlCol="0">
            <a:spAutoFit/>
          </a:bodyPr>
          <a:lstStyle/>
          <a:p>
            <a:r>
              <a:rPr lang="en-US" sz="2000" dirty="0">
                <a:solidFill>
                  <a:srgbClr val="008000"/>
                </a:solidFill>
              </a:rPr>
              <a:t>Thread 0</a:t>
            </a:r>
          </a:p>
          <a:p>
            <a:endParaRPr lang="en-US" sz="2000" dirty="0"/>
          </a:p>
          <a:p>
            <a:pPr lvl="1"/>
            <a:r>
              <a:rPr lang="is-IS" sz="2000" dirty="0"/>
              <a:t>…</a:t>
            </a:r>
          </a:p>
          <a:p>
            <a:pPr lvl="1"/>
            <a:r>
              <a:rPr lang="is-IS" sz="2000" dirty="0"/>
              <a:t>for (i = 0; i &lt; n/2 – 1; i++)</a:t>
            </a:r>
          </a:p>
          <a:p>
            <a:pPr lvl="2"/>
            <a:r>
              <a:rPr lang="is-IS" sz="2000" dirty="0">
                <a:highlight>
                  <a:srgbClr val="FFFF00"/>
                </a:highlight>
              </a:rPr>
              <a:t>s</a:t>
            </a:r>
            <a:r>
              <a:rPr lang="is-IS" sz="2000" dirty="0"/>
              <a:t> = s + f(A[i]);</a:t>
            </a:r>
            <a:endParaRPr lang="en-US" sz="2000" dirty="0"/>
          </a:p>
          <a:p>
            <a:pPr lvl="1"/>
            <a:r>
              <a:rPr lang="is-IS" sz="2000" dirty="0"/>
              <a:t>…</a:t>
            </a:r>
          </a:p>
        </p:txBody>
      </p:sp>
      <p:sp>
        <p:nvSpPr>
          <p:cNvPr id="10" name="TextBox 9"/>
          <p:cNvSpPr txBox="1"/>
          <p:nvPr/>
        </p:nvSpPr>
        <p:spPr>
          <a:xfrm>
            <a:off x="4884554" y="2186879"/>
            <a:ext cx="3207754" cy="1938992"/>
          </a:xfrm>
          <a:prstGeom prst="rect">
            <a:avLst/>
          </a:prstGeom>
          <a:solidFill>
            <a:schemeClr val="accent5">
              <a:lumMod val="20000"/>
              <a:lumOff val="80000"/>
            </a:schemeClr>
          </a:solidFill>
        </p:spPr>
        <p:txBody>
          <a:bodyPr wrap="none" rtlCol="0">
            <a:spAutoFit/>
          </a:bodyPr>
          <a:lstStyle/>
          <a:p>
            <a:r>
              <a:rPr lang="en-US" sz="2000" dirty="0">
                <a:solidFill>
                  <a:srgbClr val="008000"/>
                </a:solidFill>
              </a:rPr>
              <a:t>Thread 1</a:t>
            </a:r>
          </a:p>
          <a:p>
            <a:endParaRPr lang="en-US" sz="2000" dirty="0"/>
          </a:p>
          <a:p>
            <a:pPr lvl="1"/>
            <a:r>
              <a:rPr lang="is-IS" sz="2000" dirty="0"/>
              <a:t>…</a:t>
            </a:r>
          </a:p>
          <a:p>
            <a:pPr lvl="1"/>
            <a:r>
              <a:rPr lang="is-IS" sz="2000" dirty="0"/>
              <a:t>for (i = n/2; i &lt; n – 1; i++)</a:t>
            </a:r>
          </a:p>
          <a:p>
            <a:pPr lvl="2"/>
            <a:r>
              <a:rPr lang="is-IS" sz="2000" dirty="0"/>
              <a:t>s = s + f(A[i]);</a:t>
            </a:r>
            <a:endParaRPr lang="en-US" sz="2000" dirty="0"/>
          </a:p>
          <a:p>
            <a:pPr lvl="1"/>
            <a:r>
              <a:rPr lang="is-IS" sz="2000" dirty="0"/>
              <a:t>…</a:t>
            </a:r>
          </a:p>
        </p:txBody>
      </p:sp>
    </p:spTree>
    <p:extLst>
      <p:ext uri="{BB962C8B-B14F-4D97-AF65-F5344CB8AC3E}">
        <p14:creationId xmlns:p14="http://schemas.microsoft.com/office/powerpoint/2010/main" val="41185636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41</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Synchronizing Threads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200" y="1600200"/>
            <a:ext cx="8229600" cy="4807744"/>
          </a:xfrm>
        </p:spPr>
        <p:txBody>
          <a:bodyPr>
            <a:noAutofit/>
          </a:bodyPr>
          <a:lstStyle/>
          <a:p>
            <a:pPr marL="341313" indent="-341313" algn="just">
              <a:spcBef>
                <a:spcPts val="0"/>
              </a:spcBef>
              <a:spcAft>
                <a:spcPts val="600"/>
              </a:spcAft>
            </a:pPr>
            <a:r>
              <a:rPr lang="en-US" sz="2400" b="1" dirty="0"/>
              <a:t>3 </a:t>
            </a:r>
            <a:r>
              <a:rPr lang="en-US" sz="2400" dirty="0"/>
              <a:t>basic synchronization primitives / constructs / operations</a:t>
            </a:r>
          </a:p>
          <a:p>
            <a:pPr lvl="1" algn="just">
              <a:spcBef>
                <a:spcPts val="0"/>
              </a:spcBef>
              <a:spcAft>
                <a:spcPts val="600"/>
              </a:spcAft>
            </a:pPr>
            <a:r>
              <a:rPr lang="en-US" sz="2400" dirty="0"/>
              <a:t>Mutex Locks (</a:t>
            </a:r>
            <a:r>
              <a:rPr lang="en-US" sz="2400" dirty="0">
                <a:solidFill>
                  <a:srgbClr val="00B050"/>
                </a:solidFill>
              </a:rPr>
              <a:t>like a gatekeeper</a:t>
            </a:r>
            <a:r>
              <a:rPr lang="en-US" sz="2400" dirty="0"/>
              <a:t>)</a:t>
            </a:r>
          </a:p>
          <a:p>
            <a:pPr lvl="2" algn="just">
              <a:spcBef>
                <a:spcPts val="0"/>
              </a:spcBef>
              <a:spcAft>
                <a:spcPts val="600"/>
              </a:spcAft>
            </a:pPr>
            <a:r>
              <a:rPr lang="en-US" sz="2000" dirty="0"/>
              <a:t>Control thread’s access to the data with simple mutual exclusion</a:t>
            </a:r>
          </a:p>
          <a:p>
            <a:pPr lvl="1" algn="just">
              <a:spcBef>
                <a:spcPts val="0"/>
              </a:spcBef>
              <a:spcAft>
                <a:spcPts val="600"/>
              </a:spcAft>
            </a:pPr>
            <a:r>
              <a:rPr lang="en-US" sz="2400" dirty="0"/>
              <a:t>Condition Variables</a:t>
            </a:r>
          </a:p>
          <a:p>
            <a:pPr lvl="2" algn="just">
              <a:spcBef>
                <a:spcPts val="0"/>
              </a:spcBef>
              <a:spcAft>
                <a:spcPts val="600"/>
              </a:spcAft>
            </a:pPr>
            <a:r>
              <a:rPr lang="en-US" sz="2000" dirty="0"/>
              <a:t>More complex synchronization</a:t>
            </a:r>
          </a:p>
          <a:p>
            <a:pPr lvl="2" algn="just">
              <a:spcBef>
                <a:spcPts val="0"/>
              </a:spcBef>
              <a:spcAft>
                <a:spcPts val="600"/>
              </a:spcAft>
            </a:pPr>
            <a:r>
              <a:rPr lang="en-US" sz="2000" dirty="0"/>
              <a:t>Let threads wait until a user-defined condition becomes true (i.e., based on the value of the data</a:t>
            </a:r>
          </a:p>
          <a:p>
            <a:pPr lvl="2" algn="just">
              <a:spcBef>
                <a:spcPts val="0"/>
              </a:spcBef>
              <a:spcAft>
                <a:spcPts val="600"/>
              </a:spcAft>
            </a:pPr>
            <a:r>
              <a:rPr lang="en-US" sz="2000" dirty="0">
                <a:solidFill>
                  <a:srgbClr val="008000"/>
                </a:solidFill>
              </a:rPr>
              <a:t>Removes polling requirement</a:t>
            </a:r>
          </a:p>
          <a:p>
            <a:pPr lvl="1" algn="just">
              <a:spcBef>
                <a:spcPts val="0"/>
              </a:spcBef>
              <a:spcAft>
                <a:spcPts val="600"/>
              </a:spcAft>
            </a:pPr>
            <a:r>
              <a:rPr lang="en-US" sz="2400" dirty="0"/>
              <a:t>Semaphores</a:t>
            </a:r>
          </a:p>
          <a:p>
            <a:pPr lvl="2" algn="just">
              <a:spcBef>
                <a:spcPts val="0"/>
              </a:spcBef>
              <a:spcAft>
                <a:spcPts val="600"/>
              </a:spcAft>
            </a:pPr>
            <a:r>
              <a:rPr lang="en-US" sz="2000" dirty="0"/>
              <a:t>Signal-based synchronization</a:t>
            </a:r>
          </a:p>
          <a:p>
            <a:pPr lvl="2" algn="just">
              <a:spcBef>
                <a:spcPts val="0"/>
              </a:spcBef>
              <a:spcAft>
                <a:spcPts val="600"/>
              </a:spcAft>
            </a:pPr>
            <a:r>
              <a:rPr lang="en-US" sz="2000" dirty="0"/>
              <a:t>Allows sharing (not wait unless semaphore = 0)</a:t>
            </a:r>
          </a:p>
          <a:p>
            <a:pPr lvl="2" algn="just">
              <a:spcBef>
                <a:spcPts val="0"/>
              </a:spcBef>
              <a:spcAft>
                <a:spcPts val="600"/>
              </a:spcAft>
            </a:pPr>
            <a:r>
              <a:rPr lang="en-US" sz="2000" dirty="0"/>
              <a:t>Access to data granted/blocked based on semaphore value</a:t>
            </a:r>
          </a:p>
        </p:txBody>
      </p:sp>
    </p:spTree>
    <p:extLst>
      <p:ext uri="{BB962C8B-B14F-4D97-AF65-F5344CB8AC3E}">
        <p14:creationId xmlns:p14="http://schemas.microsoft.com/office/powerpoint/2010/main" val="37523048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42</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1. Mutex Locks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200" y="1600200"/>
            <a:ext cx="8229600" cy="4807744"/>
          </a:xfrm>
        </p:spPr>
        <p:txBody>
          <a:bodyPr>
            <a:noAutofit/>
          </a:bodyPr>
          <a:lstStyle/>
          <a:p>
            <a:pPr marL="0" indent="0" algn="just">
              <a:spcBef>
                <a:spcPts val="0"/>
              </a:spcBef>
              <a:spcAft>
                <a:spcPts val="600"/>
              </a:spcAft>
              <a:buNone/>
            </a:pPr>
            <a:endParaRPr lang="en-US" sz="2400" dirty="0"/>
          </a:p>
          <a:p>
            <a:pPr algn="just">
              <a:spcBef>
                <a:spcPts val="0"/>
              </a:spcBef>
              <a:spcAft>
                <a:spcPts val="600"/>
              </a:spcAft>
            </a:pPr>
            <a:r>
              <a:rPr lang="en-US" sz="2400" dirty="0" err="1"/>
              <a:t>Mutex</a:t>
            </a:r>
            <a:r>
              <a:rPr lang="en-US" sz="2400" dirty="0"/>
              <a:t> (mutual exclusion) is a special type of variable used to restrict access to a critical section to a single thread at a time</a:t>
            </a:r>
          </a:p>
          <a:p>
            <a:pPr lvl="1" algn="just">
              <a:spcBef>
                <a:spcPts val="0"/>
              </a:spcBef>
              <a:spcAft>
                <a:spcPts val="600"/>
              </a:spcAft>
            </a:pPr>
            <a:r>
              <a:rPr lang="en-US" sz="2000" dirty="0"/>
              <a:t>Guarantee that one thread “excludes” all other threads while it </a:t>
            </a:r>
            <a:r>
              <a:rPr lang="en-US" sz="2000"/>
              <a:t>executes t he </a:t>
            </a:r>
            <a:r>
              <a:rPr lang="en-US" sz="2000" dirty="0"/>
              <a:t>critical section</a:t>
            </a:r>
          </a:p>
          <a:p>
            <a:pPr lvl="1" algn="just">
              <a:spcBef>
                <a:spcPts val="0"/>
              </a:spcBef>
              <a:spcAft>
                <a:spcPts val="600"/>
              </a:spcAft>
            </a:pPr>
            <a:r>
              <a:rPr lang="en-US" sz="2000" dirty="0"/>
              <a:t>When a thread waits on a </a:t>
            </a:r>
            <a:r>
              <a:rPr lang="en-US" sz="2000" dirty="0" err="1"/>
              <a:t>mutex</a:t>
            </a:r>
            <a:r>
              <a:rPr lang="en-US" sz="2000" dirty="0"/>
              <a:t>/lock, CPU resource can be used by others</a:t>
            </a:r>
          </a:p>
        </p:txBody>
      </p:sp>
      <p:pic>
        <p:nvPicPr>
          <p:cNvPr id="3" name="Picture 2" descr="Screen Shot 2019-10-03 at 2.55.1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8651" y="4034805"/>
            <a:ext cx="5821296" cy="2738263"/>
          </a:xfrm>
          <a:prstGeom prst="rect">
            <a:avLst/>
          </a:prstGeom>
        </p:spPr>
      </p:pic>
      <p:sp>
        <p:nvSpPr>
          <p:cNvPr id="4" name="Rectangle 3"/>
          <p:cNvSpPr/>
          <p:nvPr/>
        </p:nvSpPr>
        <p:spPr>
          <a:xfrm>
            <a:off x="5544866" y="1290320"/>
            <a:ext cx="452642" cy="30988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descr="Screen Shot 2019-10-03 at 2.52.26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6309" y="427544"/>
            <a:ext cx="2928026" cy="1584429"/>
          </a:xfrm>
          <a:prstGeom prst="rect">
            <a:avLst/>
          </a:prstGeom>
        </p:spPr>
      </p:pic>
    </p:spTree>
    <p:extLst>
      <p:ext uri="{BB962C8B-B14F-4D97-AF65-F5344CB8AC3E}">
        <p14:creationId xmlns:p14="http://schemas.microsoft.com/office/powerpoint/2010/main" val="8669747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43</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Mutex Locks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200" y="1600200"/>
            <a:ext cx="8229600" cy="4807744"/>
          </a:xfrm>
        </p:spPr>
        <p:txBody>
          <a:bodyPr>
            <a:noAutofit/>
          </a:bodyPr>
          <a:lstStyle/>
          <a:p>
            <a:pPr>
              <a:spcBef>
                <a:spcPts val="0"/>
              </a:spcBef>
              <a:spcAft>
                <a:spcPts val="600"/>
              </a:spcAft>
            </a:pPr>
            <a:r>
              <a:rPr lang="en-US" sz="2400" dirty="0"/>
              <a:t>A </a:t>
            </a:r>
            <a:r>
              <a:rPr lang="en-US" sz="2400" dirty="0" err="1"/>
              <a:t>mutex</a:t>
            </a:r>
            <a:r>
              <a:rPr lang="en-US" sz="2400" dirty="0"/>
              <a:t> lock is created like a normal variable</a:t>
            </a:r>
          </a:p>
          <a:p>
            <a:pPr lvl="1">
              <a:spcBef>
                <a:spcPts val="0"/>
              </a:spcBef>
              <a:spcAft>
                <a:spcPts val="600"/>
              </a:spcAft>
            </a:pPr>
            <a:r>
              <a:rPr lang="en-US" sz="2000" i="1" dirty="0" err="1"/>
              <a:t>pthread_mutex_t</a:t>
            </a:r>
            <a:r>
              <a:rPr lang="en-US" sz="2000" i="1" dirty="0"/>
              <a:t> mutex;</a:t>
            </a:r>
          </a:p>
          <a:p>
            <a:pPr>
              <a:spcBef>
                <a:spcPts val="0"/>
              </a:spcBef>
              <a:spcAft>
                <a:spcPts val="600"/>
              </a:spcAft>
            </a:pPr>
            <a:r>
              <a:rPr lang="en-US" sz="2400" dirty="0"/>
              <a:t>Easier to use than standard semaphores</a:t>
            </a:r>
          </a:p>
          <a:p>
            <a:pPr>
              <a:spcBef>
                <a:spcPts val="0"/>
              </a:spcBef>
              <a:spcAft>
                <a:spcPts val="600"/>
              </a:spcAft>
            </a:pPr>
            <a:r>
              <a:rPr lang="en-US" sz="2400" dirty="0"/>
              <a:t>Only the thread that locks a mutex can unlock it</a:t>
            </a:r>
          </a:p>
          <a:p>
            <a:pPr>
              <a:spcBef>
                <a:spcPts val="0"/>
              </a:spcBef>
              <a:spcAft>
                <a:spcPts val="600"/>
              </a:spcAft>
            </a:pPr>
            <a:r>
              <a:rPr lang="en-US" sz="2400" dirty="0"/>
              <a:t>Mutexes are often declared as global variables</a:t>
            </a:r>
            <a:endParaRPr lang="en-US" sz="2000" dirty="0"/>
          </a:p>
          <a:p>
            <a:pPr>
              <a:spcBef>
                <a:spcPts val="0"/>
              </a:spcBef>
              <a:spcAft>
                <a:spcPts val="600"/>
              </a:spcAft>
            </a:pPr>
            <a:r>
              <a:rPr lang="en-US" sz="2400" dirty="0"/>
              <a:t>Mutexes must be initialized before being used</a:t>
            </a:r>
          </a:p>
          <a:p>
            <a:pPr lvl="1">
              <a:spcBef>
                <a:spcPts val="0"/>
              </a:spcBef>
              <a:spcAft>
                <a:spcPts val="600"/>
              </a:spcAft>
            </a:pPr>
            <a:r>
              <a:rPr lang="en-US" sz="2000" dirty="0"/>
              <a:t>A mutex can only be initialized once</a:t>
            </a:r>
          </a:p>
          <a:p>
            <a:pPr marL="798513" lvl="1" indent="-341313">
              <a:spcBef>
                <a:spcPts val="0"/>
              </a:spcBef>
              <a:spcAft>
                <a:spcPts val="600"/>
              </a:spcAft>
              <a:buNone/>
            </a:pPr>
            <a:r>
              <a:rPr lang="en-US" sz="2400" b="1" dirty="0">
                <a:solidFill>
                  <a:srgbClr val="2F02F0"/>
                </a:solidFill>
                <a:latin typeface="Courier New"/>
                <a:cs typeface="Courier New"/>
              </a:rPr>
              <a:t>int pthread_mutex_init(pthread_mutex_t *mp, const pthread_mutexattr_t *mattr);</a:t>
            </a:r>
          </a:p>
          <a:p>
            <a:pPr lvl="2">
              <a:spcBef>
                <a:spcPts val="0"/>
              </a:spcBef>
              <a:spcAft>
                <a:spcPts val="600"/>
              </a:spcAft>
            </a:pPr>
            <a:r>
              <a:rPr lang="en-US" sz="2000" i="1" dirty="0"/>
              <a:t>mp:</a:t>
            </a:r>
            <a:r>
              <a:rPr lang="en-US" sz="2000" dirty="0"/>
              <a:t> a pointer to the mutex lock to be initialized</a:t>
            </a:r>
          </a:p>
          <a:p>
            <a:pPr lvl="2">
              <a:spcBef>
                <a:spcPts val="0"/>
              </a:spcBef>
              <a:spcAft>
                <a:spcPts val="600"/>
              </a:spcAft>
            </a:pPr>
            <a:r>
              <a:rPr lang="en-US" sz="2000" i="1" dirty="0"/>
              <a:t>mattr:</a:t>
            </a:r>
            <a:r>
              <a:rPr lang="en-US" sz="2000" dirty="0"/>
              <a:t> attributes of the mutex – usually NULL</a:t>
            </a:r>
          </a:p>
        </p:txBody>
      </p:sp>
    </p:spTree>
    <p:extLst>
      <p:ext uri="{BB962C8B-B14F-4D97-AF65-F5344CB8AC3E}">
        <p14:creationId xmlns:p14="http://schemas.microsoft.com/office/powerpoint/2010/main" val="6943582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44</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Locking a Mutex</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200" y="1600200"/>
            <a:ext cx="8229600" cy="4807744"/>
          </a:xfrm>
        </p:spPr>
        <p:txBody>
          <a:bodyPr>
            <a:noAutofit/>
          </a:bodyPr>
          <a:lstStyle/>
          <a:p>
            <a:pPr marL="0" indent="0" algn="just">
              <a:spcBef>
                <a:spcPts val="0"/>
              </a:spcBef>
              <a:spcAft>
                <a:spcPts val="600"/>
              </a:spcAft>
              <a:buNone/>
            </a:pPr>
            <a:r>
              <a:rPr lang="en-US" sz="2400" dirty="0"/>
              <a:t>To ensure mutual exclusion to a critical section, a thread should lock a mutex</a:t>
            </a:r>
          </a:p>
          <a:p>
            <a:pPr marL="457200" lvl="1" indent="0" algn="just">
              <a:spcBef>
                <a:spcPts val="0"/>
              </a:spcBef>
              <a:spcAft>
                <a:spcPts val="600"/>
              </a:spcAft>
              <a:buNone/>
            </a:pPr>
            <a:r>
              <a:rPr lang="en-US" sz="2000" dirty="0"/>
              <a:t>1.When locking function is called, it does not return until the current  thread owns the lock</a:t>
            </a:r>
          </a:p>
          <a:p>
            <a:pPr marL="457200" lvl="1" indent="0" algn="just">
              <a:spcBef>
                <a:spcPts val="0"/>
              </a:spcBef>
              <a:spcAft>
                <a:spcPts val="600"/>
              </a:spcAft>
              <a:buNone/>
            </a:pPr>
            <a:r>
              <a:rPr lang="en-US" sz="2000" dirty="0"/>
              <a:t>2.If the mutex is already locked, calling thread </a:t>
            </a:r>
            <a:r>
              <a:rPr lang="en-US" sz="2000" dirty="0">
                <a:solidFill>
                  <a:srgbClr val="008000"/>
                </a:solidFill>
              </a:rPr>
              <a:t>blocks</a:t>
            </a:r>
          </a:p>
          <a:p>
            <a:pPr marL="457200" lvl="1" indent="0" algn="just">
              <a:spcBef>
                <a:spcPts val="0"/>
              </a:spcBef>
              <a:spcAft>
                <a:spcPts val="600"/>
              </a:spcAft>
              <a:buNone/>
            </a:pPr>
            <a:r>
              <a:rPr lang="en-US" sz="2000" dirty="0"/>
              <a:t>3.If multiple threads try to gain lock at the same time, the return order is based on priority of the threads</a:t>
            </a:r>
          </a:p>
          <a:p>
            <a:pPr lvl="2" algn="just">
              <a:spcBef>
                <a:spcPts val="0"/>
              </a:spcBef>
              <a:spcAft>
                <a:spcPts val="600"/>
              </a:spcAft>
            </a:pPr>
            <a:r>
              <a:rPr lang="en-US" sz="2000" dirty="0"/>
              <a:t>Higher priorities return first</a:t>
            </a:r>
          </a:p>
          <a:p>
            <a:pPr lvl="2">
              <a:spcBef>
                <a:spcPts val="0"/>
              </a:spcBef>
              <a:spcAft>
                <a:spcPts val="600"/>
              </a:spcAft>
            </a:pPr>
            <a:r>
              <a:rPr lang="en-US" sz="2000" dirty="0"/>
              <a:t>No guarantees about ordering between same priority threads</a:t>
            </a:r>
          </a:p>
          <a:p>
            <a:pPr marL="457200" lvl="1" indent="0">
              <a:spcBef>
                <a:spcPts val="0"/>
              </a:spcBef>
              <a:spcAft>
                <a:spcPts val="600"/>
              </a:spcAft>
              <a:buNone/>
              <a:tabLst>
                <a:tab pos="1090613" algn="l"/>
              </a:tabLst>
            </a:pPr>
            <a:r>
              <a:rPr lang="en-US" sz="2400" b="1" dirty="0">
                <a:solidFill>
                  <a:srgbClr val="2F02F0"/>
                </a:solidFill>
                <a:latin typeface="Courier New"/>
                <a:cs typeface="Courier New"/>
              </a:rPr>
              <a:t>int </a:t>
            </a:r>
            <a:r>
              <a:rPr lang="en-US" sz="2400" b="1" dirty="0" err="1">
                <a:solidFill>
                  <a:srgbClr val="2F02F0"/>
                </a:solidFill>
                <a:latin typeface="Courier New"/>
                <a:cs typeface="Courier New"/>
              </a:rPr>
              <a:t>pthread_mutex_lock</a:t>
            </a:r>
            <a:r>
              <a:rPr lang="en-US" sz="2400" b="1" dirty="0">
                <a:solidFill>
                  <a:srgbClr val="2F02F0"/>
                </a:solidFill>
                <a:latin typeface="Courier New"/>
                <a:cs typeface="Courier New"/>
              </a:rPr>
              <a:t>(</a:t>
            </a:r>
            <a:r>
              <a:rPr lang="en-US" sz="2400" b="1" dirty="0" err="1">
                <a:solidFill>
                  <a:srgbClr val="2F02F0"/>
                </a:solidFill>
                <a:latin typeface="Courier New"/>
                <a:cs typeface="Courier New"/>
              </a:rPr>
              <a:t>pthread_mutex_t</a:t>
            </a:r>
            <a:r>
              <a:rPr lang="en-US" sz="2400" b="1" dirty="0">
                <a:solidFill>
                  <a:srgbClr val="2F02F0"/>
                </a:solidFill>
                <a:latin typeface="Courier New"/>
                <a:cs typeface="Courier New"/>
              </a:rPr>
              <a:t> 	*</a:t>
            </a:r>
            <a:r>
              <a:rPr lang="en-US" sz="2400" b="1" dirty="0" err="1">
                <a:solidFill>
                  <a:srgbClr val="2F02F0"/>
                </a:solidFill>
                <a:latin typeface="Courier New"/>
                <a:cs typeface="Courier New"/>
              </a:rPr>
              <a:t>mp</a:t>
            </a:r>
            <a:r>
              <a:rPr lang="en-US" sz="2400" b="1" dirty="0">
                <a:solidFill>
                  <a:srgbClr val="2F02F0"/>
                </a:solidFill>
                <a:latin typeface="Courier New"/>
                <a:cs typeface="Courier New"/>
              </a:rPr>
              <a:t>); </a:t>
            </a:r>
          </a:p>
          <a:p>
            <a:pPr lvl="2">
              <a:spcBef>
                <a:spcPts val="0"/>
              </a:spcBef>
              <a:spcAft>
                <a:spcPts val="600"/>
              </a:spcAft>
            </a:pPr>
            <a:r>
              <a:rPr lang="en-US" sz="2000" i="1" dirty="0" err="1"/>
              <a:t>mp</a:t>
            </a:r>
            <a:r>
              <a:rPr lang="en-US" sz="2000" i="1" dirty="0"/>
              <a:t>:</a:t>
            </a:r>
            <a:r>
              <a:rPr lang="en-US" sz="2000" dirty="0"/>
              <a:t> mutex to lock</a:t>
            </a:r>
          </a:p>
        </p:txBody>
      </p:sp>
    </p:spTree>
    <p:extLst>
      <p:ext uri="{BB962C8B-B14F-4D97-AF65-F5344CB8AC3E}">
        <p14:creationId xmlns:p14="http://schemas.microsoft.com/office/powerpoint/2010/main" val="9824238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45</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More on Locking a Mutex</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A modified version of the lock function</a:t>
            </a:r>
          </a:p>
          <a:p>
            <a:pPr lvl="1" algn="just">
              <a:spcBef>
                <a:spcPts val="0"/>
              </a:spcBef>
              <a:spcAft>
                <a:spcPts val="600"/>
              </a:spcAft>
            </a:pPr>
            <a:r>
              <a:rPr lang="en-US" sz="2000" dirty="0"/>
              <a:t>Returns 0 if the </a:t>
            </a:r>
            <a:r>
              <a:rPr lang="en-US" sz="2000" dirty="0" err="1"/>
              <a:t>mutex</a:t>
            </a:r>
            <a:r>
              <a:rPr lang="en-US" sz="2000" dirty="0"/>
              <a:t> is acquired (i.e., locked), but does not block if not successful</a:t>
            </a:r>
          </a:p>
          <a:p>
            <a:pPr lvl="2" algn="just">
              <a:spcBef>
                <a:spcPts val="0"/>
              </a:spcBef>
              <a:spcAft>
                <a:spcPts val="600"/>
              </a:spcAft>
            </a:pPr>
            <a:r>
              <a:rPr lang="en-US" sz="2000" dirty="0"/>
              <a:t>This implies that we check the return code and only execute the critical section if successful</a:t>
            </a:r>
          </a:p>
          <a:p>
            <a:pPr lvl="1">
              <a:spcBef>
                <a:spcPts val="0"/>
              </a:spcBef>
              <a:spcAft>
                <a:spcPts val="600"/>
              </a:spcAft>
            </a:pPr>
            <a:endParaRPr lang="en-US" sz="2400" dirty="0"/>
          </a:p>
          <a:p>
            <a:pPr marL="457200" lvl="1" indent="0">
              <a:spcBef>
                <a:spcPts val="0"/>
              </a:spcBef>
              <a:spcAft>
                <a:spcPts val="600"/>
              </a:spcAft>
              <a:buNone/>
            </a:pPr>
            <a:r>
              <a:rPr lang="en-US" sz="2400" b="1" dirty="0" err="1">
                <a:solidFill>
                  <a:srgbClr val="2F02F0"/>
                </a:solidFill>
                <a:latin typeface="Courier New"/>
                <a:cs typeface="Courier New"/>
              </a:rPr>
              <a:t>int</a:t>
            </a:r>
            <a:r>
              <a:rPr lang="en-US" sz="2400" b="1" dirty="0">
                <a:solidFill>
                  <a:srgbClr val="2F02F0"/>
                </a:solidFill>
                <a:latin typeface="Courier New"/>
                <a:cs typeface="Courier New"/>
              </a:rPr>
              <a:t> </a:t>
            </a:r>
            <a:r>
              <a:rPr lang="en-US" sz="2400" b="1" dirty="0" err="1">
                <a:solidFill>
                  <a:srgbClr val="2F02F0"/>
                </a:solidFill>
                <a:latin typeface="Courier New"/>
                <a:cs typeface="Courier New"/>
              </a:rPr>
              <a:t>pthread_mutex_</a:t>
            </a:r>
            <a:r>
              <a:rPr lang="en-US" sz="2400" b="1" dirty="0" err="1">
                <a:solidFill>
                  <a:srgbClr val="00B050"/>
                </a:solidFill>
                <a:latin typeface="Courier New"/>
                <a:cs typeface="Courier New"/>
              </a:rPr>
              <a:t>trylock</a:t>
            </a:r>
            <a:r>
              <a:rPr lang="en-US" sz="2400" b="1" dirty="0">
                <a:solidFill>
                  <a:srgbClr val="2F02F0"/>
                </a:solidFill>
                <a:latin typeface="Courier New"/>
                <a:cs typeface="Courier New"/>
              </a:rPr>
              <a:t>(pthread_mutex_t *mp);</a:t>
            </a:r>
          </a:p>
          <a:p>
            <a:pPr lvl="2">
              <a:spcBef>
                <a:spcPts val="0"/>
              </a:spcBef>
              <a:spcAft>
                <a:spcPts val="600"/>
              </a:spcAft>
            </a:pPr>
            <a:r>
              <a:rPr lang="en-US" sz="2000" i="1" dirty="0"/>
              <a:t>mp: </a:t>
            </a:r>
            <a:r>
              <a:rPr lang="en-US" sz="2000" dirty="0"/>
              <a:t>mutex to unlock</a:t>
            </a:r>
            <a:endParaRPr lang="en-US" sz="2000" i="1" dirty="0"/>
          </a:p>
        </p:txBody>
      </p:sp>
    </p:spTree>
    <p:extLst>
      <p:ext uri="{BB962C8B-B14F-4D97-AF65-F5344CB8AC3E}">
        <p14:creationId xmlns:p14="http://schemas.microsoft.com/office/powerpoint/2010/main" val="42875919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46</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Unlocking a Mutex</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When a thread is finished within the critical section, it needs to release the mutex</a:t>
            </a:r>
          </a:p>
          <a:p>
            <a:pPr lvl="1" algn="just">
              <a:spcBef>
                <a:spcPts val="0"/>
              </a:spcBef>
              <a:spcAft>
                <a:spcPts val="600"/>
              </a:spcAft>
            </a:pPr>
            <a:r>
              <a:rPr lang="en-US" sz="2000" dirty="0"/>
              <a:t>Calling the unlock function releases the lock</a:t>
            </a:r>
          </a:p>
          <a:p>
            <a:pPr lvl="1" algn="just">
              <a:spcBef>
                <a:spcPts val="0"/>
              </a:spcBef>
              <a:spcAft>
                <a:spcPts val="600"/>
              </a:spcAft>
            </a:pPr>
            <a:r>
              <a:rPr lang="en-US" sz="2000" dirty="0"/>
              <a:t>Then, any threads waiting for the lock compete to get it</a:t>
            </a:r>
          </a:p>
          <a:p>
            <a:pPr lvl="1" algn="just">
              <a:spcBef>
                <a:spcPts val="0"/>
              </a:spcBef>
              <a:spcAft>
                <a:spcPts val="600"/>
              </a:spcAft>
            </a:pPr>
            <a:r>
              <a:rPr lang="en-US" sz="2000" dirty="0"/>
              <a:t>Very important to remember to release mutex</a:t>
            </a:r>
          </a:p>
          <a:p>
            <a:pPr lvl="1">
              <a:spcBef>
                <a:spcPts val="0"/>
              </a:spcBef>
              <a:spcAft>
                <a:spcPts val="600"/>
              </a:spcAft>
            </a:pPr>
            <a:endParaRPr lang="en-US" sz="2000" dirty="0"/>
          </a:p>
          <a:p>
            <a:pPr marL="457200" lvl="1" indent="0">
              <a:spcBef>
                <a:spcPts val="0"/>
              </a:spcBef>
              <a:spcAft>
                <a:spcPts val="600"/>
              </a:spcAft>
              <a:buNone/>
            </a:pPr>
            <a:r>
              <a:rPr lang="en-US" sz="2400" b="1" dirty="0">
                <a:solidFill>
                  <a:srgbClr val="2F02F0"/>
                </a:solidFill>
                <a:latin typeface="Courier New"/>
                <a:cs typeface="Courier New"/>
              </a:rPr>
              <a:t>int pthread_mutex_</a:t>
            </a:r>
            <a:r>
              <a:rPr lang="en-US" sz="2400" b="1" dirty="0">
                <a:solidFill>
                  <a:srgbClr val="00B050"/>
                </a:solidFill>
                <a:latin typeface="Courier New"/>
                <a:cs typeface="Courier New"/>
              </a:rPr>
              <a:t>unlock</a:t>
            </a:r>
            <a:r>
              <a:rPr lang="en-US" sz="2400" b="1" dirty="0">
                <a:solidFill>
                  <a:srgbClr val="2F02F0"/>
                </a:solidFill>
                <a:latin typeface="Courier New"/>
                <a:cs typeface="Courier New"/>
              </a:rPr>
              <a:t>(pthread_mutex_t *mp);</a:t>
            </a:r>
          </a:p>
          <a:p>
            <a:pPr lvl="2">
              <a:spcBef>
                <a:spcPts val="0"/>
              </a:spcBef>
              <a:spcAft>
                <a:spcPts val="600"/>
              </a:spcAft>
            </a:pPr>
            <a:r>
              <a:rPr lang="en-US" sz="2000" i="1" dirty="0"/>
              <a:t>mp: </a:t>
            </a:r>
            <a:r>
              <a:rPr lang="en-US" sz="2000" dirty="0"/>
              <a:t>mutex to unlock</a:t>
            </a:r>
            <a:endParaRPr lang="en-US" sz="2000" i="1" dirty="0"/>
          </a:p>
        </p:txBody>
      </p:sp>
    </p:spTree>
    <p:extLst>
      <p:ext uri="{BB962C8B-B14F-4D97-AF65-F5344CB8AC3E}">
        <p14:creationId xmlns:p14="http://schemas.microsoft.com/office/powerpoint/2010/main" val="22253673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47</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Example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81230" y="1503363"/>
            <a:ext cx="8076970" cy="4904581"/>
          </a:xfrm>
          <a:prstGeom prst="rect">
            <a:avLst/>
          </a:prstGeom>
          <a:noFill/>
          <a:ln/>
        </p:spPr>
      </p:pic>
      <p:sp>
        <p:nvSpPr>
          <p:cNvPr id="3" name="Rounded Rectangle 2"/>
          <p:cNvSpPr/>
          <p:nvPr/>
        </p:nvSpPr>
        <p:spPr>
          <a:xfrm>
            <a:off x="6252029" y="3809548"/>
            <a:ext cx="2761003" cy="1302409"/>
          </a:xfrm>
          <a:prstGeom prst="roundRect">
            <a:avLst/>
          </a:prstGeom>
          <a:solidFill>
            <a:srgbClr val="D4F0E1"/>
          </a:solidFill>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a:t>A mutex must be destroyed (i.e., uninitialized) once you are done using it</a:t>
            </a:r>
          </a:p>
        </p:txBody>
      </p:sp>
      <p:cxnSp>
        <p:nvCxnSpPr>
          <p:cNvPr id="7" name="Straight Arrow Connector 6"/>
          <p:cNvCxnSpPr/>
          <p:nvPr/>
        </p:nvCxnSpPr>
        <p:spPr>
          <a:xfrm flipH="1">
            <a:off x="5519370" y="4770075"/>
            <a:ext cx="732659" cy="504683"/>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442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48</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2. Condition Variables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Condition variables provide yet another way for threads to synchronize. While mutexes implement synchronization by controlling thread access to data, </a:t>
            </a:r>
            <a:r>
              <a:rPr lang="en-US" sz="2400" dirty="0">
                <a:solidFill>
                  <a:srgbClr val="008000"/>
                </a:solidFill>
              </a:rPr>
              <a:t>condition variables allow threads to synchronize based upon the actual value of data</a:t>
            </a:r>
            <a:r>
              <a:rPr lang="en-US" sz="2400" dirty="0"/>
              <a:t>. </a:t>
            </a:r>
          </a:p>
          <a:p>
            <a:pPr algn="just" eaLnBrk="0" hangingPunct="0">
              <a:spcBef>
                <a:spcPts val="0"/>
              </a:spcBef>
              <a:spcAft>
                <a:spcPts val="600"/>
              </a:spcAft>
              <a:buFontTx/>
              <a:buChar char="•"/>
            </a:pPr>
            <a:r>
              <a:rPr lang="en-US" sz="2400" dirty="0"/>
              <a:t>Without condition variables, the programmer would need to have threads continually polling (possibly in a critical section), to check if the condition is met. </a:t>
            </a:r>
          </a:p>
          <a:p>
            <a:pPr algn="just" eaLnBrk="0" hangingPunct="0">
              <a:spcBef>
                <a:spcPts val="0"/>
              </a:spcBef>
              <a:spcAft>
                <a:spcPts val="600"/>
              </a:spcAft>
            </a:pPr>
            <a:r>
              <a:rPr lang="en-US" sz="2400" dirty="0"/>
              <a:t>This can be very resource consuming since the thread would be continuously busy in this activity. A condition variable is a way to achieve the same goal </a:t>
            </a:r>
            <a:r>
              <a:rPr lang="en-US" sz="2400" dirty="0">
                <a:solidFill>
                  <a:srgbClr val="008000"/>
                </a:solidFill>
              </a:rPr>
              <a:t>without polling</a:t>
            </a:r>
            <a:r>
              <a:rPr lang="en-US" sz="2400" dirty="0"/>
              <a:t>. </a:t>
            </a:r>
          </a:p>
          <a:p>
            <a:pPr algn="just" eaLnBrk="0" hangingPunct="0">
              <a:spcBef>
                <a:spcPts val="0"/>
              </a:spcBef>
              <a:spcAft>
                <a:spcPts val="600"/>
              </a:spcAft>
              <a:buFontTx/>
              <a:buChar char="•"/>
            </a:pPr>
            <a:r>
              <a:rPr lang="en-US" sz="2400" dirty="0">
                <a:solidFill>
                  <a:srgbClr val="008000"/>
                </a:solidFill>
              </a:rPr>
              <a:t>A condition variable is always used in conjunction with a </a:t>
            </a:r>
            <a:r>
              <a:rPr lang="en-US" sz="2400" dirty="0" err="1">
                <a:solidFill>
                  <a:srgbClr val="008000"/>
                </a:solidFill>
              </a:rPr>
              <a:t>mutex</a:t>
            </a:r>
            <a:r>
              <a:rPr lang="en-US" sz="2400" dirty="0">
                <a:solidFill>
                  <a:srgbClr val="008000"/>
                </a:solidFill>
              </a:rPr>
              <a:t> lock</a:t>
            </a:r>
          </a:p>
        </p:txBody>
      </p:sp>
    </p:spTree>
    <p:extLst>
      <p:ext uri="{BB962C8B-B14F-4D97-AF65-F5344CB8AC3E}">
        <p14:creationId xmlns:p14="http://schemas.microsoft.com/office/powerpoint/2010/main" val="35939388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49</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Condition Variables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t>A </a:t>
            </a:r>
            <a:r>
              <a:rPr lang="en-US" sz="2400" dirty="0">
                <a:solidFill>
                  <a:srgbClr val="008000"/>
                </a:solidFill>
              </a:rPr>
              <a:t>condition variable </a:t>
            </a:r>
            <a:r>
              <a:rPr lang="en-US" sz="2400" dirty="0"/>
              <a:t>is an </a:t>
            </a:r>
            <a:r>
              <a:rPr lang="en-US" sz="2400" i="1" dirty="0"/>
              <a:t>explicit queue </a:t>
            </a:r>
            <a:r>
              <a:rPr lang="en-US" sz="2400" dirty="0"/>
              <a:t>that threads can put themselves in when some state of execution (i.e., some condition) is not as desired (by </a:t>
            </a:r>
            <a:r>
              <a:rPr lang="en-US" sz="2400" dirty="0">
                <a:solidFill>
                  <a:srgbClr val="008000"/>
                </a:solidFill>
              </a:rPr>
              <a:t>waiting</a:t>
            </a:r>
            <a:r>
              <a:rPr lang="en-US" sz="2400" dirty="0">
                <a:solidFill>
                  <a:srgbClr val="FF0000"/>
                </a:solidFill>
              </a:rPr>
              <a:t> </a:t>
            </a:r>
            <a:r>
              <a:rPr lang="en-US" sz="2400" dirty="0"/>
              <a:t>on the condition)</a:t>
            </a:r>
          </a:p>
          <a:p>
            <a:pPr algn="just">
              <a:spcBef>
                <a:spcPts val="0"/>
              </a:spcBef>
              <a:spcAft>
                <a:spcPts val="600"/>
              </a:spcAft>
            </a:pPr>
            <a:r>
              <a:rPr lang="en-US" sz="2400" dirty="0"/>
              <a:t>Another thread, when it changes the condition, can wake one  (or more) of those waiting threads to allow them to continue (by </a:t>
            </a:r>
            <a:r>
              <a:rPr lang="en-US" sz="2400" dirty="0">
                <a:solidFill>
                  <a:srgbClr val="008000"/>
                </a:solidFill>
              </a:rPr>
              <a:t>signaling</a:t>
            </a:r>
            <a:r>
              <a:rPr lang="en-US" sz="2400" dirty="0">
                <a:solidFill>
                  <a:srgbClr val="FF0000"/>
                </a:solidFill>
              </a:rPr>
              <a:t> </a:t>
            </a:r>
            <a:r>
              <a:rPr lang="en-US" sz="2400" dirty="0"/>
              <a:t>on the condition)</a:t>
            </a:r>
          </a:p>
          <a:p>
            <a:pPr algn="just">
              <a:spcBef>
                <a:spcPts val="0"/>
              </a:spcBef>
              <a:spcAft>
                <a:spcPts val="600"/>
              </a:spcAft>
            </a:pPr>
            <a:r>
              <a:rPr lang="en-US" sz="2400" dirty="0"/>
              <a:t>A condition variable has two operations associated with it:</a:t>
            </a:r>
          </a:p>
          <a:p>
            <a:pPr lvl="1" algn="just">
              <a:spcBef>
                <a:spcPts val="0"/>
              </a:spcBef>
              <a:spcAft>
                <a:spcPts val="600"/>
              </a:spcAft>
            </a:pPr>
            <a:r>
              <a:rPr lang="en-US" sz="2000" dirty="0"/>
              <a:t>The </a:t>
            </a:r>
            <a:r>
              <a:rPr lang="en-US" sz="2000" dirty="0">
                <a:solidFill>
                  <a:srgbClr val="2F02F0"/>
                </a:solidFill>
              </a:rPr>
              <a:t>wait()</a:t>
            </a:r>
            <a:r>
              <a:rPr lang="en-US" sz="2000" dirty="0"/>
              <a:t> call is executed when a thread wishes to put itself to sleep</a:t>
            </a:r>
          </a:p>
          <a:p>
            <a:pPr lvl="1" algn="just">
              <a:spcBef>
                <a:spcPts val="0"/>
              </a:spcBef>
              <a:spcAft>
                <a:spcPts val="600"/>
              </a:spcAft>
            </a:pPr>
            <a:r>
              <a:rPr lang="en-US" sz="2000" dirty="0"/>
              <a:t>The </a:t>
            </a:r>
            <a:r>
              <a:rPr lang="en-US" sz="2000" dirty="0">
                <a:solidFill>
                  <a:srgbClr val="2F02F0"/>
                </a:solidFill>
              </a:rPr>
              <a:t>signal()</a:t>
            </a:r>
            <a:r>
              <a:rPr lang="en-US" sz="2000" dirty="0"/>
              <a:t> call is executed when a thread has changed something in the program and now wants to wake a sleeping thread waiting on this condition</a:t>
            </a:r>
          </a:p>
        </p:txBody>
      </p:sp>
    </p:spTree>
    <p:extLst>
      <p:ext uri="{BB962C8B-B14F-4D97-AF65-F5344CB8AC3E}">
        <p14:creationId xmlns:p14="http://schemas.microsoft.com/office/powerpoint/2010/main" val="73220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5</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Context Switch</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9"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defRPr/>
            </a:pPr>
            <a:r>
              <a:rPr lang="en-US" sz="2400" dirty="0"/>
              <a:t>When CPU switches to another process, the OS must </a:t>
            </a:r>
          </a:p>
          <a:p>
            <a:pPr lvl="1" algn="just">
              <a:spcBef>
                <a:spcPts val="0"/>
              </a:spcBef>
              <a:spcAft>
                <a:spcPts val="600"/>
              </a:spcAft>
              <a:defRPr/>
            </a:pPr>
            <a:r>
              <a:rPr lang="en-US" sz="2000" dirty="0"/>
              <a:t>Save the PCB of old process being swapped out</a:t>
            </a:r>
          </a:p>
          <a:p>
            <a:pPr lvl="1" algn="just">
              <a:spcBef>
                <a:spcPts val="0"/>
              </a:spcBef>
              <a:spcAft>
                <a:spcPts val="600"/>
              </a:spcAft>
              <a:defRPr/>
            </a:pPr>
            <a:r>
              <a:rPr lang="en-US" sz="2000" dirty="0"/>
              <a:t>Select new process to be swapped in</a:t>
            </a:r>
          </a:p>
          <a:p>
            <a:pPr lvl="1" algn="just">
              <a:spcBef>
                <a:spcPts val="0"/>
              </a:spcBef>
              <a:spcAft>
                <a:spcPts val="600"/>
              </a:spcAft>
              <a:defRPr/>
            </a:pPr>
            <a:r>
              <a:rPr lang="en-US" sz="2000" dirty="0"/>
              <a:t>Load the PCB of the new process being swapped in</a:t>
            </a:r>
          </a:p>
          <a:p>
            <a:pPr algn="just">
              <a:spcBef>
                <a:spcPts val="0"/>
              </a:spcBef>
              <a:spcAft>
                <a:spcPts val="600"/>
              </a:spcAft>
              <a:defRPr/>
            </a:pPr>
            <a:r>
              <a:rPr lang="en-US" sz="2400" dirty="0"/>
              <a:t>Context-switch time is </a:t>
            </a:r>
            <a:r>
              <a:rPr lang="en-US" sz="2400" dirty="0">
                <a:solidFill>
                  <a:srgbClr val="008000"/>
                </a:solidFill>
                <a:highlight>
                  <a:srgbClr val="FFFF00"/>
                </a:highlight>
              </a:rPr>
              <a:t>overhead</a:t>
            </a:r>
          </a:p>
          <a:p>
            <a:pPr lvl="1" algn="just">
              <a:spcBef>
                <a:spcPts val="0"/>
              </a:spcBef>
              <a:spcAft>
                <a:spcPts val="600"/>
              </a:spcAft>
              <a:defRPr/>
            </a:pPr>
            <a:r>
              <a:rPr lang="en-US" sz="2000" dirty="0"/>
              <a:t>The system does no useful work while switching</a:t>
            </a:r>
          </a:p>
          <a:p>
            <a:pPr lvl="2" algn="just">
              <a:spcBef>
                <a:spcPts val="0"/>
              </a:spcBef>
              <a:spcAft>
                <a:spcPts val="600"/>
              </a:spcAft>
              <a:defRPr/>
            </a:pPr>
            <a:r>
              <a:rPr lang="en-US" sz="2000" dirty="0"/>
              <a:t>Typical time </a:t>
            </a:r>
            <a:r>
              <a:rPr lang="en-US" sz="2000" b="1" dirty="0"/>
              <a:t>about 1 </a:t>
            </a:r>
            <a:r>
              <a:rPr lang="en-US" sz="2000" b="1" dirty="0">
                <a:sym typeface="Symbol" charset="0"/>
              </a:rPr>
              <a:t>sec</a:t>
            </a:r>
            <a:endParaRPr lang="en-US" sz="2000" b="1" dirty="0"/>
          </a:p>
          <a:p>
            <a:pPr lvl="1" algn="just">
              <a:spcBef>
                <a:spcPts val="0"/>
              </a:spcBef>
              <a:spcAft>
                <a:spcPts val="600"/>
              </a:spcAft>
              <a:defRPr/>
            </a:pPr>
            <a:r>
              <a:rPr lang="en-US" sz="2000" dirty="0"/>
              <a:t>The more complex the OS and the PCB, the longer the context switch</a:t>
            </a:r>
          </a:p>
          <a:p>
            <a:pPr algn="just">
              <a:spcBef>
                <a:spcPts val="0"/>
              </a:spcBef>
              <a:spcAft>
                <a:spcPts val="600"/>
              </a:spcAft>
              <a:defRPr/>
            </a:pPr>
            <a:r>
              <a:rPr lang="en-US" sz="2400" dirty="0"/>
              <a:t>Time dependent on hardware support</a:t>
            </a:r>
          </a:p>
          <a:p>
            <a:pPr lvl="1" algn="just">
              <a:spcBef>
                <a:spcPts val="0"/>
              </a:spcBef>
              <a:spcAft>
                <a:spcPts val="600"/>
              </a:spcAft>
              <a:defRPr/>
            </a:pPr>
            <a:r>
              <a:rPr lang="en-US" sz="2000" dirty="0"/>
              <a:t>Some hardware provides multiple sets of registers per CPU, resulting in multiple contexts loaded at once</a:t>
            </a:r>
          </a:p>
        </p:txBody>
      </p:sp>
    </p:spTree>
    <p:extLst>
      <p:ext uri="{BB962C8B-B14F-4D97-AF65-F5344CB8AC3E}">
        <p14:creationId xmlns:p14="http://schemas.microsoft.com/office/powerpoint/2010/main" val="2546940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50</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Condition Variables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200" y="1600200"/>
            <a:ext cx="8229600" cy="4807744"/>
          </a:xfrm>
        </p:spPr>
        <p:txBody>
          <a:bodyPr>
            <a:noAutofit/>
          </a:bodyPr>
          <a:lstStyle/>
          <a:p>
            <a:r>
              <a:rPr lang="en-US" sz="2400" dirty="0">
                <a:cs typeface="Times New Roman" charset="0"/>
              </a:rPr>
              <a:t>Waiting and signaling on condition variables</a:t>
            </a:r>
          </a:p>
          <a:p>
            <a:r>
              <a:rPr lang="en-US" sz="2400" dirty="0">
                <a:cs typeface="Times New Roman" charset="0"/>
              </a:rPr>
              <a:t>Routines</a:t>
            </a:r>
          </a:p>
          <a:p>
            <a:pPr marL="457200" lvl="1" indent="0">
              <a:buNone/>
            </a:pPr>
            <a:r>
              <a:rPr lang="en-US" sz="2400" b="1" dirty="0" err="1">
                <a:solidFill>
                  <a:srgbClr val="2F02F0"/>
                </a:solidFill>
                <a:latin typeface="Courier New"/>
                <a:cs typeface="Courier New"/>
              </a:rPr>
              <a:t>pthread_cond_wait</a:t>
            </a:r>
            <a:r>
              <a:rPr lang="en-US" sz="2400" b="1" dirty="0">
                <a:solidFill>
                  <a:srgbClr val="2F02F0"/>
                </a:solidFill>
                <a:latin typeface="Courier New"/>
                <a:cs typeface="Courier New"/>
              </a:rPr>
              <a:t>(</a:t>
            </a:r>
            <a:r>
              <a:rPr lang="en-US" sz="2400" b="1" dirty="0" err="1">
                <a:solidFill>
                  <a:srgbClr val="2F02F0"/>
                </a:solidFill>
                <a:latin typeface="Courier New"/>
                <a:cs typeface="Courier New"/>
              </a:rPr>
              <a:t>pthread_cond_t</a:t>
            </a:r>
            <a:r>
              <a:rPr lang="en-US" sz="2400" b="1" dirty="0">
                <a:solidFill>
                  <a:srgbClr val="2F02F0"/>
                </a:solidFill>
                <a:latin typeface="Courier New"/>
                <a:cs typeface="Courier New"/>
              </a:rPr>
              <a:t> *c, </a:t>
            </a:r>
            <a:r>
              <a:rPr lang="en-US" sz="2400" b="1" dirty="0" err="1">
                <a:solidFill>
                  <a:srgbClr val="2F02F0"/>
                </a:solidFill>
                <a:latin typeface="Courier New"/>
                <a:cs typeface="Courier New"/>
              </a:rPr>
              <a:t>pthread_mutex_t</a:t>
            </a:r>
            <a:r>
              <a:rPr lang="en-US" sz="2400" b="1" dirty="0">
                <a:solidFill>
                  <a:srgbClr val="2F02F0"/>
                </a:solidFill>
                <a:latin typeface="Courier New"/>
                <a:cs typeface="Courier New"/>
              </a:rPr>
              <a:t> *m); </a:t>
            </a:r>
          </a:p>
          <a:p>
            <a:pPr lvl="2"/>
            <a:r>
              <a:rPr lang="en-US" sz="2000" dirty="0">
                <a:cs typeface="Times New Roman" charset="0"/>
              </a:rPr>
              <a:t>Blocks the thread until the specific condition is signaled</a:t>
            </a:r>
          </a:p>
          <a:p>
            <a:pPr lvl="2"/>
            <a:r>
              <a:rPr lang="en-US" sz="2000" dirty="0">
                <a:cs typeface="Times New Roman" charset="0"/>
              </a:rPr>
              <a:t>Should be called with </a:t>
            </a:r>
            <a:r>
              <a:rPr lang="en-US" sz="2000" dirty="0" err="1">
                <a:cs typeface="Times New Roman" charset="0"/>
              </a:rPr>
              <a:t>mutex</a:t>
            </a:r>
            <a:r>
              <a:rPr lang="en-US" sz="2000" dirty="0">
                <a:cs typeface="Times New Roman" charset="0"/>
              </a:rPr>
              <a:t> locked</a:t>
            </a:r>
          </a:p>
          <a:p>
            <a:pPr lvl="2"/>
            <a:r>
              <a:rPr lang="en-US" sz="2000" dirty="0">
                <a:cs typeface="Times New Roman" charset="0"/>
              </a:rPr>
              <a:t>Automatically release the </a:t>
            </a:r>
            <a:r>
              <a:rPr lang="en-US" sz="2000" dirty="0" err="1">
                <a:cs typeface="Times New Roman" charset="0"/>
              </a:rPr>
              <a:t>mutex</a:t>
            </a:r>
            <a:r>
              <a:rPr lang="en-US" sz="2000" dirty="0">
                <a:cs typeface="Times New Roman" charset="0"/>
              </a:rPr>
              <a:t> lock while it waits</a:t>
            </a:r>
          </a:p>
          <a:p>
            <a:pPr lvl="2"/>
            <a:r>
              <a:rPr lang="en-US" sz="2000" dirty="0">
                <a:cs typeface="Times New Roman" charset="0"/>
              </a:rPr>
              <a:t>When return (condition is signaled), </a:t>
            </a:r>
            <a:r>
              <a:rPr lang="en-US" sz="2000" dirty="0" err="1">
                <a:cs typeface="Times New Roman" charset="0"/>
              </a:rPr>
              <a:t>mutex</a:t>
            </a:r>
            <a:r>
              <a:rPr lang="en-US" sz="2000" dirty="0">
                <a:cs typeface="Times New Roman" charset="0"/>
              </a:rPr>
              <a:t> is locked again</a:t>
            </a:r>
          </a:p>
          <a:p>
            <a:pPr marL="457200" lvl="1" indent="0">
              <a:buNone/>
            </a:pPr>
            <a:r>
              <a:rPr lang="en-US" sz="2400" b="1" dirty="0" err="1">
                <a:solidFill>
                  <a:srgbClr val="2F02F0"/>
                </a:solidFill>
                <a:latin typeface="Courier New"/>
                <a:cs typeface="Courier New"/>
              </a:rPr>
              <a:t>pthread_cond_signal</a:t>
            </a:r>
            <a:r>
              <a:rPr lang="en-US" sz="2400" b="1" dirty="0">
                <a:solidFill>
                  <a:srgbClr val="2F02F0"/>
                </a:solidFill>
                <a:latin typeface="Courier New"/>
                <a:cs typeface="Courier New"/>
              </a:rPr>
              <a:t>(</a:t>
            </a:r>
            <a:r>
              <a:rPr lang="en-US" sz="2400" b="1" dirty="0" err="1">
                <a:solidFill>
                  <a:srgbClr val="2F02F0"/>
                </a:solidFill>
                <a:latin typeface="Courier New"/>
                <a:cs typeface="Courier New"/>
              </a:rPr>
              <a:t>pthread_cond_t</a:t>
            </a:r>
            <a:r>
              <a:rPr lang="en-US" sz="2400" b="1" dirty="0">
                <a:solidFill>
                  <a:srgbClr val="2F02F0"/>
                </a:solidFill>
                <a:latin typeface="Courier New"/>
                <a:cs typeface="Courier New"/>
              </a:rPr>
              <a:t> *c); </a:t>
            </a:r>
            <a:endParaRPr lang="en-US" sz="2000" b="1" dirty="0">
              <a:solidFill>
                <a:srgbClr val="2F02F0"/>
              </a:solidFill>
              <a:cs typeface="Times New Roman" charset="0"/>
            </a:endParaRPr>
          </a:p>
          <a:p>
            <a:pPr lvl="2"/>
            <a:r>
              <a:rPr lang="en-US" sz="2000" dirty="0">
                <a:cs typeface="Times New Roman" charset="0"/>
              </a:rPr>
              <a:t>Wake up a thread waiting on the condition variable.</a:t>
            </a:r>
          </a:p>
          <a:p>
            <a:pPr lvl="2"/>
            <a:r>
              <a:rPr lang="en-US" sz="2000" dirty="0">
                <a:cs typeface="Times New Roman" charset="0"/>
              </a:rPr>
              <a:t>Called after </a:t>
            </a:r>
            <a:r>
              <a:rPr lang="en-US" sz="2000" dirty="0" err="1">
                <a:cs typeface="Times New Roman" charset="0"/>
              </a:rPr>
              <a:t>mutex</a:t>
            </a:r>
            <a:r>
              <a:rPr lang="en-US" sz="2000" dirty="0">
                <a:cs typeface="Times New Roman" charset="0"/>
              </a:rPr>
              <a:t> is locked, and must unlock </a:t>
            </a:r>
            <a:r>
              <a:rPr lang="en-US" sz="2000" dirty="0" err="1">
                <a:cs typeface="Times New Roman" charset="0"/>
              </a:rPr>
              <a:t>mutex</a:t>
            </a:r>
            <a:r>
              <a:rPr lang="en-US" sz="2000" dirty="0">
                <a:cs typeface="Times New Roman" charset="0"/>
              </a:rPr>
              <a:t> after</a:t>
            </a:r>
          </a:p>
        </p:txBody>
      </p:sp>
    </p:spTree>
    <p:extLst>
      <p:ext uri="{BB962C8B-B14F-4D97-AF65-F5344CB8AC3E}">
        <p14:creationId xmlns:p14="http://schemas.microsoft.com/office/powerpoint/2010/main" val="5045829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51</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Condition Variables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200" y="1600200"/>
            <a:ext cx="8229600" cy="4807744"/>
          </a:xfrm>
        </p:spPr>
        <p:txBody>
          <a:bodyPr>
            <a:noAutofit/>
          </a:bodyPr>
          <a:lstStyle/>
          <a:p>
            <a:r>
              <a:rPr lang="en-US" sz="2800" dirty="0">
                <a:cs typeface="Times New Roman" charset="0"/>
              </a:rPr>
              <a:t>Routines </a:t>
            </a:r>
            <a:r>
              <a:rPr lang="en-US" sz="2000" dirty="0">
                <a:cs typeface="Times New Roman" charset="0"/>
              </a:rPr>
              <a:t>(cont’d)</a:t>
            </a:r>
            <a:endParaRPr lang="en-US" sz="2800" dirty="0">
              <a:cs typeface="Times New Roman" charset="0"/>
            </a:endParaRPr>
          </a:p>
          <a:p>
            <a:pPr marL="457200" lvl="1" indent="0">
              <a:buNone/>
            </a:pPr>
            <a:r>
              <a:rPr lang="en-US" sz="2400" b="1" dirty="0" err="1">
                <a:solidFill>
                  <a:srgbClr val="2F02F0"/>
                </a:solidFill>
                <a:latin typeface="Courier New"/>
                <a:cs typeface="Courier New"/>
              </a:rPr>
              <a:t>pthread_cond_init</a:t>
            </a:r>
            <a:r>
              <a:rPr lang="en-US" sz="2400" b="1" dirty="0">
                <a:solidFill>
                  <a:srgbClr val="2F02F0"/>
                </a:solidFill>
                <a:latin typeface="Courier New"/>
                <a:cs typeface="Courier New"/>
              </a:rPr>
              <a:t>(</a:t>
            </a:r>
            <a:r>
              <a:rPr lang="en-US" sz="2400" b="1" dirty="0" err="1">
                <a:solidFill>
                  <a:srgbClr val="2F02F0"/>
                </a:solidFill>
                <a:latin typeface="Courier New"/>
                <a:cs typeface="Courier New"/>
              </a:rPr>
              <a:t>pthread_cond_t</a:t>
            </a:r>
            <a:r>
              <a:rPr lang="en-US" sz="2400" b="1" dirty="0">
                <a:solidFill>
                  <a:srgbClr val="2F02F0"/>
                </a:solidFill>
                <a:latin typeface="Courier New"/>
                <a:cs typeface="Courier New"/>
              </a:rPr>
              <a:t> *c, </a:t>
            </a:r>
            <a:r>
              <a:rPr lang="en-US" sz="2400" b="1" dirty="0" err="1">
                <a:solidFill>
                  <a:srgbClr val="2F02F0"/>
                </a:solidFill>
                <a:latin typeface="Courier New"/>
                <a:cs typeface="Courier New"/>
              </a:rPr>
              <a:t>const</a:t>
            </a:r>
            <a:r>
              <a:rPr lang="en-US" sz="2400" b="1" dirty="0">
                <a:solidFill>
                  <a:srgbClr val="2F02F0"/>
                </a:solidFill>
                <a:latin typeface="Courier New"/>
                <a:cs typeface="Courier New"/>
              </a:rPr>
              <a:t> </a:t>
            </a:r>
            <a:r>
              <a:rPr lang="en-US" sz="2400" b="1" dirty="0" err="1">
                <a:solidFill>
                  <a:srgbClr val="2F02F0"/>
                </a:solidFill>
                <a:latin typeface="Courier New"/>
                <a:cs typeface="Courier New"/>
              </a:rPr>
              <a:t>pthread_condattr_t</a:t>
            </a:r>
            <a:r>
              <a:rPr lang="en-US" sz="2400" b="1" dirty="0">
                <a:solidFill>
                  <a:srgbClr val="2F02F0"/>
                </a:solidFill>
                <a:latin typeface="Courier New"/>
                <a:cs typeface="Courier New"/>
              </a:rPr>
              <a:t> *</a:t>
            </a:r>
            <a:r>
              <a:rPr lang="en-US" sz="2400" b="1" dirty="0" err="1">
                <a:solidFill>
                  <a:srgbClr val="2F02F0"/>
                </a:solidFill>
                <a:latin typeface="Courier New"/>
                <a:cs typeface="Courier New"/>
              </a:rPr>
              <a:t>attr</a:t>
            </a:r>
            <a:r>
              <a:rPr lang="en-US" sz="2400" b="1" dirty="0">
                <a:solidFill>
                  <a:srgbClr val="2F02F0"/>
                </a:solidFill>
                <a:latin typeface="Courier New"/>
                <a:cs typeface="Courier New"/>
              </a:rPr>
              <a:t>); </a:t>
            </a:r>
          </a:p>
          <a:p>
            <a:pPr lvl="2"/>
            <a:r>
              <a:rPr lang="en-US" sz="2000" dirty="0">
                <a:cs typeface="Times New Roman" charset="0"/>
              </a:rPr>
              <a:t>Initializes the condition variable with attributes specified by </a:t>
            </a:r>
            <a:r>
              <a:rPr lang="en-US" sz="2000" dirty="0" err="1">
                <a:latin typeface="Courier New" panose="02070309020205020404" pitchFamily="49" charset="0"/>
                <a:cs typeface="Courier New" panose="02070309020205020404" pitchFamily="49" charset="0"/>
              </a:rPr>
              <a:t>attr</a:t>
            </a:r>
            <a:endParaRPr lang="en-US" sz="2000" dirty="0">
              <a:cs typeface="Times New Roman" charset="0"/>
            </a:endParaRPr>
          </a:p>
          <a:p>
            <a:pPr lvl="2"/>
            <a:r>
              <a:rPr lang="en-US" sz="2000" dirty="0">
                <a:cs typeface="Times New Roman" charset="0"/>
              </a:rPr>
              <a:t>If </a:t>
            </a:r>
            <a:r>
              <a:rPr lang="en-US" sz="2000" dirty="0" err="1">
                <a:latin typeface="Courier New" panose="02070309020205020404" pitchFamily="49" charset="0"/>
                <a:cs typeface="Courier New" panose="02070309020205020404" pitchFamily="49" charset="0"/>
              </a:rPr>
              <a:t>attr</a:t>
            </a:r>
            <a:r>
              <a:rPr lang="en-US" sz="2000" dirty="0">
                <a:cs typeface="Times New Roman" charset="0"/>
              </a:rPr>
              <a:t> is NULL, default attributes are used</a:t>
            </a:r>
          </a:p>
          <a:p>
            <a:pPr marL="457200" lvl="1" indent="0">
              <a:buNone/>
            </a:pPr>
            <a:r>
              <a:rPr lang="en-US" sz="2400" b="1" dirty="0" err="1">
                <a:solidFill>
                  <a:srgbClr val="2F02F0"/>
                </a:solidFill>
                <a:latin typeface="Courier New"/>
                <a:cs typeface="Courier New"/>
              </a:rPr>
              <a:t>pthread_cond_destroy</a:t>
            </a:r>
            <a:r>
              <a:rPr lang="en-US" sz="2400" b="1" dirty="0">
                <a:solidFill>
                  <a:srgbClr val="2F02F0"/>
                </a:solidFill>
                <a:latin typeface="Courier New"/>
                <a:cs typeface="Courier New"/>
              </a:rPr>
              <a:t>(</a:t>
            </a:r>
            <a:r>
              <a:rPr lang="en-US" sz="2400" b="1" dirty="0" err="1">
                <a:solidFill>
                  <a:srgbClr val="2F02F0"/>
                </a:solidFill>
                <a:latin typeface="Courier New"/>
                <a:cs typeface="Courier New"/>
              </a:rPr>
              <a:t>pthread_cond_t</a:t>
            </a:r>
            <a:r>
              <a:rPr lang="en-US" sz="2400" b="1" dirty="0">
                <a:solidFill>
                  <a:srgbClr val="2F02F0"/>
                </a:solidFill>
                <a:latin typeface="Courier New"/>
                <a:cs typeface="Courier New"/>
              </a:rPr>
              <a:t> *c);</a:t>
            </a:r>
            <a:r>
              <a:rPr lang="en-US" sz="2400" b="1" dirty="0">
                <a:latin typeface="Courier New"/>
                <a:cs typeface="Courier New"/>
              </a:rPr>
              <a:t> </a:t>
            </a:r>
            <a:endParaRPr lang="en-US" sz="2000" b="1" dirty="0">
              <a:cs typeface="Times New Roman" charset="0"/>
            </a:endParaRPr>
          </a:p>
          <a:p>
            <a:pPr lvl="2"/>
            <a:r>
              <a:rPr lang="en-US" sz="2000" dirty="0">
                <a:cs typeface="Times New Roman" charset="0"/>
              </a:rPr>
              <a:t>Destroys the condition variable</a:t>
            </a:r>
          </a:p>
          <a:p>
            <a:pPr lvl="2" algn="just"/>
            <a:r>
              <a:rPr lang="en-US" sz="2000" dirty="0">
                <a:cs typeface="Times New Roman" charset="0"/>
              </a:rPr>
              <a:t>Attempting to destroy a condition variable upon which other threads are currently blocked results in undefined behavior</a:t>
            </a:r>
          </a:p>
        </p:txBody>
      </p:sp>
    </p:spTree>
    <p:extLst>
      <p:ext uri="{BB962C8B-B14F-4D97-AF65-F5344CB8AC3E}">
        <p14:creationId xmlns:p14="http://schemas.microsoft.com/office/powerpoint/2010/main" val="27192378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52</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Spurious Wakeup</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200" y="1600200"/>
            <a:ext cx="8229600" cy="4807744"/>
          </a:xfrm>
        </p:spPr>
        <p:txBody>
          <a:bodyPr>
            <a:noAutofit/>
          </a:bodyPr>
          <a:lstStyle/>
          <a:p>
            <a:pPr algn="just"/>
            <a:r>
              <a:rPr lang="en-US" sz="2400" dirty="0"/>
              <a:t>For performance reasons, the POSIX API allows the OS to wake up your thread even if the condition has not been fulfilled</a:t>
            </a:r>
          </a:p>
          <a:p>
            <a:pPr lvl="1" algn="just"/>
            <a:r>
              <a:rPr lang="en-US" sz="2000" dirty="0"/>
              <a:t>This is called </a:t>
            </a:r>
            <a:r>
              <a:rPr lang="en-US" sz="2000" dirty="0">
                <a:solidFill>
                  <a:srgbClr val="008000"/>
                </a:solidFill>
              </a:rPr>
              <a:t>spurious wakeup</a:t>
            </a:r>
            <a:r>
              <a:rPr lang="en-US" sz="2000" dirty="0"/>
              <a:t>, a complication that arises from the use of condition variables as provided by certain multithreading APIs where even after a condition variable appears to have been signaled from a waiting thread's point of view, the condition that was awaited may still be false</a:t>
            </a:r>
          </a:p>
          <a:p>
            <a:pPr lvl="1" algn="just"/>
            <a:r>
              <a:rPr lang="en-US" sz="2000" dirty="0"/>
              <a:t>A thread might be awoken from its waiting state even though no thread signaled the condition variable</a:t>
            </a:r>
          </a:p>
          <a:p>
            <a:pPr lvl="1" algn="just"/>
            <a:r>
              <a:rPr lang="en-US" sz="2000" dirty="0"/>
              <a:t>For correctness it is necessary, then, to verify that the condition is indeed true after the thread has finished waiting</a:t>
            </a:r>
          </a:p>
          <a:p>
            <a:pPr lvl="1" algn="just"/>
            <a:r>
              <a:rPr lang="en-US" sz="2000" dirty="0"/>
              <a:t>Because spurious wakeup can happen repeatedly, this is </a:t>
            </a:r>
            <a:r>
              <a:rPr lang="en-US" sz="2000" dirty="0">
                <a:solidFill>
                  <a:srgbClr val="008000"/>
                </a:solidFill>
              </a:rPr>
              <a:t>achieved by waiting inside a loop</a:t>
            </a:r>
            <a:r>
              <a:rPr lang="en-US" sz="2000" dirty="0"/>
              <a:t> that terminates when the condition is true</a:t>
            </a:r>
            <a:endParaRPr lang="en-US" sz="1600" dirty="0"/>
          </a:p>
        </p:txBody>
      </p:sp>
    </p:spTree>
    <p:extLst>
      <p:ext uri="{BB962C8B-B14F-4D97-AF65-F5344CB8AC3E}">
        <p14:creationId xmlns:p14="http://schemas.microsoft.com/office/powerpoint/2010/main" val="13053363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53</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3. Semaphores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200" y="1600200"/>
            <a:ext cx="8229600" cy="4807744"/>
          </a:xfrm>
        </p:spPr>
        <p:txBody>
          <a:bodyPr>
            <a:noAutofit/>
          </a:bodyPr>
          <a:lstStyle/>
          <a:p>
            <a:pPr algn="just">
              <a:spcBef>
                <a:spcPts val="0"/>
              </a:spcBef>
              <a:spcAft>
                <a:spcPts val="600"/>
              </a:spcAft>
            </a:pPr>
            <a:r>
              <a:rPr lang="en-US" sz="2400" dirty="0">
                <a:latin typeface="Courier New"/>
                <a:cs typeface="Courier New"/>
              </a:rPr>
              <a:t>pthreads</a:t>
            </a:r>
            <a:r>
              <a:rPr lang="en-US" sz="2400" dirty="0"/>
              <a:t> allow the specific creation of semaphores</a:t>
            </a:r>
          </a:p>
          <a:p>
            <a:pPr lvl="1" algn="just">
              <a:spcBef>
                <a:spcPts val="0"/>
              </a:spcBef>
              <a:spcAft>
                <a:spcPts val="600"/>
              </a:spcAft>
            </a:pPr>
            <a:r>
              <a:rPr lang="en-US" sz="2000" dirty="0"/>
              <a:t>Semaphore is an integer variable and can be initialized to any value</a:t>
            </a:r>
          </a:p>
          <a:p>
            <a:pPr lvl="2" algn="just">
              <a:spcBef>
                <a:spcPts val="0"/>
              </a:spcBef>
              <a:spcAft>
                <a:spcPts val="600"/>
              </a:spcAft>
            </a:pPr>
            <a:r>
              <a:rPr lang="en-US" sz="2000" dirty="0"/>
              <a:t>Can do increments and decrements of semaphore value</a:t>
            </a:r>
          </a:p>
          <a:p>
            <a:pPr lvl="1" algn="just">
              <a:spcBef>
                <a:spcPts val="0"/>
              </a:spcBef>
              <a:spcAft>
                <a:spcPts val="600"/>
              </a:spcAft>
            </a:pPr>
            <a:r>
              <a:rPr lang="en-US" sz="2000" dirty="0">
                <a:solidFill>
                  <a:srgbClr val="008000"/>
                </a:solidFill>
              </a:rPr>
              <a:t>Thread blocks if semaphore value is less than or equal to zero when a decrement is attempted</a:t>
            </a:r>
          </a:p>
          <a:p>
            <a:pPr lvl="1" algn="just">
              <a:spcBef>
                <a:spcPts val="0"/>
              </a:spcBef>
              <a:spcAft>
                <a:spcPts val="600"/>
              </a:spcAft>
            </a:pPr>
            <a:r>
              <a:rPr lang="en-US" sz="2000" dirty="0"/>
              <a:t>As soon as </a:t>
            </a:r>
            <a:r>
              <a:rPr lang="en-US" sz="2000" dirty="0">
                <a:solidFill>
                  <a:srgbClr val="008000"/>
                </a:solidFill>
              </a:rPr>
              <a:t>semaphore value is greater than zero</a:t>
            </a:r>
            <a:r>
              <a:rPr lang="en-US" sz="2000" dirty="0"/>
              <a:t>, one of the </a:t>
            </a:r>
            <a:r>
              <a:rPr lang="en-US" sz="2000" dirty="0">
                <a:solidFill>
                  <a:srgbClr val="008000"/>
                </a:solidFill>
              </a:rPr>
              <a:t>blocked threads wakes up </a:t>
            </a:r>
            <a:r>
              <a:rPr lang="en-US" sz="2000" dirty="0"/>
              <a:t>and continues</a:t>
            </a:r>
          </a:p>
          <a:p>
            <a:pPr lvl="2" algn="just">
              <a:spcBef>
                <a:spcPts val="0"/>
              </a:spcBef>
              <a:spcAft>
                <a:spcPts val="600"/>
              </a:spcAft>
            </a:pPr>
            <a:r>
              <a:rPr lang="en-US" sz="2000" dirty="0"/>
              <a:t>No guarantees as to which thread this might be</a:t>
            </a:r>
          </a:p>
        </p:txBody>
      </p:sp>
      <p:sp>
        <p:nvSpPr>
          <p:cNvPr id="2" name="Rectangle: Rounded Corners 1">
            <a:extLst>
              <a:ext uri="{FF2B5EF4-FFF2-40B4-BE49-F238E27FC236}">
                <a16:creationId xmlns:a16="http://schemas.microsoft.com/office/drawing/2014/main" id="{13FBAFA1-5C32-F37B-641E-D38776E1D239}"/>
              </a:ext>
            </a:extLst>
          </p:cNvPr>
          <p:cNvSpPr/>
          <p:nvPr/>
        </p:nvSpPr>
        <p:spPr>
          <a:xfrm>
            <a:off x="317241" y="4814596"/>
            <a:ext cx="8229600" cy="1768766"/>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A semaphore restricts the # of simultaneous users of a shared resource up to a maximum number. Threads can request access to the resource (decrementing the </a:t>
            </a:r>
            <a:r>
              <a:rPr lang="en-US" sz="2000" dirty="0" err="1">
                <a:solidFill>
                  <a:schemeClr val="tx1"/>
                </a:solidFill>
              </a:rPr>
              <a:t>sem</a:t>
            </a:r>
            <a:r>
              <a:rPr lang="en-US" sz="2000" dirty="0">
                <a:solidFill>
                  <a:schemeClr val="tx1"/>
                </a:solidFill>
              </a:rPr>
              <a:t>), and can signal that they have finished using the resource (incrementing the </a:t>
            </a:r>
            <a:r>
              <a:rPr lang="en-US" sz="2000" dirty="0" err="1">
                <a:solidFill>
                  <a:schemeClr val="tx1"/>
                </a:solidFill>
              </a:rPr>
              <a:t>sem</a:t>
            </a:r>
            <a:r>
              <a:rPr lang="en-US" sz="2000" dirty="0">
                <a:solidFill>
                  <a:schemeClr val="tx1"/>
                </a:solidFill>
              </a:rPr>
              <a:t>).</a:t>
            </a:r>
          </a:p>
        </p:txBody>
      </p:sp>
    </p:spTree>
    <p:extLst>
      <p:ext uri="{BB962C8B-B14F-4D97-AF65-F5344CB8AC3E}">
        <p14:creationId xmlns:p14="http://schemas.microsoft.com/office/powerpoint/2010/main" val="21160743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54</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Creating Semaphores</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200" y="1600200"/>
            <a:ext cx="8229600" cy="4807744"/>
          </a:xfrm>
        </p:spPr>
        <p:txBody>
          <a:bodyPr>
            <a:noAutofit/>
          </a:bodyPr>
          <a:lstStyle/>
          <a:p>
            <a:pPr>
              <a:spcBef>
                <a:spcPts val="0"/>
              </a:spcBef>
              <a:spcAft>
                <a:spcPts val="600"/>
              </a:spcAft>
            </a:pPr>
            <a:r>
              <a:rPr lang="en-US" sz="2400" dirty="0"/>
              <a:t>Semaphores are created like other variables</a:t>
            </a:r>
          </a:p>
          <a:p>
            <a:pPr lvl="1">
              <a:spcBef>
                <a:spcPts val="0"/>
              </a:spcBef>
              <a:spcAft>
                <a:spcPts val="600"/>
              </a:spcAft>
            </a:pPr>
            <a:r>
              <a:rPr lang="en-US" sz="2000" dirty="0"/>
              <a:t>sem_t semaphore;</a:t>
            </a:r>
          </a:p>
          <a:p>
            <a:pPr>
              <a:spcBef>
                <a:spcPts val="0"/>
              </a:spcBef>
              <a:spcAft>
                <a:spcPts val="600"/>
              </a:spcAft>
            </a:pPr>
            <a:r>
              <a:rPr lang="en-US" sz="2400" dirty="0"/>
              <a:t>Semaphores must be initialized</a:t>
            </a:r>
          </a:p>
          <a:p>
            <a:pPr marL="798513" lvl="1" indent="-341313">
              <a:spcBef>
                <a:spcPts val="0"/>
              </a:spcBef>
              <a:spcAft>
                <a:spcPts val="600"/>
              </a:spcAft>
              <a:buNone/>
            </a:pPr>
            <a:r>
              <a:rPr lang="en-US" sz="2400" b="1" dirty="0">
                <a:solidFill>
                  <a:srgbClr val="2F02F0"/>
                </a:solidFill>
                <a:latin typeface="Courier New"/>
                <a:cs typeface="Courier New"/>
              </a:rPr>
              <a:t>int sem_init(sem_t *sem, int pshared, unsigned int value);</a:t>
            </a:r>
          </a:p>
          <a:p>
            <a:pPr lvl="2">
              <a:spcBef>
                <a:spcPts val="0"/>
              </a:spcBef>
              <a:spcAft>
                <a:spcPts val="600"/>
              </a:spcAft>
            </a:pPr>
            <a:r>
              <a:rPr lang="en-US" sz="2000" i="1" dirty="0"/>
              <a:t>sem:</a:t>
            </a:r>
            <a:r>
              <a:rPr lang="en-US" sz="2000" dirty="0"/>
              <a:t> the semaphore value to initialize</a:t>
            </a:r>
          </a:p>
          <a:p>
            <a:pPr lvl="2">
              <a:spcBef>
                <a:spcPts val="0"/>
              </a:spcBef>
              <a:spcAft>
                <a:spcPts val="600"/>
              </a:spcAft>
            </a:pPr>
            <a:r>
              <a:rPr lang="en-US" sz="2000" i="1" dirty="0"/>
              <a:t>pshared:</a:t>
            </a:r>
            <a:r>
              <a:rPr lang="en-US" sz="2000" dirty="0"/>
              <a:t> share semaphore across processes – usually 0</a:t>
            </a:r>
          </a:p>
          <a:p>
            <a:pPr lvl="2">
              <a:spcBef>
                <a:spcPts val="0"/>
              </a:spcBef>
              <a:spcAft>
                <a:spcPts val="600"/>
              </a:spcAft>
            </a:pPr>
            <a:r>
              <a:rPr lang="en-US" sz="2000" i="1" dirty="0"/>
              <a:t>value:</a:t>
            </a:r>
            <a:r>
              <a:rPr lang="en-US" sz="2000" dirty="0"/>
              <a:t> the initial value of the semaphore</a:t>
            </a:r>
            <a:endParaRPr lang="en-US" sz="2000" i="1" dirty="0"/>
          </a:p>
        </p:txBody>
      </p:sp>
    </p:spTree>
    <p:extLst>
      <p:ext uri="{BB962C8B-B14F-4D97-AF65-F5344CB8AC3E}">
        <p14:creationId xmlns:p14="http://schemas.microsoft.com/office/powerpoint/2010/main" val="29504840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55</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Decrementing a Semaphore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200" y="1600200"/>
            <a:ext cx="8229600" cy="4807744"/>
          </a:xfrm>
        </p:spPr>
        <p:txBody>
          <a:bodyPr>
            <a:noAutofit/>
          </a:bodyPr>
          <a:lstStyle/>
          <a:p>
            <a:pPr marL="0" indent="0">
              <a:spcBef>
                <a:spcPts val="0"/>
              </a:spcBef>
              <a:spcAft>
                <a:spcPts val="600"/>
              </a:spcAft>
              <a:buNone/>
            </a:pPr>
            <a:r>
              <a:rPr lang="en-US" sz="2400" b="1" dirty="0">
                <a:solidFill>
                  <a:srgbClr val="2F02F0"/>
                </a:solidFill>
                <a:latin typeface="Courier New"/>
                <a:cs typeface="Courier New"/>
              </a:rPr>
              <a:t>int sem_wait(sem_t *sem);</a:t>
            </a:r>
          </a:p>
          <a:p>
            <a:pPr lvl="1">
              <a:spcBef>
                <a:spcPts val="0"/>
              </a:spcBef>
              <a:spcAft>
                <a:spcPts val="600"/>
              </a:spcAft>
            </a:pPr>
            <a:r>
              <a:rPr lang="en-US" sz="2000" i="1" dirty="0"/>
              <a:t>sem:</a:t>
            </a:r>
            <a:r>
              <a:rPr lang="en-US" sz="2000" dirty="0"/>
              <a:t> semaphore to try and decrement</a:t>
            </a:r>
          </a:p>
          <a:p>
            <a:pPr lvl="1">
              <a:spcBef>
                <a:spcPts val="0"/>
              </a:spcBef>
              <a:spcAft>
                <a:spcPts val="600"/>
              </a:spcAft>
            </a:pPr>
            <a:endParaRPr lang="en-US" sz="2200" dirty="0"/>
          </a:p>
          <a:p>
            <a:pPr algn="just">
              <a:spcBef>
                <a:spcPts val="0"/>
              </a:spcBef>
              <a:spcAft>
                <a:spcPts val="600"/>
              </a:spcAft>
            </a:pPr>
            <a:r>
              <a:rPr lang="en-US" sz="2400" dirty="0"/>
              <a:t>If the semaphore value is greater than 0, the </a:t>
            </a:r>
            <a:r>
              <a:rPr lang="en-US" sz="2400" i="1" dirty="0"/>
              <a:t>sem_wait</a:t>
            </a:r>
            <a:r>
              <a:rPr lang="en-US" sz="2400" dirty="0"/>
              <a:t> call return immediately</a:t>
            </a:r>
          </a:p>
          <a:p>
            <a:pPr lvl="1" algn="just">
              <a:spcBef>
                <a:spcPts val="0"/>
              </a:spcBef>
              <a:spcAft>
                <a:spcPts val="600"/>
              </a:spcAft>
            </a:pPr>
            <a:r>
              <a:rPr lang="en-US" sz="2000" dirty="0"/>
              <a:t>Otherwise it blocks the calling thread until the value becomes greater than 0</a:t>
            </a:r>
          </a:p>
          <a:p>
            <a:pPr algn="just">
              <a:spcBef>
                <a:spcPts val="0"/>
              </a:spcBef>
              <a:spcAft>
                <a:spcPts val="600"/>
              </a:spcAft>
            </a:pPr>
            <a:r>
              <a:rPr lang="en-US" sz="2400" dirty="0"/>
              <a:t>The </a:t>
            </a:r>
            <a:r>
              <a:rPr lang="en-US" sz="2400" i="1" dirty="0" err="1"/>
              <a:t>sem_wait</a:t>
            </a:r>
            <a:r>
              <a:rPr lang="en-US" sz="2400" i="1" dirty="0"/>
              <a:t>()</a:t>
            </a:r>
            <a:r>
              <a:rPr lang="en-US" sz="2400" dirty="0"/>
              <a:t> </a:t>
            </a:r>
            <a:r>
              <a:rPr lang="en-US" sz="2400" dirty="0">
                <a:solidFill>
                  <a:srgbClr val="008000"/>
                </a:solidFill>
              </a:rPr>
              <a:t>atomic</a:t>
            </a:r>
            <a:r>
              <a:rPr lang="en-US" sz="2400" dirty="0"/>
              <a:t> operation has the following semantics</a:t>
            </a:r>
          </a:p>
          <a:p>
            <a:pPr marL="457200" lvl="1" indent="0">
              <a:spcBef>
                <a:spcPts val="0"/>
              </a:spcBef>
              <a:buNone/>
            </a:pPr>
            <a:r>
              <a:rPr lang="en-US" sz="2000" dirty="0" err="1">
                <a:solidFill>
                  <a:srgbClr val="2F02F0"/>
                </a:solidFill>
                <a:latin typeface="Arial" charset="0"/>
                <a:ea typeface="MS PGothic" charset="0"/>
                <a:cs typeface="MS PGothic" charset="0"/>
                <a:sym typeface="Symbol" charset="0"/>
              </a:rPr>
              <a:t>sem_wait</a:t>
            </a:r>
            <a:r>
              <a:rPr lang="en-US" sz="2000" dirty="0">
                <a:solidFill>
                  <a:srgbClr val="2F02F0"/>
                </a:solidFill>
                <a:latin typeface="Arial" charset="0"/>
                <a:ea typeface="MS PGothic" charset="0"/>
                <a:cs typeface="MS PGothic" charset="0"/>
                <a:sym typeface="Symbol" charset="0"/>
              </a:rPr>
              <a:t>(S)</a:t>
            </a:r>
          </a:p>
          <a:p>
            <a:pPr marL="457200" lvl="1" indent="0">
              <a:spcBef>
                <a:spcPts val="0"/>
              </a:spcBef>
              <a:buNone/>
            </a:pPr>
            <a:r>
              <a:rPr lang="en-US" sz="2000" dirty="0">
                <a:solidFill>
                  <a:srgbClr val="0000FF"/>
                </a:solidFill>
                <a:latin typeface="Arial" charset="0"/>
                <a:ea typeface="MS PGothic" charset="0"/>
                <a:cs typeface="MS PGothic" charset="0"/>
                <a:sym typeface="Symbol" charset="0"/>
              </a:rPr>
              <a:t>{</a:t>
            </a:r>
          </a:p>
          <a:p>
            <a:pPr marL="457200" lvl="1" indent="0">
              <a:spcBef>
                <a:spcPts val="0"/>
              </a:spcBef>
              <a:buNone/>
            </a:pPr>
            <a:r>
              <a:rPr lang="en-US" sz="2000" dirty="0">
                <a:solidFill>
                  <a:srgbClr val="0000FF"/>
                </a:solidFill>
                <a:latin typeface="Arial" charset="0"/>
                <a:ea typeface="MS PGothic" charset="0"/>
                <a:cs typeface="MS PGothic" charset="0"/>
                <a:sym typeface="Symbol" charset="0"/>
              </a:rPr>
              <a:t>	while S &lt;= 0 wait in a queue;</a:t>
            </a:r>
          </a:p>
          <a:p>
            <a:pPr marL="457200" lvl="1" indent="0">
              <a:spcBef>
                <a:spcPts val="0"/>
              </a:spcBef>
              <a:buNone/>
            </a:pPr>
            <a:r>
              <a:rPr lang="en-US" sz="2000" dirty="0">
                <a:solidFill>
                  <a:srgbClr val="0000FF"/>
                </a:solidFill>
                <a:latin typeface="Arial" charset="0"/>
                <a:ea typeface="MS PGothic" charset="0"/>
                <a:cs typeface="MS PGothic" charset="0"/>
                <a:sym typeface="Symbol" charset="0"/>
              </a:rPr>
              <a:t>	S--;</a:t>
            </a:r>
          </a:p>
          <a:p>
            <a:pPr lvl="1">
              <a:lnSpc>
                <a:spcPct val="90000"/>
              </a:lnSpc>
              <a:buFont typeface="Monotype Sorts" charset="0"/>
              <a:buNone/>
            </a:pPr>
            <a:r>
              <a:rPr lang="en-US" sz="2000" dirty="0">
                <a:solidFill>
                  <a:srgbClr val="0000FF"/>
                </a:solidFill>
                <a:latin typeface="Arial" charset="0"/>
                <a:ea typeface="MS PGothic" charset="0"/>
                <a:cs typeface="MS PGothic" charset="0"/>
                <a:sym typeface="Symbol" charset="0"/>
              </a:rPr>
              <a:t>}</a:t>
            </a:r>
          </a:p>
        </p:txBody>
      </p:sp>
    </p:spTree>
    <p:extLst>
      <p:ext uri="{BB962C8B-B14F-4D97-AF65-F5344CB8AC3E}">
        <p14:creationId xmlns:p14="http://schemas.microsoft.com/office/powerpoint/2010/main" val="41654609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56</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Incrementing a Semaphore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200" y="1600200"/>
            <a:ext cx="8229600" cy="4807744"/>
          </a:xfrm>
        </p:spPr>
        <p:txBody>
          <a:bodyPr>
            <a:noAutofit/>
          </a:bodyPr>
          <a:lstStyle/>
          <a:p>
            <a:pPr marL="0" indent="0">
              <a:spcBef>
                <a:spcPts val="0"/>
              </a:spcBef>
              <a:spcAft>
                <a:spcPts val="600"/>
              </a:spcAft>
              <a:buNone/>
            </a:pPr>
            <a:r>
              <a:rPr lang="en-US" sz="2400" b="1" dirty="0">
                <a:solidFill>
                  <a:srgbClr val="2F02F0"/>
                </a:solidFill>
                <a:latin typeface="Courier New"/>
                <a:cs typeface="Courier New"/>
              </a:rPr>
              <a:t>int sem_post(sem_t *sem);</a:t>
            </a:r>
          </a:p>
          <a:p>
            <a:pPr lvl="1">
              <a:spcBef>
                <a:spcPts val="0"/>
              </a:spcBef>
              <a:spcAft>
                <a:spcPts val="600"/>
              </a:spcAft>
            </a:pPr>
            <a:r>
              <a:rPr lang="en-US" sz="2000" i="1" dirty="0"/>
              <a:t>sem:</a:t>
            </a:r>
            <a:r>
              <a:rPr lang="en-US" sz="2000" dirty="0"/>
              <a:t> the semaphore to increment</a:t>
            </a:r>
          </a:p>
          <a:p>
            <a:pPr lvl="1">
              <a:spcBef>
                <a:spcPts val="0"/>
              </a:spcBef>
              <a:spcAft>
                <a:spcPts val="600"/>
              </a:spcAft>
            </a:pPr>
            <a:endParaRPr lang="en-US" sz="2200" dirty="0"/>
          </a:p>
          <a:p>
            <a:pPr algn="just">
              <a:spcBef>
                <a:spcPts val="0"/>
              </a:spcBef>
              <a:spcAft>
                <a:spcPts val="600"/>
              </a:spcAft>
            </a:pPr>
            <a:r>
              <a:rPr lang="en-US" sz="2400" dirty="0"/>
              <a:t>Increments the value of the semaphore by 1</a:t>
            </a:r>
          </a:p>
          <a:p>
            <a:pPr lvl="1" algn="just">
              <a:spcBef>
                <a:spcPts val="0"/>
              </a:spcBef>
              <a:spcAft>
                <a:spcPts val="600"/>
              </a:spcAft>
            </a:pPr>
            <a:r>
              <a:rPr lang="en-US" sz="2000" dirty="0"/>
              <a:t>If any threads are blocked on the semaphore, they will be unblocked</a:t>
            </a:r>
          </a:p>
          <a:p>
            <a:pPr algn="just">
              <a:spcBef>
                <a:spcPts val="0"/>
              </a:spcBef>
              <a:spcAft>
                <a:spcPts val="600"/>
              </a:spcAft>
            </a:pPr>
            <a:r>
              <a:rPr lang="en-US" sz="2400" dirty="0"/>
              <a:t>Doing a post (i.e., </a:t>
            </a:r>
            <a:r>
              <a:rPr lang="en-US" sz="2400" i="1" dirty="0"/>
              <a:t>sem_post</a:t>
            </a:r>
            <a:r>
              <a:rPr lang="en-US" sz="2400" dirty="0"/>
              <a:t>) to a semaphore always raises its value – even if it shouldn</a:t>
            </a:r>
            <a:r>
              <a:rPr lang="en-US" sz="2400" dirty="0">
                <a:latin typeface="Arial"/>
              </a:rPr>
              <a:t>’</a:t>
            </a:r>
            <a:r>
              <a:rPr lang="en-US" sz="2400" dirty="0"/>
              <a:t>t!</a:t>
            </a:r>
          </a:p>
          <a:p>
            <a:pPr algn="just">
              <a:spcBef>
                <a:spcPts val="0"/>
              </a:spcBef>
              <a:spcAft>
                <a:spcPts val="600"/>
              </a:spcAft>
            </a:pPr>
            <a:r>
              <a:rPr lang="en-US" sz="2400" dirty="0"/>
              <a:t>The </a:t>
            </a:r>
            <a:r>
              <a:rPr lang="en-US" sz="2400" i="1" dirty="0" err="1"/>
              <a:t>sem_post</a:t>
            </a:r>
            <a:r>
              <a:rPr lang="en-US" sz="2400" i="1" dirty="0"/>
              <a:t>()</a:t>
            </a:r>
            <a:r>
              <a:rPr lang="en-US" sz="2400" dirty="0"/>
              <a:t> </a:t>
            </a:r>
            <a:r>
              <a:rPr lang="en-US" sz="2400" dirty="0">
                <a:solidFill>
                  <a:srgbClr val="008000"/>
                </a:solidFill>
              </a:rPr>
              <a:t>atomic</a:t>
            </a:r>
            <a:r>
              <a:rPr lang="en-US" sz="2400" dirty="0"/>
              <a:t> operation has the following semantics</a:t>
            </a:r>
          </a:p>
          <a:p>
            <a:pPr marL="457200" lvl="1" indent="0">
              <a:spcBef>
                <a:spcPts val="0"/>
              </a:spcBef>
              <a:buNone/>
            </a:pPr>
            <a:r>
              <a:rPr lang="en-US" sz="2000" dirty="0" err="1">
                <a:solidFill>
                  <a:srgbClr val="2F02F0"/>
                </a:solidFill>
                <a:latin typeface="Arial" charset="0"/>
                <a:ea typeface="MS PGothic" charset="0"/>
                <a:cs typeface="MS PGothic" charset="0"/>
                <a:sym typeface="Symbol" charset="0"/>
              </a:rPr>
              <a:t>sem_post</a:t>
            </a:r>
            <a:r>
              <a:rPr lang="en-US" sz="2000" dirty="0">
                <a:solidFill>
                  <a:srgbClr val="2F02F0"/>
                </a:solidFill>
                <a:latin typeface="Arial" charset="0"/>
                <a:ea typeface="MS PGothic" charset="0"/>
                <a:cs typeface="MS PGothic" charset="0"/>
                <a:sym typeface="Symbol" charset="0"/>
              </a:rPr>
              <a:t>(S)</a:t>
            </a:r>
          </a:p>
          <a:p>
            <a:pPr marL="457200" lvl="1" indent="0">
              <a:spcBef>
                <a:spcPts val="0"/>
              </a:spcBef>
              <a:buNone/>
            </a:pPr>
            <a:r>
              <a:rPr lang="en-US" sz="2000" dirty="0">
                <a:solidFill>
                  <a:srgbClr val="0000FF"/>
                </a:solidFill>
                <a:latin typeface="Arial" charset="0"/>
                <a:ea typeface="MS PGothic" charset="0"/>
                <a:cs typeface="MS PGothic" charset="0"/>
                <a:sym typeface="Symbol" charset="0"/>
              </a:rPr>
              <a:t>{</a:t>
            </a:r>
          </a:p>
          <a:p>
            <a:pPr marL="457200" lvl="1" indent="0">
              <a:spcBef>
                <a:spcPts val="0"/>
              </a:spcBef>
              <a:buNone/>
            </a:pPr>
            <a:r>
              <a:rPr lang="en-US" sz="2000" dirty="0">
                <a:solidFill>
                  <a:srgbClr val="0000FF"/>
                </a:solidFill>
                <a:latin typeface="Arial" charset="0"/>
                <a:ea typeface="MS PGothic" charset="0"/>
                <a:cs typeface="MS PGothic" charset="0"/>
                <a:sym typeface="Symbol" charset="0"/>
              </a:rPr>
              <a:t>	S++;</a:t>
            </a:r>
          </a:p>
          <a:p>
            <a:pPr marL="457200" lvl="1" indent="0">
              <a:spcBef>
                <a:spcPts val="0"/>
              </a:spcBef>
              <a:buNone/>
            </a:pPr>
            <a:r>
              <a:rPr lang="en-US" sz="2000" dirty="0">
                <a:solidFill>
                  <a:srgbClr val="0000FF"/>
                </a:solidFill>
                <a:latin typeface="Arial" charset="0"/>
                <a:ea typeface="MS PGothic" charset="0"/>
                <a:cs typeface="MS PGothic" charset="0"/>
                <a:sym typeface="Symbol" charset="0"/>
              </a:rPr>
              <a:t>	Wake up a thread that waits in the queue;</a:t>
            </a:r>
          </a:p>
          <a:p>
            <a:pPr lvl="1">
              <a:lnSpc>
                <a:spcPct val="90000"/>
              </a:lnSpc>
              <a:buFont typeface="Monotype Sorts" charset="0"/>
              <a:buNone/>
            </a:pPr>
            <a:r>
              <a:rPr lang="en-US" sz="2000" dirty="0">
                <a:solidFill>
                  <a:srgbClr val="0000FF"/>
                </a:solidFill>
                <a:latin typeface="Arial" charset="0"/>
                <a:ea typeface="MS PGothic" charset="0"/>
                <a:cs typeface="MS PGothic" charset="0"/>
                <a:sym typeface="Symbol" charset="0"/>
              </a:rPr>
              <a:t>}</a:t>
            </a:r>
          </a:p>
        </p:txBody>
      </p:sp>
    </p:spTree>
    <p:extLst>
      <p:ext uri="{BB962C8B-B14F-4D97-AF65-F5344CB8AC3E}">
        <p14:creationId xmlns:p14="http://schemas.microsoft.com/office/powerpoint/2010/main" val="32030265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57</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Destroying a Semaphore</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200" y="1600200"/>
            <a:ext cx="8229600" cy="4807744"/>
          </a:xfrm>
        </p:spPr>
        <p:txBody>
          <a:bodyPr>
            <a:noAutofit/>
          </a:bodyPr>
          <a:lstStyle/>
          <a:p>
            <a:pPr marL="0" indent="0">
              <a:spcBef>
                <a:spcPts val="0"/>
              </a:spcBef>
              <a:spcAft>
                <a:spcPts val="600"/>
              </a:spcAft>
              <a:buNone/>
            </a:pPr>
            <a:r>
              <a:rPr lang="en-US" sz="2400" b="1" dirty="0" err="1">
                <a:solidFill>
                  <a:srgbClr val="2F02F0"/>
                </a:solidFill>
                <a:latin typeface="Courier New"/>
                <a:cs typeface="Courier New"/>
              </a:rPr>
              <a:t>int</a:t>
            </a:r>
            <a:r>
              <a:rPr lang="en-US" sz="2400" b="1" dirty="0">
                <a:solidFill>
                  <a:srgbClr val="2F02F0"/>
                </a:solidFill>
                <a:latin typeface="Courier New"/>
                <a:cs typeface="Courier New"/>
              </a:rPr>
              <a:t> </a:t>
            </a:r>
            <a:r>
              <a:rPr lang="en-US" sz="2400" b="1" dirty="0" err="1">
                <a:solidFill>
                  <a:srgbClr val="2F02F0"/>
                </a:solidFill>
                <a:latin typeface="Courier New"/>
                <a:cs typeface="Courier New"/>
              </a:rPr>
              <a:t>sem_destroy</a:t>
            </a:r>
            <a:r>
              <a:rPr lang="en-US" sz="2400" b="1" dirty="0">
                <a:solidFill>
                  <a:srgbClr val="2F02F0"/>
                </a:solidFill>
                <a:latin typeface="Courier New"/>
                <a:cs typeface="Courier New"/>
              </a:rPr>
              <a:t>(sem_t *sem);</a:t>
            </a:r>
          </a:p>
          <a:p>
            <a:pPr lvl="1">
              <a:spcBef>
                <a:spcPts val="0"/>
              </a:spcBef>
              <a:spcAft>
                <a:spcPts val="600"/>
              </a:spcAft>
            </a:pPr>
            <a:r>
              <a:rPr lang="en-US" sz="2000" i="1" dirty="0"/>
              <a:t>sem:</a:t>
            </a:r>
            <a:r>
              <a:rPr lang="en-US" sz="2000" dirty="0"/>
              <a:t> the semaphore to destroy</a:t>
            </a:r>
          </a:p>
          <a:p>
            <a:pPr lvl="1">
              <a:spcBef>
                <a:spcPts val="0"/>
              </a:spcBef>
              <a:spcAft>
                <a:spcPts val="600"/>
              </a:spcAft>
            </a:pPr>
            <a:endParaRPr lang="en-US" sz="2000" dirty="0"/>
          </a:p>
          <a:p>
            <a:pPr algn="just">
              <a:spcBef>
                <a:spcPts val="0"/>
              </a:spcBef>
              <a:spcAft>
                <a:spcPts val="600"/>
              </a:spcAft>
            </a:pPr>
            <a:r>
              <a:rPr lang="en-US" sz="2400" dirty="0"/>
              <a:t>Destroys the semaphore at the address pointed to by </a:t>
            </a:r>
            <a:r>
              <a:rPr lang="en-US" sz="2400" i="1" dirty="0" err="1"/>
              <a:t>sem</a:t>
            </a:r>
            <a:endParaRPr lang="en-US" sz="2400" i="1" dirty="0"/>
          </a:p>
          <a:p>
            <a:pPr algn="just">
              <a:spcBef>
                <a:spcPts val="0"/>
              </a:spcBef>
              <a:spcAft>
                <a:spcPts val="600"/>
              </a:spcAft>
            </a:pPr>
            <a:r>
              <a:rPr lang="en-US" sz="2400" dirty="0"/>
              <a:t>Only a semaphore that has been initialized by </a:t>
            </a:r>
            <a:r>
              <a:rPr lang="en-US" sz="2400" i="1" dirty="0" err="1"/>
              <a:t>sem_init</a:t>
            </a:r>
            <a:r>
              <a:rPr lang="en-US" sz="2400" dirty="0"/>
              <a:t> should be destroyed using </a:t>
            </a:r>
            <a:r>
              <a:rPr lang="en-US" sz="2400" i="1" dirty="0" err="1"/>
              <a:t>sem_destroy</a:t>
            </a:r>
            <a:endParaRPr lang="en-US" sz="2400" i="1" dirty="0"/>
          </a:p>
          <a:p>
            <a:pPr algn="just">
              <a:spcBef>
                <a:spcPts val="0"/>
              </a:spcBef>
              <a:spcAft>
                <a:spcPts val="600"/>
              </a:spcAft>
            </a:pPr>
            <a:r>
              <a:rPr lang="en-US" sz="2400" dirty="0"/>
              <a:t>Destroying a semaphore that other processes or threads are currently blocked on produces undefined behavior</a:t>
            </a:r>
          </a:p>
          <a:p>
            <a:pPr lvl="1" algn="just">
              <a:spcBef>
                <a:spcPts val="0"/>
              </a:spcBef>
              <a:spcAft>
                <a:spcPts val="600"/>
              </a:spcAft>
            </a:pPr>
            <a:r>
              <a:rPr lang="en-US" sz="2400" dirty="0"/>
              <a:t>Same with using a semaphore that has already been destroyed</a:t>
            </a:r>
          </a:p>
        </p:txBody>
      </p:sp>
    </p:spTree>
    <p:extLst>
      <p:ext uri="{BB962C8B-B14F-4D97-AF65-F5344CB8AC3E}">
        <p14:creationId xmlns:p14="http://schemas.microsoft.com/office/powerpoint/2010/main" val="871945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6</a:t>
            </a:fld>
            <a:endParaRPr lang="en-US" dirty="0">
              <a:solidFill>
                <a:schemeClr val="tx1"/>
              </a:solidFill>
            </a:endParaRPr>
          </a:p>
        </p:txBody>
      </p:sp>
      <p:sp>
        <p:nvSpPr>
          <p:cNvPr id="15" name="Title 1"/>
          <p:cNvSpPr>
            <a:spLocks noGrp="1"/>
          </p:cNvSpPr>
          <p:nvPr>
            <p:ph type="title"/>
          </p:nvPr>
        </p:nvSpPr>
        <p:spPr>
          <a:xfrm>
            <a:off x="1447800" y="274638"/>
            <a:ext cx="7565232" cy="1143000"/>
          </a:xfrm>
        </p:spPr>
        <p:txBody>
          <a:bodyPr>
            <a:normAutofit/>
          </a:bodyPr>
          <a:lstStyle/>
          <a:p>
            <a:pPr algn="l"/>
            <a:r>
              <a:rPr lang="en-US" sz="4000" dirty="0"/>
              <a:t>Context Switch</a:t>
            </a:r>
            <a:endParaRPr lang="en-US" sz="40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pic>
        <p:nvPicPr>
          <p:cNvPr id="1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661471"/>
            <a:ext cx="8161799" cy="48722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5846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457200" y="1417638"/>
            <a:ext cx="8229600" cy="1588"/>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7</a:t>
            </a:fld>
            <a:endParaRPr lang="en-US" dirty="0">
              <a:solidFill>
                <a:schemeClr val="tx1"/>
              </a:solidFill>
            </a:endParaRPr>
          </a:p>
        </p:txBody>
      </p:sp>
      <p:sp>
        <p:nvSpPr>
          <p:cNvPr id="15" name="Title 1"/>
          <p:cNvSpPr>
            <a:spLocks noGrp="1"/>
          </p:cNvSpPr>
          <p:nvPr>
            <p:ph type="title"/>
          </p:nvPr>
        </p:nvSpPr>
        <p:spPr>
          <a:xfrm>
            <a:off x="1012794" y="1417638"/>
            <a:ext cx="7565232" cy="1143000"/>
          </a:xfrm>
        </p:spPr>
        <p:txBody>
          <a:bodyPr>
            <a:normAutofit/>
          </a:bodyPr>
          <a:lstStyle/>
          <a:p>
            <a:pPr algn="l"/>
            <a:r>
              <a:rPr lang="en-US" sz="3400" dirty="0">
                <a:latin typeface="Courier New"/>
                <a:cs typeface="Courier New"/>
              </a:rPr>
              <a:t>wait()</a:t>
            </a:r>
            <a:r>
              <a:rPr lang="en-US" sz="3400" dirty="0"/>
              <a:t> and </a:t>
            </a:r>
            <a:r>
              <a:rPr lang="en-US" sz="3400" dirty="0">
                <a:latin typeface="Courier New"/>
                <a:cs typeface="Courier New"/>
              </a:rPr>
              <a:t>waitpid()</a:t>
            </a:r>
            <a:r>
              <a:rPr lang="en-US" sz="3400" dirty="0"/>
              <a:t> System Calls</a:t>
            </a:r>
            <a:endParaRPr lang="en-US" sz="3400" b="1" dirty="0">
              <a:latin typeface="Courier New"/>
              <a:cs typeface="Courier New"/>
            </a:endParaRPr>
          </a:p>
        </p:txBody>
      </p:sp>
      <p:cxnSp>
        <p:nvCxnSpPr>
          <p:cNvPr id="18" name="Straight Connector 17"/>
          <p:cNvCxnSpPr/>
          <p:nvPr/>
        </p:nvCxnSpPr>
        <p:spPr>
          <a:xfrm>
            <a:off x="457200" y="1417638"/>
            <a:ext cx="8229600" cy="1588"/>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6" name="Picture 5" descr="trads-06-b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90" y="111760"/>
            <a:ext cx="1178560" cy="1178560"/>
          </a:xfrm>
          <a:prstGeom prst="rect">
            <a:avLst/>
          </a:prstGeom>
        </p:spPr>
      </p:pic>
      <p:sp>
        <p:nvSpPr>
          <p:cNvPr id="8" name="Content Placeholder 1"/>
          <p:cNvSpPr>
            <a:spLocks noGrp="1"/>
          </p:cNvSpPr>
          <p:nvPr>
            <p:ph idx="1"/>
          </p:nvPr>
        </p:nvSpPr>
        <p:spPr>
          <a:xfrm>
            <a:off x="457200" y="2433320"/>
            <a:ext cx="8229600" cy="3974624"/>
          </a:xfrm>
        </p:spPr>
        <p:txBody>
          <a:bodyPr>
            <a:noAutofit/>
          </a:bodyPr>
          <a:lstStyle/>
          <a:p>
            <a:pPr algn="just">
              <a:spcBef>
                <a:spcPts val="0"/>
              </a:spcBef>
              <a:spcAft>
                <a:spcPts val="600"/>
              </a:spcAft>
              <a:defRPr/>
            </a:pPr>
            <a:r>
              <a:rPr lang="en-US" sz="2400" dirty="0"/>
              <a:t>The </a:t>
            </a:r>
            <a:r>
              <a:rPr lang="en-US" sz="2400" dirty="0">
                <a:latin typeface="Courier New"/>
                <a:cs typeface="Courier New"/>
              </a:rPr>
              <a:t>wait()</a:t>
            </a:r>
            <a:r>
              <a:rPr lang="en-US" sz="2400" dirty="0"/>
              <a:t> and </a:t>
            </a:r>
            <a:r>
              <a:rPr lang="en-US" sz="2400" dirty="0">
                <a:latin typeface="Courier New"/>
                <a:cs typeface="Courier New"/>
              </a:rPr>
              <a:t>waitpid()</a:t>
            </a:r>
            <a:r>
              <a:rPr lang="en-US" sz="2400" dirty="0"/>
              <a:t> system calls force the parent process to suspend execution until the child process has completed</a:t>
            </a:r>
          </a:p>
          <a:p>
            <a:pPr lvl="1" algn="just">
              <a:spcBef>
                <a:spcPts val="0"/>
              </a:spcBef>
              <a:spcAft>
                <a:spcPts val="600"/>
              </a:spcAft>
              <a:defRPr/>
            </a:pPr>
            <a:r>
              <a:rPr lang="en-US" sz="2000" dirty="0">
                <a:latin typeface="Courier New"/>
                <a:cs typeface="Courier New"/>
              </a:rPr>
              <a:t>waitpid()</a:t>
            </a:r>
            <a:r>
              <a:rPr lang="en-US" sz="2000" dirty="0"/>
              <a:t> waits for a specific child process identified by its PID while </a:t>
            </a:r>
            <a:r>
              <a:rPr lang="en-US" sz="2000" dirty="0">
                <a:latin typeface="Courier New"/>
                <a:cs typeface="Courier New"/>
              </a:rPr>
              <a:t>wait()</a:t>
            </a:r>
            <a:r>
              <a:rPr lang="en-US" sz="2000" dirty="0"/>
              <a:t> simply waits for the first child process to terminate (if the parent has more than one child process)</a:t>
            </a:r>
          </a:p>
          <a:p>
            <a:pPr lvl="1" algn="just">
              <a:spcBef>
                <a:spcPts val="0"/>
              </a:spcBef>
              <a:spcAft>
                <a:spcPts val="600"/>
              </a:spcAft>
              <a:defRPr/>
            </a:pPr>
            <a:r>
              <a:rPr lang="en-US" sz="2000" dirty="0"/>
              <a:t>Both return the PID of the terminated process if successful</a:t>
            </a:r>
          </a:p>
          <a:p>
            <a:pPr lvl="2" algn="just">
              <a:spcBef>
                <a:spcPts val="0"/>
              </a:spcBef>
              <a:spcAft>
                <a:spcPts val="600"/>
              </a:spcAft>
              <a:defRPr/>
            </a:pPr>
            <a:r>
              <a:rPr lang="en-US" sz="2000" dirty="0"/>
              <a:t>Or –1 if an error occurred (usually means no child exists to wait on)</a:t>
            </a:r>
          </a:p>
          <a:p>
            <a:pPr lvl="1" algn="just">
              <a:spcBef>
                <a:spcPts val="0"/>
              </a:spcBef>
              <a:spcAft>
                <a:spcPts val="600"/>
              </a:spcAft>
              <a:defRPr/>
            </a:pPr>
            <a:r>
              <a:rPr lang="en-US" sz="2000" dirty="0"/>
              <a:t>Once the child process has terminated, the parent process resumes execution</a:t>
            </a:r>
          </a:p>
        </p:txBody>
      </p:sp>
      <p:sp>
        <p:nvSpPr>
          <p:cNvPr id="9" name="Title 1">
            <a:extLst>
              <a:ext uri="{FF2B5EF4-FFF2-40B4-BE49-F238E27FC236}">
                <a16:creationId xmlns:a16="http://schemas.microsoft.com/office/drawing/2014/main" id="{DA492A7A-5C97-4DA5-A85D-E6A7CD70EEBF}"/>
              </a:ext>
            </a:extLst>
          </p:cNvPr>
          <p:cNvSpPr txBox="1">
            <a:spLocks/>
          </p:cNvSpPr>
          <p:nvPr/>
        </p:nvSpPr>
        <p:spPr>
          <a:xfrm>
            <a:off x="1447800" y="274638"/>
            <a:ext cx="7565232"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sz="4000" dirty="0"/>
              <a:t>Process synchronization</a:t>
            </a:r>
            <a:endParaRPr lang="en-US" sz="4000" b="1" dirty="0">
              <a:latin typeface="Courier New"/>
              <a:cs typeface="Courier New"/>
            </a:endParaRPr>
          </a:p>
        </p:txBody>
      </p:sp>
    </p:spTree>
    <p:extLst>
      <p:ext uri="{BB962C8B-B14F-4D97-AF65-F5344CB8AC3E}">
        <p14:creationId xmlns:p14="http://schemas.microsoft.com/office/powerpoint/2010/main" val="4187526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ight Triangle 23"/>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Title 8"/>
          <p:cNvSpPr>
            <a:spLocks noGrp="1"/>
          </p:cNvSpPr>
          <p:nvPr>
            <p:ph type="ctrTitle"/>
          </p:nvPr>
        </p:nvSpPr>
        <p:spPr>
          <a:xfrm>
            <a:off x="685800" y="1021085"/>
            <a:ext cx="7772400" cy="2561277"/>
          </a:xfrm>
        </p:spPr>
        <p:txBody>
          <a:bodyPr vert="horz" anchor="b">
            <a:normAutofit fontScale="90000"/>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z="4900" dirty="0">
                <a:solidFill>
                  <a:srgbClr val="008000"/>
                </a:solidFill>
              </a:rPr>
              <a:t>CSCE 3600</a:t>
            </a:r>
            <a:br>
              <a:rPr kumimoji="0" lang="en-US" sz="4000" dirty="0">
                <a:solidFill>
                  <a:srgbClr val="008000"/>
                </a:solidFill>
              </a:rPr>
            </a:br>
            <a:r>
              <a:rPr lang="en-US" sz="4000" dirty="0">
                <a:solidFill>
                  <a:srgbClr val="008000"/>
                </a:solidFill>
              </a:rPr>
              <a:t>Principles of Systems Programming</a:t>
            </a:r>
            <a:br>
              <a:rPr lang="en-US" sz="4000" dirty="0">
                <a:solidFill>
                  <a:srgbClr val="008000"/>
                </a:solidFill>
              </a:rPr>
            </a:br>
            <a:br>
              <a:rPr kumimoji="0" lang="en-US" sz="4000" dirty="0">
                <a:solidFill>
                  <a:srgbClr val="008000"/>
                </a:solidFill>
              </a:rPr>
            </a:br>
            <a:r>
              <a:rPr kumimoji="0" lang="en-US" sz="2700" dirty="0">
                <a:solidFill>
                  <a:srgbClr val="008000"/>
                </a:solidFill>
              </a:rPr>
              <a:t> </a:t>
            </a:r>
            <a:br>
              <a:rPr kumimoji="0" lang="en-US" sz="2700" dirty="0">
                <a:solidFill>
                  <a:srgbClr val="008000"/>
                </a:solidFill>
              </a:rPr>
            </a:br>
            <a:r>
              <a:rPr kumimoji="0" lang="en-US" sz="3100" dirty="0">
                <a:solidFill>
                  <a:srgbClr val="008000"/>
                </a:solidFill>
              </a:rPr>
              <a:t>Threads</a:t>
            </a:r>
            <a:endParaRPr kumimoji="0" lang="en-US" sz="4000" dirty="0">
              <a:solidFill>
                <a:srgbClr val="008000"/>
              </a:solidFill>
            </a:endParaRPr>
          </a:p>
        </p:txBody>
      </p:sp>
      <p:grpSp>
        <p:nvGrpSpPr>
          <p:cNvPr id="27" name="Group 26"/>
          <p:cNvGrpSpPr/>
          <p:nvPr/>
        </p:nvGrpSpPr>
        <p:grpSpPr>
          <a:xfrm>
            <a:off x="-3765" y="4953000"/>
            <a:ext cx="9147765" cy="1912088"/>
            <a:chOff x="-3765" y="4832896"/>
            <a:chExt cx="9147765" cy="2032192"/>
          </a:xfrm>
          <a:solidFill>
            <a:srgbClr val="008000"/>
          </a:solidFill>
        </p:grpSpPr>
        <p:sp>
          <p:nvSpPr>
            <p:cNvPr id="28" name="Freeform 27"/>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Freeform 28"/>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grp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30" name="Freeform 29"/>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solidFill>
              <a:srgbClr val="008000"/>
            </a:solid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31" name="Straight Connector 30"/>
            <p:cNvCxnSpPr/>
            <p:nvPr/>
          </p:nvCxnSpPr>
          <p:spPr>
            <a:xfrm>
              <a:off x="-3765" y="4880373"/>
              <a:ext cx="9147765" cy="839943"/>
            </a:xfrm>
            <a:prstGeom prst="line">
              <a:avLst/>
            </a:prstGeom>
            <a:grp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12" name="TextBox 11"/>
          <p:cNvSpPr txBox="1"/>
          <p:nvPr/>
        </p:nvSpPr>
        <p:spPr>
          <a:xfrm>
            <a:off x="348244" y="5787973"/>
            <a:ext cx="8109955" cy="461665"/>
          </a:xfrm>
          <a:prstGeom prst="rect">
            <a:avLst/>
          </a:prstGeom>
          <a:noFill/>
        </p:spPr>
        <p:txBody>
          <a:bodyPr wrap="square" rtlCol="0">
            <a:spAutoFit/>
          </a:bodyPr>
          <a:lstStyle/>
          <a:p>
            <a:pPr algn="r"/>
            <a:r>
              <a:rPr lang="en-US" sz="2400" dirty="0">
                <a:solidFill>
                  <a:schemeClr val="bg1"/>
                </a:solidFill>
              </a:rPr>
              <a:t>University of North Texas</a:t>
            </a:r>
            <a:endParaRPr lang="en-US"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26"/>
          <p:cNvSpPr>
            <a:spLocks noGrp="1"/>
          </p:cNvSpPr>
          <p:nvPr>
            <p:ph type="sldNum" sz="quarter" idx="12"/>
          </p:nvPr>
        </p:nvSpPr>
        <p:spPr>
          <a:xfrm>
            <a:off x="8647272" y="6407944"/>
            <a:ext cx="365760" cy="365125"/>
          </a:xfrm>
        </p:spPr>
        <p:txBody>
          <a:bodyPr/>
          <a:lstStyle>
            <a:lvl1pPr>
              <a:defRPr>
                <a:solidFill>
                  <a:srgbClr val="FFFFFF"/>
                </a:solidFill>
              </a:defRPr>
            </a:lvl1pPr>
          </a:lstStyle>
          <a:p>
            <a:fld id="{2CA9C0B6-C1A8-4960-BC9D-8C2AED1DE749}" type="slidenum">
              <a:rPr lang="en-US" smtClean="0">
                <a:solidFill>
                  <a:schemeClr val="tx1"/>
                </a:solidFill>
              </a:rPr>
              <a:pPr/>
              <a:t>9</a:t>
            </a:fld>
            <a:endParaRPr lang="en-US" dirty="0">
              <a:solidFill>
                <a:schemeClr val="tx1"/>
              </a:solidFill>
            </a:endParaRPr>
          </a:p>
        </p:txBody>
      </p:sp>
      <p:sp>
        <p:nvSpPr>
          <p:cNvPr id="15" name="Title 1"/>
          <p:cNvSpPr>
            <a:spLocks noGrp="1"/>
          </p:cNvSpPr>
          <p:nvPr>
            <p:ph type="title"/>
          </p:nvPr>
        </p:nvSpPr>
        <p:spPr>
          <a:xfrm>
            <a:off x="470045" y="3582364"/>
            <a:ext cx="8059387" cy="1143000"/>
          </a:xfrm>
        </p:spPr>
        <p:txBody>
          <a:bodyPr>
            <a:normAutofit/>
          </a:bodyPr>
          <a:lstStyle/>
          <a:p>
            <a:r>
              <a:rPr lang="en-US" sz="4000" dirty="0"/>
              <a:t>Threads</a:t>
            </a:r>
            <a:endParaRPr lang="en-US" sz="4000" b="1" dirty="0">
              <a:latin typeface="Courier New"/>
              <a:cs typeface="Courier New"/>
            </a:endParaRPr>
          </a:p>
        </p:txBody>
      </p:sp>
      <p:cxnSp>
        <p:nvCxnSpPr>
          <p:cNvPr id="18" name="Straight Connector 17"/>
          <p:cNvCxnSpPr/>
          <p:nvPr/>
        </p:nvCxnSpPr>
        <p:spPr>
          <a:xfrm>
            <a:off x="3024541" y="3007086"/>
            <a:ext cx="5504892" cy="9612"/>
          </a:xfrm>
          <a:prstGeom prst="line">
            <a:avLst/>
          </a:prstGeom>
          <a:ln w="38100">
            <a:solidFill>
              <a:srgbClr val="008000"/>
            </a:solidFill>
          </a:ln>
        </p:spPr>
        <p:style>
          <a:lnRef idx="2">
            <a:schemeClr val="accent1"/>
          </a:lnRef>
          <a:fillRef idx="0">
            <a:schemeClr val="accent1"/>
          </a:fillRef>
          <a:effectRef idx="1">
            <a:schemeClr val="accent1"/>
          </a:effectRef>
          <a:fontRef idx="minor">
            <a:schemeClr val="tx1"/>
          </a:fontRef>
        </p:style>
      </p:cxnSp>
      <p:pic>
        <p:nvPicPr>
          <p:cNvPr id="12" name="Picture 11"/>
          <p:cNvPicPr>
            <a:picLocks noChangeAspect="1"/>
          </p:cNvPicPr>
          <p:nvPr/>
        </p:nvPicPr>
        <p:blipFill>
          <a:blip r:embed="rId2"/>
          <a:stretch>
            <a:fillRect/>
          </a:stretch>
        </p:blipFill>
        <p:spPr>
          <a:xfrm>
            <a:off x="470045" y="2553664"/>
            <a:ext cx="2438400" cy="1028700"/>
          </a:xfrm>
          <a:prstGeom prst="rect">
            <a:avLst/>
          </a:prstGeom>
        </p:spPr>
      </p:pic>
    </p:spTree>
    <p:extLst>
      <p:ext uri="{BB962C8B-B14F-4D97-AF65-F5344CB8AC3E}">
        <p14:creationId xmlns:p14="http://schemas.microsoft.com/office/powerpoint/2010/main" val="664133086"/>
      </p:ext>
    </p:extLst>
  </p:cSld>
  <p:clrMapOvr>
    <a:masterClrMapping/>
  </p:clrMapOvr>
</p:sld>
</file>

<file path=ppt/theme/theme1.xml><?xml version="1.0" encoding="utf-8"?>
<a:theme xmlns:a="http://schemas.openxmlformats.org/drawingml/2006/main" name="Office Them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26205</TotalTime>
  <Words>3991</Words>
  <Application>Microsoft Office PowerPoint</Application>
  <PresentationFormat>On-screen Show (4:3)</PresentationFormat>
  <Paragraphs>453</Paragraphs>
  <Slides>57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-apple-system</vt:lpstr>
      <vt:lpstr>Monotype Sorts</vt:lpstr>
      <vt:lpstr>Arial</vt:lpstr>
      <vt:lpstr>Calibri</vt:lpstr>
      <vt:lpstr>Courier New</vt:lpstr>
      <vt:lpstr>Tahoma</vt:lpstr>
      <vt:lpstr>Office Theme</vt:lpstr>
      <vt:lpstr>What is a Process?</vt:lpstr>
      <vt:lpstr>Process Context</vt:lpstr>
      <vt:lpstr>Process State</vt:lpstr>
      <vt:lpstr>Process Scheduling</vt:lpstr>
      <vt:lpstr>Context Switch</vt:lpstr>
      <vt:lpstr>Context Switch</vt:lpstr>
      <vt:lpstr>wait() and waitpid() System Calls</vt:lpstr>
      <vt:lpstr>CSCE 3600 Principles of Systems Programming    Threads</vt:lpstr>
      <vt:lpstr>Threads</vt:lpstr>
      <vt:lpstr>Thread Motivation</vt:lpstr>
      <vt:lpstr>Processes and Threads</vt:lpstr>
      <vt:lpstr>Thread types</vt:lpstr>
      <vt:lpstr>Process Properties</vt:lpstr>
      <vt:lpstr>Thread View</vt:lpstr>
      <vt:lpstr>Execution Environment</vt:lpstr>
      <vt:lpstr>Thread Properties</vt:lpstr>
      <vt:lpstr>Thread Consequences</vt:lpstr>
      <vt:lpstr>POSIX Threads</vt:lpstr>
      <vt:lpstr>POSIX Threads</vt:lpstr>
      <vt:lpstr>The pthreads Library</vt:lpstr>
      <vt:lpstr>Creating Threads</vt:lpstr>
      <vt:lpstr>Creating Threads</vt:lpstr>
      <vt:lpstr>Joining Threads</vt:lpstr>
      <vt:lpstr>Wait for Completion of a Thread</vt:lpstr>
      <vt:lpstr>Exiting a Thread</vt:lpstr>
      <vt:lpstr>Detaching a Thread</vt:lpstr>
      <vt:lpstr>Example</vt:lpstr>
      <vt:lpstr>Example (cont’d)</vt:lpstr>
      <vt:lpstr>Memory in Processes vs Threads</vt:lpstr>
      <vt:lpstr>Memory in Processes vs Threads</vt:lpstr>
      <vt:lpstr>Recap Threads vs Processes</vt:lpstr>
      <vt:lpstr>Are the Tabs on Google Chrome processes or threads? </vt:lpstr>
      <vt:lpstr>Google Chrome </vt:lpstr>
      <vt:lpstr>Thread Safety</vt:lpstr>
      <vt:lpstr>Thread Safety</vt:lpstr>
      <vt:lpstr>Race condition</vt:lpstr>
      <vt:lpstr>Thread Safety</vt:lpstr>
      <vt:lpstr>Thread-Safe Functions</vt:lpstr>
      <vt:lpstr>Thread Synchronization</vt:lpstr>
      <vt:lpstr>Data Race Example</vt:lpstr>
      <vt:lpstr>Synchronizing Threads</vt:lpstr>
      <vt:lpstr>1. Mutex Locks</vt:lpstr>
      <vt:lpstr>Mutex Locks</vt:lpstr>
      <vt:lpstr>Locking a Mutex</vt:lpstr>
      <vt:lpstr>More on Locking a Mutex</vt:lpstr>
      <vt:lpstr>Unlocking a Mutex</vt:lpstr>
      <vt:lpstr>Example</vt:lpstr>
      <vt:lpstr>2. Condition Variables</vt:lpstr>
      <vt:lpstr>Condition Variables</vt:lpstr>
      <vt:lpstr>Condition Variables</vt:lpstr>
      <vt:lpstr>Condition Variables</vt:lpstr>
      <vt:lpstr>Spurious Wakeup</vt:lpstr>
      <vt:lpstr>3. Semaphores</vt:lpstr>
      <vt:lpstr>Creating Semaphores</vt:lpstr>
      <vt:lpstr>Decrementing a Semaphore</vt:lpstr>
      <vt:lpstr>Incrementing a Semaphore</vt:lpstr>
      <vt:lpstr>Destroying a Semaphore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CSCE 1030 Computer Science I</dc:title>
  <dc:subject>Introduction</dc:subject>
  <dc:creator>Thompson, Mark</dc:creator>
  <cp:keywords/>
  <dc:description/>
  <cp:lastModifiedBy>Instructor</cp:lastModifiedBy>
  <cp:revision>948</cp:revision>
  <cp:lastPrinted>2018-10-15T03:10:15Z</cp:lastPrinted>
  <dcterms:created xsi:type="dcterms:W3CDTF">2011-09-18T04:52:00Z</dcterms:created>
  <dcterms:modified xsi:type="dcterms:W3CDTF">2024-10-07T14:48:56Z</dcterms:modified>
  <cp:category/>
</cp:coreProperties>
</file>