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7"/>
  </p:notesMasterIdLst>
  <p:handoutMasterIdLst>
    <p:handoutMasterId r:id="rId78"/>
  </p:handoutMasterIdLst>
  <p:sldIdLst>
    <p:sldId id="256" r:id="rId2"/>
    <p:sldId id="945" r:id="rId3"/>
    <p:sldId id="956" r:id="rId4"/>
    <p:sldId id="946" r:id="rId5"/>
    <p:sldId id="998" r:id="rId6"/>
    <p:sldId id="997" r:id="rId7"/>
    <p:sldId id="965" r:id="rId8"/>
    <p:sldId id="999" r:id="rId9"/>
    <p:sldId id="957" r:id="rId10"/>
    <p:sldId id="958" r:id="rId11"/>
    <p:sldId id="1000" r:id="rId12"/>
    <p:sldId id="949" r:id="rId13"/>
    <p:sldId id="950" r:id="rId14"/>
    <p:sldId id="951" r:id="rId15"/>
    <p:sldId id="952" r:id="rId16"/>
    <p:sldId id="963" r:id="rId17"/>
    <p:sldId id="1001" r:id="rId18"/>
    <p:sldId id="964" r:id="rId19"/>
    <p:sldId id="1002" r:id="rId20"/>
    <p:sldId id="960" r:id="rId21"/>
    <p:sldId id="961" r:id="rId22"/>
    <p:sldId id="1003" r:id="rId23"/>
    <p:sldId id="968" r:id="rId24"/>
    <p:sldId id="969" r:id="rId25"/>
    <p:sldId id="971" r:id="rId26"/>
    <p:sldId id="1035" r:id="rId27"/>
    <p:sldId id="972" r:id="rId28"/>
    <p:sldId id="1012" r:id="rId29"/>
    <p:sldId id="973" r:id="rId30"/>
    <p:sldId id="1014" r:id="rId31"/>
    <p:sldId id="1004" r:id="rId32"/>
    <p:sldId id="974" r:id="rId33"/>
    <p:sldId id="975" r:id="rId34"/>
    <p:sldId id="1013" r:id="rId35"/>
    <p:sldId id="1011" r:id="rId36"/>
    <p:sldId id="976" r:id="rId37"/>
    <p:sldId id="977" r:id="rId38"/>
    <p:sldId id="978" r:id="rId39"/>
    <p:sldId id="979" r:id="rId40"/>
    <p:sldId id="980" r:id="rId41"/>
    <p:sldId id="981" r:id="rId42"/>
    <p:sldId id="984" r:id="rId43"/>
    <p:sldId id="985" r:id="rId44"/>
    <p:sldId id="1007" r:id="rId45"/>
    <p:sldId id="1006" r:id="rId46"/>
    <p:sldId id="987" r:id="rId47"/>
    <p:sldId id="988" r:id="rId48"/>
    <p:sldId id="989" r:id="rId49"/>
    <p:sldId id="1009" r:id="rId50"/>
    <p:sldId id="1010" r:id="rId51"/>
    <p:sldId id="991" r:id="rId52"/>
    <p:sldId id="1015" r:id="rId53"/>
    <p:sldId id="1038" r:id="rId54"/>
    <p:sldId id="1016" r:id="rId55"/>
    <p:sldId id="1037" r:id="rId56"/>
    <p:sldId id="1021" r:id="rId57"/>
    <p:sldId id="1036" r:id="rId58"/>
    <p:sldId id="1022" r:id="rId59"/>
    <p:sldId id="1023" r:id="rId60"/>
    <p:sldId id="1024" r:id="rId61"/>
    <p:sldId id="1005" r:id="rId62"/>
    <p:sldId id="1019" r:id="rId63"/>
    <p:sldId id="1028" r:id="rId64"/>
    <p:sldId id="1029" r:id="rId65"/>
    <p:sldId id="1025" r:id="rId66"/>
    <p:sldId id="982" r:id="rId67"/>
    <p:sldId id="994" r:id="rId68"/>
    <p:sldId id="1027" r:id="rId69"/>
    <p:sldId id="1030" r:id="rId70"/>
    <p:sldId id="993" r:id="rId71"/>
    <p:sldId id="983" r:id="rId72"/>
    <p:sldId id="1031" r:id="rId73"/>
    <p:sldId id="995" r:id="rId74"/>
    <p:sldId id="1032" r:id="rId75"/>
    <p:sldId id="996" r:id="rId76"/>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02F0"/>
    <a:srgbClr val="D4F0E1"/>
    <a:srgbClr val="FFFEBA"/>
    <a:srgbClr val="008000"/>
    <a:srgbClr val="008040"/>
    <a:srgbClr val="8E8E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83794" autoAdjust="0"/>
  </p:normalViewPr>
  <p:slideViewPr>
    <p:cSldViewPr snapToGrid="0" snapToObjects="1">
      <p:cViewPr varScale="1">
        <p:scale>
          <a:sx n="69" d="100"/>
          <a:sy n="69" d="100"/>
        </p:scale>
        <p:origin x="1862"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1195F823-FBE8-6048-B841-B3220ABD8363}" type="datetimeFigureOut">
              <a:rPr lang="en-US" smtClean="0"/>
              <a:t>3/27/2024</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3DB7497-E878-754A-8726-6E6A4B18C137}" type="slidenum">
              <a:rPr lang="en-US" smtClean="0"/>
              <a:t>‹#›</a:t>
            </a:fld>
            <a:endParaRPr lang="en-US" dirty="0"/>
          </a:p>
        </p:txBody>
      </p:sp>
    </p:spTree>
    <p:extLst>
      <p:ext uri="{BB962C8B-B14F-4D97-AF65-F5344CB8AC3E}">
        <p14:creationId xmlns:p14="http://schemas.microsoft.com/office/powerpoint/2010/main" val="7273491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8E46FAF-C616-EA40-83A4-B2A0DDA83D16}" type="datetimeFigureOut">
              <a:rPr lang="en-US" smtClean="0"/>
              <a:pPr/>
              <a:t>3/27/2024</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60E75C1-6578-9B4C-8589-654870D3F72C}" type="slidenum">
              <a:rPr lang="en-US" smtClean="0"/>
              <a:pPr/>
              <a:t>‹#›</a:t>
            </a:fld>
            <a:endParaRPr lang="en-US" dirty="0"/>
          </a:p>
        </p:txBody>
      </p:sp>
    </p:spTree>
    <p:extLst>
      <p:ext uri="{BB962C8B-B14F-4D97-AF65-F5344CB8AC3E}">
        <p14:creationId xmlns:p14="http://schemas.microsoft.com/office/powerpoint/2010/main" val="5520975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27</a:t>
            </a:fld>
            <a:endParaRPr lang="en-US" dirty="0"/>
          </a:p>
        </p:txBody>
      </p:sp>
    </p:spTree>
    <p:extLst>
      <p:ext uri="{BB962C8B-B14F-4D97-AF65-F5344CB8AC3E}">
        <p14:creationId xmlns:p14="http://schemas.microsoft.com/office/powerpoint/2010/main" val="2166008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68</a:t>
            </a:fld>
            <a:endParaRPr lang="en-US" dirty="0"/>
          </a:p>
        </p:txBody>
      </p:sp>
    </p:spTree>
    <p:extLst>
      <p:ext uri="{BB962C8B-B14F-4D97-AF65-F5344CB8AC3E}">
        <p14:creationId xmlns:p14="http://schemas.microsoft.com/office/powerpoint/2010/main" val="368646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28</a:t>
            </a:fld>
            <a:endParaRPr lang="en-US" dirty="0"/>
          </a:p>
        </p:txBody>
      </p:sp>
    </p:spTree>
    <p:extLst>
      <p:ext uri="{BB962C8B-B14F-4D97-AF65-F5344CB8AC3E}">
        <p14:creationId xmlns:p14="http://schemas.microsoft.com/office/powerpoint/2010/main" val="213716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29</a:t>
            </a:fld>
            <a:endParaRPr lang="en-US" dirty="0"/>
          </a:p>
        </p:txBody>
      </p:sp>
    </p:spTree>
    <p:extLst>
      <p:ext uri="{BB962C8B-B14F-4D97-AF65-F5344CB8AC3E}">
        <p14:creationId xmlns:p14="http://schemas.microsoft.com/office/powerpoint/2010/main" val="2303442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33</a:t>
            </a:fld>
            <a:endParaRPr lang="en-US" dirty="0"/>
          </a:p>
        </p:txBody>
      </p:sp>
    </p:spTree>
    <p:extLst>
      <p:ext uri="{BB962C8B-B14F-4D97-AF65-F5344CB8AC3E}">
        <p14:creationId xmlns:p14="http://schemas.microsoft.com/office/powerpoint/2010/main" val="3991218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https://man7.org/linux/man-pages/man3/inet_pton.3.html</a:t>
            </a:r>
          </a:p>
        </p:txBody>
      </p:sp>
      <p:sp>
        <p:nvSpPr>
          <p:cNvPr id="4" name="Slide Number Placeholder 3"/>
          <p:cNvSpPr>
            <a:spLocks noGrp="1"/>
          </p:cNvSpPr>
          <p:nvPr>
            <p:ph type="sldNum" sz="quarter" idx="5"/>
          </p:nvPr>
        </p:nvSpPr>
        <p:spPr/>
        <p:txBody>
          <a:bodyPr/>
          <a:lstStyle/>
          <a:p>
            <a:fld id="{F60E75C1-6578-9B4C-8589-654870D3F72C}" type="slidenum">
              <a:rPr lang="en-US" smtClean="0"/>
              <a:pPr/>
              <a:t>41</a:t>
            </a:fld>
            <a:endParaRPr lang="en-US" dirty="0"/>
          </a:p>
        </p:txBody>
      </p:sp>
    </p:spTree>
    <p:extLst>
      <p:ext uri="{BB962C8B-B14F-4D97-AF65-F5344CB8AC3E}">
        <p14:creationId xmlns:p14="http://schemas.microsoft.com/office/powerpoint/2010/main" val="249012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https://man7.org/linux/man-pages/man3/inet_aton.3.html</a:t>
            </a:r>
          </a:p>
        </p:txBody>
      </p:sp>
      <p:sp>
        <p:nvSpPr>
          <p:cNvPr id="4" name="Slide Number Placeholder 3"/>
          <p:cNvSpPr>
            <a:spLocks noGrp="1"/>
          </p:cNvSpPr>
          <p:nvPr>
            <p:ph type="sldNum" sz="quarter" idx="5"/>
          </p:nvPr>
        </p:nvSpPr>
        <p:spPr/>
        <p:txBody>
          <a:bodyPr/>
          <a:lstStyle/>
          <a:p>
            <a:fld id="{F60E75C1-6578-9B4C-8589-654870D3F72C}" type="slidenum">
              <a:rPr lang="en-US" smtClean="0"/>
              <a:pPr/>
              <a:t>43</a:t>
            </a:fld>
            <a:endParaRPr lang="en-US" dirty="0"/>
          </a:p>
        </p:txBody>
      </p:sp>
    </p:spTree>
    <p:extLst>
      <p:ext uri="{BB962C8B-B14F-4D97-AF65-F5344CB8AC3E}">
        <p14:creationId xmlns:p14="http://schemas.microsoft.com/office/powerpoint/2010/main" val="1300078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56</a:t>
            </a:fld>
            <a:endParaRPr lang="en-US" dirty="0"/>
          </a:p>
        </p:txBody>
      </p:sp>
    </p:spTree>
    <p:extLst>
      <p:ext uri="{BB962C8B-B14F-4D97-AF65-F5344CB8AC3E}">
        <p14:creationId xmlns:p14="http://schemas.microsoft.com/office/powerpoint/2010/main" val="2620718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-If a process needs to read data from a disk, it may need to wait for the disk to spin up and the data to be read before the process can continue</a:t>
            </a:r>
          </a:p>
          <a:p>
            <a:r>
              <a:rPr lang="en-US" b="0" i="0" dirty="0">
                <a:solidFill>
                  <a:srgbClr val="374151"/>
                </a:solidFill>
                <a:effectLst/>
                <a:latin typeface="Söhne"/>
              </a:rPr>
              <a:t>-When a process sends or receives data over a network, it may need to wait for the data to be transferred before it can proceed.</a:t>
            </a:r>
          </a:p>
          <a:p>
            <a:endParaRPr lang="en-US" b="0" i="0" dirty="0">
              <a:solidFill>
                <a:srgbClr val="374151"/>
              </a:solidFill>
              <a:effectLst/>
              <a:latin typeface="Söhne"/>
            </a:endParaRPr>
          </a:p>
          <a:p>
            <a:r>
              <a:rPr lang="en-US" b="0" i="0" dirty="0">
                <a:solidFill>
                  <a:srgbClr val="374151"/>
                </a:solidFill>
                <a:effectLst/>
                <a:latin typeface="Söhne"/>
              </a:rPr>
              <a:t>Non blocking</a:t>
            </a:r>
          </a:p>
          <a:p>
            <a:r>
              <a:rPr lang="en-US" b="0" i="0" dirty="0">
                <a:solidFill>
                  <a:srgbClr val="374151"/>
                </a:solidFill>
                <a:effectLst/>
                <a:latin typeface="Söhne"/>
              </a:rPr>
              <a:t>- A process can send a message to another process to request a change in mode or state. The receiving process can choose to handle the request at its leisure, without blocking the sender.</a:t>
            </a:r>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57</a:t>
            </a:fld>
            <a:endParaRPr lang="en-US" dirty="0"/>
          </a:p>
        </p:txBody>
      </p:sp>
    </p:spTree>
    <p:extLst>
      <p:ext uri="{BB962C8B-B14F-4D97-AF65-F5344CB8AC3E}">
        <p14:creationId xmlns:p14="http://schemas.microsoft.com/office/powerpoint/2010/main" val="2888244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ource Sans Pro" panose="020B0503030403020204" pitchFamily="34" charset="0"/>
              </a:rPr>
              <a:t>When an application sits in a loop calling </a:t>
            </a:r>
            <a:r>
              <a:rPr lang="en-US" b="0" i="0" dirty="0" err="1">
                <a:effectLst/>
                <a:latin typeface="Source Sans Pro" panose="020B0503030403020204" pitchFamily="34" charset="0"/>
              </a:rPr>
              <a:t>recvfrom</a:t>
            </a:r>
            <a:r>
              <a:rPr lang="en-US" b="0" i="0" dirty="0">
                <a:effectLst/>
                <a:latin typeface="Source Sans Pro" panose="020B0503030403020204" pitchFamily="34" charset="0"/>
              </a:rPr>
              <a:t> on a nonblocking descriptor like this, it is called </a:t>
            </a:r>
            <a:r>
              <a:rPr lang="en-US" b="1" i="0" dirty="0">
                <a:effectLst/>
                <a:latin typeface="Source Sans Pro" panose="020B0503030403020204" pitchFamily="34" charset="0"/>
              </a:rPr>
              <a:t>polling</a:t>
            </a:r>
            <a:r>
              <a:rPr lang="en-US" b="0" i="0" dirty="0">
                <a:effectLst/>
                <a:latin typeface="Source Sans Pro" panose="020B0503030403020204" pitchFamily="34" charset="0"/>
              </a:rPr>
              <a:t>. The application is continually </a:t>
            </a:r>
            <a:r>
              <a:rPr lang="en-US" b="1" i="0" dirty="0">
                <a:effectLst/>
                <a:latin typeface="Source Sans Pro" panose="020B0503030403020204" pitchFamily="34" charset="0"/>
              </a:rPr>
              <a:t>polling the kernel </a:t>
            </a:r>
            <a:r>
              <a:rPr lang="en-US" b="0" i="0" dirty="0">
                <a:effectLst/>
                <a:latin typeface="Source Sans Pro" panose="020B0503030403020204" pitchFamily="34" charset="0"/>
              </a:rPr>
              <a:t>to see if some operation is ready. This is often a waste of CPU time, but this model is occasionally encountered, normally on systems dedicated to one function.</a:t>
            </a:r>
          </a:p>
          <a:p>
            <a:br>
              <a:rPr lang="en-US" dirty="0"/>
            </a:br>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65</a:t>
            </a:fld>
            <a:endParaRPr lang="en-US" dirty="0"/>
          </a:p>
        </p:txBody>
      </p:sp>
    </p:spTree>
    <p:extLst>
      <p:ext uri="{BB962C8B-B14F-4D97-AF65-F5344CB8AC3E}">
        <p14:creationId xmlns:p14="http://schemas.microsoft.com/office/powerpoint/2010/main" val="2506619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D32F47-8935-344A-90C8-F4A39DBE2C41}" type="datetimeFigureOut">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D32F47-8935-344A-90C8-F4A39DBE2C41}" type="datetimeFigureOut">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D32F47-8935-344A-90C8-F4A39DBE2C41}" type="datetimeFigureOut">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D32F47-8935-344A-90C8-F4A39DBE2C41}" type="datetimeFigureOut">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32F47-8935-344A-90C8-F4A39DBE2C41}" type="datetimeFigureOut">
              <a:rPr lang="en-US" smtClean="0"/>
              <a:pPr/>
              <a:t>3/27/2024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D32F47-8935-344A-90C8-F4A39DBE2C41}" type="datetimeFigureOut">
              <a:rPr lang="en-US" smtClean="0"/>
              <a:pPr/>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D32F47-8935-344A-90C8-F4A39DBE2C41}" type="datetimeFigureOut">
              <a:rPr lang="en-US" smtClean="0"/>
              <a:pPr/>
              <a:t>3/27/2024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D32F47-8935-344A-90C8-F4A39DBE2C41}" type="datetimeFigureOut">
              <a:rPr lang="en-US" smtClean="0"/>
              <a:pPr/>
              <a:t>3/27/2024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32F47-8935-344A-90C8-F4A39DBE2C41}" type="datetimeFigureOut">
              <a:rPr lang="en-US" smtClean="0"/>
              <a:pPr/>
              <a:t>3/27/2024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32F47-8935-344A-90C8-F4A39DBE2C41}" type="datetimeFigureOut">
              <a:rPr lang="en-US" smtClean="0"/>
              <a:pPr/>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32F47-8935-344A-90C8-F4A39DBE2C41}" type="datetimeFigureOut">
              <a:rPr lang="en-US" smtClean="0"/>
              <a:pPr/>
              <a:t>3/27/2024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32F47-8935-344A-90C8-F4A39DBE2C41}" type="datetimeFigureOut">
              <a:rPr lang="en-US" smtClean="0"/>
              <a:pPr/>
              <a:t>3/27/2024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F475C-803D-AB42-B1C4-A4A968A5556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oleObject" Target="../embeddings/oleObject2.bin"/><Relationship Id="rId4" Type="http://schemas.openxmlformats.org/officeDocument/2006/relationships/image" Target="../media/image4.wmf"/></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ight Triangle 23"/>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Title 8"/>
          <p:cNvSpPr>
            <a:spLocks noGrp="1"/>
          </p:cNvSpPr>
          <p:nvPr>
            <p:ph type="ctrTitle"/>
          </p:nvPr>
        </p:nvSpPr>
        <p:spPr>
          <a:xfrm>
            <a:off x="685800" y="1021085"/>
            <a:ext cx="7772400" cy="2561277"/>
          </a:xfrm>
        </p:spPr>
        <p:txBody>
          <a:bodyPr vert="horz" anchor="b">
            <a:normAutofit fontScale="90000"/>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z="4900" dirty="0">
                <a:solidFill>
                  <a:srgbClr val="008000"/>
                </a:solidFill>
              </a:rPr>
              <a:t>CSCE 3600</a:t>
            </a:r>
            <a:br>
              <a:rPr kumimoji="0" lang="en-US" sz="4000" dirty="0">
                <a:solidFill>
                  <a:srgbClr val="008000"/>
                </a:solidFill>
              </a:rPr>
            </a:br>
            <a:r>
              <a:rPr lang="en-US" sz="4000" dirty="0">
                <a:solidFill>
                  <a:srgbClr val="008000"/>
                </a:solidFill>
              </a:rPr>
              <a:t>Principles of Systems Programming</a:t>
            </a:r>
            <a:br>
              <a:rPr lang="en-US" sz="4000" dirty="0">
                <a:solidFill>
                  <a:srgbClr val="008000"/>
                </a:solidFill>
              </a:rPr>
            </a:br>
            <a:br>
              <a:rPr kumimoji="0" lang="en-US" sz="4000" dirty="0">
                <a:solidFill>
                  <a:srgbClr val="008000"/>
                </a:solidFill>
              </a:rPr>
            </a:br>
            <a:r>
              <a:rPr kumimoji="0" lang="en-US" sz="2700" dirty="0">
                <a:solidFill>
                  <a:srgbClr val="008000"/>
                </a:solidFill>
              </a:rPr>
              <a:t> </a:t>
            </a:r>
            <a:br>
              <a:rPr kumimoji="0" lang="en-US" sz="2700" dirty="0">
                <a:solidFill>
                  <a:srgbClr val="008000"/>
                </a:solidFill>
              </a:rPr>
            </a:br>
            <a:r>
              <a:rPr kumimoji="0" lang="en-US" sz="3100" dirty="0" err="1">
                <a:solidFill>
                  <a:srgbClr val="008000"/>
                </a:solidFill>
              </a:rPr>
              <a:t>Interprocess</a:t>
            </a:r>
            <a:r>
              <a:rPr kumimoji="0" lang="en-US" sz="3100" dirty="0">
                <a:solidFill>
                  <a:srgbClr val="008000"/>
                </a:solidFill>
              </a:rPr>
              <a:t> Communication</a:t>
            </a:r>
            <a:br>
              <a:rPr kumimoji="0" lang="en-US" sz="3100" dirty="0">
                <a:solidFill>
                  <a:srgbClr val="008000"/>
                </a:solidFill>
              </a:rPr>
            </a:br>
            <a:r>
              <a:rPr lang="en-US" sz="2700" dirty="0">
                <a:solidFill>
                  <a:srgbClr val="008000"/>
                </a:solidFill>
              </a:rPr>
              <a:t>Part 2</a:t>
            </a:r>
            <a:endParaRPr kumimoji="0" lang="en-US" sz="4000" dirty="0">
              <a:solidFill>
                <a:srgbClr val="008000"/>
              </a:solidFill>
            </a:endParaRPr>
          </a:p>
        </p:txBody>
      </p:sp>
      <p:grpSp>
        <p:nvGrpSpPr>
          <p:cNvPr id="27" name="Group 26"/>
          <p:cNvGrpSpPr/>
          <p:nvPr/>
        </p:nvGrpSpPr>
        <p:grpSpPr>
          <a:xfrm>
            <a:off x="-3765" y="4953000"/>
            <a:ext cx="9147765" cy="1912088"/>
            <a:chOff x="-3765" y="4832896"/>
            <a:chExt cx="9147765" cy="2032192"/>
          </a:xfrm>
          <a:solidFill>
            <a:srgbClr val="008000"/>
          </a:solidFill>
        </p:grpSpPr>
        <p:sp>
          <p:nvSpPr>
            <p:cNvPr id="28" name="Freeform 27"/>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Freeform 28"/>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30" name="Freeform 2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solidFill>
              <a:srgbClr val="008000"/>
            </a:solid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31" name="Straight Connector 30"/>
            <p:cNvCxnSpPr/>
            <p:nvPr/>
          </p:nvCxnSpPr>
          <p:spPr>
            <a:xfrm>
              <a:off x="-3765" y="4880373"/>
              <a:ext cx="9147765" cy="839943"/>
            </a:xfrm>
            <a:prstGeom prst="line">
              <a:avLst/>
            </a:prstGeom>
            <a:grp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2" name="TextBox 11"/>
          <p:cNvSpPr txBox="1"/>
          <p:nvPr/>
        </p:nvSpPr>
        <p:spPr>
          <a:xfrm>
            <a:off x="348244" y="5787973"/>
            <a:ext cx="8109955" cy="461665"/>
          </a:xfrm>
          <a:prstGeom prst="rect">
            <a:avLst/>
          </a:prstGeom>
          <a:noFill/>
        </p:spPr>
        <p:txBody>
          <a:bodyPr wrap="square" rtlCol="0">
            <a:spAutoFit/>
          </a:bodyPr>
          <a:lstStyle/>
          <a:p>
            <a:pPr algn="r"/>
            <a:r>
              <a:rPr lang="en-US" sz="2400" dirty="0">
                <a:solidFill>
                  <a:schemeClr val="bg1"/>
                </a:solidFill>
              </a:rPr>
              <a:t>University of North Texas</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Steps in Client Process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514350" indent="-514350" algn="just">
              <a:spcBef>
                <a:spcPts val="0"/>
              </a:spcBef>
              <a:spcAft>
                <a:spcPts val="600"/>
              </a:spcAft>
              <a:buFont typeface="+mj-lt"/>
              <a:buAutoNum type="arabicPeriod"/>
            </a:pPr>
            <a:r>
              <a:rPr lang="en-US" sz="2400" dirty="0"/>
              <a:t>Call </a:t>
            </a:r>
            <a:r>
              <a:rPr lang="en-US" sz="2400" dirty="0">
                <a:latin typeface="Courier New"/>
                <a:cs typeface="Courier New"/>
              </a:rPr>
              <a:t>socket()</a:t>
            </a:r>
            <a:r>
              <a:rPr lang="en-US" sz="2400" dirty="0"/>
              <a:t> to get a UNIX domain socket to communicate through</a:t>
            </a:r>
          </a:p>
          <a:p>
            <a:pPr marL="514350" indent="-514350" algn="just">
              <a:spcBef>
                <a:spcPts val="0"/>
              </a:spcBef>
              <a:spcAft>
                <a:spcPts val="600"/>
              </a:spcAft>
              <a:buFont typeface="+mj-lt"/>
              <a:buAutoNum type="arabicPeriod"/>
            </a:pPr>
            <a:r>
              <a:rPr lang="en-US" sz="2400" dirty="0"/>
              <a:t>Set up a </a:t>
            </a:r>
            <a:r>
              <a:rPr lang="en-US" sz="2400" dirty="0" err="1">
                <a:latin typeface="Courier New"/>
                <a:cs typeface="Courier New"/>
              </a:rPr>
              <a:t>struct</a:t>
            </a:r>
            <a:r>
              <a:rPr lang="en-US" sz="2400" dirty="0">
                <a:latin typeface="Courier New"/>
                <a:cs typeface="Courier New"/>
              </a:rPr>
              <a:t> </a:t>
            </a:r>
            <a:r>
              <a:rPr lang="en-US" sz="2400" dirty="0" err="1">
                <a:latin typeface="Courier New"/>
                <a:cs typeface="Courier New"/>
              </a:rPr>
              <a:t>sockaddr_un</a:t>
            </a:r>
            <a:r>
              <a:rPr lang="en-US" sz="2400" dirty="0"/>
              <a:t> with the remote address (where the server is listening) and call </a:t>
            </a:r>
            <a:r>
              <a:rPr lang="en-US" sz="2400" dirty="0">
                <a:latin typeface="Courier New"/>
                <a:cs typeface="Courier New"/>
              </a:rPr>
              <a:t>connect()</a:t>
            </a:r>
            <a:r>
              <a:rPr lang="en-US" sz="2400" dirty="0"/>
              <a:t> with that as an argument</a:t>
            </a:r>
          </a:p>
          <a:p>
            <a:pPr marL="514350" indent="-514350" algn="just">
              <a:spcBef>
                <a:spcPts val="0"/>
              </a:spcBef>
              <a:spcAft>
                <a:spcPts val="600"/>
              </a:spcAft>
              <a:buFont typeface="+mj-lt"/>
              <a:buAutoNum type="arabicPeriod"/>
            </a:pPr>
            <a:r>
              <a:rPr lang="en-US" sz="2400" dirty="0"/>
              <a:t>Assuming no errors, you are connected to the remote side</a:t>
            </a:r>
          </a:p>
          <a:p>
            <a:pPr lvl="1" algn="just">
              <a:spcBef>
                <a:spcPts val="0"/>
              </a:spcBef>
              <a:spcAft>
                <a:spcPts val="600"/>
              </a:spcAft>
            </a:pPr>
            <a:r>
              <a:rPr lang="en-US" sz="2000" dirty="0"/>
              <a:t>Use </a:t>
            </a:r>
            <a:r>
              <a:rPr lang="en-US" sz="2000" dirty="0">
                <a:latin typeface="Courier New"/>
                <a:cs typeface="Courier New"/>
              </a:rPr>
              <a:t>send()</a:t>
            </a:r>
            <a:r>
              <a:rPr lang="en-US" sz="2000" dirty="0"/>
              <a:t> and </a:t>
            </a:r>
            <a:r>
              <a:rPr lang="en-US" sz="2000" dirty="0" err="1">
                <a:latin typeface="Courier New"/>
                <a:cs typeface="Courier New"/>
              </a:rPr>
              <a:t>recv</a:t>
            </a:r>
            <a:r>
              <a:rPr lang="en-US" sz="2000" dirty="0">
                <a:latin typeface="Courier New"/>
                <a:cs typeface="Courier New"/>
              </a:rPr>
              <a:t>()</a:t>
            </a:r>
            <a:r>
              <a:rPr lang="en-US" sz="2000" dirty="0"/>
              <a:t> to communicate</a:t>
            </a:r>
          </a:p>
        </p:txBody>
      </p:sp>
    </p:spTree>
    <p:extLst>
      <p:ext uri="{BB962C8B-B14F-4D97-AF65-F5344CB8AC3E}">
        <p14:creationId xmlns:p14="http://schemas.microsoft.com/office/powerpoint/2010/main" val="3499585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Creating the Socket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400050" lvl="1" indent="0" algn="just">
              <a:spcBef>
                <a:spcPts val="0"/>
              </a:spcBef>
              <a:buNone/>
            </a:pPr>
            <a:r>
              <a:rPr lang="en-US" sz="1800" b="1" dirty="0">
                <a:solidFill>
                  <a:srgbClr val="2F02F0"/>
                </a:solidFill>
                <a:latin typeface="Courier New"/>
                <a:cs typeface="Courier New"/>
              </a:rPr>
              <a:t>#include &lt;sys/</a:t>
            </a:r>
            <a:r>
              <a:rPr lang="en-US" sz="1800" b="1" dirty="0" err="1">
                <a:solidFill>
                  <a:srgbClr val="2F02F0"/>
                </a:solidFill>
                <a:latin typeface="Courier New"/>
                <a:cs typeface="Courier New"/>
              </a:rPr>
              <a:t>types.h</a:t>
            </a:r>
            <a:r>
              <a:rPr lang="en-US" sz="1800" b="1" dirty="0">
                <a:solidFill>
                  <a:srgbClr val="2F02F0"/>
                </a:solidFill>
                <a:latin typeface="Courier New"/>
                <a:cs typeface="Courier New"/>
              </a:rPr>
              <a:t>&gt;</a:t>
            </a:r>
          </a:p>
          <a:p>
            <a:pPr marL="400050" lvl="1" indent="0" algn="just">
              <a:spcBef>
                <a:spcPts val="0"/>
              </a:spcBef>
              <a:buNone/>
            </a:pPr>
            <a:r>
              <a:rPr lang="en-US" sz="1800" b="1" dirty="0">
                <a:solidFill>
                  <a:srgbClr val="2F02F0"/>
                </a:solidFill>
                <a:latin typeface="Courier New"/>
                <a:cs typeface="Courier New"/>
              </a:rPr>
              <a:t>#include &lt;sys/</a:t>
            </a:r>
            <a:r>
              <a:rPr lang="en-US" sz="1800" b="1" dirty="0" err="1">
                <a:solidFill>
                  <a:srgbClr val="2F02F0"/>
                </a:solidFill>
                <a:latin typeface="Courier New"/>
                <a:cs typeface="Courier New"/>
              </a:rPr>
              <a:t>socket.h</a:t>
            </a:r>
            <a:r>
              <a:rPr lang="en-US" sz="1800" b="1" dirty="0">
                <a:solidFill>
                  <a:srgbClr val="2F02F0"/>
                </a:solidFill>
                <a:latin typeface="Courier New"/>
                <a:cs typeface="Courier New"/>
              </a:rPr>
              <a:t>&gt;</a:t>
            </a:r>
          </a:p>
          <a:p>
            <a:pPr marL="400050" lvl="1" indent="0" algn="just">
              <a:spcBef>
                <a:spcPts val="0"/>
              </a:spcBef>
              <a:spcAft>
                <a:spcPts val="600"/>
              </a:spcAft>
              <a:buNone/>
            </a:pP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socket(</a:t>
            </a: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domain, </a:t>
            </a: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type, </a:t>
            </a: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protocol);</a:t>
            </a:r>
          </a:p>
          <a:p>
            <a:pPr algn="just">
              <a:spcBef>
                <a:spcPts val="0"/>
              </a:spcBef>
              <a:spcAft>
                <a:spcPts val="600"/>
              </a:spcAft>
            </a:pPr>
            <a:r>
              <a:rPr lang="en-US" sz="2400" dirty="0"/>
              <a:t>Creates an endpoint for communication (i.e., a socket) and returns a file descriptor</a:t>
            </a:r>
          </a:p>
          <a:p>
            <a:pPr algn="just">
              <a:spcBef>
                <a:spcPts val="0"/>
              </a:spcBef>
              <a:spcAft>
                <a:spcPts val="600"/>
              </a:spcAft>
            </a:pPr>
            <a:r>
              <a:rPr lang="en-US" sz="2400" dirty="0"/>
              <a:t>Common domains (or </a:t>
            </a:r>
            <a:r>
              <a:rPr lang="en-US" sz="2400" dirty="0">
                <a:solidFill>
                  <a:srgbClr val="008000"/>
                </a:solidFill>
              </a:rPr>
              <a:t>address family</a:t>
            </a:r>
            <a:r>
              <a:rPr lang="en-US" sz="2400" dirty="0"/>
              <a:t>)</a:t>
            </a:r>
          </a:p>
          <a:p>
            <a:pPr lvl="1" algn="just">
              <a:spcBef>
                <a:spcPts val="0"/>
              </a:spcBef>
              <a:spcAft>
                <a:spcPts val="600"/>
              </a:spcAft>
              <a:tabLst>
                <a:tab pos="2060575" algn="l"/>
                <a:tab pos="2289175" algn="l"/>
              </a:tabLst>
            </a:pPr>
            <a:r>
              <a:rPr lang="en-US" sz="2000" dirty="0">
                <a:solidFill>
                  <a:srgbClr val="2F02F0"/>
                </a:solidFill>
              </a:rPr>
              <a:t>AF_UNIX</a:t>
            </a:r>
            <a:r>
              <a:rPr lang="en-US" sz="2000" dirty="0"/>
              <a:t>		Unix domain sockets</a:t>
            </a:r>
          </a:p>
          <a:p>
            <a:pPr lvl="1" algn="just">
              <a:spcBef>
                <a:spcPts val="0"/>
              </a:spcBef>
              <a:spcAft>
                <a:spcPts val="600"/>
              </a:spcAft>
              <a:tabLst>
                <a:tab pos="2060575" algn="l"/>
                <a:tab pos="2289175" algn="l"/>
              </a:tabLst>
            </a:pPr>
            <a:r>
              <a:rPr lang="en-US" sz="2000" dirty="0">
                <a:solidFill>
                  <a:srgbClr val="2F02F0"/>
                </a:solidFill>
              </a:rPr>
              <a:t>AF_INET</a:t>
            </a:r>
            <a:r>
              <a:rPr lang="en-US" sz="2000" dirty="0"/>
              <a:t> 		IPv4 Internet sockets</a:t>
            </a:r>
          </a:p>
          <a:p>
            <a:pPr lvl="1" algn="just">
              <a:spcBef>
                <a:spcPts val="0"/>
              </a:spcBef>
              <a:spcAft>
                <a:spcPts val="600"/>
              </a:spcAft>
              <a:tabLst>
                <a:tab pos="2060575" algn="l"/>
                <a:tab pos="2289175" algn="l"/>
              </a:tabLst>
            </a:pPr>
            <a:r>
              <a:rPr lang="en-US" sz="2000" dirty="0">
                <a:solidFill>
                  <a:srgbClr val="2F02F0"/>
                </a:solidFill>
              </a:rPr>
              <a:t>AF_INET6</a:t>
            </a:r>
            <a:r>
              <a:rPr lang="en-US" sz="2000" dirty="0"/>
              <a:t> 		IPv6 Internet sockets</a:t>
            </a:r>
          </a:p>
          <a:p>
            <a:pPr algn="just">
              <a:spcBef>
                <a:spcPts val="0"/>
              </a:spcBef>
              <a:spcAft>
                <a:spcPts val="600"/>
              </a:spcAft>
            </a:pPr>
            <a:r>
              <a:rPr lang="en-US" sz="2400" dirty="0"/>
              <a:t>Type</a:t>
            </a:r>
          </a:p>
          <a:p>
            <a:pPr lvl="1" algn="just">
              <a:spcBef>
                <a:spcPts val="0"/>
              </a:spcBef>
              <a:spcAft>
                <a:spcPts val="600"/>
              </a:spcAft>
            </a:pPr>
            <a:r>
              <a:rPr lang="en-US" sz="2000" dirty="0">
                <a:solidFill>
                  <a:srgbClr val="2F02F0"/>
                </a:solidFill>
              </a:rPr>
              <a:t>SOCK_STREAM</a:t>
            </a:r>
            <a:r>
              <a:rPr lang="en-US" sz="2000" dirty="0"/>
              <a:t>, </a:t>
            </a:r>
            <a:r>
              <a:rPr lang="en-US" sz="2000" dirty="0">
                <a:solidFill>
                  <a:srgbClr val="2F02F0"/>
                </a:solidFill>
              </a:rPr>
              <a:t>SOCK_DGRAM</a:t>
            </a:r>
            <a:r>
              <a:rPr lang="en-US" sz="2000" dirty="0"/>
              <a:t>, </a:t>
            </a:r>
            <a:r>
              <a:rPr lang="en-US" sz="2000" dirty="0">
                <a:solidFill>
                  <a:srgbClr val="2F02F0"/>
                </a:solidFill>
              </a:rPr>
              <a:t>SOCK_RAW</a:t>
            </a:r>
          </a:p>
          <a:p>
            <a:pPr algn="just">
              <a:spcBef>
                <a:spcPts val="0"/>
              </a:spcBef>
              <a:spcAft>
                <a:spcPts val="600"/>
              </a:spcAft>
            </a:pPr>
            <a:r>
              <a:rPr lang="en-US" sz="2400" dirty="0"/>
              <a:t>Protocol</a:t>
            </a:r>
          </a:p>
          <a:p>
            <a:pPr lvl="1" algn="just">
              <a:spcBef>
                <a:spcPts val="0"/>
              </a:spcBef>
              <a:spcAft>
                <a:spcPts val="600"/>
              </a:spcAft>
            </a:pPr>
            <a:r>
              <a:rPr lang="en-US" sz="2000" dirty="0"/>
              <a:t>Set to 0 (chosen by OS) except for RAW sockets</a:t>
            </a:r>
          </a:p>
        </p:txBody>
      </p:sp>
    </p:spTree>
    <p:extLst>
      <p:ext uri="{BB962C8B-B14F-4D97-AF65-F5344CB8AC3E}">
        <p14:creationId xmlns:p14="http://schemas.microsoft.com/office/powerpoint/2010/main" val="1855471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Bind to a Name (Server Side)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400050" lvl="1" indent="0" algn="just">
              <a:spcBef>
                <a:spcPts val="0"/>
              </a:spcBef>
              <a:buNone/>
            </a:pPr>
            <a:r>
              <a:rPr lang="en-US" sz="1800" b="1" dirty="0">
                <a:solidFill>
                  <a:srgbClr val="2F02F0"/>
                </a:solidFill>
                <a:latin typeface="Courier New"/>
                <a:cs typeface="Courier New"/>
              </a:rPr>
              <a:t>#include &lt;sys/</a:t>
            </a:r>
            <a:r>
              <a:rPr lang="en-US" sz="1800" b="1" dirty="0" err="1">
                <a:solidFill>
                  <a:srgbClr val="2F02F0"/>
                </a:solidFill>
                <a:latin typeface="Courier New"/>
                <a:cs typeface="Courier New"/>
              </a:rPr>
              <a:t>types.h</a:t>
            </a:r>
            <a:r>
              <a:rPr lang="en-US" sz="1800" b="1" dirty="0">
                <a:solidFill>
                  <a:srgbClr val="2F02F0"/>
                </a:solidFill>
                <a:latin typeface="Courier New"/>
                <a:cs typeface="Courier New"/>
              </a:rPr>
              <a:t>&gt;</a:t>
            </a:r>
          </a:p>
          <a:p>
            <a:pPr marL="400050" lvl="1" indent="0" algn="just">
              <a:spcBef>
                <a:spcPts val="0"/>
              </a:spcBef>
              <a:buNone/>
            </a:pPr>
            <a:r>
              <a:rPr lang="en-US" sz="1800" b="1" dirty="0">
                <a:solidFill>
                  <a:srgbClr val="2F02F0"/>
                </a:solidFill>
                <a:latin typeface="Courier New"/>
                <a:cs typeface="Courier New"/>
              </a:rPr>
              <a:t>#include &lt;sys/</a:t>
            </a:r>
            <a:r>
              <a:rPr lang="en-US" sz="1800" b="1" dirty="0" err="1">
                <a:solidFill>
                  <a:srgbClr val="2F02F0"/>
                </a:solidFill>
                <a:latin typeface="Courier New"/>
                <a:cs typeface="Courier New"/>
              </a:rPr>
              <a:t>socket.h</a:t>
            </a:r>
            <a:r>
              <a:rPr lang="en-US" sz="1800" b="1" dirty="0">
                <a:solidFill>
                  <a:srgbClr val="2F02F0"/>
                </a:solidFill>
                <a:latin typeface="Courier New"/>
                <a:cs typeface="Courier New"/>
              </a:rPr>
              <a:t>&gt;</a:t>
            </a:r>
          </a:p>
          <a:p>
            <a:pPr marL="917575" lvl="1" indent="-517525" algn="just">
              <a:spcBef>
                <a:spcPts val="0"/>
              </a:spcBef>
              <a:buNone/>
            </a:pP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bind(</a:t>
            </a: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sockfd</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const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struct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sockaddr</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serveraddr</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socklen_t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addrlen</a:t>
            </a:r>
            <a:r>
              <a:rPr lang="en-US" sz="1800" b="1" dirty="0">
                <a:solidFill>
                  <a:srgbClr val="2F02F0"/>
                </a:solidFill>
                <a:latin typeface="Courier New"/>
                <a:cs typeface="Courier New"/>
              </a:rPr>
              <a:t>);</a:t>
            </a:r>
          </a:p>
          <a:p>
            <a:pPr algn="just">
              <a:spcBef>
                <a:spcPts val="0"/>
              </a:spcBef>
            </a:pPr>
            <a:r>
              <a:rPr lang="en-US" sz="2400" dirty="0"/>
              <a:t>Binds a name to the socket (i.e., reserves a port)</a:t>
            </a:r>
          </a:p>
          <a:p>
            <a:pPr algn="just">
              <a:spcBef>
                <a:spcPts val="0"/>
              </a:spcBef>
            </a:pPr>
            <a:r>
              <a:rPr lang="en-US" sz="2400" dirty="0" err="1">
                <a:solidFill>
                  <a:srgbClr val="2F02F0"/>
                </a:solidFill>
              </a:rPr>
              <a:t>sockfd</a:t>
            </a:r>
            <a:r>
              <a:rPr lang="en-US" sz="2400" dirty="0">
                <a:solidFill>
                  <a:srgbClr val="2F02F0"/>
                </a:solidFill>
              </a:rPr>
              <a:t> </a:t>
            </a:r>
            <a:r>
              <a:rPr lang="en-US" sz="2400" dirty="0"/>
              <a:t>is the socket file descriptor returned by socket</a:t>
            </a:r>
          </a:p>
          <a:p>
            <a:pPr algn="just">
              <a:spcBef>
                <a:spcPts val="0"/>
              </a:spcBef>
            </a:pPr>
            <a:r>
              <a:rPr lang="en-US" sz="2400" dirty="0" err="1">
                <a:solidFill>
                  <a:srgbClr val="2F02F0"/>
                </a:solidFill>
              </a:rPr>
              <a:t>serveraddr</a:t>
            </a:r>
            <a:r>
              <a:rPr lang="en-US" sz="2400" dirty="0">
                <a:solidFill>
                  <a:srgbClr val="2F02F0"/>
                </a:solidFill>
              </a:rPr>
              <a:t> </a:t>
            </a:r>
            <a:r>
              <a:rPr lang="en-US" sz="2400" dirty="0">
                <a:solidFill>
                  <a:srgbClr val="000000"/>
                </a:solidFill>
              </a:rPr>
              <a:t>is</a:t>
            </a:r>
            <a:r>
              <a:rPr lang="en-US" sz="2400" dirty="0">
                <a:solidFill>
                  <a:srgbClr val="2F02F0"/>
                </a:solidFill>
              </a:rPr>
              <a:t> </a:t>
            </a:r>
            <a:r>
              <a:rPr lang="en-US" sz="2400" dirty="0"/>
              <a:t>the IP address and port of the machine (address usually set to </a:t>
            </a:r>
            <a:r>
              <a:rPr lang="en-US" sz="2400" dirty="0">
                <a:solidFill>
                  <a:srgbClr val="2F02F0"/>
                </a:solidFill>
              </a:rPr>
              <a:t>INADDR_ANY</a:t>
            </a:r>
            <a:r>
              <a:rPr lang="en-US" sz="2400" dirty="0"/>
              <a:t> – chooses a local address)</a:t>
            </a:r>
          </a:p>
          <a:p>
            <a:pPr algn="just">
              <a:spcBef>
                <a:spcPts val="0"/>
              </a:spcBef>
            </a:pPr>
            <a:r>
              <a:rPr lang="en-US" sz="2400" dirty="0" err="1">
                <a:solidFill>
                  <a:srgbClr val="2F02F0"/>
                </a:solidFill>
              </a:rPr>
              <a:t>addrlen</a:t>
            </a:r>
            <a:r>
              <a:rPr lang="en-US" sz="2400" dirty="0">
                <a:solidFill>
                  <a:srgbClr val="2F02F0"/>
                </a:solidFill>
              </a:rPr>
              <a:t> </a:t>
            </a:r>
            <a:r>
              <a:rPr lang="en-US" sz="2400" dirty="0">
                <a:solidFill>
                  <a:srgbClr val="000000"/>
                </a:solidFill>
              </a:rPr>
              <a:t>is</a:t>
            </a:r>
            <a:r>
              <a:rPr lang="en-US" sz="2400" dirty="0">
                <a:solidFill>
                  <a:srgbClr val="2F02F0"/>
                </a:solidFill>
              </a:rPr>
              <a:t> </a:t>
            </a:r>
            <a:r>
              <a:rPr lang="en-US" sz="2400" dirty="0"/>
              <a:t>the size (in bytes) of the structure</a:t>
            </a:r>
          </a:p>
          <a:p>
            <a:pPr algn="just">
              <a:spcBef>
                <a:spcPts val="0"/>
              </a:spcBef>
            </a:pPr>
            <a:r>
              <a:rPr lang="en-US" sz="2400" dirty="0"/>
              <a:t>Returns 0 on success or –1 if an error occurs</a:t>
            </a:r>
          </a:p>
          <a:p>
            <a:pPr algn="just">
              <a:spcBef>
                <a:spcPts val="0"/>
              </a:spcBef>
            </a:pPr>
            <a:r>
              <a:rPr lang="en-US" sz="2400" dirty="0"/>
              <a:t>When socket is bound, new special socket-type file (type "s") corresponding to </a:t>
            </a:r>
            <a:r>
              <a:rPr lang="en-US" sz="2400" dirty="0" err="1">
                <a:solidFill>
                  <a:srgbClr val="2F02F0"/>
                </a:solidFill>
              </a:rPr>
              <a:t>sun_path</a:t>
            </a:r>
            <a:r>
              <a:rPr lang="en-US" sz="2400" dirty="0"/>
              <a:t> is created</a:t>
            </a:r>
          </a:p>
          <a:p>
            <a:pPr algn="just">
              <a:spcBef>
                <a:spcPts val="0"/>
              </a:spcBef>
            </a:pPr>
            <a:r>
              <a:rPr lang="en-US" sz="2400" dirty="0"/>
              <a:t>This file is </a:t>
            </a:r>
            <a:r>
              <a:rPr lang="en-US" sz="2400" i="1" dirty="0"/>
              <a:t>not</a:t>
            </a:r>
            <a:r>
              <a:rPr lang="en-US" sz="2400" dirty="0"/>
              <a:t> automatically deleted, so need to </a:t>
            </a:r>
            <a:r>
              <a:rPr lang="en-US" sz="2400" dirty="0">
                <a:solidFill>
                  <a:srgbClr val="2F02F0"/>
                </a:solidFill>
              </a:rPr>
              <a:t>unlink</a:t>
            </a:r>
            <a:r>
              <a:rPr lang="en-US" sz="2400" dirty="0"/>
              <a:t> it</a:t>
            </a:r>
          </a:p>
          <a:p>
            <a:pPr lvl="1" algn="just">
              <a:spcBef>
                <a:spcPts val="0"/>
              </a:spcBef>
            </a:pPr>
            <a:r>
              <a:rPr lang="en-US" sz="2000" dirty="0"/>
              <a:t>If </a:t>
            </a:r>
            <a:r>
              <a:rPr lang="en-US" sz="2000" dirty="0">
                <a:solidFill>
                  <a:srgbClr val="2F02F0"/>
                </a:solidFill>
              </a:rPr>
              <a:t>bind</a:t>
            </a:r>
            <a:r>
              <a:rPr lang="en-US" sz="2000" dirty="0"/>
              <a:t> finds the file already exists, it will fail</a:t>
            </a:r>
          </a:p>
        </p:txBody>
      </p:sp>
    </p:spTree>
    <p:extLst>
      <p:ext uri="{BB962C8B-B14F-4D97-AF65-F5344CB8AC3E}">
        <p14:creationId xmlns:p14="http://schemas.microsoft.com/office/powerpoint/2010/main" val="1681314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Set Up Queue (Server Side)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400050" lvl="1" indent="0" algn="just">
              <a:spcBef>
                <a:spcPts val="0"/>
              </a:spcBef>
              <a:buNone/>
            </a:pPr>
            <a:r>
              <a:rPr lang="en-US" sz="1800" b="1" dirty="0">
                <a:solidFill>
                  <a:srgbClr val="2F02F0"/>
                </a:solidFill>
                <a:latin typeface="Courier New"/>
                <a:cs typeface="Courier New"/>
              </a:rPr>
              <a:t>#include &lt;sys/</a:t>
            </a:r>
            <a:r>
              <a:rPr lang="en-US" sz="1800" b="1" dirty="0" err="1">
                <a:solidFill>
                  <a:srgbClr val="2F02F0"/>
                </a:solidFill>
                <a:latin typeface="Courier New"/>
                <a:cs typeface="Courier New"/>
              </a:rPr>
              <a:t>types.h</a:t>
            </a:r>
            <a:r>
              <a:rPr lang="en-US" sz="1800" b="1" dirty="0">
                <a:solidFill>
                  <a:srgbClr val="2F02F0"/>
                </a:solidFill>
                <a:latin typeface="Courier New"/>
                <a:cs typeface="Courier New"/>
              </a:rPr>
              <a:t>&gt;</a:t>
            </a:r>
          </a:p>
          <a:p>
            <a:pPr marL="400050" lvl="1" indent="0" algn="just">
              <a:spcBef>
                <a:spcPts val="0"/>
              </a:spcBef>
              <a:buNone/>
            </a:pPr>
            <a:r>
              <a:rPr lang="en-US" sz="1800" b="1" dirty="0">
                <a:solidFill>
                  <a:srgbClr val="2F02F0"/>
                </a:solidFill>
                <a:latin typeface="Courier New"/>
                <a:cs typeface="Courier New"/>
              </a:rPr>
              <a:t>#include &lt;sys/</a:t>
            </a:r>
            <a:r>
              <a:rPr lang="en-US" sz="1800" b="1" dirty="0" err="1">
                <a:solidFill>
                  <a:srgbClr val="2F02F0"/>
                </a:solidFill>
                <a:latin typeface="Courier New"/>
                <a:cs typeface="Courier New"/>
              </a:rPr>
              <a:t>socket.h</a:t>
            </a:r>
            <a:r>
              <a:rPr lang="en-US" sz="1800" b="1" dirty="0">
                <a:solidFill>
                  <a:srgbClr val="2F02F0"/>
                </a:solidFill>
                <a:latin typeface="Courier New"/>
                <a:cs typeface="Courier New"/>
              </a:rPr>
              <a:t>&gt;</a:t>
            </a:r>
          </a:p>
          <a:p>
            <a:pPr marL="917575" lvl="1" indent="-517525" algn="just">
              <a:spcBef>
                <a:spcPts val="0"/>
              </a:spcBef>
              <a:buNone/>
            </a:pP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listen(</a:t>
            </a: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sockfd</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backlog);</a:t>
            </a:r>
          </a:p>
          <a:p>
            <a:pPr algn="just">
              <a:spcBef>
                <a:spcPts val="0"/>
              </a:spcBef>
            </a:pPr>
            <a:r>
              <a:rPr lang="en-US" sz="2400" dirty="0"/>
              <a:t>Listens for connections on a socket</a:t>
            </a:r>
          </a:p>
          <a:p>
            <a:pPr lvl="1" algn="just">
              <a:spcBef>
                <a:spcPts val="0"/>
              </a:spcBef>
            </a:pPr>
            <a:r>
              <a:rPr lang="en-US" sz="2000" dirty="0"/>
              <a:t>After calling </a:t>
            </a:r>
            <a:r>
              <a:rPr lang="en-US" sz="2000" dirty="0">
                <a:latin typeface="Courier New"/>
                <a:cs typeface="Courier New"/>
              </a:rPr>
              <a:t>listen()</a:t>
            </a:r>
            <a:r>
              <a:rPr lang="en-US" sz="2000" dirty="0"/>
              <a:t>, a socket is ready to accept connections</a:t>
            </a:r>
          </a:p>
          <a:p>
            <a:pPr algn="just">
              <a:spcBef>
                <a:spcPts val="0"/>
              </a:spcBef>
            </a:pPr>
            <a:r>
              <a:rPr lang="en-US" sz="2400" dirty="0"/>
              <a:t>Prepares a queue in the kernel where partially completed connections wait to be accepted</a:t>
            </a:r>
          </a:p>
          <a:p>
            <a:pPr algn="just">
              <a:spcBef>
                <a:spcPts val="0"/>
              </a:spcBef>
            </a:pPr>
            <a:r>
              <a:rPr lang="en-US" sz="2400" dirty="0"/>
              <a:t>Many client requests may arrive</a:t>
            </a:r>
          </a:p>
          <a:p>
            <a:pPr lvl="1" algn="just">
              <a:spcBef>
                <a:spcPts val="0"/>
              </a:spcBef>
            </a:pPr>
            <a:r>
              <a:rPr lang="en-US" sz="2000" dirty="0"/>
              <a:t>Server cannot handle them all at the same time</a:t>
            </a:r>
          </a:p>
          <a:p>
            <a:pPr lvl="1" algn="just">
              <a:spcBef>
                <a:spcPts val="0"/>
              </a:spcBef>
            </a:pPr>
            <a:r>
              <a:rPr lang="en-US" sz="2000" dirty="0"/>
              <a:t>Server could reject the requests or let them wait</a:t>
            </a:r>
          </a:p>
          <a:p>
            <a:pPr lvl="1" algn="just">
              <a:spcBef>
                <a:spcPts val="0"/>
              </a:spcBef>
            </a:pPr>
            <a:r>
              <a:rPr lang="en-US" sz="2000" dirty="0">
                <a:solidFill>
                  <a:srgbClr val="2F02F0"/>
                </a:solidFill>
              </a:rPr>
              <a:t>backlog</a:t>
            </a:r>
            <a:r>
              <a:rPr lang="en-US" sz="2000" dirty="0"/>
              <a:t> is the maximum number of partially completed connections that the kernel should queue</a:t>
            </a:r>
          </a:p>
          <a:p>
            <a:pPr algn="just">
              <a:spcBef>
                <a:spcPts val="0"/>
              </a:spcBef>
            </a:pPr>
            <a:r>
              <a:rPr lang="en-US" sz="2400" dirty="0"/>
              <a:t>What if too many clients arrive?</a:t>
            </a:r>
          </a:p>
          <a:p>
            <a:pPr lvl="1" algn="just">
              <a:spcBef>
                <a:spcPts val="0"/>
              </a:spcBef>
            </a:pPr>
            <a:r>
              <a:rPr lang="en-US" sz="2000" dirty="0"/>
              <a:t>Some requests don’t get through … makes no promises</a:t>
            </a:r>
          </a:p>
          <a:p>
            <a:pPr lvl="1" algn="just">
              <a:spcBef>
                <a:spcPts val="0"/>
              </a:spcBef>
            </a:pPr>
            <a:r>
              <a:rPr lang="en-US" sz="2000" dirty="0"/>
              <a:t>And the client(s) can always try again!</a:t>
            </a:r>
          </a:p>
        </p:txBody>
      </p:sp>
    </p:spTree>
    <p:extLst>
      <p:ext uri="{BB962C8B-B14F-4D97-AF65-F5344CB8AC3E}">
        <p14:creationId xmlns:p14="http://schemas.microsoft.com/office/powerpoint/2010/main" val="183902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10" end="10"/>
                                            </p:txEl>
                                          </p:spTgt>
                                        </p:tgtEl>
                                        <p:attrNameLst>
                                          <p:attrName>style.visibility</p:attrName>
                                        </p:attrNameLst>
                                      </p:cBhvr>
                                      <p:to>
                                        <p:strVal val="visible"/>
                                      </p:to>
                                    </p:set>
                                    <p:animEffect transition="in" filter="checkerboard(across)">
                                      <p:cBhvr>
                                        <p:cTn id="7" dur="500"/>
                                        <p:tgtEl>
                                          <p:spTgt spid="9">
                                            <p:txEl>
                                              <p:pRg st="10" end="1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
                                            <p:txEl>
                                              <p:pRg st="11" end="11"/>
                                            </p:txEl>
                                          </p:spTgt>
                                        </p:tgtEl>
                                        <p:attrNameLst>
                                          <p:attrName>style.visibility</p:attrName>
                                        </p:attrNameLst>
                                      </p:cBhvr>
                                      <p:to>
                                        <p:strVal val="visible"/>
                                      </p:to>
                                    </p:set>
                                    <p:animEffect transition="in" filter="checkerboard(across)">
                                      <p:cBhvr>
                                        <p:cTn id="10" dur="500"/>
                                        <p:tgtEl>
                                          <p:spTgt spid="9">
                                            <p:txEl>
                                              <p:pRg st="11" end="1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9">
                                            <p:txEl>
                                              <p:pRg st="12" end="12"/>
                                            </p:txEl>
                                          </p:spTgt>
                                        </p:tgtEl>
                                        <p:attrNameLst>
                                          <p:attrName>style.visibility</p:attrName>
                                        </p:attrNameLst>
                                      </p:cBhvr>
                                      <p:to>
                                        <p:strVal val="visible"/>
                                      </p:to>
                                    </p:set>
                                    <p:animEffect transition="in" filter="checkerboard(across)">
                                      <p:cBhvr>
                                        <p:cTn id="13"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Establish Connection (Server Side)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400050" lvl="1" indent="0" algn="just">
              <a:spcBef>
                <a:spcPts val="0"/>
              </a:spcBef>
              <a:buNone/>
            </a:pPr>
            <a:r>
              <a:rPr lang="en-US" sz="1800" b="1" dirty="0">
                <a:solidFill>
                  <a:srgbClr val="2F02F0"/>
                </a:solidFill>
                <a:latin typeface="Courier New"/>
                <a:cs typeface="Courier New"/>
              </a:rPr>
              <a:t>#include &lt;sys/</a:t>
            </a:r>
            <a:r>
              <a:rPr lang="en-US" sz="1800" b="1" dirty="0" err="1">
                <a:solidFill>
                  <a:srgbClr val="2F02F0"/>
                </a:solidFill>
                <a:latin typeface="Courier New"/>
                <a:cs typeface="Courier New"/>
              </a:rPr>
              <a:t>types.h</a:t>
            </a:r>
            <a:r>
              <a:rPr lang="en-US" sz="1800" b="1" dirty="0">
                <a:solidFill>
                  <a:srgbClr val="2F02F0"/>
                </a:solidFill>
                <a:latin typeface="Courier New"/>
                <a:cs typeface="Courier New"/>
              </a:rPr>
              <a:t>&gt;</a:t>
            </a:r>
          </a:p>
          <a:p>
            <a:pPr marL="400050" lvl="1" indent="0" algn="just">
              <a:spcBef>
                <a:spcPts val="0"/>
              </a:spcBef>
              <a:buNone/>
            </a:pPr>
            <a:r>
              <a:rPr lang="en-US" sz="1800" b="1" dirty="0">
                <a:solidFill>
                  <a:srgbClr val="2F02F0"/>
                </a:solidFill>
                <a:latin typeface="Courier New"/>
                <a:cs typeface="Courier New"/>
              </a:rPr>
              <a:t>#include &lt;sys/</a:t>
            </a:r>
            <a:r>
              <a:rPr lang="en-US" sz="1800" b="1" dirty="0" err="1">
                <a:solidFill>
                  <a:srgbClr val="2F02F0"/>
                </a:solidFill>
                <a:latin typeface="Courier New"/>
                <a:cs typeface="Courier New"/>
              </a:rPr>
              <a:t>socket.h</a:t>
            </a:r>
            <a:r>
              <a:rPr lang="en-US" sz="1800" b="1" dirty="0">
                <a:solidFill>
                  <a:srgbClr val="2F02F0"/>
                </a:solidFill>
                <a:latin typeface="Courier New"/>
                <a:cs typeface="Courier New"/>
              </a:rPr>
              <a:t>&gt;</a:t>
            </a:r>
          </a:p>
          <a:p>
            <a:pPr marL="917575" lvl="1" indent="-517525" algn="just">
              <a:spcBef>
                <a:spcPts val="0"/>
              </a:spcBef>
              <a:spcAft>
                <a:spcPts val="600"/>
              </a:spcAft>
              <a:buNone/>
            </a:pP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accept(</a:t>
            </a: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sockfd</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struct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sockaddr</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cliaddr</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socklen_t</a:t>
            </a:r>
            <a:r>
              <a:rPr lang="en-US" sz="1800" b="1" dirty="0">
                <a:solidFill>
                  <a:srgbClr val="2F02F0"/>
                </a:solidFill>
                <a:latin typeface="Courier New"/>
                <a:cs typeface="Courier New"/>
              </a:rPr>
              <a:t> * </a:t>
            </a:r>
            <a:r>
              <a:rPr lang="en-US" sz="1800" b="1" dirty="0" err="1">
                <a:solidFill>
                  <a:srgbClr val="2F02F0"/>
                </a:solidFill>
                <a:latin typeface="Courier New"/>
                <a:cs typeface="Courier New"/>
              </a:rPr>
              <a:t>addrlen</a:t>
            </a:r>
            <a:r>
              <a:rPr lang="en-US" sz="1800" b="1" dirty="0">
                <a:solidFill>
                  <a:srgbClr val="2F02F0"/>
                </a:solidFill>
                <a:latin typeface="Courier New"/>
                <a:cs typeface="Courier New"/>
              </a:rPr>
              <a:t>);</a:t>
            </a:r>
          </a:p>
          <a:p>
            <a:pPr algn="just">
              <a:spcBef>
                <a:spcPts val="0"/>
              </a:spcBef>
              <a:spcAft>
                <a:spcPts val="600"/>
              </a:spcAft>
            </a:pPr>
            <a:r>
              <a:rPr lang="en-US" sz="2400" dirty="0">
                <a:solidFill>
                  <a:srgbClr val="000000"/>
                </a:solidFill>
              </a:rPr>
              <a:t>Accepts a connection on the socket and returns a new file descriptor that refers to the connection with the client that will be used for reads and writes on the connection</a:t>
            </a:r>
          </a:p>
          <a:p>
            <a:pPr lvl="1" algn="just">
              <a:spcBef>
                <a:spcPts val="0"/>
              </a:spcBef>
              <a:spcAft>
                <a:spcPts val="600"/>
              </a:spcAft>
            </a:pPr>
            <a:r>
              <a:rPr lang="en-US" sz="2000" dirty="0">
                <a:solidFill>
                  <a:srgbClr val="008000"/>
                </a:solidFill>
              </a:rPr>
              <a:t>Blocks</a:t>
            </a:r>
            <a:r>
              <a:rPr lang="en-US" sz="2000" dirty="0">
                <a:solidFill>
                  <a:srgbClr val="FF0000"/>
                </a:solidFill>
              </a:rPr>
              <a:t> </a:t>
            </a:r>
            <a:r>
              <a:rPr lang="en-US" sz="2000" dirty="0"/>
              <a:t>waiting for a connection (from the queue)</a:t>
            </a:r>
          </a:p>
          <a:p>
            <a:pPr algn="just">
              <a:spcBef>
                <a:spcPts val="0"/>
              </a:spcBef>
              <a:spcAft>
                <a:spcPts val="600"/>
              </a:spcAft>
            </a:pPr>
            <a:r>
              <a:rPr lang="en-US" sz="2400" dirty="0" err="1">
                <a:solidFill>
                  <a:srgbClr val="2F02F0"/>
                </a:solidFill>
              </a:rPr>
              <a:t>sockfd</a:t>
            </a:r>
            <a:r>
              <a:rPr lang="en-US" sz="2400" dirty="0">
                <a:solidFill>
                  <a:srgbClr val="2F02F0"/>
                </a:solidFill>
              </a:rPr>
              <a:t> </a:t>
            </a:r>
            <a:r>
              <a:rPr lang="en-US" sz="2400" dirty="0"/>
              <a:t>is the listening socket</a:t>
            </a:r>
          </a:p>
          <a:p>
            <a:pPr algn="just">
              <a:spcBef>
                <a:spcPts val="0"/>
              </a:spcBef>
              <a:spcAft>
                <a:spcPts val="600"/>
              </a:spcAft>
            </a:pPr>
            <a:r>
              <a:rPr lang="en-US" sz="2400" dirty="0" err="1">
                <a:solidFill>
                  <a:srgbClr val="2F02F0"/>
                </a:solidFill>
              </a:rPr>
              <a:t>cliaddr</a:t>
            </a:r>
            <a:r>
              <a:rPr lang="en-US" sz="2400" dirty="0">
                <a:solidFill>
                  <a:srgbClr val="2F02F0"/>
                </a:solidFill>
              </a:rPr>
              <a:t> </a:t>
            </a:r>
            <a:r>
              <a:rPr lang="en-US" sz="2400" dirty="0"/>
              <a:t>is the address of the client</a:t>
            </a:r>
          </a:p>
        </p:txBody>
      </p:sp>
    </p:spTree>
    <p:extLst>
      <p:ext uri="{BB962C8B-B14F-4D97-AF65-F5344CB8AC3E}">
        <p14:creationId xmlns:p14="http://schemas.microsoft.com/office/powerpoint/2010/main" val="4041265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Establish Connection (Client Side)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400050" lvl="1" indent="0" algn="just">
              <a:spcBef>
                <a:spcPts val="0"/>
              </a:spcBef>
              <a:buNone/>
            </a:pPr>
            <a:r>
              <a:rPr lang="en-US" sz="1800" b="1" dirty="0">
                <a:solidFill>
                  <a:srgbClr val="2F02F0"/>
                </a:solidFill>
                <a:latin typeface="Courier New"/>
                <a:cs typeface="Courier New"/>
              </a:rPr>
              <a:t>#include &lt;sys/</a:t>
            </a:r>
            <a:r>
              <a:rPr lang="en-US" sz="1800" b="1" dirty="0" err="1">
                <a:solidFill>
                  <a:srgbClr val="2F02F0"/>
                </a:solidFill>
                <a:latin typeface="Courier New"/>
                <a:cs typeface="Courier New"/>
              </a:rPr>
              <a:t>types.h</a:t>
            </a:r>
            <a:r>
              <a:rPr lang="en-US" sz="1800" b="1" dirty="0">
                <a:solidFill>
                  <a:srgbClr val="2F02F0"/>
                </a:solidFill>
                <a:latin typeface="Courier New"/>
                <a:cs typeface="Courier New"/>
              </a:rPr>
              <a:t>&gt;</a:t>
            </a:r>
          </a:p>
          <a:p>
            <a:pPr marL="400050" lvl="1" indent="0" algn="just">
              <a:spcBef>
                <a:spcPts val="0"/>
              </a:spcBef>
              <a:buNone/>
            </a:pPr>
            <a:r>
              <a:rPr lang="en-US" sz="1800" b="1" dirty="0">
                <a:solidFill>
                  <a:srgbClr val="2F02F0"/>
                </a:solidFill>
                <a:latin typeface="Courier New"/>
                <a:cs typeface="Courier New"/>
              </a:rPr>
              <a:t>#include &lt;sys/</a:t>
            </a:r>
            <a:r>
              <a:rPr lang="en-US" sz="1800" b="1" dirty="0" err="1">
                <a:solidFill>
                  <a:srgbClr val="2F02F0"/>
                </a:solidFill>
                <a:latin typeface="Courier New"/>
                <a:cs typeface="Courier New"/>
              </a:rPr>
              <a:t>socket.h</a:t>
            </a:r>
            <a:r>
              <a:rPr lang="en-US" sz="1800" b="1" dirty="0">
                <a:solidFill>
                  <a:srgbClr val="2F02F0"/>
                </a:solidFill>
                <a:latin typeface="Courier New"/>
                <a:cs typeface="Courier New"/>
              </a:rPr>
              <a:t>&gt;</a:t>
            </a:r>
          </a:p>
          <a:p>
            <a:pPr marL="917575" lvl="1" indent="-517525" algn="just">
              <a:spcBef>
                <a:spcPts val="0"/>
              </a:spcBef>
              <a:spcAft>
                <a:spcPts val="600"/>
              </a:spcAft>
              <a:buNone/>
            </a:pP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connect(</a:t>
            </a: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sockfd</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const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struct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sockaddr</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servaddr</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socklen_t</a:t>
            </a:r>
            <a:r>
              <a:rPr lang="en-US" sz="1800" b="1" dirty="0">
                <a:solidFill>
                  <a:srgbClr val="2F02F0"/>
                </a:solidFill>
                <a:latin typeface="Courier New"/>
                <a:cs typeface="Courier New"/>
              </a:rPr>
              <a:t> * </a:t>
            </a:r>
            <a:r>
              <a:rPr lang="en-US" sz="1800" b="1" dirty="0" err="1">
                <a:solidFill>
                  <a:srgbClr val="2F02F0"/>
                </a:solidFill>
                <a:latin typeface="Courier New"/>
                <a:cs typeface="Courier New"/>
              </a:rPr>
              <a:t>addrlen</a:t>
            </a:r>
            <a:r>
              <a:rPr lang="en-US" sz="1800" b="1" dirty="0">
                <a:solidFill>
                  <a:srgbClr val="2F02F0"/>
                </a:solidFill>
                <a:latin typeface="Courier New"/>
                <a:cs typeface="Courier New"/>
              </a:rPr>
              <a:t>);</a:t>
            </a:r>
          </a:p>
          <a:p>
            <a:pPr algn="just">
              <a:spcBef>
                <a:spcPts val="0"/>
              </a:spcBef>
              <a:spcAft>
                <a:spcPts val="600"/>
              </a:spcAft>
            </a:pPr>
            <a:r>
              <a:rPr lang="en-US" sz="2400" dirty="0"/>
              <a:t>Initiates a connection on the socket, where the kernel will select a source IP address and dynamic port</a:t>
            </a:r>
          </a:p>
          <a:p>
            <a:pPr algn="just">
              <a:spcBef>
                <a:spcPts val="0"/>
              </a:spcBef>
              <a:spcAft>
                <a:spcPts val="600"/>
              </a:spcAft>
            </a:pPr>
            <a:r>
              <a:rPr lang="en-US" sz="2400" dirty="0"/>
              <a:t>Returns 0 on success or –1 on failure</a:t>
            </a:r>
          </a:p>
        </p:txBody>
      </p:sp>
    </p:spTree>
    <p:extLst>
      <p:ext uri="{BB962C8B-B14F-4D97-AF65-F5344CB8AC3E}">
        <p14:creationId xmlns:p14="http://schemas.microsoft.com/office/powerpoint/2010/main" val="4012483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Sending Data</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400050" lvl="1" indent="0" algn="just">
              <a:spcBef>
                <a:spcPts val="0"/>
              </a:spcBef>
              <a:buNone/>
            </a:pPr>
            <a:r>
              <a:rPr lang="en-US" sz="1800" b="1" dirty="0">
                <a:solidFill>
                  <a:srgbClr val="2F02F0"/>
                </a:solidFill>
                <a:latin typeface="Courier New"/>
                <a:cs typeface="Courier New"/>
              </a:rPr>
              <a:t>#include &lt;sys/</a:t>
            </a:r>
            <a:r>
              <a:rPr lang="en-US" sz="1800" b="1" dirty="0" err="1">
                <a:solidFill>
                  <a:srgbClr val="2F02F0"/>
                </a:solidFill>
                <a:latin typeface="Courier New"/>
                <a:cs typeface="Courier New"/>
              </a:rPr>
              <a:t>types.h</a:t>
            </a:r>
            <a:r>
              <a:rPr lang="en-US" sz="1800" b="1" dirty="0">
                <a:solidFill>
                  <a:srgbClr val="2F02F0"/>
                </a:solidFill>
                <a:latin typeface="Courier New"/>
                <a:cs typeface="Courier New"/>
              </a:rPr>
              <a:t>&gt;</a:t>
            </a:r>
          </a:p>
          <a:p>
            <a:pPr marL="400050" lvl="1" indent="0" algn="just">
              <a:spcBef>
                <a:spcPts val="0"/>
              </a:spcBef>
              <a:buNone/>
            </a:pPr>
            <a:r>
              <a:rPr lang="en-US" sz="1800" b="1" dirty="0">
                <a:solidFill>
                  <a:srgbClr val="2F02F0"/>
                </a:solidFill>
                <a:latin typeface="Courier New"/>
                <a:cs typeface="Courier New"/>
              </a:rPr>
              <a:t>#include &lt;sys/</a:t>
            </a:r>
            <a:r>
              <a:rPr lang="en-US" sz="1800" b="1" dirty="0" err="1">
                <a:solidFill>
                  <a:srgbClr val="2F02F0"/>
                </a:solidFill>
                <a:latin typeface="Courier New"/>
                <a:cs typeface="Courier New"/>
              </a:rPr>
              <a:t>socket.h</a:t>
            </a:r>
            <a:r>
              <a:rPr lang="en-US" sz="1800" b="1" dirty="0">
                <a:solidFill>
                  <a:srgbClr val="2F02F0"/>
                </a:solidFill>
                <a:latin typeface="Courier New"/>
                <a:cs typeface="Courier New"/>
              </a:rPr>
              <a:t>&gt;</a:t>
            </a:r>
          </a:p>
          <a:p>
            <a:pPr marL="911225" indent="-512763" algn="just">
              <a:buNone/>
            </a:pPr>
            <a:r>
              <a:rPr lang="en-US" sz="1800" b="1" dirty="0" err="1">
                <a:solidFill>
                  <a:srgbClr val="2F02F0"/>
                </a:solidFill>
                <a:latin typeface="Courier New"/>
                <a:cs typeface="Courier New"/>
              </a:rPr>
              <a:t>ssize_t</a:t>
            </a:r>
            <a:r>
              <a:rPr lang="en-US" sz="1800" b="1" dirty="0">
                <a:solidFill>
                  <a:srgbClr val="2F02F0"/>
                </a:solidFill>
                <a:latin typeface="Courier New"/>
                <a:cs typeface="Courier New"/>
              </a:rPr>
              <a:t> send(</a:t>
            </a: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sockfd</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const</a:t>
            </a:r>
            <a:r>
              <a:rPr lang="en-US" sz="1800" b="1" dirty="0">
                <a:solidFill>
                  <a:srgbClr val="2F02F0"/>
                </a:solidFill>
                <a:latin typeface="Courier New"/>
                <a:cs typeface="Courier New"/>
              </a:rPr>
              <a:t> void *</a:t>
            </a:r>
            <a:r>
              <a:rPr lang="en-US" sz="1800" b="1" dirty="0" err="1">
                <a:solidFill>
                  <a:srgbClr val="2F02F0"/>
                </a:solidFill>
                <a:latin typeface="Courier New"/>
                <a:cs typeface="Courier New"/>
              </a:rPr>
              <a:t>buf</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size_t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len</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flags);</a:t>
            </a:r>
          </a:p>
          <a:p>
            <a:pPr algn="just">
              <a:spcBef>
                <a:spcPts val="0"/>
              </a:spcBef>
              <a:spcAft>
                <a:spcPts val="600"/>
              </a:spcAft>
            </a:pPr>
            <a:r>
              <a:rPr lang="en-US" sz="2400" dirty="0"/>
              <a:t>Alternative to </a:t>
            </a:r>
            <a:r>
              <a:rPr lang="en-US" sz="2400" dirty="0">
                <a:solidFill>
                  <a:srgbClr val="2F02F0"/>
                </a:solidFill>
              </a:rPr>
              <a:t>write</a:t>
            </a:r>
            <a:r>
              <a:rPr lang="en-US" sz="2400" dirty="0"/>
              <a:t> that sends a message on the socket</a:t>
            </a:r>
          </a:p>
          <a:p>
            <a:pPr algn="just">
              <a:spcBef>
                <a:spcPts val="0"/>
              </a:spcBef>
              <a:spcAft>
                <a:spcPts val="600"/>
              </a:spcAft>
            </a:pPr>
            <a:r>
              <a:rPr lang="en-US" sz="2400" dirty="0" err="1">
                <a:solidFill>
                  <a:srgbClr val="2F02F0"/>
                </a:solidFill>
              </a:rPr>
              <a:t>sockfd</a:t>
            </a:r>
            <a:r>
              <a:rPr lang="en-US" sz="2400" dirty="0"/>
              <a:t> is socket descriptor for open and connected socket</a:t>
            </a:r>
          </a:p>
          <a:p>
            <a:pPr algn="just">
              <a:spcBef>
                <a:spcPts val="0"/>
              </a:spcBef>
              <a:spcAft>
                <a:spcPts val="600"/>
              </a:spcAft>
            </a:pPr>
            <a:r>
              <a:rPr lang="en-US" sz="2400" dirty="0" err="1">
                <a:solidFill>
                  <a:srgbClr val="2F02F0"/>
                </a:solidFill>
              </a:rPr>
              <a:t>buf</a:t>
            </a:r>
            <a:r>
              <a:rPr lang="en-US" sz="2400" dirty="0">
                <a:solidFill>
                  <a:srgbClr val="2F02F0"/>
                </a:solidFill>
              </a:rPr>
              <a:t> </a:t>
            </a:r>
            <a:r>
              <a:rPr lang="en-US" sz="2400" dirty="0"/>
              <a:t>is a buffer of information to send</a:t>
            </a:r>
          </a:p>
          <a:p>
            <a:pPr algn="just">
              <a:spcBef>
                <a:spcPts val="0"/>
              </a:spcBef>
              <a:spcAft>
                <a:spcPts val="600"/>
              </a:spcAft>
            </a:pPr>
            <a:r>
              <a:rPr lang="en-US" sz="2400" dirty="0" err="1">
                <a:solidFill>
                  <a:srgbClr val="2F02F0"/>
                </a:solidFill>
              </a:rPr>
              <a:t>len</a:t>
            </a:r>
            <a:r>
              <a:rPr lang="en-US" sz="2400" dirty="0">
                <a:solidFill>
                  <a:srgbClr val="2F02F0"/>
                </a:solidFill>
              </a:rPr>
              <a:t> </a:t>
            </a:r>
            <a:r>
              <a:rPr lang="en-US" sz="2400" dirty="0"/>
              <a:t>is the size of the buffer in bytes</a:t>
            </a:r>
          </a:p>
          <a:p>
            <a:pPr algn="just">
              <a:spcBef>
                <a:spcPts val="0"/>
              </a:spcBef>
              <a:spcAft>
                <a:spcPts val="600"/>
              </a:spcAft>
            </a:pPr>
            <a:r>
              <a:rPr lang="en-US" sz="2400" dirty="0">
                <a:solidFill>
                  <a:srgbClr val="2F02F0"/>
                </a:solidFill>
              </a:rPr>
              <a:t>flags</a:t>
            </a:r>
            <a:endParaRPr lang="en-US" sz="2400" dirty="0"/>
          </a:p>
          <a:p>
            <a:pPr lvl="1" algn="just">
              <a:spcBef>
                <a:spcPts val="0"/>
              </a:spcBef>
              <a:spcAft>
                <a:spcPts val="600"/>
              </a:spcAft>
            </a:pPr>
            <a:r>
              <a:rPr lang="en-US" sz="2000" dirty="0"/>
              <a:t>Bitwise </a:t>
            </a:r>
            <a:r>
              <a:rPr lang="en-US" sz="2000" dirty="0">
                <a:solidFill>
                  <a:srgbClr val="2F02F0"/>
                </a:solidFill>
              </a:rPr>
              <a:t>OR</a:t>
            </a:r>
            <a:r>
              <a:rPr lang="en-US" sz="2000" dirty="0"/>
              <a:t> of zero or more flags (e.g., </a:t>
            </a:r>
            <a:r>
              <a:rPr lang="en-US" sz="2000" dirty="0">
                <a:solidFill>
                  <a:srgbClr val="2F02F0"/>
                </a:solidFill>
              </a:rPr>
              <a:t>MSG_EOR</a:t>
            </a:r>
            <a:r>
              <a:rPr lang="en-US" sz="2000" dirty="0"/>
              <a:t>, </a:t>
            </a:r>
            <a:r>
              <a:rPr lang="en-US" sz="2000" dirty="0">
                <a:solidFill>
                  <a:srgbClr val="2F02F0"/>
                </a:solidFill>
              </a:rPr>
              <a:t>MSG_OOB</a:t>
            </a:r>
            <a:r>
              <a:rPr lang="en-US" sz="2000" dirty="0"/>
              <a:t>, etc.)</a:t>
            </a:r>
          </a:p>
          <a:p>
            <a:pPr algn="just">
              <a:spcBef>
                <a:spcPts val="0"/>
              </a:spcBef>
              <a:spcAft>
                <a:spcPts val="600"/>
              </a:spcAft>
            </a:pPr>
            <a:r>
              <a:rPr lang="en-US" sz="2400" dirty="0"/>
              <a:t>Calls are </a:t>
            </a:r>
            <a:r>
              <a:rPr lang="en-US" sz="2400" dirty="0">
                <a:solidFill>
                  <a:srgbClr val="008000"/>
                </a:solidFill>
              </a:rPr>
              <a:t>blocking </a:t>
            </a:r>
            <a:r>
              <a:rPr lang="en-US" sz="2400" dirty="0"/>
              <a:t>(i.e., returns only after data is sent)</a:t>
            </a:r>
          </a:p>
        </p:txBody>
      </p:sp>
    </p:spTree>
    <p:extLst>
      <p:ext uri="{BB962C8B-B14F-4D97-AF65-F5344CB8AC3E}">
        <p14:creationId xmlns:p14="http://schemas.microsoft.com/office/powerpoint/2010/main" val="2791900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Receiving Data</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400050" lvl="1" indent="0" algn="just">
              <a:spcBef>
                <a:spcPts val="0"/>
              </a:spcBef>
              <a:buNone/>
            </a:pPr>
            <a:r>
              <a:rPr lang="en-US" sz="1800" b="1" dirty="0">
                <a:solidFill>
                  <a:srgbClr val="2F02F0"/>
                </a:solidFill>
                <a:latin typeface="Courier New"/>
                <a:cs typeface="Courier New"/>
              </a:rPr>
              <a:t>#include &lt;sys/</a:t>
            </a:r>
            <a:r>
              <a:rPr lang="en-US" sz="1800" b="1" dirty="0" err="1">
                <a:solidFill>
                  <a:srgbClr val="2F02F0"/>
                </a:solidFill>
                <a:latin typeface="Courier New"/>
                <a:cs typeface="Courier New"/>
              </a:rPr>
              <a:t>types.h</a:t>
            </a:r>
            <a:r>
              <a:rPr lang="en-US" sz="1800" b="1" dirty="0">
                <a:solidFill>
                  <a:srgbClr val="2F02F0"/>
                </a:solidFill>
                <a:latin typeface="Courier New"/>
                <a:cs typeface="Courier New"/>
              </a:rPr>
              <a:t>&gt;</a:t>
            </a:r>
          </a:p>
          <a:p>
            <a:pPr marL="400050" lvl="1" indent="0" algn="just">
              <a:spcBef>
                <a:spcPts val="0"/>
              </a:spcBef>
              <a:buNone/>
            </a:pPr>
            <a:r>
              <a:rPr lang="en-US" sz="1800" b="1" dirty="0">
                <a:solidFill>
                  <a:srgbClr val="2F02F0"/>
                </a:solidFill>
                <a:latin typeface="Courier New"/>
                <a:cs typeface="Courier New"/>
              </a:rPr>
              <a:t>#include &lt;sys/</a:t>
            </a:r>
            <a:r>
              <a:rPr lang="en-US" sz="1800" b="1" dirty="0" err="1">
                <a:solidFill>
                  <a:srgbClr val="2F02F0"/>
                </a:solidFill>
                <a:latin typeface="Courier New"/>
                <a:cs typeface="Courier New"/>
              </a:rPr>
              <a:t>socket.h</a:t>
            </a:r>
            <a:r>
              <a:rPr lang="en-US" sz="1800" b="1" dirty="0">
                <a:solidFill>
                  <a:srgbClr val="2F02F0"/>
                </a:solidFill>
                <a:latin typeface="Courier New"/>
                <a:cs typeface="Courier New"/>
              </a:rPr>
              <a:t>&gt;</a:t>
            </a:r>
          </a:p>
          <a:p>
            <a:pPr marL="911225" indent="-512763" algn="just">
              <a:buNone/>
            </a:pPr>
            <a:r>
              <a:rPr lang="en-US" sz="1800" b="1" dirty="0" err="1">
                <a:solidFill>
                  <a:srgbClr val="2F02F0"/>
                </a:solidFill>
                <a:latin typeface="Courier New"/>
                <a:cs typeface="Courier New"/>
              </a:rPr>
              <a:t>ssize_t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recv</a:t>
            </a:r>
            <a:r>
              <a:rPr lang="en-US" sz="1800" b="1" dirty="0">
                <a:solidFill>
                  <a:srgbClr val="2F02F0"/>
                </a:solidFill>
                <a:latin typeface="Courier New"/>
                <a:cs typeface="Courier New"/>
              </a:rPr>
              <a:t>(</a:t>
            </a: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sockfd</a:t>
            </a:r>
            <a:r>
              <a:rPr lang="en-US" sz="1800" b="1" dirty="0">
                <a:solidFill>
                  <a:srgbClr val="2F02F0"/>
                </a:solidFill>
                <a:latin typeface="Courier New"/>
                <a:cs typeface="Courier New"/>
              </a:rPr>
              <a:t>, void *</a:t>
            </a:r>
            <a:r>
              <a:rPr lang="en-US" sz="1800" b="1" dirty="0" err="1">
                <a:solidFill>
                  <a:srgbClr val="2F02F0"/>
                </a:solidFill>
                <a:latin typeface="Courier New"/>
                <a:cs typeface="Courier New"/>
              </a:rPr>
              <a:t>buf</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size_t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len</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flags);</a:t>
            </a:r>
          </a:p>
          <a:p>
            <a:pPr algn="just">
              <a:spcBef>
                <a:spcPts val="0"/>
              </a:spcBef>
              <a:spcAft>
                <a:spcPts val="600"/>
              </a:spcAft>
            </a:pPr>
            <a:r>
              <a:rPr lang="en-US" sz="2400" dirty="0"/>
              <a:t>Alternative to </a:t>
            </a:r>
            <a:r>
              <a:rPr lang="en-US" sz="2400" dirty="0">
                <a:solidFill>
                  <a:srgbClr val="2F02F0"/>
                </a:solidFill>
              </a:rPr>
              <a:t>read</a:t>
            </a:r>
            <a:r>
              <a:rPr lang="en-US" sz="2400" dirty="0"/>
              <a:t> that receives a message on the socket</a:t>
            </a:r>
          </a:p>
          <a:p>
            <a:pPr algn="just">
              <a:spcBef>
                <a:spcPts val="0"/>
              </a:spcBef>
              <a:spcAft>
                <a:spcPts val="600"/>
              </a:spcAft>
            </a:pPr>
            <a:r>
              <a:rPr lang="en-US" sz="2400" dirty="0" err="1">
                <a:solidFill>
                  <a:srgbClr val="2F02F0"/>
                </a:solidFill>
              </a:rPr>
              <a:t>sockfd</a:t>
            </a:r>
            <a:r>
              <a:rPr lang="en-US" sz="2400" dirty="0"/>
              <a:t> is socket descriptor for open and connected socket</a:t>
            </a:r>
          </a:p>
          <a:p>
            <a:pPr algn="just">
              <a:spcBef>
                <a:spcPts val="0"/>
              </a:spcBef>
              <a:spcAft>
                <a:spcPts val="600"/>
              </a:spcAft>
            </a:pPr>
            <a:r>
              <a:rPr lang="en-US" sz="2400" dirty="0" err="1">
                <a:solidFill>
                  <a:srgbClr val="2F02F0"/>
                </a:solidFill>
              </a:rPr>
              <a:t>buf</a:t>
            </a:r>
            <a:r>
              <a:rPr lang="en-US" sz="2400" dirty="0">
                <a:solidFill>
                  <a:srgbClr val="2F02F0"/>
                </a:solidFill>
              </a:rPr>
              <a:t> </a:t>
            </a:r>
            <a:r>
              <a:rPr lang="en-US" sz="2400" dirty="0"/>
              <a:t>is initially empty to store the data</a:t>
            </a:r>
          </a:p>
          <a:p>
            <a:pPr algn="just">
              <a:spcBef>
                <a:spcPts val="0"/>
              </a:spcBef>
              <a:spcAft>
                <a:spcPts val="600"/>
              </a:spcAft>
            </a:pPr>
            <a:r>
              <a:rPr lang="en-US" sz="2400" dirty="0" err="1">
                <a:solidFill>
                  <a:srgbClr val="2F02F0"/>
                </a:solidFill>
              </a:rPr>
              <a:t>len</a:t>
            </a:r>
            <a:r>
              <a:rPr lang="en-US" sz="2400" dirty="0">
                <a:solidFill>
                  <a:srgbClr val="2F02F0"/>
                </a:solidFill>
              </a:rPr>
              <a:t> </a:t>
            </a:r>
            <a:r>
              <a:rPr lang="en-US" sz="2400" dirty="0"/>
              <a:t>is the size of the buffer in bytes</a:t>
            </a:r>
          </a:p>
          <a:p>
            <a:pPr algn="just">
              <a:spcBef>
                <a:spcPts val="0"/>
              </a:spcBef>
              <a:spcAft>
                <a:spcPts val="600"/>
              </a:spcAft>
            </a:pPr>
            <a:r>
              <a:rPr lang="en-US" sz="2400" dirty="0">
                <a:solidFill>
                  <a:srgbClr val="2F02F0"/>
                </a:solidFill>
              </a:rPr>
              <a:t>flags</a:t>
            </a:r>
            <a:endParaRPr lang="en-US" sz="2400" dirty="0"/>
          </a:p>
          <a:p>
            <a:pPr marL="800100" lvl="1" indent="-342900" algn="just">
              <a:spcBef>
                <a:spcPts val="0"/>
              </a:spcBef>
              <a:spcAft>
                <a:spcPts val="600"/>
              </a:spcAft>
              <a:buFont typeface="Arial"/>
              <a:buChar char="•"/>
            </a:pPr>
            <a:r>
              <a:rPr lang="en-US" sz="2000" dirty="0"/>
              <a:t>Bitwise </a:t>
            </a:r>
            <a:r>
              <a:rPr lang="en-US" sz="2000" dirty="0">
                <a:solidFill>
                  <a:srgbClr val="2F02F0"/>
                </a:solidFill>
              </a:rPr>
              <a:t>OR</a:t>
            </a:r>
            <a:r>
              <a:rPr lang="en-US" sz="2000" dirty="0"/>
              <a:t> of zero or more flags (e.g., </a:t>
            </a:r>
            <a:r>
              <a:rPr lang="en-US" sz="2000" dirty="0">
                <a:solidFill>
                  <a:srgbClr val="2F02F0"/>
                </a:solidFill>
              </a:rPr>
              <a:t>MSG_EOR</a:t>
            </a:r>
            <a:r>
              <a:rPr lang="en-US" sz="2000" dirty="0"/>
              <a:t>, </a:t>
            </a:r>
            <a:r>
              <a:rPr lang="en-US" sz="2000" dirty="0">
                <a:solidFill>
                  <a:srgbClr val="2F02F0"/>
                </a:solidFill>
              </a:rPr>
              <a:t>MSG_OOB</a:t>
            </a:r>
            <a:r>
              <a:rPr lang="en-US" sz="2000" dirty="0"/>
              <a:t>, etc.)</a:t>
            </a:r>
          </a:p>
          <a:p>
            <a:pPr algn="just">
              <a:spcBef>
                <a:spcPts val="0"/>
              </a:spcBef>
              <a:spcAft>
                <a:spcPts val="600"/>
              </a:spcAft>
            </a:pPr>
            <a:r>
              <a:rPr lang="en-US" sz="2400" dirty="0"/>
              <a:t>Calls are </a:t>
            </a:r>
            <a:r>
              <a:rPr lang="en-US" sz="2400" dirty="0">
                <a:solidFill>
                  <a:srgbClr val="008000"/>
                </a:solidFill>
              </a:rPr>
              <a:t>blocking </a:t>
            </a:r>
            <a:r>
              <a:rPr lang="en-US" sz="2400" dirty="0"/>
              <a:t>(returns only after data is received)</a:t>
            </a:r>
          </a:p>
        </p:txBody>
      </p:sp>
    </p:spTree>
    <p:extLst>
      <p:ext uri="{BB962C8B-B14F-4D97-AF65-F5344CB8AC3E}">
        <p14:creationId xmlns:p14="http://schemas.microsoft.com/office/powerpoint/2010/main" val="143738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Close and Shutdown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398463" indent="0" algn="just">
              <a:buNone/>
            </a:pPr>
            <a:r>
              <a:rPr lang="en-US" sz="1800" b="1" dirty="0">
                <a:solidFill>
                  <a:srgbClr val="2F02F0"/>
                </a:solidFill>
                <a:latin typeface="Courier New"/>
                <a:cs typeface="Courier New"/>
              </a:rPr>
              <a:t>#include &lt;</a:t>
            </a:r>
            <a:r>
              <a:rPr lang="en-US" sz="1800" b="1" dirty="0" err="1">
                <a:solidFill>
                  <a:srgbClr val="2F02F0"/>
                </a:solidFill>
                <a:latin typeface="Courier New"/>
                <a:cs typeface="Courier New"/>
              </a:rPr>
              <a:t>unistd.h</a:t>
            </a:r>
            <a:r>
              <a:rPr lang="en-US" sz="1800" b="1" dirty="0">
                <a:solidFill>
                  <a:srgbClr val="2F02F0"/>
                </a:solidFill>
                <a:latin typeface="Courier New"/>
                <a:cs typeface="Courier New"/>
              </a:rPr>
              <a:t>&gt;</a:t>
            </a:r>
          </a:p>
          <a:p>
            <a:pPr marL="398463" indent="0" algn="just">
              <a:buNone/>
            </a:pP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close(</a:t>
            </a:r>
            <a:r>
              <a:rPr lang="en-US" sz="1800" b="1" dirty="0" err="1">
                <a:solidFill>
                  <a:srgbClr val="2F02F0"/>
                </a:solidFill>
                <a:latin typeface="Courier New"/>
                <a:cs typeface="Courier New"/>
              </a:rPr>
              <a:t>sockfd</a:t>
            </a:r>
            <a:r>
              <a:rPr lang="en-US" sz="1800" b="1" dirty="0">
                <a:solidFill>
                  <a:srgbClr val="2F02F0"/>
                </a:solidFill>
                <a:latin typeface="Courier New"/>
                <a:cs typeface="Courier New"/>
              </a:rPr>
              <a:t>);</a:t>
            </a:r>
            <a:endParaRPr lang="en-US" sz="1800" dirty="0">
              <a:solidFill>
                <a:srgbClr val="2F02F0"/>
              </a:solidFill>
              <a:latin typeface="Courier New"/>
              <a:cs typeface="Courier New"/>
            </a:endParaRPr>
          </a:p>
          <a:p>
            <a:pPr algn="just">
              <a:spcBef>
                <a:spcPts val="0"/>
              </a:spcBef>
              <a:spcAft>
                <a:spcPts val="600"/>
              </a:spcAft>
            </a:pPr>
            <a:r>
              <a:rPr lang="en-US" sz="2400" dirty="0"/>
              <a:t>Closes the file descriptor when done</a:t>
            </a:r>
          </a:p>
          <a:p>
            <a:pPr algn="just">
              <a:spcBef>
                <a:spcPts val="0"/>
              </a:spcBef>
              <a:spcAft>
                <a:spcPts val="600"/>
              </a:spcAft>
            </a:pPr>
            <a:r>
              <a:rPr lang="en-US" sz="2400" dirty="0"/>
              <a:t>Will not </a:t>
            </a:r>
            <a:r>
              <a:rPr lang="en-US" sz="2400" dirty="0" err="1"/>
              <a:t>deallocate</a:t>
            </a:r>
            <a:r>
              <a:rPr lang="en-US" sz="2400" dirty="0"/>
              <a:t> the socket until we close the </a:t>
            </a:r>
            <a:r>
              <a:rPr lang="en-US" sz="2400" dirty="0">
                <a:solidFill>
                  <a:srgbClr val="008000"/>
                </a:solidFill>
              </a:rPr>
              <a:t>last </a:t>
            </a:r>
            <a:r>
              <a:rPr lang="en-US" sz="2400" dirty="0"/>
              <a:t>descriptor that references it (we may have several)</a:t>
            </a:r>
          </a:p>
          <a:p>
            <a:pPr algn="just"/>
            <a:endParaRPr lang="en-US" sz="2400" dirty="0"/>
          </a:p>
          <a:p>
            <a:pPr marL="741363">
              <a:buNone/>
            </a:pPr>
            <a:r>
              <a:rPr lang="en-US" sz="1800" b="1" dirty="0">
                <a:solidFill>
                  <a:srgbClr val="2F02F0"/>
                </a:solidFill>
                <a:latin typeface="Courier New"/>
                <a:cs typeface="Courier New"/>
              </a:rPr>
              <a:t>#include &lt;sys/</a:t>
            </a:r>
            <a:r>
              <a:rPr lang="en-US" sz="1800" b="1" dirty="0" err="1">
                <a:solidFill>
                  <a:srgbClr val="2F02F0"/>
                </a:solidFill>
                <a:latin typeface="Courier New"/>
                <a:cs typeface="Courier New"/>
              </a:rPr>
              <a:t>socket.h</a:t>
            </a:r>
            <a:r>
              <a:rPr lang="en-US" sz="1800" b="1" dirty="0">
                <a:solidFill>
                  <a:srgbClr val="2F02F0"/>
                </a:solidFill>
                <a:latin typeface="Courier New"/>
                <a:cs typeface="Courier New"/>
              </a:rPr>
              <a:t>&gt;</a:t>
            </a:r>
          </a:p>
          <a:p>
            <a:pPr marL="741363">
              <a:buNone/>
            </a:pP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shutdown(</a:t>
            </a: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sockfd</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how);</a:t>
            </a:r>
          </a:p>
          <a:p>
            <a:pPr algn="just">
              <a:spcBef>
                <a:spcPts val="0"/>
              </a:spcBef>
              <a:spcAft>
                <a:spcPts val="600"/>
              </a:spcAft>
            </a:pPr>
            <a:r>
              <a:rPr lang="en-US" sz="2400" dirty="0"/>
              <a:t>Forces a full or partial closure of a socket</a:t>
            </a:r>
          </a:p>
          <a:p>
            <a:pPr algn="just">
              <a:spcBef>
                <a:spcPts val="0"/>
              </a:spcBef>
              <a:spcAft>
                <a:spcPts val="600"/>
              </a:spcAft>
            </a:pPr>
            <a:r>
              <a:rPr lang="en-US" sz="2400" dirty="0" err="1">
                <a:solidFill>
                  <a:srgbClr val="2F02F0"/>
                </a:solidFill>
              </a:rPr>
              <a:t>sockfd</a:t>
            </a:r>
            <a:r>
              <a:rPr lang="en-US" sz="2400" dirty="0">
                <a:solidFill>
                  <a:srgbClr val="2F02F0"/>
                </a:solidFill>
              </a:rPr>
              <a:t> </a:t>
            </a:r>
            <a:r>
              <a:rPr lang="en-US" sz="2400" dirty="0"/>
              <a:t>is a socket descriptor</a:t>
            </a:r>
          </a:p>
          <a:p>
            <a:pPr algn="just">
              <a:spcBef>
                <a:spcPts val="0"/>
              </a:spcBef>
              <a:spcAft>
                <a:spcPts val="600"/>
              </a:spcAft>
            </a:pPr>
            <a:r>
              <a:rPr lang="en-US" sz="2400" dirty="0">
                <a:solidFill>
                  <a:srgbClr val="2F02F0"/>
                </a:solidFill>
              </a:rPr>
              <a:t>how</a:t>
            </a:r>
            <a:r>
              <a:rPr lang="en-US" sz="2400" dirty="0"/>
              <a:t> can be </a:t>
            </a:r>
            <a:r>
              <a:rPr lang="en-US" sz="2400" dirty="0">
                <a:solidFill>
                  <a:srgbClr val="2F02F0"/>
                </a:solidFill>
              </a:rPr>
              <a:t>SHUT_RD</a:t>
            </a:r>
            <a:r>
              <a:rPr lang="en-US" sz="2400" dirty="0"/>
              <a:t>, </a:t>
            </a:r>
            <a:r>
              <a:rPr lang="en-US" sz="2400" dirty="0">
                <a:solidFill>
                  <a:srgbClr val="2F02F0"/>
                </a:solidFill>
              </a:rPr>
              <a:t>SHUT_WR</a:t>
            </a:r>
            <a:r>
              <a:rPr lang="en-US" sz="2400" dirty="0"/>
              <a:t>, or </a:t>
            </a:r>
            <a:r>
              <a:rPr lang="en-US" sz="2400" dirty="0">
                <a:solidFill>
                  <a:srgbClr val="2F02F0"/>
                </a:solidFill>
              </a:rPr>
              <a:t>SHUT_RDWR </a:t>
            </a:r>
            <a:endParaRPr lang="en-US" sz="2400" i="1" dirty="0">
              <a:solidFill>
                <a:srgbClr val="2F02F0"/>
              </a:solidFill>
            </a:endParaRPr>
          </a:p>
        </p:txBody>
      </p:sp>
      <p:cxnSp>
        <p:nvCxnSpPr>
          <p:cNvPr id="3" name="Straight Connector 2"/>
          <p:cNvCxnSpPr/>
          <p:nvPr/>
        </p:nvCxnSpPr>
        <p:spPr>
          <a:xfrm>
            <a:off x="457200" y="3707200"/>
            <a:ext cx="8229600" cy="12828"/>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9247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19</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Socket Pair</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363060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What are Sockets?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Sockets are an </a:t>
            </a:r>
            <a:r>
              <a:rPr lang="en-US" sz="2400" dirty="0">
                <a:solidFill>
                  <a:srgbClr val="008000"/>
                </a:solidFill>
              </a:rPr>
              <a:t>extension of pipes</a:t>
            </a:r>
            <a:r>
              <a:rPr lang="en-US" sz="2400" dirty="0"/>
              <a:t>, with the advantages that processes don’t need to be related, or even on the same machine</a:t>
            </a:r>
          </a:p>
          <a:p>
            <a:pPr lvl="1" algn="just">
              <a:spcBef>
                <a:spcPts val="0"/>
              </a:spcBef>
              <a:spcAft>
                <a:spcPts val="600"/>
              </a:spcAft>
            </a:pPr>
            <a:r>
              <a:rPr lang="en-US" sz="2000" dirty="0"/>
              <a:t>Method for accomplishing </a:t>
            </a:r>
            <a:r>
              <a:rPr lang="en-US" sz="2000" dirty="0" err="1"/>
              <a:t>interprocess</a:t>
            </a:r>
            <a:r>
              <a:rPr lang="en-US" sz="2000" dirty="0"/>
              <a:t> communication</a:t>
            </a:r>
          </a:p>
          <a:p>
            <a:pPr lvl="1" algn="just">
              <a:spcBef>
                <a:spcPts val="0"/>
              </a:spcBef>
              <a:spcAft>
                <a:spcPts val="600"/>
              </a:spcAft>
            </a:pPr>
            <a:r>
              <a:rPr lang="en-US" sz="2000" dirty="0"/>
              <a:t>Bidirectional communication</a:t>
            </a:r>
          </a:p>
          <a:p>
            <a:pPr algn="just">
              <a:spcBef>
                <a:spcPts val="0"/>
              </a:spcBef>
              <a:spcAft>
                <a:spcPts val="600"/>
              </a:spcAft>
            </a:pPr>
            <a:r>
              <a:rPr lang="en-US" sz="2400" dirty="0"/>
              <a:t>A socket is like the end point of a pipe – in fact, the Linux kernel implements pipes as a pair of sockets</a:t>
            </a:r>
          </a:p>
          <a:p>
            <a:pPr algn="just">
              <a:spcBef>
                <a:spcPts val="0"/>
              </a:spcBef>
              <a:spcAft>
                <a:spcPts val="600"/>
              </a:spcAft>
            </a:pPr>
            <a:r>
              <a:rPr lang="en-US" sz="2400" dirty="0"/>
              <a:t>Two (or more) sockets must be connected before they can be used to transfer data</a:t>
            </a:r>
          </a:p>
        </p:txBody>
      </p:sp>
    </p:spTree>
    <p:extLst>
      <p:ext uri="{BB962C8B-B14F-4D97-AF65-F5344CB8AC3E}">
        <p14:creationId xmlns:p14="http://schemas.microsoft.com/office/powerpoint/2010/main" val="1132745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Socket Pipe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457200" indent="-457200" algn="just">
              <a:spcBef>
                <a:spcPts val="0"/>
              </a:spcBef>
              <a:spcAft>
                <a:spcPts val="600"/>
              </a:spcAft>
            </a:pPr>
            <a:r>
              <a:rPr lang="en-US" sz="2400" dirty="0"/>
              <a:t>What if you wanted a </a:t>
            </a:r>
            <a:r>
              <a:rPr lang="en-US" sz="2400" dirty="0">
                <a:latin typeface="Courier New"/>
                <a:cs typeface="Courier New"/>
              </a:rPr>
              <a:t>pipe()</a:t>
            </a:r>
            <a:r>
              <a:rPr lang="en-US" sz="2400" dirty="0"/>
              <a:t>, but you wanted to use a single pipe to send and receive data from both sides?</a:t>
            </a:r>
          </a:p>
          <a:p>
            <a:pPr marL="857250" lvl="1" indent="-457200">
              <a:spcBef>
                <a:spcPts val="0"/>
              </a:spcBef>
              <a:spcAft>
                <a:spcPts val="600"/>
              </a:spcAft>
            </a:pPr>
            <a:r>
              <a:rPr lang="en-US" sz="2000" dirty="0"/>
              <a:t>Since most pipes are unidirectional (with exceptions in SYSTEM V), </a:t>
            </a:r>
            <a:r>
              <a:rPr lang="en-US" sz="2000" b="1" dirty="0"/>
              <a:t>you cannot do it</a:t>
            </a:r>
            <a:r>
              <a:rPr lang="en-US" sz="2000" dirty="0"/>
              <a:t>! </a:t>
            </a:r>
          </a:p>
          <a:p>
            <a:pPr marL="857250" lvl="1" indent="-457200">
              <a:spcBef>
                <a:spcPts val="0"/>
              </a:spcBef>
              <a:spcAft>
                <a:spcPts val="600"/>
              </a:spcAft>
            </a:pPr>
            <a:r>
              <a:rPr lang="en-US" sz="2000" b="1" dirty="0"/>
              <a:t>Unix System V</a:t>
            </a:r>
            <a:r>
              <a:rPr lang="en-US" sz="2000" dirty="0"/>
              <a:t> is one of the first commercial versions of the Unix OS</a:t>
            </a:r>
          </a:p>
          <a:p>
            <a:pPr marL="457200" indent="-457200" algn="just">
              <a:spcBef>
                <a:spcPts val="0"/>
              </a:spcBef>
              <a:spcAft>
                <a:spcPts val="600"/>
              </a:spcAft>
            </a:pPr>
            <a:r>
              <a:rPr lang="en-US" sz="2400" dirty="0">
                <a:solidFill>
                  <a:srgbClr val="00B050"/>
                </a:solidFill>
              </a:rPr>
              <a:t>UNIX domain sockets </a:t>
            </a:r>
            <a:r>
              <a:rPr lang="en-US" sz="2400" dirty="0"/>
              <a:t>can handle bi-directional data</a:t>
            </a:r>
          </a:p>
          <a:p>
            <a:pPr marL="857250" lvl="1" indent="-457200" algn="just">
              <a:spcBef>
                <a:spcPts val="0"/>
              </a:spcBef>
              <a:spcAft>
                <a:spcPts val="600"/>
              </a:spcAft>
            </a:pPr>
            <a:r>
              <a:rPr lang="en-US" sz="2000" dirty="0"/>
              <a:t>But, you would have to set up all that code with </a:t>
            </a:r>
            <a:r>
              <a:rPr lang="en-US" sz="2000" dirty="0">
                <a:latin typeface="Courier New"/>
                <a:cs typeface="Courier New"/>
              </a:rPr>
              <a:t>listen()</a:t>
            </a:r>
            <a:r>
              <a:rPr lang="en-US" sz="2000" dirty="0"/>
              <a:t> and </a:t>
            </a:r>
            <a:r>
              <a:rPr lang="en-US" sz="2000" dirty="0">
                <a:latin typeface="Courier New"/>
                <a:cs typeface="Courier New"/>
              </a:rPr>
              <a:t>connect()</a:t>
            </a:r>
            <a:r>
              <a:rPr lang="en-US" sz="2000" dirty="0"/>
              <a:t> with everything just to pass data both ways</a:t>
            </a:r>
          </a:p>
          <a:p>
            <a:pPr marL="457200" indent="-457200" algn="just">
              <a:spcBef>
                <a:spcPts val="0"/>
              </a:spcBef>
              <a:spcAft>
                <a:spcPts val="600"/>
              </a:spcAft>
            </a:pPr>
            <a:r>
              <a:rPr lang="en-US" sz="2400" dirty="0"/>
              <a:t>However, you can use </a:t>
            </a:r>
            <a:r>
              <a:rPr lang="en-US" sz="2400" dirty="0" err="1">
                <a:latin typeface="Courier New"/>
                <a:cs typeface="Courier New"/>
              </a:rPr>
              <a:t>socketpair</a:t>
            </a:r>
            <a:r>
              <a:rPr lang="en-US" sz="2400" dirty="0">
                <a:latin typeface="Courier New"/>
                <a:cs typeface="Courier New"/>
              </a:rPr>
              <a:t>()</a:t>
            </a:r>
            <a:r>
              <a:rPr lang="en-US" sz="2400" dirty="0"/>
              <a:t> that returns a pair of already connected sockets</a:t>
            </a:r>
          </a:p>
          <a:p>
            <a:pPr marL="857250" lvl="1" indent="-457200" algn="just">
              <a:spcBef>
                <a:spcPts val="0"/>
              </a:spcBef>
              <a:spcAft>
                <a:spcPts val="600"/>
              </a:spcAft>
            </a:pPr>
            <a:r>
              <a:rPr lang="en-US" sz="2000" dirty="0"/>
              <a:t>No extra work needed and you can immediately </a:t>
            </a:r>
            <a:r>
              <a:rPr lang="en-US" sz="2000" dirty="0">
                <a:solidFill>
                  <a:srgbClr val="00B050"/>
                </a:solidFill>
              </a:rPr>
              <a:t>use the socket descriptors</a:t>
            </a:r>
            <a:r>
              <a:rPr lang="en-US" sz="2000" dirty="0"/>
              <a:t> for </a:t>
            </a:r>
            <a:r>
              <a:rPr lang="en-US" sz="2000" dirty="0" err="1"/>
              <a:t>interprocess</a:t>
            </a:r>
            <a:r>
              <a:rPr lang="en-US" sz="2000" dirty="0"/>
              <a:t> communication (only available in UNIX domain socket)</a:t>
            </a:r>
          </a:p>
        </p:txBody>
      </p:sp>
    </p:spTree>
    <p:extLst>
      <p:ext uri="{BB962C8B-B14F-4D97-AF65-F5344CB8AC3E}">
        <p14:creationId xmlns:p14="http://schemas.microsoft.com/office/powerpoint/2010/main" val="144546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blinds(horizontal)">
                                      <p:cBhvr>
                                        <p:cTn id="7" dur="500"/>
                                        <p:tgtEl>
                                          <p:spTgt spid="9">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4" end="4"/>
                                            </p:txEl>
                                          </p:spTgt>
                                        </p:tgtEl>
                                        <p:attrNameLst>
                                          <p:attrName>style.visibility</p:attrName>
                                        </p:attrNameLst>
                                      </p:cBhvr>
                                      <p:to>
                                        <p:strVal val="visible"/>
                                      </p:to>
                                    </p:set>
                                    <p:animEffect transition="in" filter="blinds(horizontal)">
                                      <p:cBhvr>
                                        <p:cTn id="10" dur="500"/>
                                        <p:tgtEl>
                                          <p:spTgt spid="9">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err="1"/>
              <a:t>socketpair</a:t>
            </a:r>
            <a:r>
              <a:rPr lang="en-US" sz="4000" dirty="0"/>
              <a:t>() Function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911225" indent="-512763" algn="just">
              <a:spcBef>
                <a:spcPts val="0"/>
              </a:spcBef>
              <a:buNone/>
            </a:pPr>
            <a:r>
              <a:rPr lang="en-US" sz="1800" b="1" dirty="0">
                <a:solidFill>
                  <a:srgbClr val="2F02F0"/>
                </a:solidFill>
                <a:latin typeface="Courier New"/>
                <a:cs typeface="Courier New"/>
              </a:rPr>
              <a:t>#include &lt;sys/</a:t>
            </a:r>
            <a:r>
              <a:rPr lang="en-US" sz="1800" b="1" dirty="0" err="1">
                <a:solidFill>
                  <a:srgbClr val="2F02F0"/>
                </a:solidFill>
                <a:latin typeface="Courier New"/>
                <a:cs typeface="Courier New"/>
              </a:rPr>
              <a:t>socket.h</a:t>
            </a:r>
            <a:r>
              <a:rPr lang="en-US" sz="1800" b="1" dirty="0">
                <a:solidFill>
                  <a:srgbClr val="2F02F0"/>
                </a:solidFill>
                <a:latin typeface="Courier New"/>
                <a:cs typeface="Courier New"/>
              </a:rPr>
              <a:t>&gt;</a:t>
            </a:r>
          </a:p>
          <a:p>
            <a:pPr marL="911225" indent="-512763" algn="just">
              <a:spcBef>
                <a:spcPts val="0"/>
              </a:spcBef>
              <a:spcAft>
                <a:spcPts val="600"/>
              </a:spcAft>
              <a:buNone/>
            </a:pP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a:t>
            </a:r>
            <a:r>
              <a:rPr lang="en-US" sz="1800" b="1" dirty="0" err="1">
                <a:solidFill>
                  <a:srgbClr val="00B050"/>
                </a:solidFill>
                <a:latin typeface="Courier New"/>
                <a:cs typeface="Courier New"/>
              </a:rPr>
              <a:t>socketpair</a:t>
            </a:r>
            <a:r>
              <a:rPr lang="en-US" sz="1800" b="1" dirty="0">
                <a:solidFill>
                  <a:srgbClr val="2F02F0"/>
                </a:solidFill>
                <a:latin typeface="Courier New"/>
                <a:cs typeface="Courier New"/>
              </a:rPr>
              <a:t>(</a:t>
            </a: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family, </a:t>
            </a: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type, </a:t>
            </a: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protocol, </a:t>
            </a: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sockfd</a:t>
            </a:r>
            <a:r>
              <a:rPr lang="en-US" sz="1800" b="1" dirty="0">
                <a:solidFill>
                  <a:srgbClr val="2F02F0"/>
                </a:solidFill>
                <a:latin typeface="Courier New"/>
                <a:cs typeface="Courier New"/>
              </a:rPr>
              <a:t>[2]);</a:t>
            </a:r>
          </a:p>
          <a:p>
            <a:pPr>
              <a:spcBef>
                <a:spcPts val="0"/>
              </a:spcBef>
              <a:spcAft>
                <a:spcPts val="600"/>
              </a:spcAft>
            </a:pPr>
            <a:r>
              <a:rPr lang="en-US" sz="2400" dirty="0"/>
              <a:t>Creates two </a:t>
            </a:r>
            <a:r>
              <a:rPr lang="en-US" sz="2400" dirty="0">
                <a:solidFill>
                  <a:srgbClr val="008000"/>
                </a:solidFill>
              </a:rPr>
              <a:t>unnamed</a:t>
            </a:r>
            <a:r>
              <a:rPr lang="en-US" sz="2400" dirty="0"/>
              <a:t> sockets that are already connected</a:t>
            </a:r>
            <a:br>
              <a:rPr lang="en-US" sz="2400" dirty="0"/>
            </a:br>
            <a:r>
              <a:rPr lang="en-US" sz="2400" dirty="0"/>
              <a:t>(</a:t>
            </a:r>
            <a:r>
              <a:rPr lang="en-US" sz="1400" b="0" i="0" dirty="0">
                <a:solidFill>
                  <a:srgbClr val="202124"/>
                </a:solidFill>
                <a:effectLst/>
                <a:latin typeface="Roboto" panose="02000000000000000000" pitchFamily="2" charset="0"/>
              </a:rPr>
              <a:t>Unnamed: </a:t>
            </a:r>
            <a:r>
              <a:rPr lang="en-US" sz="1400" b="1" i="0" dirty="0">
                <a:solidFill>
                  <a:srgbClr val="202124"/>
                </a:solidFill>
                <a:effectLst/>
                <a:latin typeface="Roboto" panose="02000000000000000000" pitchFamily="2" charset="0"/>
              </a:rPr>
              <a:t>A stream socket that has not been bound to a pathname using bind</a:t>
            </a:r>
            <a:r>
              <a:rPr lang="en-US" sz="1400" b="0" i="0" dirty="0">
                <a:solidFill>
                  <a:srgbClr val="202124"/>
                </a:solidFill>
                <a:effectLst/>
                <a:latin typeface="Roboto" panose="02000000000000000000" pitchFamily="2" charset="0"/>
              </a:rPr>
              <a:t>(2) has no name</a:t>
            </a:r>
            <a:r>
              <a:rPr lang="en-US" sz="2400" dirty="0"/>
              <a:t>)</a:t>
            </a:r>
          </a:p>
          <a:p>
            <a:pPr algn="just">
              <a:spcBef>
                <a:spcPts val="0"/>
              </a:spcBef>
              <a:spcAft>
                <a:spcPts val="600"/>
              </a:spcAft>
            </a:pPr>
            <a:r>
              <a:rPr lang="en-US" sz="2400" dirty="0"/>
              <a:t>They are </a:t>
            </a:r>
            <a:r>
              <a:rPr lang="en-US" sz="2400" dirty="0">
                <a:solidFill>
                  <a:srgbClr val="008000"/>
                </a:solidFill>
              </a:rPr>
              <a:t>full-duplex </a:t>
            </a:r>
            <a:r>
              <a:rPr lang="en-US" sz="2400" dirty="0"/>
              <a:t>(i.e., data can go in each direction)</a:t>
            </a:r>
          </a:p>
          <a:p>
            <a:pPr algn="just">
              <a:spcBef>
                <a:spcPts val="0"/>
              </a:spcBef>
              <a:spcAft>
                <a:spcPts val="600"/>
              </a:spcAft>
            </a:pPr>
            <a:r>
              <a:rPr lang="en-US" sz="2400" dirty="0"/>
              <a:t>Also called </a:t>
            </a:r>
            <a:r>
              <a:rPr lang="en-US" sz="2400" dirty="0">
                <a:solidFill>
                  <a:srgbClr val="008000"/>
                </a:solidFill>
              </a:rPr>
              <a:t>stream pipes </a:t>
            </a:r>
            <a:r>
              <a:rPr lang="en-US" sz="2400" dirty="0"/>
              <a:t>if type is </a:t>
            </a:r>
            <a:r>
              <a:rPr lang="en-US" sz="2400" dirty="0">
                <a:solidFill>
                  <a:srgbClr val="2F02F0"/>
                </a:solidFill>
              </a:rPr>
              <a:t>SOCK_STREAM</a:t>
            </a:r>
          </a:p>
          <a:p>
            <a:pPr algn="just">
              <a:spcBef>
                <a:spcPts val="0"/>
              </a:spcBef>
              <a:spcAft>
                <a:spcPts val="600"/>
              </a:spcAft>
            </a:pPr>
            <a:r>
              <a:rPr lang="en-US" sz="2400" dirty="0"/>
              <a:t>Returns 0 on success, –1 on error</a:t>
            </a:r>
          </a:p>
          <a:p>
            <a:pPr algn="just">
              <a:spcBef>
                <a:spcPts val="0"/>
              </a:spcBef>
              <a:spcAft>
                <a:spcPts val="600"/>
              </a:spcAft>
            </a:pPr>
            <a:r>
              <a:rPr lang="en-US" sz="2400" dirty="0"/>
              <a:t>Family must be </a:t>
            </a:r>
            <a:r>
              <a:rPr lang="en-US" sz="2400" dirty="0">
                <a:solidFill>
                  <a:srgbClr val="2F02F0"/>
                </a:solidFill>
              </a:rPr>
              <a:t>AF_LOCAL</a:t>
            </a:r>
            <a:r>
              <a:rPr lang="en-US" sz="2400" dirty="0"/>
              <a:t> or </a:t>
            </a:r>
            <a:r>
              <a:rPr lang="en-US" sz="2400" dirty="0">
                <a:solidFill>
                  <a:srgbClr val="2F02F0"/>
                </a:solidFill>
              </a:rPr>
              <a:t>AF_UNIX</a:t>
            </a:r>
          </a:p>
          <a:p>
            <a:pPr algn="just">
              <a:spcBef>
                <a:spcPts val="0"/>
              </a:spcBef>
              <a:spcAft>
                <a:spcPts val="600"/>
              </a:spcAft>
            </a:pPr>
            <a:r>
              <a:rPr lang="en-US" sz="2400" dirty="0"/>
              <a:t>Type is </a:t>
            </a:r>
            <a:r>
              <a:rPr lang="en-US" sz="2400" dirty="0">
                <a:solidFill>
                  <a:srgbClr val="2F02F0"/>
                </a:solidFill>
              </a:rPr>
              <a:t>SOCK_DGRAM</a:t>
            </a:r>
            <a:r>
              <a:rPr lang="en-US" sz="2400" dirty="0"/>
              <a:t> or </a:t>
            </a:r>
            <a:r>
              <a:rPr lang="en-US" sz="2400" dirty="0">
                <a:solidFill>
                  <a:srgbClr val="2F02F0"/>
                </a:solidFill>
              </a:rPr>
              <a:t>SOCK_STREAM</a:t>
            </a:r>
          </a:p>
          <a:p>
            <a:pPr algn="just">
              <a:spcBef>
                <a:spcPts val="0"/>
              </a:spcBef>
              <a:spcAft>
                <a:spcPts val="600"/>
              </a:spcAft>
            </a:pPr>
            <a:r>
              <a:rPr lang="en-US" sz="2400" dirty="0"/>
              <a:t>Protocol must be 0</a:t>
            </a:r>
          </a:p>
        </p:txBody>
      </p:sp>
    </p:spTree>
    <p:extLst>
      <p:ext uri="{BB962C8B-B14F-4D97-AF65-F5344CB8AC3E}">
        <p14:creationId xmlns:p14="http://schemas.microsoft.com/office/powerpoint/2010/main" val="3828748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22</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Internet Stream Sockets</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804693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Layers of the IP Protocol Suite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46" name="Rectangle 12"/>
          <p:cNvSpPr>
            <a:spLocks noChangeArrowheads="1"/>
          </p:cNvSpPr>
          <p:nvPr/>
        </p:nvSpPr>
        <p:spPr bwMode="auto">
          <a:xfrm>
            <a:off x="591536" y="5771895"/>
            <a:ext cx="2782000" cy="567397"/>
          </a:xfrm>
          <a:prstGeom prst="rect">
            <a:avLst/>
          </a:prstGeom>
          <a:solidFill>
            <a:srgbClr val="D4F0E1"/>
          </a:solidFill>
          <a:ln w="9525">
            <a:solidFill>
              <a:schemeClr val="tx1"/>
            </a:solidFill>
            <a:miter lim="800000"/>
            <a:headEnd/>
            <a:tailEnd/>
          </a:ln>
          <a:effectLst/>
        </p:spPr>
        <p:txBody>
          <a:bodyPr wrap="none" anchor="ctr"/>
          <a:lstStyle/>
          <a:p>
            <a:pPr algn="ctr">
              <a:defRPr/>
            </a:pPr>
            <a:r>
              <a:rPr lang="en-US" sz="2000" b="1">
                <a:cs typeface="+mn-cs"/>
              </a:rPr>
              <a:t>Link Layer</a:t>
            </a:r>
          </a:p>
        </p:txBody>
      </p:sp>
      <p:sp>
        <p:nvSpPr>
          <p:cNvPr id="47" name="Rectangle 14"/>
          <p:cNvSpPr>
            <a:spLocks noChangeArrowheads="1"/>
          </p:cNvSpPr>
          <p:nvPr/>
        </p:nvSpPr>
        <p:spPr bwMode="auto">
          <a:xfrm>
            <a:off x="591536" y="3180803"/>
            <a:ext cx="2782000" cy="526759"/>
          </a:xfrm>
          <a:prstGeom prst="rect">
            <a:avLst/>
          </a:prstGeom>
          <a:solidFill>
            <a:srgbClr val="D4F0E1"/>
          </a:solidFill>
          <a:ln w="9525">
            <a:solidFill>
              <a:schemeClr val="tx1"/>
            </a:solidFill>
            <a:miter lim="800000"/>
            <a:headEnd/>
            <a:tailEnd/>
          </a:ln>
          <a:effectLst/>
        </p:spPr>
        <p:txBody>
          <a:bodyPr wrap="none" anchor="ctr"/>
          <a:lstStyle/>
          <a:p>
            <a:pPr algn="ctr">
              <a:defRPr/>
            </a:pPr>
            <a:r>
              <a:rPr lang="en-US" sz="2000" b="1">
                <a:cs typeface="+mn-cs"/>
              </a:rPr>
              <a:t> Transport Layer</a:t>
            </a:r>
          </a:p>
        </p:txBody>
      </p:sp>
      <p:sp>
        <p:nvSpPr>
          <p:cNvPr id="48" name="Rectangle 15"/>
          <p:cNvSpPr>
            <a:spLocks noChangeArrowheads="1"/>
          </p:cNvSpPr>
          <p:nvPr/>
        </p:nvSpPr>
        <p:spPr bwMode="auto">
          <a:xfrm>
            <a:off x="591536" y="4449889"/>
            <a:ext cx="2782000" cy="579679"/>
          </a:xfrm>
          <a:prstGeom prst="rect">
            <a:avLst/>
          </a:prstGeom>
          <a:solidFill>
            <a:srgbClr val="D4F0E1"/>
          </a:solidFill>
          <a:ln w="9525">
            <a:solidFill>
              <a:schemeClr val="tx1"/>
            </a:solidFill>
            <a:miter lim="800000"/>
            <a:headEnd/>
            <a:tailEnd/>
          </a:ln>
          <a:effectLst/>
        </p:spPr>
        <p:txBody>
          <a:bodyPr wrap="none" anchor="ctr"/>
          <a:lstStyle/>
          <a:p>
            <a:pPr algn="ctr">
              <a:defRPr/>
            </a:pPr>
            <a:r>
              <a:rPr lang="en-US" sz="2000" b="1">
                <a:cs typeface="+mn-cs"/>
              </a:rPr>
              <a:t>Network Layer</a:t>
            </a:r>
          </a:p>
        </p:txBody>
      </p:sp>
      <p:sp>
        <p:nvSpPr>
          <p:cNvPr id="49" name="Rectangle 22"/>
          <p:cNvSpPr>
            <a:spLocks noChangeArrowheads="1"/>
          </p:cNvSpPr>
          <p:nvPr/>
        </p:nvSpPr>
        <p:spPr bwMode="auto">
          <a:xfrm>
            <a:off x="591536" y="1904308"/>
            <a:ext cx="2782000" cy="553208"/>
          </a:xfrm>
          <a:prstGeom prst="rect">
            <a:avLst/>
          </a:prstGeom>
          <a:solidFill>
            <a:srgbClr val="D4F0E1"/>
          </a:solidFill>
          <a:ln w="9525">
            <a:solidFill>
              <a:schemeClr val="tx1"/>
            </a:solidFill>
            <a:miter lim="800000"/>
            <a:headEnd/>
            <a:tailEnd/>
          </a:ln>
          <a:effectLst/>
        </p:spPr>
        <p:txBody>
          <a:bodyPr wrap="none" anchor="ctr"/>
          <a:lstStyle/>
          <a:p>
            <a:pPr algn="ctr">
              <a:defRPr/>
            </a:pPr>
            <a:r>
              <a:rPr lang="en-US" sz="2000" b="1">
                <a:cs typeface="+mn-cs"/>
              </a:rPr>
              <a:t>Application Layer</a:t>
            </a:r>
          </a:p>
        </p:txBody>
      </p:sp>
      <p:sp>
        <p:nvSpPr>
          <p:cNvPr id="50" name="Line 24"/>
          <p:cNvSpPr>
            <a:spLocks noChangeShapeType="1"/>
          </p:cNvSpPr>
          <p:nvPr/>
        </p:nvSpPr>
        <p:spPr bwMode="auto">
          <a:xfrm>
            <a:off x="1941128" y="2457516"/>
            <a:ext cx="0" cy="742327"/>
          </a:xfrm>
          <a:prstGeom prst="line">
            <a:avLst/>
          </a:prstGeom>
          <a:noFill/>
          <a:ln w="76200">
            <a:solidFill>
              <a:schemeClr val="tx1"/>
            </a:solidFill>
            <a:miter lim="800000"/>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1" name="Line 25"/>
          <p:cNvSpPr>
            <a:spLocks noChangeShapeType="1"/>
          </p:cNvSpPr>
          <p:nvPr/>
        </p:nvSpPr>
        <p:spPr bwMode="auto">
          <a:xfrm>
            <a:off x="1941128" y="5029568"/>
            <a:ext cx="0" cy="742327"/>
          </a:xfrm>
          <a:prstGeom prst="line">
            <a:avLst/>
          </a:prstGeom>
          <a:noFill/>
          <a:ln w="76200">
            <a:solidFill>
              <a:schemeClr val="tx1"/>
            </a:solidFill>
            <a:miter lim="800000"/>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2" name="Line 26"/>
          <p:cNvSpPr>
            <a:spLocks noChangeShapeType="1"/>
          </p:cNvSpPr>
          <p:nvPr/>
        </p:nvSpPr>
        <p:spPr bwMode="auto">
          <a:xfrm>
            <a:off x="1946217" y="3707562"/>
            <a:ext cx="0" cy="742327"/>
          </a:xfrm>
          <a:prstGeom prst="line">
            <a:avLst/>
          </a:prstGeom>
          <a:noFill/>
          <a:ln w="76200">
            <a:solidFill>
              <a:schemeClr val="tx1"/>
            </a:solidFill>
            <a:miter lim="800000"/>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grpSp>
        <p:nvGrpSpPr>
          <p:cNvPr id="53" name="Group 47"/>
          <p:cNvGrpSpPr>
            <a:grpSpLocks/>
          </p:cNvGrpSpPr>
          <p:nvPr/>
        </p:nvGrpSpPr>
        <p:grpSpPr bwMode="auto">
          <a:xfrm>
            <a:off x="3372836" y="1712685"/>
            <a:ext cx="5102225" cy="4625975"/>
            <a:chOff x="2040" y="1071"/>
            <a:chExt cx="3214" cy="2914"/>
          </a:xfrm>
        </p:grpSpPr>
        <p:sp>
          <p:nvSpPr>
            <p:cNvPr id="54" name="Rectangle 31"/>
            <p:cNvSpPr>
              <a:spLocks noChangeArrowheads="1"/>
            </p:cNvSpPr>
            <p:nvPr/>
          </p:nvSpPr>
          <p:spPr bwMode="auto">
            <a:xfrm>
              <a:off x="3422" y="3633"/>
              <a:ext cx="1832" cy="352"/>
            </a:xfrm>
            <a:prstGeom prst="rect">
              <a:avLst/>
            </a:prstGeom>
            <a:solidFill>
              <a:srgbClr val="D4F0E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cs typeface="+mn-cs"/>
                </a:rPr>
                <a:t>Link Layer</a:t>
              </a:r>
            </a:p>
          </p:txBody>
        </p:sp>
        <p:sp>
          <p:nvSpPr>
            <p:cNvPr id="55" name="Rectangle 32"/>
            <p:cNvSpPr>
              <a:spLocks noChangeArrowheads="1"/>
            </p:cNvSpPr>
            <p:nvPr/>
          </p:nvSpPr>
          <p:spPr bwMode="auto">
            <a:xfrm>
              <a:off x="3432" y="1996"/>
              <a:ext cx="1822" cy="332"/>
            </a:xfrm>
            <a:prstGeom prst="rect">
              <a:avLst/>
            </a:prstGeom>
            <a:solidFill>
              <a:srgbClr val="D4F0E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cs typeface="+mn-cs"/>
                </a:rPr>
                <a:t> Transport Layer</a:t>
              </a:r>
            </a:p>
          </p:txBody>
        </p:sp>
        <p:sp>
          <p:nvSpPr>
            <p:cNvPr id="56" name="Rectangle 33"/>
            <p:cNvSpPr>
              <a:spLocks noChangeArrowheads="1"/>
            </p:cNvSpPr>
            <p:nvPr/>
          </p:nvSpPr>
          <p:spPr bwMode="auto">
            <a:xfrm>
              <a:off x="3432" y="2795"/>
              <a:ext cx="1822" cy="365"/>
            </a:xfrm>
            <a:prstGeom prst="rect">
              <a:avLst/>
            </a:prstGeom>
            <a:solidFill>
              <a:srgbClr val="D4F0E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cs typeface="+mn-cs"/>
                </a:rPr>
                <a:t>Network Layer</a:t>
              </a:r>
            </a:p>
          </p:txBody>
        </p:sp>
        <p:sp>
          <p:nvSpPr>
            <p:cNvPr id="57" name="Rectangle 34"/>
            <p:cNvSpPr>
              <a:spLocks noChangeArrowheads="1"/>
            </p:cNvSpPr>
            <p:nvPr/>
          </p:nvSpPr>
          <p:spPr bwMode="auto">
            <a:xfrm>
              <a:off x="3441" y="1192"/>
              <a:ext cx="1813" cy="348"/>
            </a:xfrm>
            <a:prstGeom prst="rect">
              <a:avLst/>
            </a:prstGeom>
            <a:solidFill>
              <a:srgbClr val="D4F0E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cs typeface="+mn-cs"/>
                </a:rPr>
                <a:t>Application Layer</a:t>
              </a:r>
            </a:p>
          </p:txBody>
        </p:sp>
        <p:sp>
          <p:nvSpPr>
            <p:cNvPr id="58" name="Line 35"/>
            <p:cNvSpPr>
              <a:spLocks noChangeShapeType="1"/>
            </p:cNvSpPr>
            <p:nvPr/>
          </p:nvSpPr>
          <p:spPr bwMode="auto">
            <a:xfrm>
              <a:off x="4346" y="1540"/>
              <a:ext cx="0" cy="468"/>
            </a:xfrm>
            <a:prstGeom prst="line">
              <a:avLst/>
            </a:prstGeom>
            <a:noFill/>
            <a:ln w="76200">
              <a:solidFill>
                <a:schemeClr val="tx1"/>
              </a:solidFill>
              <a:miter lim="800000"/>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9" name="Line 36"/>
            <p:cNvSpPr>
              <a:spLocks noChangeShapeType="1"/>
            </p:cNvSpPr>
            <p:nvPr/>
          </p:nvSpPr>
          <p:spPr bwMode="auto">
            <a:xfrm>
              <a:off x="4346" y="3160"/>
              <a:ext cx="0" cy="473"/>
            </a:xfrm>
            <a:prstGeom prst="line">
              <a:avLst/>
            </a:prstGeom>
            <a:noFill/>
            <a:ln w="76200">
              <a:solidFill>
                <a:schemeClr val="tx1"/>
              </a:solidFill>
              <a:miter lim="800000"/>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60" name="Line 37"/>
            <p:cNvSpPr>
              <a:spLocks noChangeShapeType="1"/>
            </p:cNvSpPr>
            <p:nvPr/>
          </p:nvSpPr>
          <p:spPr bwMode="auto">
            <a:xfrm>
              <a:off x="4346" y="2328"/>
              <a:ext cx="0" cy="467"/>
            </a:xfrm>
            <a:prstGeom prst="line">
              <a:avLst/>
            </a:prstGeom>
            <a:noFill/>
            <a:ln w="76200">
              <a:solidFill>
                <a:schemeClr val="tx1"/>
              </a:solidFill>
              <a:miter lim="800000"/>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61" name="Line 39"/>
            <p:cNvSpPr>
              <a:spLocks noChangeShapeType="1"/>
            </p:cNvSpPr>
            <p:nvPr/>
          </p:nvSpPr>
          <p:spPr bwMode="auto">
            <a:xfrm>
              <a:off x="2040" y="2990"/>
              <a:ext cx="1392" cy="0"/>
            </a:xfrm>
            <a:prstGeom prst="line">
              <a:avLst/>
            </a:prstGeom>
            <a:noFill/>
            <a:ln w="38100">
              <a:solidFill>
                <a:schemeClr val="tx1"/>
              </a:solidFill>
              <a:prstDash val="sysDot"/>
              <a:miter lim="800000"/>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62" name="Line 40"/>
            <p:cNvSpPr>
              <a:spLocks noChangeShapeType="1"/>
            </p:cNvSpPr>
            <p:nvPr/>
          </p:nvSpPr>
          <p:spPr bwMode="auto">
            <a:xfrm>
              <a:off x="2040" y="1363"/>
              <a:ext cx="1392" cy="0"/>
            </a:xfrm>
            <a:prstGeom prst="line">
              <a:avLst/>
            </a:prstGeom>
            <a:noFill/>
            <a:ln w="38100">
              <a:solidFill>
                <a:schemeClr val="tx1"/>
              </a:solidFill>
              <a:prstDash val="sysDot"/>
              <a:miter lim="800000"/>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63" name="Line 41"/>
            <p:cNvSpPr>
              <a:spLocks noChangeShapeType="1"/>
            </p:cNvSpPr>
            <p:nvPr/>
          </p:nvSpPr>
          <p:spPr bwMode="auto">
            <a:xfrm>
              <a:off x="2049" y="2202"/>
              <a:ext cx="1392" cy="0"/>
            </a:xfrm>
            <a:prstGeom prst="line">
              <a:avLst/>
            </a:prstGeom>
            <a:noFill/>
            <a:ln w="38100">
              <a:solidFill>
                <a:schemeClr val="tx1"/>
              </a:solidFill>
              <a:prstDash val="sysDot"/>
              <a:miter lim="800000"/>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64" name="Line 42"/>
            <p:cNvSpPr>
              <a:spLocks noChangeShapeType="1"/>
            </p:cNvSpPr>
            <p:nvPr/>
          </p:nvSpPr>
          <p:spPr bwMode="auto">
            <a:xfrm>
              <a:off x="2049" y="3821"/>
              <a:ext cx="1392" cy="0"/>
            </a:xfrm>
            <a:prstGeom prst="line">
              <a:avLst/>
            </a:prstGeom>
            <a:noFill/>
            <a:ln w="38100">
              <a:solidFill>
                <a:schemeClr val="tx1"/>
              </a:solidFill>
              <a:prstDash val="sysDot"/>
              <a:miter lim="800000"/>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65" name="Text Box 43"/>
            <p:cNvSpPr txBox="1">
              <a:spLocks noChangeArrowheads="1"/>
            </p:cNvSpPr>
            <p:nvPr/>
          </p:nvSpPr>
          <p:spPr bwMode="auto">
            <a:xfrm>
              <a:off x="2292" y="3547"/>
              <a:ext cx="805"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cs typeface="+mn-cs"/>
                </a:rPr>
                <a:t>Ethernet</a:t>
              </a:r>
            </a:p>
          </p:txBody>
        </p:sp>
        <p:sp>
          <p:nvSpPr>
            <p:cNvPr id="66" name="Text Box 44"/>
            <p:cNvSpPr txBox="1">
              <a:spLocks noChangeArrowheads="1"/>
            </p:cNvSpPr>
            <p:nvPr/>
          </p:nvSpPr>
          <p:spPr bwMode="auto">
            <a:xfrm>
              <a:off x="2558" y="1071"/>
              <a:ext cx="338"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cs typeface="+mn-cs"/>
                </a:rPr>
                <a:t>ftp</a:t>
              </a:r>
            </a:p>
          </p:txBody>
        </p:sp>
        <p:sp>
          <p:nvSpPr>
            <p:cNvPr id="67" name="Text Box 45"/>
            <p:cNvSpPr txBox="1">
              <a:spLocks noChangeArrowheads="1"/>
            </p:cNvSpPr>
            <p:nvPr/>
          </p:nvSpPr>
          <p:spPr bwMode="auto">
            <a:xfrm>
              <a:off x="2263" y="1913"/>
              <a:ext cx="850"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cs typeface="+mn-cs"/>
                </a:rPr>
                <a:t>TCP, UDP</a:t>
              </a:r>
            </a:p>
          </p:txBody>
        </p:sp>
        <p:sp>
          <p:nvSpPr>
            <p:cNvPr id="68" name="Text Box 46"/>
            <p:cNvSpPr txBox="1">
              <a:spLocks noChangeArrowheads="1"/>
            </p:cNvSpPr>
            <p:nvPr/>
          </p:nvSpPr>
          <p:spPr bwMode="auto">
            <a:xfrm>
              <a:off x="2567" y="2699"/>
              <a:ext cx="265"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cs typeface="+mn-cs"/>
                </a:rPr>
                <a:t>IP</a:t>
              </a:r>
            </a:p>
          </p:txBody>
        </p:sp>
      </p:grpSp>
    </p:spTree>
    <p:extLst>
      <p:ext uri="{BB962C8B-B14F-4D97-AF65-F5344CB8AC3E}">
        <p14:creationId xmlns:p14="http://schemas.microsoft.com/office/powerpoint/2010/main" val="1132745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Protocol Suite Location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grpSp>
        <p:nvGrpSpPr>
          <p:cNvPr id="53" name="Group 47"/>
          <p:cNvGrpSpPr>
            <a:grpSpLocks/>
          </p:cNvGrpSpPr>
          <p:nvPr/>
        </p:nvGrpSpPr>
        <p:grpSpPr bwMode="auto">
          <a:xfrm>
            <a:off x="618878" y="2108461"/>
            <a:ext cx="2908300" cy="4433888"/>
            <a:chOff x="3422" y="1192"/>
            <a:chExt cx="1832" cy="2793"/>
          </a:xfrm>
        </p:grpSpPr>
        <p:sp>
          <p:nvSpPr>
            <p:cNvPr id="54" name="Rectangle 31"/>
            <p:cNvSpPr>
              <a:spLocks noChangeArrowheads="1"/>
            </p:cNvSpPr>
            <p:nvPr/>
          </p:nvSpPr>
          <p:spPr bwMode="auto">
            <a:xfrm>
              <a:off x="3422" y="3633"/>
              <a:ext cx="1832" cy="352"/>
            </a:xfrm>
            <a:prstGeom prst="rect">
              <a:avLst/>
            </a:prstGeom>
            <a:solidFill>
              <a:srgbClr val="D4F0E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b="1" dirty="0">
                  <a:cs typeface="+mn-cs"/>
                </a:rPr>
                <a:t>Link Layer</a:t>
              </a:r>
            </a:p>
          </p:txBody>
        </p:sp>
        <p:sp>
          <p:nvSpPr>
            <p:cNvPr id="55" name="Rectangle 32"/>
            <p:cNvSpPr>
              <a:spLocks noChangeArrowheads="1"/>
            </p:cNvSpPr>
            <p:nvPr/>
          </p:nvSpPr>
          <p:spPr bwMode="auto">
            <a:xfrm>
              <a:off x="3432" y="1996"/>
              <a:ext cx="1822" cy="332"/>
            </a:xfrm>
            <a:prstGeom prst="rect">
              <a:avLst/>
            </a:prstGeom>
            <a:solidFill>
              <a:srgbClr val="D4F0E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b="1" dirty="0">
                  <a:cs typeface="+mn-cs"/>
                </a:rPr>
                <a:t> Transport Layer (</a:t>
              </a:r>
              <a:r>
                <a:rPr lang="en-US" b="1" dirty="0">
                  <a:solidFill>
                    <a:srgbClr val="2F02F0"/>
                  </a:solidFill>
                  <a:cs typeface="+mn-cs"/>
                </a:rPr>
                <a:t>TCP</a:t>
              </a:r>
              <a:r>
                <a:rPr lang="en-US" b="1" dirty="0">
                  <a:cs typeface="+mn-cs"/>
                </a:rPr>
                <a:t>, </a:t>
              </a:r>
              <a:r>
                <a:rPr lang="en-US" b="1" dirty="0">
                  <a:solidFill>
                    <a:srgbClr val="2F02F0"/>
                  </a:solidFill>
                  <a:cs typeface="+mn-cs"/>
                </a:rPr>
                <a:t>UDP</a:t>
              </a:r>
              <a:r>
                <a:rPr lang="en-US" b="1" dirty="0">
                  <a:cs typeface="+mn-cs"/>
                </a:rPr>
                <a:t>)</a:t>
              </a:r>
            </a:p>
          </p:txBody>
        </p:sp>
        <p:sp>
          <p:nvSpPr>
            <p:cNvPr id="56" name="Rectangle 33"/>
            <p:cNvSpPr>
              <a:spLocks noChangeArrowheads="1"/>
            </p:cNvSpPr>
            <p:nvPr/>
          </p:nvSpPr>
          <p:spPr bwMode="auto">
            <a:xfrm>
              <a:off x="3432" y="2795"/>
              <a:ext cx="1822" cy="365"/>
            </a:xfrm>
            <a:prstGeom prst="rect">
              <a:avLst/>
            </a:prstGeom>
            <a:solidFill>
              <a:srgbClr val="D4F0E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b="1" dirty="0">
                  <a:cs typeface="+mn-cs"/>
                </a:rPr>
                <a:t>Network Layer (</a:t>
              </a:r>
              <a:r>
                <a:rPr lang="en-US" b="1" dirty="0">
                  <a:solidFill>
                    <a:srgbClr val="2F02F0"/>
                  </a:solidFill>
                  <a:cs typeface="+mn-cs"/>
                </a:rPr>
                <a:t>IP</a:t>
              </a:r>
              <a:r>
                <a:rPr lang="en-US" b="1" dirty="0">
                  <a:cs typeface="+mn-cs"/>
                </a:rPr>
                <a:t>)</a:t>
              </a:r>
            </a:p>
          </p:txBody>
        </p:sp>
        <p:sp>
          <p:nvSpPr>
            <p:cNvPr id="57" name="Rectangle 34"/>
            <p:cNvSpPr>
              <a:spLocks noChangeArrowheads="1"/>
            </p:cNvSpPr>
            <p:nvPr/>
          </p:nvSpPr>
          <p:spPr bwMode="auto">
            <a:xfrm>
              <a:off x="3441" y="1192"/>
              <a:ext cx="1813" cy="348"/>
            </a:xfrm>
            <a:prstGeom prst="rect">
              <a:avLst/>
            </a:prstGeom>
            <a:solidFill>
              <a:srgbClr val="D4F0E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b="1" dirty="0">
                  <a:cs typeface="+mn-cs"/>
                </a:rPr>
                <a:t>Application Layer</a:t>
              </a:r>
            </a:p>
          </p:txBody>
        </p:sp>
        <p:sp>
          <p:nvSpPr>
            <p:cNvPr id="58" name="Line 35"/>
            <p:cNvSpPr>
              <a:spLocks noChangeShapeType="1"/>
            </p:cNvSpPr>
            <p:nvPr/>
          </p:nvSpPr>
          <p:spPr bwMode="auto">
            <a:xfrm>
              <a:off x="4346" y="1540"/>
              <a:ext cx="0" cy="468"/>
            </a:xfrm>
            <a:prstGeom prst="line">
              <a:avLst/>
            </a:prstGeom>
            <a:noFill/>
            <a:ln w="76200">
              <a:solidFill>
                <a:schemeClr val="tx1"/>
              </a:solidFill>
              <a:miter lim="800000"/>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59" name="Line 36"/>
            <p:cNvSpPr>
              <a:spLocks noChangeShapeType="1"/>
            </p:cNvSpPr>
            <p:nvPr/>
          </p:nvSpPr>
          <p:spPr bwMode="auto">
            <a:xfrm>
              <a:off x="4346" y="3160"/>
              <a:ext cx="0" cy="473"/>
            </a:xfrm>
            <a:prstGeom prst="line">
              <a:avLst/>
            </a:prstGeom>
            <a:noFill/>
            <a:ln w="76200">
              <a:solidFill>
                <a:schemeClr val="tx1"/>
              </a:solidFill>
              <a:miter lim="800000"/>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60" name="Line 37"/>
            <p:cNvSpPr>
              <a:spLocks noChangeShapeType="1"/>
            </p:cNvSpPr>
            <p:nvPr/>
          </p:nvSpPr>
          <p:spPr bwMode="auto">
            <a:xfrm>
              <a:off x="4346" y="2328"/>
              <a:ext cx="0" cy="467"/>
            </a:xfrm>
            <a:prstGeom prst="line">
              <a:avLst/>
            </a:prstGeom>
            <a:noFill/>
            <a:ln w="76200">
              <a:solidFill>
                <a:schemeClr val="tx1"/>
              </a:solidFill>
              <a:miter lim="800000"/>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grpSp>
      <p:sp>
        <p:nvSpPr>
          <p:cNvPr id="31" name="Rectangle 4" descr="Rectangle: Click to edit Master text styles&#10;Second level&#10;Third level&#10;Fourth level&#10;Fifth level"/>
          <p:cNvSpPr txBox="1">
            <a:spLocks noChangeArrowheads="1"/>
          </p:cNvSpPr>
          <p:nvPr/>
        </p:nvSpPr>
        <p:spPr>
          <a:xfrm>
            <a:off x="457200" y="1538721"/>
            <a:ext cx="3628421" cy="65361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14400">
              <a:lnSpc>
                <a:spcPct val="90000"/>
              </a:lnSpc>
              <a:buNone/>
              <a:defRPr/>
            </a:pPr>
            <a:r>
              <a:rPr lang="en-US" sz="2800" dirty="0"/>
              <a:t>Internet Protocol Layer</a:t>
            </a:r>
          </a:p>
        </p:txBody>
      </p:sp>
      <p:sp>
        <p:nvSpPr>
          <p:cNvPr id="35" name="Rectangle 2"/>
          <p:cNvSpPr>
            <a:spLocks noChangeArrowheads="1"/>
          </p:cNvSpPr>
          <p:nvPr/>
        </p:nvSpPr>
        <p:spPr bwMode="auto">
          <a:xfrm>
            <a:off x="5501640" y="5772150"/>
            <a:ext cx="3145632" cy="969169"/>
          </a:xfrm>
          <a:prstGeom prst="rect">
            <a:avLst/>
          </a:prstGeom>
          <a:solidFill>
            <a:srgbClr val="D4F0E1"/>
          </a:solidFill>
          <a:ln w="9525">
            <a:solidFill>
              <a:schemeClr val="tx1"/>
            </a:solidFill>
            <a:miter lim="800000"/>
            <a:headEnd/>
            <a:tailEnd/>
          </a:ln>
          <a:effectLst/>
        </p:spPr>
        <p:txBody>
          <a:bodyPr wrap="none" anchor="ctr"/>
          <a:lstStyle/>
          <a:p>
            <a:pPr algn="ctr">
              <a:defRPr/>
            </a:pPr>
            <a:br>
              <a:rPr lang="en-US" b="1" dirty="0">
                <a:solidFill>
                  <a:srgbClr val="FF0000"/>
                </a:solidFill>
                <a:cs typeface="+mn-cs"/>
              </a:rPr>
            </a:br>
            <a:r>
              <a:rPr lang="en-US" b="1" dirty="0">
                <a:solidFill>
                  <a:srgbClr val="2F02F0"/>
                </a:solidFill>
                <a:cs typeface="+mn-cs"/>
              </a:rPr>
              <a:t>Network Card &amp; Device Driver</a:t>
            </a:r>
            <a:br>
              <a:rPr lang="en-US" b="1" dirty="0">
                <a:solidFill>
                  <a:srgbClr val="2F02F0"/>
                </a:solidFill>
                <a:cs typeface="+mn-cs"/>
              </a:rPr>
            </a:br>
            <a:r>
              <a:rPr lang="en-US" b="1" dirty="0">
                <a:solidFill>
                  <a:srgbClr val="2F02F0"/>
                </a:solidFill>
                <a:cs typeface="+mn-cs"/>
              </a:rPr>
              <a:t>(e.g., Ethernet card)</a:t>
            </a:r>
          </a:p>
        </p:txBody>
      </p:sp>
      <p:sp>
        <p:nvSpPr>
          <p:cNvPr id="36" name="Rectangle 5"/>
          <p:cNvSpPr>
            <a:spLocks noChangeArrowheads="1"/>
          </p:cNvSpPr>
          <p:nvPr/>
        </p:nvSpPr>
        <p:spPr bwMode="auto">
          <a:xfrm>
            <a:off x="5501640" y="3138226"/>
            <a:ext cx="3145632" cy="2393355"/>
          </a:xfrm>
          <a:prstGeom prst="rect">
            <a:avLst/>
          </a:prstGeom>
          <a:solidFill>
            <a:srgbClr val="D4F0E1"/>
          </a:solidFill>
          <a:ln w="9525">
            <a:solidFill>
              <a:schemeClr val="tx1"/>
            </a:solidFill>
            <a:miter lim="800000"/>
            <a:headEnd/>
            <a:tailEnd/>
          </a:ln>
          <a:effectLst/>
        </p:spPr>
        <p:txBody>
          <a:bodyPr wrap="none" anchor="ctr"/>
          <a:lstStyle/>
          <a:p>
            <a:pPr algn="ctr">
              <a:defRPr/>
            </a:pPr>
            <a:br>
              <a:rPr lang="en-US" b="1" dirty="0">
                <a:solidFill>
                  <a:srgbClr val="2F02F0"/>
                </a:solidFill>
                <a:cs typeface="+mn-cs"/>
              </a:rPr>
            </a:br>
            <a:br>
              <a:rPr lang="en-US" b="1" dirty="0">
                <a:solidFill>
                  <a:srgbClr val="2F02F0"/>
                </a:solidFill>
                <a:cs typeface="+mn-cs"/>
              </a:rPr>
            </a:br>
            <a:r>
              <a:rPr lang="en-US" b="1" dirty="0">
                <a:solidFill>
                  <a:srgbClr val="2F02F0"/>
                </a:solidFill>
                <a:cs typeface="+mn-cs"/>
              </a:rPr>
              <a:t>Operating System</a:t>
            </a:r>
            <a:br>
              <a:rPr lang="en-US" b="1" dirty="0">
                <a:solidFill>
                  <a:srgbClr val="2F02F0"/>
                </a:solidFill>
                <a:cs typeface="+mn-cs"/>
              </a:rPr>
            </a:br>
            <a:r>
              <a:rPr lang="en-US" b="1" dirty="0">
                <a:solidFill>
                  <a:srgbClr val="2F02F0"/>
                </a:solidFill>
                <a:cs typeface="+mn-cs"/>
              </a:rPr>
              <a:t>(e.g., Unix)</a:t>
            </a:r>
            <a:endParaRPr lang="en-US" sz="1400" b="1" dirty="0">
              <a:solidFill>
                <a:srgbClr val="2F02F0"/>
              </a:solidFill>
              <a:cs typeface="+mn-cs"/>
            </a:endParaRPr>
          </a:p>
        </p:txBody>
      </p:sp>
      <p:sp>
        <p:nvSpPr>
          <p:cNvPr id="37" name="Rectangle 6"/>
          <p:cNvSpPr>
            <a:spLocks noChangeArrowheads="1"/>
          </p:cNvSpPr>
          <p:nvPr/>
        </p:nvSpPr>
        <p:spPr bwMode="auto">
          <a:xfrm>
            <a:off x="5501640" y="1965970"/>
            <a:ext cx="3145632" cy="890679"/>
          </a:xfrm>
          <a:prstGeom prst="rect">
            <a:avLst/>
          </a:prstGeom>
          <a:solidFill>
            <a:srgbClr val="D4F0E1"/>
          </a:solidFill>
          <a:ln w="9525">
            <a:solidFill>
              <a:schemeClr val="tx1"/>
            </a:solidFill>
            <a:miter lim="800000"/>
            <a:headEnd/>
            <a:tailEnd/>
          </a:ln>
          <a:effectLst/>
        </p:spPr>
        <p:txBody>
          <a:bodyPr wrap="none" anchor="ctr"/>
          <a:lstStyle/>
          <a:p>
            <a:pPr algn="ctr">
              <a:defRPr/>
            </a:pPr>
            <a:r>
              <a:rPr lang="en-US" b="1" dirty="0">
                <a:solidFill>
                  <a:srgbClr val="2F02F0"/>
                </a:solidFill>
                <a:cs typeface="+mn-cs"/>
              </a:rPr>
              <a:t>Applications</a:t>
            </a:r>
            <a:br>
              <a:rPr lang="en-US" b="1" dirty="0">
                <a:solidFill>
                  <a:srgbClr val="2F02F0"/>
                </a:solidFill>
                <a:cs typeface="+mn-cs"/>
              </a:rPr>
            </a:br>
            <a:r>
              <a:rPr lang="en-US" b="1" dirty="0">
                <a:solidFill>
                  <a:srgbClr val="2F02F0"/>
                </a:solidFill>
                <a:cs typeface="+mn-cs"/>
              </a:rPr>
              <a:t>(e.g., browser, game, ftp)</a:t>
            </a:r>
          </a:p>
        </p:txBody>
      </p:sp>
      <p:sp>
        <p:nvSpPr>
          <p:cNvPr id="38" name="Text Box 15"/>
          <p:cNvSpPr txBox="1">
            <a:spLocks noChangeArrowheads="1"/>
          </p:cNvSpPr>
          <p:nvPr/>
        </p:nvSpPr>
        <p:spPr bwMode="auto">
          <a:xfrm>
            <a:off x="5730240" y="5772150"/>
            <a:ext cx="2768156"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600" b="1" dirty="0">
                <a:cs typeface="+mn-cs"/>
              </a:rPr>
              <a:t> Interface to the Network Card</a:t>
            </a:r>
          </a:p>
        </p:txBody>
      </p:sp>
      <p:sp>
        <p:nvSpPr>
          <p:cNvPr id="39" name="Line 16"/>
          <p:cNvSpPr>
            <a:spLocks noChangeShapeType="1"/>
          </p:cNvSpPr>
          <p:nvPr/>
        </p:nvSpPr>
        <p:spPr bwMode="auto">
          <a:xfrm flipH="1">
            <a:off x="520700" y="3013075"/>
            <a:ext cx="8308816" cy="0"/>
          </a:xfrm>
          <a:prstGeom prst="line">
            <a:avLst/>
          </a:prstGeom>
          <a:noFill/>
          <a:ln w="38100">
            <a:solidFill>
              <a:schemeClr val="tx1"/>
            </a:solidFill>
            <a:prstDash val="dash"/>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40" name="Line 17"/>
          <p:cNvSpPr>
            <a:spLocks noChangeShapeType="1"/>
          </p:cNvSpPr>
          <p:nvPr/>
        </p:nvSpPr>
        <p:spPr bwMode="auto">
          <a:xfrm flipH="1">
            <a:off x="520700" y="5624888"/>
            <a:ext cx="8308816" cy="0"/>
          </a:xfrm>
          <a:prstGeom prst="line">
            <a:avLst/>
          </a:prstGeom>
          <a:noFill/>
          <a:ln w="38100">
            <a:solidFill>
              <a:schemeClr val="tx1"/>
            </a:solidFill>
            <a:prstDash val="dash"/>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a:cs typeface="+mn-cs"/>
            </a:endParaRPr>
          </a:p>
        </p:txBody>
      </p:sp>
      <p:sp>
        <p:nvSpPr>
          <p:cNvPr id="41" name="Text Box 10"/>
          <p:cNvSpPr txBox="1">
            <a:spLocks noChangeArrowheads="1"/>
          </p:cNvSpPr>
          <p:nvPr/>
        </p:nvSpPr>
        <p:spPr bwMode="auto">
          <a:xfrm>
            <a:off x="5501640" y="3166991"/>
            <a:ext cx="3145632"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defRPr/>
            </a:pPr>
            <a:r>
              <a:rPr lang="en-US" sz="1600" b="1" dirty="0">
                <a:cs typeface="+mn-cs"/>
              </a:rPr>
              <a:t>Application Programming</a:t>
            </a:r>
            <a:br>
              <a:rPr lang="en-US" sz="1600" b="1" dirty="0">
                <a:cs typeface="+mn-cs"/>
              </a:rPr>
            </a:br>
            <a:r>
              <a:rPr lang="en-US" sz="1600" b="1" dirty="0">
                <a:cs typeface="+mn-cs"/>
              </a:rPr>
              <a:t>Interface (API)</a:t>
            </a:r>
            <a:br>
              <a:rPr lang="en-US" sz="1600" b="1" dirty="0">
                <a:cs typeface="+mn-cs"/>
              </a:rPr>
            </a:br>
            <a:r>
              <a:rPr lang="en-US" sz="1600" b="1" dirty="0">
                <a:cs typeface="+mn-cs"/>
              </a:rPr>
              <a:t>(e.g., network API)</a:t>
            </a:r>
          </a:p>
        </p:txBody>
      </p:sp>
      <p:sp>
        <p:nvSpPr>
          <p:cNvPr id="43" name="Rectangle 4" descr="Rectangle: Click to edit Master text styles&#10;Second level&#10;Third level&#10;Fourth level&#10;Fifth level"/>
          <p:cNvSpPr txBox="1">
            <a:spLocks noChangeArrowheads="1"/>
          </p:cNvSpPr>
          <p:nvPr/>
        </p:nvSpPr>
        <p:spPr>
          <a:xfrm>
            <a:off x="6395117" y="1442860"/>
            <a:ext cx="2103279" cy="5108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14400">
              <a:lnSpc>
                <a:spcPct val="90000"/>
              </a:lnSpc>
              <a:buNone/>
              <a:defRPr/>
            </a:pPr>
            <a:r>
              <a:rPr lang="en-US" sz="2800" dirty="0"/>
              <a:t>Location</a:t>
            </a:r>
          </a:p>
        </p:txBody>
      </p:sp>
    </p:spTree>
    <p:extLst>
      <p:ext uri="{BB962C8B-B14F-4D97-AF65-F5344CB8AC3E}">
        <p14:creationId xmlns:p14="http://schemas.microsoft.com/office/powerpoint/2010/main" val="92731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p:bldP spid="4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Internet Sockets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285750" indent="-285750" algn="just" defTabSz="914400">
              <a:spcBef>
                <a:spcPts val="0"/>
              </a:spcBef>
              <a:spcAft>
                <a:spcPts val="600"/>
              </a:spcAft>
              <a:defRPr/>
            </a:pPr>
            <a:r>
              <a:rPr lang="en-US" sz="2400" dirty="0"/>
              <a:t>Sockets provide a mechanism to communicate between computers across a </a:t>
            </a:r>
            <a:r>
              <a:rPr lang="en-US" sz="2400" dirty="0">
                <a:solidFill>
                  <a:srgbClr val="008000"/>
                </a:solidFill>
              </a:rPr>
              <a:t>network</a:t>
            </a:r>
          </a:p>
          <a:p>
            <a:pPr marL="285750" indent="-285750" algn="just" defTabSz="914400">
              <a:spcBef>
                <a:spcPts val="0"/>
              </a:spcBef>
              <a:spcAft>
                <a:spcPts val="600"/>
              </a:spcAft>
              <a:defRPr/>
            </a:pPr>
            <a:r>
              <a:rPr lang="en-US" sz="2400" dirty="0"/>
              <a:t>Internet Sockets</a:t>
            </a:r>
          </a:p>
          <a:p>
            <a:pPr lvl="1" algn="just">
              <a:spcBef>
                <a:spcPts val="0"/>
              </a:spcBef>
              <a:spcAft>
                <a:spcPts val="600"/>
              </a:spcAft>
              <a:tabLst>
                <a:tab pos="2060575" algn="l"/>
                <a:tab pos="2289175" algn="l"/>
              </a:tabLst>
            </a:pPr>
            <a:r>
              <a:rPr lang="en-US" sz="2000" dirty="0"/>
              <a:t>AF_INET 	– the addresses are IPv4 addresses</a:t>
            </a:r>
          </a:p>
          <a:p>
            <a:pPr lvl="1" algn="just">
              <a:spcBef>
                <a:spcPts val="0"/>
              </a:spcBef>
              <a:spcAft>
                <a:spcPts val="600"/>
              </a:spcAft>
              <a:tabLst>
                <a:tab pos="2060575" algn="l"/>
                <a:tab pos="2289175" algn="l"/>
              </a:tabLst>
            </a:pPr>
            <a:r>
              <a:rPr lang="en-US" sz="2000" dirty="0"/>
              <a:t>AF_INET6 	– the addresses are IPv6 addresses</a:t>
            </a:r>
          </a:p>
        </p:txBody>
      </p:sp>
      <p:graphicFrame>
        <p:nvGraphicFramePr>
          <p:cNvPr id="10" name="Object 4"/>
          <p:cNvGraphicFramePr>
            <a:graphicFrameLocks noChangeAspect="1"/>
          </p:cNvGraphicFramePr>
          <p:nvPr>
            <p:extLst>
              <p:ext uri="{D42A27DB-BD31-4B8C-83A1-F6EECF244321}">
                <p14:modId xmlns:p14="http://schemas.microsoft.com/office/powerpoint/2010/main" val="2358175543"/>
              </p:ext>
            </p:extLst>
          </p:nvPr>
        </p:nvGraphicFramePr>
        <p:xfrm>
          <a:off x="2128838" y="4012724"/>
          <a:ext cx="1123950" cy="892175"/>
        </p:xfrm>
        <a:graphic>
          <a:graphicData uri="http://schemas.openxmlformats.org/presentationml/2006/ole">
            <mc:AlternateContent xmlns:mc="http://schemas.openxmlformats.org/markup-compatibility/2006">
              <mc:Choice xmlns:v="urn:schemas-microsoft-com:vml" Requires="v">
                <p:oleObj name="Clip" r:id="rId3" imgW="1307079" imgH="1083682" progId="MS_ClipArt_Gallery.2">
                  <p:embed/>
                </p:oleObj>
              </mc:Choice>
              <mc:Fallback>
                <p:oleObj name="Clip" r:id="rId3" imgW="1307079" imgH="1083682" progId="MS_ClipArt_Gallery.2">
                  <p:embed/>
                  <p:pic>
                    <p:nvPicPr>
                      <p:cNvPr id="1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838" y="4012724"/>
                        <a:ext cx="1123950" cy="892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11" name="Group 5"/>
          <p:cNvGrpSpPr>
            <a:grpSpLocks/>
          </p:cNvGrpSpPr>
          <p:nvPr/>
        </p:nvGrpSpPr>
        <p:grpSpPr bwMode="auto">
          <a:xfrm>
            <a:off x="2171701" y="4354036"/>
            <a:ext cx="1136650" cy="1584325"/>
            <a:chOff x="649" y="2260"/>
            <a:chExt cx="716" cy="998"/>
          </a:xfrm>
        </p:grpSpPr>
        <p:sp>
          <p:nvSpPr>
            <p:cNvPr id="12" name="Rectangle 6"/>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p:spPr>
          <p:txBody>
            <a:bodyPr wrap="none" anchor="ctr"/>
            <a:lstStyle/>
            <a:p>
              <a:pPr algn="ctr">
                <a:spcBef>
                  <a:spcPct val="0"/>
                </a:spcBef>
                <a:buClrTx/>
                <a:buSzTx/>
                <a:buFontTx/>
                <a:buNone/>
              </a:pPr>
              <a:endParaRPr lang="en-US">
                <a:solidFill>
                  <a:schemeClr val="bg1"/>
                </a:solidFill>
                <a:latin typeface="Times New Roman" charset="0"/>
              </a:endParaRPr>
            </a:p>
          </p:txBody>
        </p:sp>
        <p:sp>
          <p:nvSpPr>
            <p:cNvPr id="14" name="Text Box 7"/>
            <p:cNvSpPr txBox="1">
              <a:spLocks noChangeArrowheads="1"/>
            </p:cNvSpPr>
            <p:nvPr/>
          </p:nvSpPr>
          <p:spPr bwMode="auto">
            <a:xfrm>
              <a:off x="694" y="2260"/>
              <a:ext cx="63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pPr algn="ctr">
                <a:spcBef>
                  <a:spcPct val="0"/>
                </a:spcBef>
                <a:buClrTx/>
                <a:buSzTx/>
                <a:buFontTx/>
                <a:buNone/>
              </a:pPr>
              <a:r>
                <a:rPr lang="en-US" sz="1800"/>
                <a:t>process</a:t>
              </a:r>
              <a:endParaRPr lang="en-US" sz="1800">
                <a:latin typeface="Times New Roman" charset="0"/>
              </a:endParaRPr>
            </a:p>
          </p:txBody>
        </p:sp>
        <p:grpSp>
          <p:nvGrpSpPr>
            <p:cNvPr id="16" name="Group 8"/>
            <p:cNvGrpSpPr>
              <a:grpSpLocks/>
            </p:cNvGrpSpPr>
            <p:nvPr/>
          </p:nvGrpSpPr>
          <p:grpSpPr bwMode="auto">
            <a:xfrm>
              <a:off x="649" y="2628"/>
              <a:ext cx="716" cy="630"/>
              <a:chOff x="637" y="2610"/>
              <a:chExt cx="716" cy="630"/>
            </a:xfrm>
          </p:grpSpPr>
          <p:sp>
            <p:nvSpPr>
              <p:cNvPr id="21" name="Text Box 9"/>
              <p:cNvSpPr txBox="1">
                <a:spLocks noChangeArrowheads="1"/>
              </p:cNvSpPr>
              <p:nvPr/>
            </p:nvSpPr>
            <p:spPr bwMode="auto">
              <a:xfrm>
                <a:off x="637" y="2658"/>
                <a:ext cx="716" cy="5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pPr algn="ctr">
                  <a:spcBef>
                    <a:spcPct val="0"/>
                  </a:spcBef>
                  <a:buClrTx/>
                  <a:buSzTx/>
                  <a:buFontTx/>
                  <a:buNone/>
                </a:pPr>
                <a:r>
                  <a:rPr lang="en-US" sz="1800"/>
                  <a:t>TCP with</a:t>
                </a:r>
              </a:p>
              <a:p>
                <a:pPr algn="ctr">
                  <a:spcBef>
                    <a:spcPct val="0"/>
                  </a:spcBef>
                  <a:buClrTx/>
                  <a:buSzTx/>
                  <a:buFontTx/>
                  <a:buNone/>
                </a:pPr>
                <a:r>
                  <a:rPr lang="en-US" sz="1800"/>
                  <a:t>buffers,</a:t>
                </a:r>
              </a:p>
              <a:p>
                <a:pPr algn="ctr">
                  <a:spcBef>
                    <a:spcPct val="0"/>
                  </a:spcBef>
                  <a:buClrTx/>
                  <a:buSzTx/>
                  <a:buFontTx/>
                  <a:buNone/>
                </a:pPr>
                <a:r>
                  <a:rPr lang="en-US" sz="1800"/>
                  <a:t>variables</a:t>
                </a:r>
                <a:endParaRPr lang="en-US" sz="1800">
                  <a:latin typeface="Times New Roman" charset="0"/>
                </a:endParaRPr>
              </a:p>
            </p:txBody>
          </p:sp>
          <p:sp>
            <p:nvSpPr>
              <p:cNvPr id="22" name="Rectangle 10"/>
              <p:cNvSpPr>
                <a:spLocks noChangeArrowheads="1"/>
              </p:cNvSpPr>
              <p:nvPr/>
            </p:nvSpPr>
            <p:spPr bwMode="auto">
              <a:xfrm>
                <a:off x="672" y="2610"/>
                <a:ext cx="642" cy="630"/>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nvGrpSpPr>
            <p:cNvPr id="17" name="Group 11"/>
            <p:cNvGrpSpPr>
              <a:grpSpLocks/>
            </p:cNvGrpSpPr>
            <p:nvPr/>
          </p:nvGrpSpPr>
          <p:grpSpPr bwMode="auto">
            <a:xfrm>
              <a:off x="741" y="2500"/>
              <a:ext cx="561" cy="231"/>
              <a:chOff x="897" y="3736"/>
              <a:chExt cx="561" cy="231"/>
            </a:xfrm>
          </p:grpSpPr>
          <p:sp>
            <p:nvSpPr>
              <p:cNvPr id="19" name="Rectangle 12"/>
              <p:cNvSpPr>
                <a:spLocks noChangeArrowheads="1"/>
              </p:cNvSpPr>
              <p:nvPr/>
            </p:nvSpPr>
            <p:spPr bwMode="auto">
              <a:xfrm>
                <a:off x="924" y="3774"/>
                <a:ext cx="492" cy="156"/>
              </a:xfrm>
              <a:prstGeom prst="rect">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20" name="Text Box 13"/>
              <p:cNvSpPr txBox="1">
                <a:spLocks noChangeArrowheads="1"/>
              </p:cNvSpPr>
              <p:nvPr/>
            </p:nvSpPr>
            <p:spPr bwMode="auto">
              <a:xfrm>
                <a:off x="897" y="3736"/>
                <a:ext cx="56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pPr algn="ctr">
                  <a:spcBef>
                    <a:spcPct val="0"/>
                  </a:spcBef>
                  <a:buClrTx/>
                  <a:buSzTx/>
                  <a:buFontTx/>
                  <a:buNone/>
                </a:pPr>
                <a:r>
                  <a:rPr lang="en-US" sz="1800">
                    <a:solidFill>
                      <a:schemeClr val="bg1"/>
                    </a:solidFill>
                  </a:rPr>
                  <a:t>socket</a:t>
                </a:r>
                <a:endParaRPr lang="en-US">
                  <a:latin typeface="Times New Roman" charset="0"/>
                </a:endParaRPr>
              </a:p>
            </p:txBody>
          </p:sp>
        </p:grpSp>
      </p:grpSp>
      <p:sp>
        <p:nvSpPr>
          <p:cNvPr id="23" name="Text Box 14"/>
          <p:cNvSpPr txBox="1">
            <a:spLocks noChangeArrowheads="1"/>
          </p:cNvSpPr>
          <p:nvPr/>
        </p:nvSpPr>
        <p:spPr bwMode="auto">
          <a:xfrm>
            <a:off x="573088" y="4180999"/>
            <a:ext cx="1430338"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pPr algn="r">
              <a:spcBef>
                <a:spcPct val="0"/>
              </a:spcBef>
              <a:buClrTx/>
              <a:buSzTx/>
              <a:buFontTx/>
              <a:buNone/>
            </a:pPr>
            <a:r>
              <a:rPr lang="en-US" sz="1600"/>
              <a:t>controlled by</a:t>
            </a:r>
          </a:p>
          <a:p>
            <a:pPr algn="r">
              <a:spcBef>
                <a:spcPct val="0"/>
              </a:spcBef>
              <a:buClrTx/>
              <a:buSzTx/>
              <a:buFontTx/>
              <a:buNone/>
            </a:pPr>
            <a:r>
              <a:rPr lang="en-US" sz="1600"/>
              <a:t>application</a:t>
            </a:r>
          </a:p>
          <a:p>
            <a:pPr algn="r">
              <a:spcBef>
                <a:spcPct val="0"/>
              </a:spcBef>
              <a:buClrTx/>
              <a:buSzTx/>
              <a:buFontTx/>
              <a:buNone/>
            </a:pPr>
            <a:r>
              <a:rPr lang="en-US" sz="1600"/>
              <a:t>developer</a:t>
            </a:r>
            <a:endParaRPr lang="en-US">
              <a:latin typeface="Times New Roman" charset="0"/>
            </a:endParaRPr>
          </a:p>
        </p:txBody>
      </p:sp>
      <p:sp>
        <p:nvSpPr>
          <p:cNvPr id="24" name="Text Box 15"/>
          <p:cNvSpPr txBox="1">
            <a:spLocks noChangeArrowheads="1"/>
          </p:cNvSpPr>
          <p:nvPr/>
        </p:nvSpPr>
        <p:spPr bwMode="auto">
          <a:xfrm>
            <a:off x="544513" y="5047774"/>
            <a:ext cx="1430338"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pPr algn="r">
              <a:spcBef>
                <a:spcPct val="0"/>
              </a:spcBef>
              <a:buClrTx/>
              <a:buSzTx/>
              <a:buFontTx/>
              <a:buNone/>
            </a:pPr>
            <a:r>
              <a:rPr lang="en-US" sz="1600"/>
              <a:t>controlled by</a:t>
            </a:r>
          </a:p>
          <a:p>
            <a:pPr algn="r">
              <a:spcBef>
                <a:spcPct val="0"/>
              </a:spcBef>
              <a:buClrTx/>
              <a:buSzTx/>
              <a:buFontTx/>
              <a:buNone/>
            </a:pPr>
            <a:r>
              <a:rPr lang="en-US" sz="1600"/>
              <a:t>operating</a:t>
            </a:r>
          </a:p>
          <a:p>
            <a:pPr algn="r">
              <a:spcBef>
                <a:spcPct val="0"/>
              </a:spcBef>
              <a:buClrTx/>
              <a:buSzTx/>
              <a:buFontTx/>
              <a:buNone/>
            </a:pPr>
            <a:r>
              <a:rPr lang="en-US" sz="1600"/>
              <a:t>system</a:t>
            </a:r>
            <a:endParaRPr lang="en-US">
              <a:latin typeface="Times New Roman" charset="0"/>
            </a:endParaRPr>
          </a:p>
        </p:txBody>
      </p:sp>
      <p:sp>
        <p:nvSpPr>
          <p:cNvPr id="25" name="Line 16"/>
          <p:cNvSpPr>
            <a:spLocks noChangeShapeType="1"/>
          </p:cNvSpPr>
          <p:nvPr/>
        </p:nvSpPr>
        <p:spPr bwMode="auto">
          <a:xfrm flipV="1">
            <a:off x="1998663" y="4395311"/>
            <a:ext cx="0" cy="48577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6" name="Line 17"/>
          <p:cNvSpPr>
            <a:spLocks noChangeShapeType="1"/>
          </p:cNvSpPr>
          <p:nvPr/>
        </p:nvSpPr>
        <p:spPr bwMode="auto">
          <a:xfrm flipH="1" flipV="1">
            <a:off x="1989138" y="4976336"/>
            <a:ext cx="0" cy="100012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7" name="Text Box 18"/>
          <p:cNvSpPr txBox="1">
            <a:spLocks noChangeArrowheads="1"/>
          </p:cNvSpPr>
          <p:nvPr/>
        </p:nvSpPr>
        <p:spPr bwMode="auto">
          <a:xfrm>
            <a:off x="2212976" y="6100286"/>
            <a:ext cx="103822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pPr algn="ctr">
              <a:spcBef>
                <a:spcPct val="0"/>
              </a:spcBef>
              <a:buClrTx/>
              <a:buSzTx/>
              <a:buFontTx/>
              <a:buNone/>
            </a:pPr>
            <a:r>
              <a:rPr lang="en-US" sz="2000"/>
              <a:t>host or</a:t>
            </a:r>
          </a:p>
          <a:p>
            <a:pPr algn="ctr">
              <a:spcBef>
                <a:spcPct val="0"/>
              </a:spcBef>
              <a:buClrTx/>
              <a:buSzTx/>
              <a:buFontTx/>
              <a:buNone/>
            </a:pPr>
            <a:r>
              <a:rPr lang="en-US" sz="2000"/>
              <a:t>server</a:t>
            </a:r>
            <a:endParaRPr lang="en-US">
              <a:latin typeface="Times New Roman" charset="0"/>
            </a:endParaRPr>
          </a:p>
        </p:txBody>
      </p:sp>
      <p:graphicFrame>
        <p:nvGraphicFramePr>
          <p:cNvPr id="28" name="Object 19"/>
          <p:cNvGraphicFramePr>
            <a:graphicFrameLocks noChangeAspect="1"/>
          </p:cNvGraphicFramePr>
          <p:nvPr>
            <p:extLst>
              <p:ext uri="{D42A27DB-BD31-4B8C-83A1-F6EECF244321}">
                <p14:modId xmlns:p14="http://schemas.microsoft.com/office/powerpoint/2010/main" val="118346059"/>
              </p:ext>
            </p:extLst>
          </p:nvPr>
        </p:nvGraphicFramePr>
        <p:xfrm>
          <a:off x="5786438" y="3907949"/>
          <a:ext cx="1123950" cy="892175"/>
        </p:xfrm>
        <a:graphic>
          <a:graphicData uri="http://schemas.openxmlformats.org/presentationml/2006/ole">
            <mc:AlternateContent xmlns:mc="http://schemas.openxmlformats.org/markup-compatibility/2006">
              <mc:Choice xmlns:v="urn:schemas-microsoft-com:vml" Requires="v">
                <p:oleObj name="Clip" r:id="rId5" imgW="1307079" imgH="1083682" progId="MS_ClipArt_Gallery.2">
                  <p:embed/>
                </p:oleObj>
              </mc:Choice>
              <mc:Fallback>
                <p:oleObj name="Clip" r:id="rId5" imgW="1307079" imgH="1083682" progId="MS_ClipArt_Gallery.2">
                  <p:embed/>
                  <p:pic>
                    <p:nvPicPr>
                      <p:cNvPr id="28"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38" y="3907949"/>
                        <a:ext cx="1123950" cy="8921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nvGrpSpPr>
          <p:cNvPr id="29" name="Group 20"/>
          <p:cNvGrpSpPr>
            <a:grpSpLocks/>
          </p:cNvGrpSpPr>
          <p:nvPr/>
        </p:nvGrpSpPr>
        <p:grpSpPr bwMode="auto">
          <a:xfrm>
            <a:off x="5829301" y="4249261"/>
            <a:ext cx="1136650" cy="1584325"/>
            <a:chOff x="649" y="2260"/>
            <a:chExt cx="716" cy="998"/>
          </a:xfrm>
        </p:grpSpPr>
        <p:sp>
          <p:nvSpPr>
            <p:cNvPr id="30" name="Rectangle 21"/>
            <p:cNvSpPr>
              <a:spLocks noChangeArrowheads="1"/>
            </p:cNvSpPr>
            <p:nvPr/>
          </p:nvSpPr>
          <p:spPr bwMode="auto">
            <a:xfrm>
              <a:off x="678" y="2280"/>
              <a:ext cx="642" cy="288"/>
            </a:xfrm>
            <a:prstGeom prst="rect">
              <a:avLst/>
            </a:prstGeom>
            <a:solidFill>
              <a:schemeClr val="bg1"/>
            </a:solidFill>
            <a:ln w="28575">
              <a:solidFill>
                <a:schemeClr val="tx1"/>
              </a:solidFill>
              <a:miter lim="800000"/>
              <a:headEnd/>
              <a:tailEnd/>
            </a:ln>
          </p:spPr>
          <p:txBody>
            <a:bodyPr wrap="none" anchor="ctr"/>
            <a:lstStyle/>
            <a:p>
              <a:pPr algn="ctr">
                <a:spcBef>
                  <a:spcPct val="0"/>
                </a:spcBef>
                <a:buClrTx/>
                <a:buSzTx/>
                <a:buFontTx/>
                <a:buNone/>
              </a:pPr>
              <a:endParaRPr lang="en-US">
                <a:solidFill>
                  <a:schemeClr val="bg1"/>
                </a:solidFill>
                <a:latin typeface="Times New Roman" charset="0"/>
              </a:endParaRPr>
            </a:p>
          </p:txBody>
        </p:sp>
        <p:sp>
          <p:nvSpPr>
            <p:cNvPr id="31" name="Text Box 22"/>
            <p:cNvSpPr txBox="1">
              <a:spLocks noChangeArrowheads="1"/>
            </p:cNvSpPr>
            <p:nvPr/>
          </p:nvSpPr>
          <p:spPr bwMode="auto">
            <a:xfrm>
              <a:off x="694" y="2260"/>
              <a:ext cx="63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pPr algn="ctr">
                <a:spcBef>
                  <a:spcPct val="0"/>
                </a:spcBef>
                <a:buClrTx/>
                <a:buSzTx/>
                <a:buFontTx/>
                <a:buNone/>
              </a:pPr>
              <a:r>
                <a:rPr lang="en-US" sz="1800"/>
                <a:t>process</a:t>
              </a:r>
              <a:endParaRPr lang="en-US" sz="1800">
                <a:latin typeface="Times New Roman" charset="0"/>
              </a:endParaRPr>
            </a:p>
          </p:txBody>
        </p:sp>
        <p:grpSp>
          <p:nvGrpSpPr>
            <p:cNvPr id="32" name="Group 23"/>
            <p:cNvGrpSpPr>
              <a:grpSpLocks/>
            </p:cNvGrpSpPr>
            <p:nvPr/>
          </p:nvGrpSpPr>
          <p:grpSpPr bwMode="auto">
            <a:xfrm>
              <a:off x="649" y="2628"/>
              <a:ext cx="716" cy="630"/>
              <a:chOff x="637" y="2610"/>
              <a:chExt cx="716" cy="630"/>
            </a:xfrm>
          </p:grpSpPr>
          <p:sp>
            <p:nvSpPr>
              <p:cNvPr id="36" name="Text Box 24"/>
              <p:cNvSpPr txBox="1">
                <a:spLocks noChangeArrowheads="1"/>
              </p:cNvSpPr>
              <p:nvPr/>
            </p:nvSpPr>
            <p:spPr bwMode="auto">
              <a:xfrm>
                <a:off x="637" y="2658"/>
                <a:ext cx="716" cy="5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pPr algn="ctr">
                  <a:spcBef>
                    <a:spcPct val="0"/>
                  </a:spcBef>
                  <a:buClrTx/>
                  <a:buSzTx/>
                  <a:buFontTx/>
                  <a:buNone/>
                </a:pPr>
                <a:r>
                  <a:rPr lang="en-US" sz="1800"/>
                  <a:t>TCP with</a:t>
                </a:r>
              </a:p>
              <a:p>
                <a:pPr algn="ctr">
                  <a:spcBef>
                    <a:spcPct val="0"/>
                  </a:spcBef>
                  <a:buClrTx/>
                  <a:buSzTx/>
                  <a:buFontTx/>
                  <a:buNone/>
                </a:pPr>
                <a:r>
                  <a:rPr lang="en-US" sz="1800"/>
                  <a:t>buffers,</a:t>
                </a:r>
              </a:p>
              <a:p>
                <a:pPr algn="ctr">
                  <a:spcBef>
                    <a:spcPct val="0"/>
                  </a:spcBef>
                  <a:buClrTx/>
                  <a:buSzTx/>
                  <a:buFontTx/>
                  <a:buNone/>
                </a:pPr>
                <a:r>
                  <a:rPr lang="en-US" sz="1800"/>
                  <a:t>variables</a:t>
                </a:r>
                <a:endParaRPr lang="en-US" sz="1800">
                  <a:latin typeface="Times New Roman" charset="0"/>
                </a:endParaRPr>
              </a:p>
            </p:txBody>
          </p:sp>
          <p:sp>
            <p:nvSpPr>
              <p:cNvPr id="37" name="Rectangle 25"/>
              <p:cNvSpPr>
                <a:spLocks noChangeArrowheads="1"/>
              </p:cNvSpPr>
              <p:nvPr/>
            </p:nvSpPr>
            <p:spPr bwMode="auto">
              <a:xfrm>
                <a:off x="672" y="2610"/>
                <a:ext cx="642" cy="630"/>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nvGrpSpPr>
            <p:cNvPr id="33" name="Group 26"/>
            <p:cNvGrpSpPr>
              <a:grpSpLocks/>
            </p:cNvGrpSpPr>
            <p:nvPr/>
          </p:nvGrpSpPr>
          <p:grpSpPr bwMode="auto">
            <a:xfrm>
              <a:off x="741" y="2500"/>
              <a:ext cx="561" cy="231"/>
              <a:chOff x="897" y="3736"/>
              <a:chExt cx="561" cy="231"/>
            </a:xfrm>
          </p:grpSpPr>
          <p:sp>
            <p:nvSpPr>
              <p:cNvPr id="34" name="Rectangle 27"/>
              <p:cNvSpPr>
                <a:spLocks noChangeArrowheads="1"/>
              </p:cNvSpPr>
              <p:nvPr/>
            </p:nvSpPr>
            <p:spPr bwMode="auto">
              <a:xfrm>
                <a:off x="924" y="3774"/>
                <a:ext cx="492" cy="156"/>
              </a:xfrm>
              <a:prstGeom prst="rect">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35" name="Text Box 28"/>
              <p:cNvSpPr txBox="1">
                <a:spLocks noChangeArrowheads="1"/>
              </p:cNvSpPr>
              <p:nvPr/>
            </p:nvSpPr>
            <p:spPr bwMode="auto">
              <a:xfrm>
                <a:off x="897" y="3736"/>
                <a:ext cx="56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pPr algn="ctr">
                  <a:spcBef>
                    <a:spcPct val="0"/>
                  </a:spcBef>
                  <a:buClrTx/>
                  <a:buSzTx/>
                  <a:buFontTx/>
                  <a:buNone/>
                </a:pPr>
                <a:r>
                  <a:rPr lang="en-US" sz="1800">
                    <a:solidFill>
                      <a:schemeClr val="bg1"/>
                    </a:solidFill>
                  </a:rPr>
                  <a:t>socket</a:t>
                </a:r>
                <a:endParaRPr lang="en-US">
                  <a:latin typeface="Times New Roman" charset="0"/>
                </a:endParaRPr>
              </a:p>
            </p:txBody>
          </p:sp>
        </p:grpSp>
      </p:grpSp>
      <p:sp>
        <p:nvSpPr>
          <p:cNvPr id="38" name="Text Box 29"/>
          <p:cNvSpPr txBox="1">
            <a:spLocks noChangeArrowheads="1"/>
          </p:cNvSpPr>
          <p:nvPr/>
        </p:nvSpPr>
        <p:spPr bwMode="auto">
          <a:xfrm>
            <a:off x="7173913" y="4019074"/>
            <a:ext cx="1430338"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pPr>
              <a:spcBef>
                <a:spcPct val="0"/>
              </a:spcBef>
              <a:buClrTx/>
              <a:buSzTx/>
              <a:buFontTx/>
              <a:buNone/>
            </a:pPr>
            <a:r>
              <a:rPr lang="en-US" sz="1600"/>
              <a:t>controlled by</a:t>
            </a:r>
          </a:p>
          <a:p>
            <a:pPr>
              <a:spcBef>
                <a:spcPct val="0"/>
              </a:spcBef>
              <a:buClrTx/>
              <a:buSzTx/>
              <a:buFontTx/>
              <a:buNone/>
            </a:pPr>
            <a:r>
              <a:rPr lang="en-US" sz="1600"/>
              <a:t>application</a:t>
            </a:r>
          </a:p>
          <a:p>
            <a:pPr>
              <a:spcBef>
                <a:spcPct val="0"/>
              </a:spcBef>
              <a:buClrTx/>
              <a:buSzTx/>
              <a:buFontTx/>
              <a:buNone/>
            </a:pPr>
            <a:r>
              <a:rPr lang="en-US" sz="1600"/>
              <a:t>developer</a:t>
            </a:r>
            <a:endParaRPr lang="en-US">
              <a:latin typeface="Times New Roman" charset="0"/>
            </a:endParaRPr>
          </a:p>
        </p:txBody>
      </p:sp>
      <p:sp>
        <p:nvSpPr>
          <p:cNvPr id="39" name="Text Box 30"/>
          <p:cNvSpPr txBox="1">
            <a:spLocks noChangeArrowheads="1"/>
          </p:cNvSpPr>
          <p:nvPr/>
        </p:nvSpPr>
        <p:spPr bwMode="auto">
          <a:xfrm>
            <a:off x="7178676" y="4933474"/>
            <a:ext cx="1430337"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pPr>
              <a:spcBef>
                <a:spcPct val="0"/>
              </a:spcBef>
              <a:buClrTx/>
              <a:buSzTx/>
              <a:buFontTx/>
              <a:buNone/>
            </a:pPr>
            <a:r>
              <a:rPr lang="en-US" sz="1600"/>
              <a:t>controlled by</a:t>
            </a:r>
          </a:p>
          <a:p>
            <a:pPr>
              <a:spcBef>
                <a:spcPct val="0"/>
              </a:spcBef>
              <a:buClrTx/>
              <a:buSzTx/>
              <a:buFontTx/>
              <a:buNone/>
            </a:pPr>
            <a:r>
              <a:rPr lang="en-US" sz="1600"/>
              <a:t>operating</a:t>
            </a:r>
          </a:p>
          <a:p>
            <a:pPr>
              <a:spcBef>
                <a:spcPct val="0"/>
              </a:spcBef>
              <a:buClrTx/>
              <a:buSzTx/>
              <a:buFontTx/>
              <a:buNone/>
            </a:pPr>
            <a:r>
              <a:rPr lang="en-US" sz="1600"/>
              <a:t>system</a:t>
            </a:r>
            <a:endParaRPr lang="en-US">
              <a:latin typeface="Times New Roman" charset="0"/>
            </a:endParaRPr>
          </a:p>
        </p:txBody>
      </p:sp>
      <p:sp>
        <p:nvSpPr>
          <p:cNvPr id="40" name="Line 31"/>
          <p:cNvSpPr>
            <a:spLocks noChangeShapeType="1"/>
          </p:cNvSpPr>
          <p:nvPr/>
        </p:nvSpPr>
        <p:spPr bwMode="auto">
          <a:xfrm flipV="1">
            <a:off x="7085013" y="4261961"/>
            <a:ext cx="0" cy="48577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1" name="Line 32"/>
          <p:cNvSpPr>
            <a:spLocks noChangeShapeType="1"/>
          </p:cNvSpPr>
          <p:nvPr/>
        </p:nvSpPr>
        <p:spPr bwMode="auto">
          <a:xfrm flipH="1" flipV="1">
            <a:off x="7075488" y="4842986"/>
            <a:ext cx="0" cy="100012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2" name="Text Box 33"/>
          <p:cNvSpPr txBox="1">
            <a:spLocks noChangeArrowheads="1"/>
          </p:cNvSpPr>
          <p:nvPr/>
        </p:nvSpPr>
        <p:spPr bwMode="auto">
          <a:xfrm>
            <a:off x="5870576" y="5995511"/>
            <a:ext cx="103822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pPr algn="ctr">
              <a:spcBef>
                <a:spcPct val="0"/>
              </a:spcBef>
              <a:buClrTx/>
              <a:buSzTx/>
              <a:buFontTx/>
              <a:buNone/>
            </a:pPr>
            <a:r>
              <a:rPr lang="en-US" sz="2000"/>
              <a:t>host or</a:t>
            </a:r>
          </a:p>
          <a:p>
            <a:pPr algn="ctr">
              <a:spcBef>
                <a:spcPct val="0"/>
              </a:spcBef>
              <a:buClrTx/>
              <a:buSzTx/>
              <a:buFontTx/>
              <a:buNone/>
            </a:pPr>
            <a:r>
              <a:rPr lang="en-US" sz="2000"/>
              <a:t>server</a:t>
            </a:r>
            <a:endParaRPr lang="en-US">
              <a:latin typeface="Times New Roman" charset="0"/>
            </a:endParaRPr>
          </a:p>
        </p:txBody>
      </p:sp>
      <p:sp>
        <p:nvSpPr>
          <p:cNvPr id="43" name="Freeform 34"/>
          <p:cNvSpPr>
            <a:spLocks/>
          </p:cNvSpPr>
          <p:nvPr/>
        </p:nvSpPr>
        <p:spPr bwMode="auto">
          <a:xfrm>
            <a:off x="3652838" y="4728686"/>
            <a:ext cx="1798638" cy="167481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33CCCC"/>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p>
        </p:txBody>
      </p:sp>
      <p:sp>
        <p:nvSpPr>
          <p:cNvPr id="44" name="Text Box 35"/>
          <p:cNvSpPr txBox="1">
            <a:spLocks noChangeArrowheads="1"/>
          </p:cNvSpPr>
          <p:nvPr/>
        </p:nvSpPr>
        <p:spPr bwMode="auto">
          <a:xfrm>
            <a:off x="3990976" y="5338286"/>
            <a:ext cx="11620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400">
                <a:solidFill>
                  <a:schemeClr val="tx1"/>
                </a:solidFill>
                <a:latin typeface="Comic Sans MS" charset="0"/>
                <a:ea typeface="ＭＳ Ｐゴシック" charset="0"/>
              </a:defRPr>
            </a:lvl9pPr>
          </a:lstStyle>
          <a:p>
            <a:pPr algn="ctr">
              <a:spcBef>
                <a:spcPct val="0"/>
              </a:spcBef>
              <a:buClrTx/>
              <a:buSzTx/>
              <a:buFontTx/>
              <a:buNone/>
            </a:pPr>
            <a:r>
              <a:rPr lang="en-US" sz="2000"/>
              <a:t>internet</a:t>
            </a:r>
            <a:endParaRPr lang="en-US">
              <a:latin typeface="Times New Roman" charset="0"/>
            </a:endParaRPr>
          </a:p>
        </p:txBody>
      </p:sp>
      <p:sp>
        <p:nvSpPr>
          <p:cNvPr id="45" name="Line 36"/>
          <p:cNvSpPr>
            <a:spLocks noChangeShapeType="1"/>
          </p:cNvSpPr>
          <p:nvPr/>
        </p:nvSpPr>
        <p:spPr bwMode="auto">
          <a:xfrm flipH="1">
            <a:off x="3284538" y="5233511"/>
            <a:ext cx="2533650" cy="9525"/>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2592502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5" name="Title 1"/>
          <p:cNvSpPr>
            <a:spLocks noGrp="1"/>
          </p:cNvSpPr>
          <p:nvPr>
            <p:ph type="title"/>
          </p:nvPr>
        </p:nvSpPr>
        <p:spPr>
          <a:xfrm>
            <a:off x="1447800" y="274638"/>
            <a:ext cx="7565232" cy="1143000"/>
          </a:xfrm>
        </p:spPr>
        <p:txBody>
          <a:bodyPr>
            <a:normAutofit/>
          </a:bodyPr>
          <a:lstStyle/>
          <a:p>
            <a:pPr algn="l"/>
            <a:r>
              <a:rPr lang="en-US" sz="4000" dirty="0"/>
              <a:t>What is the Internet?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2" name="Rectangle 1">
            <a:extLst>
              <a:ext uri="{FF2B5EF4-FFF2-40B4-BE49-F238E27FC236}">
                <a16:creationId xmlns:a16="http://schemas.microsoft.com/office/drawing/2014/main" id="{680BC469-B44D-99E4-5B7A-53C0E2270572}"/>
              </a:ext>
            </a:extLst>
          </p:cNvPr>
          <p:cNvSpPr/>
          <p:nvPr/>
        </p:nvSpPr>
        <p:spPr>
          <a:xfrm>
            <a:off x="10629" y="1754372"/>
            <a:ext cx="1509823" cy="1673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Physical layer</a:t>
            </a:r>
          </a:p>
          <a:p>
            <a:pPr algn="ctr"/>
            <a:endParaRPr lang="en-US" sz="1200" dirty="0"/>
          </a:p>
          <a:p>
            <a:pPr algn="ctr"/>
            <a:endParaRPr lang="en-US" sz="1200"/>
          </a:p>
          <a:p>
            <a:pPr algn="ctr"/>
            <a:endParaRPr lang="en-US" sz="1200" dirty="0"/>
          </a:p>
          <a:p>
            <a:pPr algn="ctr"/>
            <a:r>
              <a:rPr lang="en-US" sz="1200" dirty="0"/>
              <a:t>Actual electrons on a wire</a:t>
            </a:r>
          </a:p>
          <a:p>
            <a:pPr algn="ctr"/>
            <a:endParaRPr lang="en-US" sz="1200" dirty="0"/>
          </a:p>
        </p:txBody>
      </p:sp>
      <p:sp>
        <p:nvSpPr>
          <p:cNvPr id="3" name="Rectangle 2">
            <a:extLst>
              <a:ext uri="{FF2B5EF4-FFF2-40B4-BE49-F238E27FC236}">
                <a16:creationId xmlns:a16="http://schemas.microsoft.com/office/drawing/2014/main" id="{76E97A5A-DD4B-F8FD-749C-41AE90BCD78A}"/>
              </a:ext>
            </a:extLst>
          </p:cNvPr>
          <p:cNvSpPr/>
          <p:nvPr/>
        </p:nvSpPr>
        <p:spPr>
          <a:xfrm>
            <a:off x="1913856" y="1754372"/>
            <a:ext cx="1509823" cy="1673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Datalink layer</a:t>
            </a:r>
          </a:p>
          <a:p>
            <a:pPr algn="ctr"/>
            <a:endParaRPr lang="en-US" sz="1200" dirty="0"/>
          </a:p>
          <a:p>
            <a:pPr algn="ctr"/>
            <a:endParaRPr lang="en-US" sz="1200" dirty="0"/>
          </a:p>
          <a:p>
            <a:pPr algn="ctr"/>
            <a:r>
              <a:rPr lang="en-US" sz="1200" dirty="0"/>
              <a:t>Frames</a:t>
            </a:r>
          </a:p>
          <a:p>
            <a:pPr algn="ctr"/>
            <a:r>
              <a:rPr lang="en-US" sz="1200" dirty="0"/>
              <a:t>MAC Addresses</a:t>
            </a:r>
          </a:p>
          <a:p>
            <a:pPr algn="ctr"/>
            <a:endParaRPr lang="en-US" sz="1200" dirty="0"/>
          </a:p>
          <a:p>
            <a:pPr algn="ctr"/>
            <a:endParaRPr lang="en-US" sz="1200" dirty="0"/>
          </a:p>
        </p:txBody>
      </p:sp>
      <p:sp>
        <p:nvSpPr>
          <p:cNvPr id="4" name="Rectangle 3">
            <a:extLst>
              <a:ext uri="{FF2B5EF4-FFF2-40B4-BE49-F238E27FC236}">
                <a16:creationId xmlns:a16="http://schemas.microsoft.com/office/drawing/2014/main" id="{6CBA1FC1-EF8A-A310-D01F-B47AFAEDB627}"/>
              </a:ext>
            </a:extLst>
          </p:cNvPr>
          <p:cNvSpPr/>
          <p:nvPr/>
        </p:nvSpPr>
        <p:spPr>
          <a:xfrm>
            <a:off x="3817083" y="1754372"/>
            <a:ext cx="1509823" cy="1673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a:p>
            <a:pPr algn="ctr"/>
            <a:endParaRPr lang="en-US" sz="1200" dirty="0"/>
          </a:p>
          <a:p>
            <a:pPr algn="ctr"/>
            <a:endParaRPr lang="en-US" sz="1200" dirty="0"/>
          </a:p>
          <a:p>
            <a:pPr algn="ctr"/>
            <a:r>
              <a:rPr lang="en-US" sz="1200" dirty="0"/>
              <a:t>Network layer</a:t>
            </a:r>
          </a:p>
          <a:p>
            <a:pPr algn="ctr"/>
            <a:endParaRPr lang="en-US" sz="1200" dirty="0"/>
          </a:p>
          <a:p>
            <a:pPr algn="ctr"/>
            <a:r>
              <a:rPr lang="en-US" sz="1200" dirty="0"/>
              <a:t>Router to router</a:t>
            </a:r>
          </a:p>
          <a:p>
            <a:pPr algn="ctr"/>
            <a:endParaRPr lang="en-US" sz="1200" dirty="0"/>
          </a:p>
          <a:p>
            <a:pPr algn="ctr"/>
            <a:r>
              <a:rPr lang="en-US" sz="1200" dirty="0"/>
              <a:t>Creates network IP addresses</a:t>
            </a:r>
          </a:p>
          <a:p>
            <a:pPr algn="ctr"/>
            <a:endParaRPr lang="en-US" sz="1200" dirty="0"/>
          </a:p>
          <a:p>
            <a:pPr algn="ctr"/>
            <a:r>
              <a:rPr lang="en-US" sz="1200" dirty="0"/>
              <a:t>Variable length packets</a:t>
            </a:r>
          </a:p>
          <a:p>
            <a:pPr algn="ctr"/>
            <a:endParaRPr lang="en-US" sz="1200" dirty="0"/>
          </a:p>
          <a:p>
            <a:pPr algn="ctr"/>
            <a:endParaRPr lang="en-US" sz="1200" dirty="0"/>
          </a:p>
          <a:p>
            <a:pPr algn="ctr"/>
            <a:endParaRPr lang="en-US" sz="1200" dirty="0"/>
          </a:p>
        </p:txBody>
      </p:sp>
      <p:sp>
        <p:nvSpPr>
          <p:cNvPr id="7" name="Rectangle 6">
            <a:extLst>
              <a:ext uri="{FF2B5EF4-FFF2-40B4-BE49-F238E27FC236}">
                <a16:creationId xmlns:a16="http://schemas.microsoft.com/office/drawing/2014/main" id="{EC52ABBB-6F92-F544-C28A-0306FAF30016}"/>
              </a:ext>
            </a:extLst>
          </p:cNvPr>
          <p:cNvSpPr/>
          <p:nvPr/>
        </p:nvSpPr>
        <p:spPr>
          <a:xfrm>
            <a:off x="5720310" y="1754372"/>
            <a:ext cx="1509823" cy="1673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a:p>
            <a:pPr algn="ctr"/>
            <a:endParaRPr lang="en-US" sz="1200" dirty="0"/>
          </a:p>
          <a:p>
            <a:pPr algn="ctr"/>
            <a:endParaRPr lang="en-US" sz="1200" dirty="0"/>
          </a:p>
          <a:p>
            <a:pPr algn="ctr"/>
            <a:r>
              <a:rPr lang="en-US" sz="1200" dirty="0"/>
              <a:t>Transport layer</a:t>
            </a:r>
          </a:p>
          <a:p>
            <a:pPr algn="ctr"/>
            <a:endParaRPr lang="en-US" sz="1200" dirty="0"/>
          </a:p>
          <a:p>
            <a:pPr algn="ctr"/>
            <a:r>
              <a:rPr lang="en-US" sz="1200" dirty="0"/>
              <a:t>Persistent communication channels</a:t>
            </a:r>
          </a:p>
          <a:p>
            <a:pPr algn="ctr"/>
            <a:endParaRPr lang="en-US" sz="1200" dirty="0"/>
          </a:p>
          <a:p>
            <a:pPr algn="ctr"/>
            <a:r>
              <a:rPr lang="en-US" sz="1200" dirty="0"/>
              <a:t>TCP, UDP, ports</a:t>
            </a:r>
          </a:p>
          <a:p>
            <a:pPr algn="ctr"/>
            <a:endParaRPr lang="en-US" sz="1200" dirty="0"/>
          </a:p>
          <a:p>
            <a:pPr algn="ctr"/>
            <a:endParaRPr lang="en-US" sz="1200" dirty="0"/>
          </a:p>
        </p:txBody>
      </p:sp>
      <p:sp>
        <p:nvSpPr>
          <p:cNvPr id="8" name="Rectangle 7">
            <a:extLst>
              <a:ext uri="{FF2B5EF4-FFF2-40B4-BE49-F238E27FC236}">
                <a16:creationId xmlns:a16="http://schemas.microsoft.com/office/drawing/2014/main" id="{3FE83235-DBD5-190E-5184-5B77AD0797E5}"/>
              </a:ext>
            </a:extLst>
          </p:cNvPr>
          <p:cNvSpPr/>
          <p:nvPr/>
        </p:nvSpPr>
        <p:spPr>
          <a:xfrm>
            <a:off x="7623537" y="1754372"/>
            <a:ext cx="1509823" cy="1673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a:p>
            <a:pPr algn="ctr"/>
            <a:endParaRPr lang="en-US" sz="1200" dirty="0"/>
          </a:p>
          <a:p>
            <a:pPr algn="ctr"/>
            <a:endParaRPr lang="en-US" sz="1200" dirty="0"/>
          </a:p>
          <a:p>
            <a:pPr algn="ctr"/>
            <a:r>
              <a:rPr lang="en-US" sz="1200" dirty="0"/>
              <a:t>Session layer</a:t>
            </a:r>
          </a:p>
          <a:p>
            <a:pPr algn="ctr"/>
            <a:endParaRPr lang="en-US" sz="1200" dirty="0"/>
          </a:p>
          <a:p>
            <a:pPr algn="ctr"/>
            <a:r>
              <a:rPr lang="en-US" sz="1200" dirty="0"/>
              <a:t>Open, close, manage sessions</a:t>
            </a:r>
          </a:p>
          <a:p>
            <a:pPr algn="ctr"/>
            <a:endParaRPr lang="en-US" sz="1200" dirty="0"/>
          </a:p>
          <a:p>
            <a:pPr algn="ctr"/>
            <a:r>
              <a:rPr lang="en-US" sz="1200" dirty="0"/>
              <a:t>AppleTalk, SCP</a:t>
            </a:r>
          </a:p>
          <a:p>
            <a:pPr algn="ctr"/>
            <a:endParaRPr lang="en-US" sz="1200" dirty="0"/>
          </a:p>
          <a:p>
            <a:pPr algn="ctr"/>
            <a:endParaRPr lang="en-US" sz="1200" dirty="0"/>
          </a:p>
        </p:txBody>
      </p:sp>
      <p:sp>
        <p:nvSpPr>
          <p:cNvPr id="46" name="Rectangle 45">
            <a:extLst>
              <a:ext uri="{FF2B5EF4-FFF2-40B4-BE49-F238E27FC236}">
                <a16:creationId xmlns:a16="http://schemas.microsoft.com/office/drawing/2014/main" id="{BC1CF1D7-5D4B-B7A5-7796-C40708144FD5}"/>
              </a:ext>
            </a:extLst>
          </p:cNvPr>
          <p:cNvSpPr/>
          <p:nvPr/>
        </p:nvSpPr>
        <p:spPr>
          <a:xfrm>
            <a:off x="2052076" y="4306186"/>
            <a:ext cx="1509823" cy="1673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a:p>
            <a:pPr algn="ctr"/>
            <a:endParaRPr lang="en-US" sz="1200" dirty="0"/>
          </a:p>
          <a:p>
            <a:pPr algn="ctr"/>
            <a:endParaRPr lang="en-US" sz="1200" dirty="0"/>
          </a:p>
          <a:p>
            <a:pPr algn="ctr"/>
            <a:r>
              <a:rPr lang="en-US" sz="1200" dirty="0"/>
              <a:t>Presentation layer</a:t>
            </a:r>
          </a:p>
          <a:p>
            <a:pPr algn="ctr"/>
            <a:endParaRPr lang="en-US" sz="1200" dirty="0"/>
          </a:p>
          <a:p>
            <a:pPr algn="ctr"/>
            <a:r>
              <a:rPr lang="en-US" sz="1200" dirty="0"/>
              <a:t>String </a:t>
            </a:r>
            <a:r>
              <a:rPr lang="en-US" sz="1200" dirty="0" err="1"/>
              <a:t>encoding,encryption</a:t>
            </a:r>
            <a:r>
              <a:rPr lang="en-US" sz="1200" dirty="0"/>
              <a:t>/decryption</a:t>
            </a:r>
          </a:p>
          <a:p>
            <a:pPr algn="ctr"/>
            <a:endParaRPr lang="en-US" sz="1200" dirty="0"/>
          </a:p>
          <a:p>
            <a:pPr algn="ctr"/>
            <a:r>
              <a:rPr lang="en-US" sz="1200" dirty="0"/>
              <a:t>Object serialization, files, compression</a:t>
            </a:r>
          </a:p>
          <a:p>
            <a:pPr algn="ctr"/>
            <a:endParaRPr lang="en-US" sz="1200" dirty="0"/>
          </a:p>
          <a:p>
            <a:pPr algn="ctr"/>
            <a:endParaRPr lang="en-US" sz="1200" dirty="0"/>
          </a:p>
          <a:p>
            <a:pPr algn="ctr"/>
            <a:endParaRPr lang="en-US" sz="1200" dirty="0"/>
          </a:p>
        </p:txBody>
      </p:sp>
      <p:sp>
        <p:nvSpPr>
          <p:cNvPr id="47" name="Rectangle 46">
            <a:extLst>
              <a:ext uri="{FF2B5EF4-FFF2-40B4-BE49-F238E27FC236}">
                <a16:creationId xmlns:a16="http://schemas.microsoft.com/office/drawing/2014/main" id="{54576CAB-79C8-54A0-20C6-48D9486235D1}"/>
              </a:ext>
            </a:extLst>
          </p:cNvPr>
          <p:cNvSpPr/>
          <p:nvPr/>
        </p:nvSpPr>
        <p:spPr>
          <a:xfrm>
            <a:off x="4571994" y="4306186"/>
            <a:ext cx="1509823" cy="1673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Application layer</a:t>
            </a:r>
          </a:p>
          <a:p>
            <a:pPr algn="ctr"/>
            <a:endParaRPr lang="en-US" sz="1200" dirty="0"/>
          </a:p>
          <a:p>
            <a:pPr algn="ctr"/>
            <a:r>
              <a:rPr lang="en-US" sz="1200" dirty="0"/>
              <a:t>HTTP</a:t>
            </a:r>
          </a:p>
          <a:p>
            <a:pPr algn="ctr"/>
            <a:endParaRPr lang="en-US" sz="1200" dirty="0"/>
          </a:p>
          <a:p>
            <a:pPr algn="ctr"/>
            <a:r>
              <a:rPr lang="en-US" sz="1200" dirty="0"/>
              <a:t>POST and GET requests</a:t>
            </a:r>
          </a:p>
        </p:txBody>
      </p:sp>
    </p:spTree>
    <p:extLst>
      <p:ext uri="{BB962C8B-B14F-4D97-AF65-F5344CB8AC3E}">
        <p14:creationId xmlns:p14="http://schemas.microsoft.com/office/powerpoint/2010/main" val="2904349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Byte Ordering of Integers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453059"/>
            <a:ext cx="8229600" cy="5320009"/>
          </a:xfrm>
        </p:spPr>
        <p:txBody>
          <a:bodyPr>
            <a:noAutofit/>
          </a:bodyPr>
          <a:lstStyle/>
          <a:p>
            <a:pPr algn="just">
              <a:spcBef>
                <a:spcPts val="0"/>
              </a:spcBef>
              <a:spcAft>
                <a:spcPts val="600"/>
              </a:spcAft>
              <a:defRPr/>
            </a:pPr>
            <a:r>
              <a:rPr lang="en-US" sz="2000" dirty="0"/>
              <a:t>Different CPU architectures have different byte ordering. Byte ordering is an attribute of the processor, not the operating system running on it.</a:t>
            </a:r>
          </a:p>
          <a:p>
            <a:pPr algn="just">
              <a:spcBef>
                <a:spcPts val="0"/>
              </a:spcBef>
              <a:spcAft>
                <a:spcPts val="600"/>
              </a:spcAft>
              <a:defRPr/>
            </a:pPr>
            <a:r>
              <a:rPr lang="en-US" sz="2000" dirty="0"/>
              <a:t>In computing, </a:t>
            </a:r>
            <a:r>
              <a:rPr lang="en-US" sz="2000" b="1" dirty="0"/>
              <a:t>endianness </a:t>
            </a:r>
            <a:r>
              <a:rPr lang="en-US" sz="2000" dirty="0"/>
              <a:t>is the order or sequence of bytes of a word of digital data in computer memory. </a:t>
            </a:r>
          </a:p>
          <a:p>
            <a:pPr algn="just">
              <a:spcBef>
                <a:spcPts val="0"/>
              </a:spcBef>
              <a:spcAft>
                <a:spcPts val="600"/>
              </a:spcAft>
              <a:defRPr/>
            </a:pPr>
            <a:r>
              <a:rPr lang="en-US" sz="2000" dirty="0"/>
              <a:t>Endianness is expressed as big-endian or little-endian</a:t>
            </a:r>
          </a:p>
          <a:p>
            <a:pPr algn="just">
              <a:spcBef>
                <a:spcPts val="0"/>
              </a:spcBef>
              <a:spcAft>
                <a:spcPts val="600"/>
              </a:spcAft>
              <a:defRPr/>
            </a:pPr>
            <a:r>
              <a:rPr lang="en-US" sz="2000" dirty="0"/>
              <a:t>Endianness may also be used to describe the order in which the bits are transmitted over a communication channel, e.g., big-endian in a communications channel transmits the most significant bits first</a:t>
            </a:r>
          </a:p>
          <a:p>
            <a:pPr algn="just">
              <a:spcBef>
                <a:spcPts val="0"/>
              </a:spcBef>
              <a:spcAft>
                <a:spcPts val="600"/>
              </a:spcAft>
            </a:pPr>
            <a:r>
              <a:rPr lang="en-US" sz="2000" dirty="0">
                <a:solidFill>
                  <a:srgbClr val="008000"/>
                </a:solidFill>
              </a:rPr>
              <a:t>Little-Endian</a:t>
            </a:r>
          </a:p>
          <a:p>
            <a:pPr lvl="1" algn="just">
              <a:spcBef>
                <a:spcPts val="0"/>
              </a:spcBef>
              <a:spcAft>
                <a:spcPts val="600"/>
              </a:spcAft>
            </a:pPr>
            <a:r>
              <a:rPr lang="en-US" sz="1800" dirty="0"/>
              <a:t>Stores the least significant byte (LSB) in the smallest address</a:t>
            </a:r>
          </a:p>
          <a:p>
            <a:pPr algn="just">
              <a:spcBef>
                <a:spcPts val="0"/>
              </a:spcBef>
              <a:spcAft>
                <a:spcPts val="600"/>
              </a:spcAft>
            </a:pPr>
            <a:r>
              <a:rPr lang="en-US" sz="2000" dirty="0">
                <a:solidFill>
                  <a:srgbClr val="008000"/>
                </a:solidFill>
              </a:rPr>
              <a:t>Big-Endian</a:t>
            </a:r>
          </a:p>
          <a:p>
            <a:pPr lvl="1" algn="just">
              <a:spcBef>
                <a:spcPts val="0"/>
              </a:spcBef>
              <a:spcAft>
                <a:spcPts val="600"/>
              </a:spcAft>
            </a:pPr>
            <a:r>
              <a:rPr lang="en-US" sz="1800" dirty="0"/>
              <a:t>Stores the most significant byte (MSB) in the smallest address</a:t>
            </a:r>
            <a:endParaRPr lang="en-US" sz="2000" dirty="0"/>
          </a:p>
          <a:p>
            <a:pPr algn="just">
              <a:spcBef>
                <a:spcPts val="0"/>
              </a:spcBef>
              <a:spcAft>
                <a:spcPts val="600"/>
              </a:spcAft>
            </a:pPr>
            <a:r>
              <a:rPr lang="en-US" sz="2000" dirty="0"/>
              <a:t>In order to connect to a remote computer and use a socket, we need to use its address</a:t>
            </a:r>
          </a:p>
          <a:p>
            <a:pPr lvl="1" algn="just">
              <a:spcBef>
                <a:spcPts val="0"/>
              </a:spcBef>
              <a:spcAft>
                <a:spcPts val="600"/>
              </a:spcAft>
            </a:pPr>
            <a:r>
              <a:rPr lang="en-US" sz="1800" dirty="0"/>
              <a:t>In fact, Linux is little-endian, but TCP/IP uses big-endian byte ordering</a:t>
            </a:r>
          </a:p>
          <a:p>
            <a:pPr algn="just">
              <a:spcBef>
                <a:spcPts val="0"/>
              </a:spcBef>
              <a:spcAft>
                <a:spcPts val="600"/>
              </a:spcAft>
              <a:defRPr/>
            </a:pPr>
            <a:endParaRPr lang="en-US" sz="2000" dirty="0"/>
          </a:p>
        </p:txBody>
      </p:sp>
    </p:spTree>
    <p:extLst>
      <p:ext uri="{BB962C8B-B14F-4D97-AF65-F5344CB8AC3E}">
        <p14:creationId xmlns:p14="http://schemas.microsoft.com/office/powerpoint/2010/main" val="3670856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A0E7-BAE8-413B-862C-1E3E81B44D49}"/>
              </a:ext>
            </a:extLst>
          </p:cNvPr>
          <p:cNvSpPr>
            <a:spLocks noGrp="1"/>
          </p:cNvSpPr>
          <p:nvPr>
            <p:ph type="title"/>
          </p:nvPr>
        </p:nvSpPr>
        <p:spPr>
          <a:xfrm>
            <a:off x="1383850" y="210979"/>
            <a:ext cx="7302950" cy="1143000"/>
          </a:xfrm>
        </p:spPr>
        <p:txBody>
          <a:bodyPr>
            <a:noAutofit/>
          </a:bodyPr>
          <a:lstStyle/>
          <a:p>
            <a:pPr algn="l"/>
            <a:r>
              <a:rPr lang="en-US" sz="3600" b="0" i="0" dirty="0">
                <a:solidFill>
                  <a:schemeClr val="tx2"/>
                </a:solidFill>
                <a:effectLst/>
              </a:rPr>
              <a:t>Examples of systems in different byte ordering</a:t>
            </a:r>
            <a:endParaRPr lang="en-US" sz="3600" dirty="0">
              <a:solidFill>
                <a:schemeClr val="tx2"/>
              </a:solidFill>
            </a:endParaRPr>
          </a:p>
        </p:txBody>
      </p:sp>
      <p:pic>
        <p:nvPicPr>
          <p:cNvPr id="4" name="Content Placeholder 3">
            <a:extLst>
              <a:ext uri="{FF2B5EF4-FFF2-40B4-BE49-F238E27FC236}">
                <a16:creationId xmlns:a16="http://schemas.microsoft.com/office/drawing/2014/main" id="{9E278150-54B7-4E27-840B-B930CBE1A1DB}"/>
              </a:ext>
            </a:extLst>
          </p:cNvPr>
          <p:cNvPicPr>
            <a:picLocks noGrp="1" noChangeAspect="1"/>
          </p:cNvPicPr>
          <p:nvPr>
            <p:ph idx="1"/>
          </p:nvPr>
        </p:nvPicPr>
        <p:blipFill>
          <a:blip r:embed="rId3"/>
          <a:stretch>
            <a:fillRect/>
          </a:stretch>
        </p:blipFill>
        <p:spPr>
          <a:xfrm>
            <a:off x="2190116" y="1600200"/>
            <a:ext cx="4763767" cy="4525963"/>
          </a:xfrm>
          <a:prstGeom prst="rect">
            <a:avLst/>
          </a:prstGeom>
        </p:spPr>
      </p:pic>
      <p:cxnSp>
        <p:nvCxnSpPr>
          <p:cNvPr id="5" name="Straight Connector 4">
            <a:extLst>
              <a:ext uri="{FF2B5EF4-FFF2-40B4-BE49-F238E27FC236}">
                <a16:creationId xmlns:a16="http://schemas.microsoft.com/office/drawing/2014/main" id="{5019E6F7-ED52-475C-8856-3F2DA8407627}"/>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a:extLst>
              <a:ext uri="{FF2B5EF4-FFF2-40B4-BE49-F238E27FC236}">
                <a16:creationId xmlns:a16="http://schemas.microsoft.com/office/drawing/2014/main" id="{516D85CD-F637-4F30-87F0-978CEBE1F7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TextBox 7">
            <a:extLst>
              <a:ext uri="{FF2B5EF4-FFF2-40B4-BE49-F238E27FC236}">
                <a16:creationId xmlns:a16="http://schemas.microsoft.com/office/drawing/2014/main" id="{75D1ED61-8D5D-407A-AEFB-6918915AF316}"/>
              </a:ext>
            </a:extLst>
          </p:cNvPr>
          <p:cNvSpPr txBox="1"/>
          <p:nvPr/>
        </p:nvSpPr>
        <p:spPr>
          <a:xfrm>
            <a:off x="268548" y="6376908"/>
            <a:ext cx="4383351" cy="369332"/>
          </a:xfrm>
          <a:prstGeom prst="rect">
            <a:avLst/>
          </a:prstGeom>
          <a:noFill/>
        </p:spPr>
        <p:txBody>
          <a:bodyPr wrap="square">
            <a:spAutoFit/>
          </a:bodyPr>
          <a:lstStyle/>
          <a:p>
            <a:r>
              <a:rPr lang="en-US" b="1" i="0" dirty="0">
                <a:solidFill>
                  <a:schemeClr val="tx2"/>
                </a:solidFill>
                <a:effectLst/>
                <a:latin typeface="+mj-lt"/>
              </a:rPr>
              <a:t>Source</a:t>
            </a:r>
            <a:r>
              <a:rPr lang="en-US" b="0" i="0" dirty="0">
                <a:solidFill>
                  <a:schemeClr val="tx2"/>
                </a:solidFill>
                <a:effectLst/>
                <a:latin typeface="+mj-lt"/>
              </a:rPr>
              <a:t>: </a:t>
            </a:r>
            <a:r>
              <a:rPr lang="en-US" b="0" i="0" dirty="0" err="1">
                <a:solidFill>
                  <a:schemeClr val="tx2"/>
                </a:solidFill>
                <a:effectLst/>
                <a:latin typeface="+mj-lt"/>
              </a:rPr>
              <a:t>Gillespy</a:t>
            </a:r>
            <a:r>
              <a:rPr lang="en-US" b="0" i="0" dirty="0">
                <a:solidFill>
                  <a:schemeClr val="tx2"/>
                </a:solidFill>
                <a:effectLst/>
                <a:latin typeface="+mj-lt"/>
              </a:rPr>
              <a:t> and </a:t>
            </a:r>
            <a:r>
              <a:rPr lang="en-US" b="0" i="0" dirty="0" err="1">
                <a:solidFill>
                  <a:schemeClr val="tx2"/>
                </a:solidFill>
                <a:effectLst/>
                <a:latin typeface="+mj-lt"/>
              </a:rPr>
              <a:t>Rowberg</a:t>
            </a:r>
            <a:r>
              <a:rPr lang="en-US" b="0" i="0" dirty="0">
                <a:solidFill>
                  <a:schemeClr val="tx2"/>
                </a:solidFill>
                <a:effectLst/>
                <a:latin typeface="+mj-lt"/>
              </a:rPr>
              <a:t> 1993, table 2.</a:t>
            </a:r>
            <a:endParaRPr lang="en-US" dirty="0">
              <a:solidFill>
                <a:schemeClr val="tx2"/>
              </a:solidFill>
              <a:latin typeface="+mj-lt"/>
            </a:endParaRPr>
          </a:p>
        </p:txBody>
      </p:sp>
    </p:spTree>
    <p:extLst>
      <p:ext uri="{BB962C8B-B14F-4D97-AF65-F5344CB8AC3E}">
        <p14:creationId xmlns:p14="http://schemas.microsoft.com/office/powerpoint/2010/main" val="1882864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Byte Ordering</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Suppose we wanted to store the integer 305,441,741</a:t>
            </a:r>
          </a:p>
          <a:p>
            <a:pPr lvl="1" algn="just">
              <a:spcBef>
                <a:spcPts val="0"/>
              </a:spcBef>
              <a:spcAft>
                <a:spcPts val="600"/>
              </a:spcAft>
            </a:pPr>
            <a:r>
              <a:rPr lang="en-US" sz="2000" dirty="0"/>
              <a:t>Converts to 1234ABCD</a:t>
            </a:r>
            <a:r>
              <a:rPr lang="en-US" sz="2000" baseline="-25000" dirty="0"/>
              <a:t>16</a:t>
            </a:r>
            <a:endParaRPr lang="en-US" sz="2000" dirty="0"/>
          </a:p>
        </p:txBody>
      </p:sp>
      <p:pic>
        <p:nvPicPr>
          <p:cNvPr id="8" name="Picture 7" descr="Macintosh HD:Users:MatCat:Desktop:Screen Shot 2017-08-02 at 9.15.43 PM.png"/>
          <p:cNvPicPr/>
          <p:nvPr/>
        </p:nvPicPr>
        <p:blipFill>
          <a:blip r:embed="rId4">
            <a:extLst>
              <a:ext uri="{28A0092B-C50C-407E-A947-70E740481C1C}">
                <a14:useLocalDpi xmlns:a14="http://schemas.microsoft.com/office/drawing/2010/main" val="0"/>
              </a:ext>
            </a:extLst>
          </a:blip>
          <a:srcRect/>
          <a:stretch>
            <a:fillRect/>
          </a:stretch>
        </p:blipFill>
        <p:spPr bwMode="auto">
          <a:xfrm>
            <a:off x="502752" y="2819820"/>
            <a:ext cx="6660048" cy="3763542"/>
          </a:xfrm>
          <a:prstGeom prst="rect">
            <a:avLst/>
          </a:prstGeom>
          <a:noFill/>
          <a:ln>
            <a:noFill/>
          </a:ln>
        </p:spPr>
      </p:pic>
      <p:pic>
        <p:nvPicPr>
          <p:cNvPr id="3" name="Picture 2">
            <a:extLst>
              <a:ext uri="{FF2B5EF4-FFF2-40B4-BE49-F238E27FC236}">
                <a16:creationId xmlns:a16="http://schemas.microsoft.com/office/drawing/2014/main" id="{B2998F47-70DC-4F96-812C-476B7246C2B4}"/>
              </a:ext>
            </a:extLst>
          </p:cNvPr>
          <p:cNvPicPr>
            <a:picLocks noChangeAspect="1"/>
          </p:cNvPicPr>
          <p:nvPr/>
        </p:nvPicPr>
        <p:blipFill>
          <a:blip r:embed="rId5"/>
          <a:stretch>
            <a:fillRect/>
          </a:stretch>
        </p:blipFill>
        <p:spPr>
          <a:xfrm>
            <a:off x="7208352" y="2070697"/>
            <a:ext cx="1701356" cy="1842093"/>
          </a:xfrm>
          <a:prstGeom prst="rect">
            <a:avLst/>
          </a:prstGeom>
        </p:spPr>
      </p:pic>
    </p:spTree>
    <p:extLst>
      <p:ext uri="{BB962C8B-B14F-4D97-AF65-F5344CB8AC3E}">
        <p14:creationId xmlns:p14="http://schemas.microsoft.com/office/powerpoint/2010/main" val="2414106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Socket Client-Server Model</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IPC using sockets described as </a:t>
            </a:r>
            <a:r>
              <a:rPr lang="en-US" sz="2400" dirty="0">
                <a:solidFill>
                  <a:srgbClr val="008000"/>
                </a:solidFill>
              </a:rPr>
              <a:t>client-server model</a:t>
            </a:r>
          </a:p>
          <a:p>
            <a:pPr lvl="1" algn="just">
              <a:spcBef>
                <a:spcPts val="0"/>
              </a:spcBef>
              <a:spcAft>
                <a:spcPts val="600"/>
              </a:spcAft>
            </a:pPr>
            <a:r>
              <a:rPr lang="en-US" sz="2000" dirty="0"/>
              <a:t>One process is usually called the server</a:t>
            </a:r>
          </a:p>
          <a:p>
            <a:pPr lvl="1" algn="just">
              <a:spcBef>
                <a:spcPts val="0"/>
              </a:spcBef>
              <a:spcAft>
                <a:spcPts val="600"/>
              </a:spcAft>
            </a:pPr>
            <a:r>
              <a:rPr lang="en-US" sz="2000" dirty="0"/>
              <a:t>A server process is usually responsible for satisfying requests made by other processes called clients</a:t>
            </a:r>
          </a:p>
          <a:p>
            <a:pPr lvl="1" algn="just">
              <a:spcBef>
                <a:spcPts val="0"/>
              </a:spcBef>
              <a:spcAft>
                <a:spcPts val="600"/>
              </a:spcAft>
            </a:pPr>
            <a:r>
              <a:rPr lang="en-US" sz="2000" dirty="0"/>
              <a:t>A server usually has a well-known address (e.g., IP address or pathname)</a:t>
            </a:r>
          </a:p>
        </p:txBody>
      </p:sp>
      <p:sp>
        <p:nvSpPr>
          <p:cNvPr id="8" name="Oval 4"/>
          <p:cNvSpPr>
            <a:spLocks noChangeArrowheads="1"/>
          </p:cNvSpPr>
          <p:nvPr/>
        </p:nvSpPr>
        <p:spPr bwMode="auto">
          <a:xfrm>
            <a:off x="252361" y="4813676"/>
            <a:ext cx="2895600" cy="1066800"/>
          </a:xfrm>
          <a:prstGeom prst="ellipse">
            <a:avLst/>
          </a:prstGeom>
          <a:solidFill>
            <a:srgbClr val="D4F0E1"/>
          </a:solidFill>
          <a:ln>
            <a:headEnd/>
            <a:tailEnd/>
          </a:ln>
        </p:spPr>
        <p:style>
          <a:lnRef idx="2">
            <a:schemeClr val="accent4"/>
          </a:lnRef>
          <a:fillRef idx="1">
            <a:schemeClr val="lt1"/>
          </a:fillRef>
          <a:effectRef idx="0">
            <a:schemeClr val="accent4"/>
          </a:effectRef>
          <a:fontRef idx="minor">
            <a:schemeClr val="dk1"/>
          </a:fontRef>
        </p:style>
        <p:txBody>
          <a:bodyPr wrap="none" anchor="ctr"/>
          <a:lstStyle/>
          <a:p>
            <a:pPr algn="ctr">
              <a:defRPr/>
            </a:pPr>
            <a:r>
              <a:rPr lang="en-US" dirty="0">
                <a:cs typeface="+mn-cs"/>
              </a:rPr>
              <a:t>Client</a:t>
            </a:r>
          </a:p>
        </p:txBody>
      </p:sp>
      <p:sp>
        <p:nvSpPr>
          <p:cNvPr id="10" name="Oval 5"/>
          <p:cNvSpPr>
            <a:spLocks noChangeArrowheads="1"/>
          </p:cNvSpPr>
          <p:nvPr/>
        </p:nvSpPr>
        <p:spPr bwMode="auto">
          <a:xfrm>
            <a:off x="6119761" y="4813676"/>
            <a:ext cx="2819400" cy="1066800"/>
          </a:xfrm>
          <a:prstGeom prst="ellipse">
            <a:avLst/>
          </a:prstGeom>
          <a:solidFill>
            <a:srgbClr val="D4F0E1"/>
          </a:solidFill>
          <a:ln>
            <a:headEnd/>
            <a:tailEnd/>
          </a:ln>
        </p:spPr>
        <p:style>
          <a:lnRef idx="2">
            <a:schemeClr val="accent4"/>
          </a:lnRef>
          <a:fillRef idx="1">
            <a:schemeClr val="lt1"/>
          </a:fillRef>
          <a:effectRef idx="0">
            <a:schemeClr val="accent4"/>
          </a:effectRef>
          <a:fontRef idx="minor">
            <a:schemeClr val="dk1"/>
          </a:fontRef>
        </p:style>
        <p:txBody>
          <a:bodyPr wrap="none" anchor="ctr"/>
          <a:lstStyle/>
          <a:p>
            <a:pPr algn="ctr">
              <a:defRPr/>
            </a:pPr>
            <a:r>
              <a:rPr lang="en-US">
                <a:cs typeface="+mn-cs"/>
              </a:rPr>
              <a:t>Server</a:t>
            </a:r>
          </a:p>
        </p:txBody>
      </p:sp>
      <p:sp>
        <p:nvSpPr>
          <p:cNvPr id="11" name="Arc 9"/>
          <p:cNvSpPr>
            <a:spLocks/>
          </p:cNvSpPr>
          <p:nvPr/>
        </p:nvSpPr>
        <p:spPr bwMode="auto">
          <a:xfrm flipV="1">
            <a:off x="1700161" y="5880476"/>
            <a:ext cx="5867400" cy="685800"/>
          </a:xfrm>
          <a:custGeom>
            <a:avLst/>
            <a:gdLst>
              <a:gd name="G0" fmla="+- 21600 0 0"/>
              <a:gd name="G1" fmla="+- 21600 0 0"/>
              <a:gd name="G2" fmla="+- 21600 0 0"/>
              <a:gd name="T0" fmla="*/ 9 w 43200"/>
              <a:gd name="T1" fmla="*/ 22226 h 22226"/>
              <a:gd name="T2" fmla="*/ 43192 w 43200"/>
              <a:gd name="T3" fmla="*/ 22179 h 22226"/>
              <a:gd name="T4" fmla="*/ 21600 w 43200"/>
              <a:gd name="T5" fmla="*/ 21600 h 22226"/>
            </a:gdLst>
            <a:ahLst/>
            <a:cxnLst>
              <a:cxn ang="0">
                <a:pos x="T0" y="T1"/>
              </a:cxn>
              <a:cxn ang="0">
                <a:pos x="T2" y="T3"/>
              </a:cxn>
              <a:cxn ang="0">
                <a:pos x="T4" y="T5"/>
              </a:cxn>
            </a:cxnLst>
            <a:rect l="0" t="0" r="r" b="b"/>
            <a:pathLst>
              <a:path w="43200" h="22226" fill="none" extrusionOk="0">
                <a:moveTo>
                  <a:pt x="9" y="22225"/>
                </a:moveTo>
                <a:cubicBezTo>
                  <a:pt x="3" y="22017"/>
                  <a:pt x="0" y="21808"/>
                  <a:pt x="0" y="21600"/>
                </a:cubicBezTo>
                <a:cubicBezTo>
                  <a:pt x="0" y="9670"/>
                  <a:pt x="9670" y="0"/>
                  <a:pt x="21600" y="0"/>
                </a:cubicBezTo>
                <a:cubicBezTo>
                  <a:pt x="33529" y="0"/>
                  <a:pt x="43200" y="9670"/>
                  <a:pt x="43200" y="21600"/>
                </a:cubicBezTo>
                <a:cubicBezTo>
                  <a:pt x="43199" y="21793"/>
                  <a:pt x="43197" y="21986"/>
                  <a:pt x="43192" y="22179"/>
                </a:cubicBezTo>
              </a:path>
              <a:path w="43200" h="22226" stroke="0" extrusionOk="0">
                <a:moveTo>
                  <a:pt x="9" y="22225"/>
                </a:moveTo>
                <a:cubicBezTo>
                  <a:pt x="3" y="22017"/>
                  <a:pt x="0" y="21808"/>
                  <a:pt x="0" y="21600"/>
                </a:cubicBezTo>
                <a:cubicBezTo>
                  <a:pt x="0" y="9670"/>
                  <a:pt x="9670" y="0"/>
                  <a:pt x="21600" y="0"/>
                </a:cubicBezTo>
                <a:cubicBezTo>
                  <a:pt x="33529" y="0"/>
                  <a:pt x="43200" y="9670"/>
                  <a:pt x="43200" y="21600"/>
                </a:cubicBezTo>
                <a:cubicBezTo>
                  <a:pt x="43199" y="21793"/>
                  <a:pt x="43197" y="21986"/>
                  <a:pt x="43192" y="22179"/>
                </a:cubicBezTo>
                <a:lnTo>
                  <a:pt x="21600" y="21600"/>
                </a:lnTo>
                <a:close/>
              </a:path>
            </a:pathLst>
          </a:custGeom>
          <a:noFill/>
          <a:ln w="28575" cmpd="sng">
            <a:solidFill>
              <a:srgbClr val="008000"/>
            </a:solidFill>
            <a:miter lim="800000"/>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2" name="Arc 10"/>
          <p:cNvSpPr>
            <a:spLocks/>
          </p:cNvSpPr>
          <p:nvPr/>
        </p:nvSpPr>
        <p:spPr bwMode="auto">
          <a:xfrm>
            <a:off x="1700161" y="4127876"/>
            <a:ext cx="5867400" cy="685800"/>
          </a:xfrm>
          <a:custGeom>
            <a:avLst/>
            <a:gdLst>
              <a:gd name="G0" fmla="+- 21600 0 0"/>
              <a:gd name="G1" fmla="+- 21600 0 0"/>
              <a:gd name="G2" fmla="+- 21600 0 0"/>
              <a:gd name="T0" fmla="*/ 9 w 43200"/>
              <a:gd name="T1" fmla="*/ 22226 h 22226"/>
              <a:gd name="T2" fmla="*/ 43192 w 43200"/>
              <a:gd name="T3" fmla="*/ 22179 h 22226"/>
              <a:gd name="T4" fmla="*/ 21600 w 43200"/>
              <a:gd name="T5" fmla="*/ 21600 h 22226"/>
            </a:gdLst>
            <a:ahLst/>
            <a:cxnLst>
              <a:cxn ang="0">
                <a:pos x="T0" y="T1"/>
              </a:cxn>
              <a:cxn ang="0">
                <a:pos x="T2" y="T3"/>
              </a:cxn>
              <a:cxn ang="0">
                <a:pos x="T4" y="T5"/>
              </a:cxn>
            </a:cxnLst>
            <a:rect l="0" t="0" r="r" b="b"/>
            <a:pathLst>
              <a:path w="43200" h="22226" fill="none" extrusionOk="0">
                <a:moveTo>
                  <a:pt x="9" y="22225"/>
                </a:moveTo>
                <a:cubicBezTo>
                  <a:pt x="3" y="22017"/>
                  <a:pt x="0" y="21808"/>
                  <a:pt x="0" y="21600"/>
                </a:cubicBezTo>
                <a:cubicBezTo>
                  <a:pt x="0" y="9670"/>
                  <a:pt x="9670" y="0"/>
                  <a:pt x="21600" y="0"/>
                </a:cubicBezTo>
                <a:cubicBezTo>
                  <a:pt x="33529" y="0"/>
                  <a:pt x="43200" y="9670"/>
                  <a:pt x="43200" y="21600"/>
                </a:cubicBezTo>
                <a:cubicBezTo>
                  <a:pt x="43199" y="21793"/>
                  <a:pt x="43197" y="21986"/>
                  <a:pt x="43192" y="22179"/>
                </a:cubicBezTo>
              </a:path>
              <a:path w="43200" h="22226" stroke="0" extrusionOk="0">
                <a:moveTo>
                  <a:pt x="9" y="22225"/>
                </a:moveTo>
                <a:cubicBezTo>
                  <a:pt x="3" y="22017"/>
                  <a:pt x="0" y="21808"/>
                  <a:pt x="0" y="21600"/>
                </a:cubicBezTo>
                <a:cubicBezTo>
                  <a:pt x="0" y="9670"/>
                  <a:pt x="9670" y="0"/>
                  <a:pt x="21600" y="0"/>
                </a:cubicBezTo>
                <a:cubicBezTo>
                  <a:pt x="33529" y="0"/>
                  <a:pt x="43200" y="9670"/>
                  <a:pt x="43200" y="21600"/>
                </a:cubicBezTo>
                <a:cubicBezTo>
                  <a:pt x="43199" y="21793"/>
                  <a:pt x="43197" y="21986"/>
                  <a:pt x="43192" y="22179"/>
                </a:cubicBezTo>
                <a:lnTo>
                  <a:pt x="21600" y="21600"/>
                </a:lnTo>
                <a:close/>
              </a:path>
            </a:pathLst>
          </a:custGeom>
          <a:noFill/>
          <a:ln w="28575" cmpd="sng">
            <a:solidFill>
              <a:srgbClr val="008000"/>
            </a:solidFill>
            <a:miter lim="800000"/>
            <a:headEnd type="triangle" w="med" len="me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14" name="Text Box 11"/>
          <p:cNvSpPr txBox="1">
            <a:spLocks noChangeArrowheads="1"/>
          </p:cNvSpPr>
          <p:nvPr/>
        </p:nvSpPr>
        <p:spPr bwMode="auto">
          <a:xfrm>
            <a:off x="3986161" y="6032876"/>
            <a:ext cx="1360488"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a:cs typeface="+mn-cs"/>
              </a:rPr>
              <a:t>request</a:t>
            </a:r>
          </a:p>
        </p:txBody>
      </p:sp>
      <p:sp>
        <p:nvSpPr>
          <p:cNvPr id="16" name="Text Box 12"/>
          <p:cNvSpPr txBox="1">
            <a:spLocks noChangeArrowheads="1"/>
          </p:cNvSpPr>
          <p:nvPr/>
        </p:nvSpPr>
        <p:spPr bwMode="auto">
          <a:xfrm>
            <a:off x="4062361" y="4127876"/>
            <a:ext cx="15938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a:cs typeface="+mn-cs"/>
              </a:rPr>
              <a:t>response</a:t>
            </a:r>
          </a:p>
        </p:txBody>
      </p:sp>
    </p:spTree>
    <p:extLst>
      <p:ext uri="{BB962C8B-B14F-4D97-AF65-F5344CB8AC3E}">
        <p14:creationId xmlns:p14="http://schemas.microsoft.com/office/powerpoint/2010/main" val="319508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heckerboard(across)">
                                      <p:cBhvr>
                                        <p:cTn id="10" dur="500"/>
                                        <p:tgtEl>
                                          <p:spTgt spid="1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heckerboard(across)">
                                      <p:cBhvr>
                                        <p:cTn id="13" dur="500"/>
                                        <p:tgtEl>
                                          <p:spTgt spid="11"/>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checkerboard(across)">
                                      <p:cBhvr>
                                        <p:cTn id="16" dur="500"/>
                                        <p:tgtEl>
                                          <p:spTgt spid="12"/>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checkerboard(across)">
                                      <p:cBhvr>
                                        <p:cTn id="19" dur="500"/>
                                        <p:tgtEl>
                                          <p:spTgt spid="14"/>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checkerboard(across)">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4" grpId="0"/>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D2EED7-F52E-4F3A-9423-E7305AE2956F}"/>
              </a:ext>
            </a:extLst>
          </p:cNvPr>
          <p:cNvSpPr>
            <a:spLocks noGrp="1"/>
          </p:cNvSpPr>
          <p:nvPr>
            <p:ph idx="1"/>
          </p:nvPr>
        </p:nvSpPr>
        <p:spPr/>
        <p:txBody>
          <a:bodyPr>
            <a:normAutofit fontScale="77500" lnSpcReduction="20000"/>
          </a:bodyPr>
          <a:lstStyle/>
          <a:p>
            <a:r>
              <a:rPr lang="en-US" dirty="0"/>
              <a:t>A byte (of 8 bits) has a limited range of 256 values. When a value is beyond this range, it has to be stored in multiple bytes. </a:t>
            </a:r>
          </a:p>
          <a:p>
            <a:r>
              <a:rPr lang="en-US" dirty="0"/>
              <a:t>A number such as 753 in hexadecimal format is 0x02F1. It requires at least two bytes of storage. The order in which these two bytes are stored in memory can be different. Byte 0x02 can be stored in lower memory address followed by 0xF1; or vice versa.</a:t>
            </a:r>
          </a:p>
          <a:p>
            <a:r>
              <a:rPr lang="en-US" dirty="0"/>
              <a:t>Programs must conform to the byte ordering as supported by the processor. If not, 0x02F1 might be wrongly interpreted as 0xF102, which is the number 61698 in decimal system. Byte ordering is also important when data is transferred across a network or between systems using different ordering.</a:t>
            </a:r>
          </a:p>
          <a:p>
            <a:endParaRPr lang="en-US" dirty="0"/>
          </a:p>
          <a:p>
            <a:endParaRPr lang="en-US" dirty="0"/>
          </a:p>
        </p:txBody>
      </p:sp>
      <p:sp>
        <p:nvSpPr>
          <p:cNvPr id="4" name="Title 1">
            <a:extLst>
              <a:ext uri="{FF2B5EF4-FFF2-40B4-BE49-F238E27FC236}">
                <a16:creationId xmlns:a16="http://schemas.microsoft.com/office/drawing/2014/main" id="{C7F55695-E284-45C2-B82C-D818F363909B}"/>
              </a:ext>
            </a:extLst>
          </p:cNvPr>
          <p:cNvSpPr txBox="1">
            <a:spLocks/>
          </p:cNvSpPr>
          <p:nvPr/>
        </p:nvSpPr>
        <p:spPr>
          <a:xfrm>
            <a:off x="1447800" y="274638"/>
            <a:ext cx="7565232"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t>Byte Ordering </a:t>
            </a:r>
            <a:endParaRPr lang="en-US" sz="4000" b="1" dirty="0">
              <a:latin typeface="Courier New"/>
              <a:cs typeface="Courier New"/>
            </a:endParaRPr>
          </a:p>
        </p:txBody>
      </p:sp>
      <p:cxnSp>
        <p:nvCxnSpPr>
          <p:cNvPr id="5" name="Straight Connector 4">
            <a:extLst>
              <a:ext uri="{FF2B5EF4-FFF2-40B4-BE49-F238E27FC236}">
                <a16:creationId xmlns:a16="http://schemas.microsoft.com/office/drawing/2014/main" id="{9D50F9A8-173D-4767-9F29-EEB107EFC434}"/>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a:extLst>
              <a:ext uri="{FF2B5EF4-FFF2-40B4-BE49-F238E27FC236}">
                <a16:creationId xmlns:a16="http://schemas.microsoft.com/office/drawing/2014/main" id="{7547B651-3DC8-4B13-BCDD-3C86C06C1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4140086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Byte Ordering of Integers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Rectangle 18"/>
          <p:cNvSpPr>
            <a:spLocks noChangeArrowheads="1"/>
          </p:cNvSpPr>
          <p:nvPr/>
        </p:nvSpPr>
        <p:spPr bwMode="auto">
          <a:xfrm>
            <a:off x="4194969" y="4180668"/>
            <a:ext cx="4692650" cy="604838"/>
          </a:xfrm>
          <a:prstGeom prst="rect">
            <a:avLst/>
          </a:prstGeom>
          <a:solidFill>
            <a:schemeClr val="bg1">
              <a:lumMod val="95000"/>
            </a:schemeClr>
          </a:solidFill>
          <a:ln w="25400">
            <a:solidFill>
              <a:schemeClr val="tx1"/>
            </a:solidFill>
            <a:miter lim="800000"/>
            <a:headEnd/>
            <a:tailEnd/>
          </a:ln>
          <a:effectLst/>
        </p:spPr>
        <p:txBody>
          <a:bodyPr wrap="none" lIns="90488" tIns="44450" rIns="90488" bIns="44450" anchor="ctr"/>
          <a:lstStyle/>
          <a:p>
            <a:pPr algn="ctr">
              <a:defRPr/>
            </a:pPr>
            <a:endParaRPr lang="en-US">
              <a:solidFill>
                <a:srgbClr val="FF0000"/>
              </a:solidFill>
              <a:cs typeface="+mn-cs"/>
            </a:endParaRPr>
          </a:p>
        </p:txBody>
      </p:sp>
      <p:sp>
        <p:nvSpPr>
          <p:cNvPr id="10" name="Text Box 19"/>
          <p:cNvSpPr txBox="1">
            <a:spLocks noChangeArrowheads="1"/>
          </p:cNvSpPr>
          <p:nvPr/>
        </p:nvSpPr>
        <p:spPr bwMode="auto">
          <a:xfrm>
            <a:off x="5216309" y="4251723"/>
            <a:ext cx="498691" cy="377018"/>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0822" tIns="49526" rIns="100822" bIns="49526">
            <a:spAutoFit/>
          </a:bodyPr>
          <a:lstStyle>
            <a:lvl1pPr defTabSz="1019175" eaLnBrk="0" hangingPunct="0">
              <a:defRPr kumimoji="1" sz="2400">
                <a:solidFill>
                  <a:schemeClr val="tx1"/>
                </a:solidFill>
                <a:latin typeface="Times New Roman" charset="0"/>
                <a:ea typeface="ＭＳ Ｐゴシック" charset="0"/>
              </a:defRPr>
            </a:lvl1pPr>
            <a:lvl2pPr marL="509588" defTabSz="1019175" eaLnBrk="0" hangingPunct="0">
              <a:defRPr kumimoji="1" sz="2400">
                <a:solidFill>
                  <a:schemeClr val="tx1"/>
                </a:solidFill>
                <a:latin typeface="Times New Roman" charset="0"/>
                <a:ea typeface="ＭＳ Ｐゴシック" charset="0"/>
              </a:defRPr>
            </a:lvl2pPr>
            <a:lvl3pPr marL="1019175" defTabSz="1019175" eaLnBrk="0" hangingPunct="0">
              <a:defRPr kumimoji="1" sz="2400">
                <a:solidFill>
                  <a:schemeClr val="tx1"/>
                </a:solidFill>
                <a:latin typeface="Times New Roman" charset="0"/>
                <a:ea typeface="ＭＳ Ｐゴシック" charset="0"/>
              </a:defRPr>
            </a:lvl3pPr>
            <a:lvl4pPr marL="1528763" defTabSz="1019175" eaLnBrk="0" hangingPunct="0">
              <a:defRPr kumimoji="1" sz="2400">
                <a:solidFill>
                  <a:schemeClr val="tx1"/>
                </a:solidFill>
                <a:latin typeface="Times New Roman" charset="0"/>
                <a:ea typeface="ＭＳ Ｐゴシック" charset="0"/>
              </a:defRPr>
            </a:lvl4pPr>
            <a:lvl5pPr marL="2038350" defTabSz="1019175" eaLnBrk="0" hangingPunct="0">
              <a:defRPr kumimoji="1"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kumimoji="1"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kumimoji="1"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kumimoji="1"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defRPr/>
            </a:pPr>
            <a:r>
              <a:rPr kumimoji="0" lang="en-US" sz="1800" dirty="0">
                <a:solidFill>
                  <a:srgbClr val="000099"/>
                </a:solidFill>
                <a:latin typeface="Arial" charset="0"/>
                <a:cs typeface="+mn-cs"/>
              </a:rPr>
              <a:t>D3</a:t>
            </a:r>
          </a:p>
        </p:txBody>
      </p:sp>
      <p:grpSp>
        <p:nvGrpSpPr>
          <p:cNvPr id="11" name="Group 29"/>
          <p:cNvGrpSpPr>
            <a:grpSpLocks/>
          </p:cNvGrpSpPr>
          <p:nvPr/>
        </p:nvGrpSpPr>
        <p:grpSpPr bwMode="auto">
          <a:xfrm>
            <a:off x="254794" y="2129703"/>
            <a:ext cx="8632825" cy="1981200"/>
            <a:chOff x="528" y="1488"/>
            <a:chExt cx="5438" cy="1248"/>
          </a:xfrm>
        </p:grpSpPr>
        <p:sp>
          <p:nvSpPr>
            <p:cNvPr id="12" name="Rectangle 4"/>
            <p:cNvSpPr>
              <a:spLocks noChangeArrowheads="1"/>
            </p:cNvSpPr>
            <p:nvPr/>
          </p:nvSpPr>
          <p:spPr bwMode="auto">
            <a:xfrm>
              <a:off x="3010" y="2067"/>
              <a:ext cx="1478" cy="381"/>
            </a:xfrm>
            <a:prstGeom prst="rect">
              <a:avLst/>
            </a:prstGeom>
            <a:solidFill>
              <a:srgbClr val="D4F0E1"/>
            </a:solidFill>
            <a:ln w="25400">
              <a:solidFill>
                <a:srgbClr val="008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pPr>
                <a:defRPr/>
              </a:pPr>
              <a:endParaRPr lang="en-US" sz="1600">
                <a:cs typeface="+mn-cs"/>
              </a:endParaRPr>
            </a:p>
          </p:txBody>
        </p:sp>
        <p:sp>
          <p:nvSpPr>
            <p:cNvPr id="14" name="Rectangle 5"/>
            <p:cNvSpPr>
              <a:spLocks noChangeArrowheads="1"/>
            </p:cNvSpPr>
            <p:nvPr/>
          </p:nvSpPr>
          <p:spPr bwMode="auto">
            <a:xfrm>
              <a:off x="4488" y="2067"/>
              <a:ext cx="1478" cy="381"/>
            </a:xfrm>
            <a:prstGeom prst="rect">
              <a:avLst/>
            </a:prstGeom>
            <a:solidFill>
              <a:srgbClr val="D4F0E1"/>
            </a:solidFill>
            <a:ln w="25400">
              <a:solidFill>
                <a:srgbClr val="008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pPr>
                <a:defRPr/>
              </a:pPr>
              <a:endParaRPr lang="en-US" sz="1600">
                <a:cs typeface="+mn-cs"/>
              </a:endParaRPr>
            </a:p>
          </p:txBody>
        </p:sp>
        <p:sp>
          <p:nvSpPr>
            <p:cNvPr id="16" name="Text Box 6"/>
            <p:cNvSpPr txBox="1">
              <a:spLocks noChangeArrowheads="1"/>
            </p:cNvSpPr>
            <p:nvPr/>
          </p:nvSpPr>
          <p:spPr bwMode="auto">
            <a:xfrm>
              <a:off x="3168" y="2122"/>
              <a:ext cx="1106" cy="23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0822" tIns="49526" rIns="100822" bIns="49526">
              <a:spAutoFit/>
            </a:bodyPr>
            <a:lstStyle>
              <a:lvl1pPr defTabSz="1019175" eaLnBrk="0" hangingPunct="0">
                <a:defRPr kumimoji="1" sz="2400">
                  <a:solidFill>
                    <a:schemeClr val="tx1"/>
                  </a:solidFill>
                  <a:latin typeface="Times New Roman" charset="0"/>
                  <a:ea typeface="ＭＳ Ｐゴシック" charset="0"/>
                </a:defRPr>
              </a:lvl1pPr>
              <a:lvl2pPr marL="509588" defTabSz="1019175" eaLnBrk="0" hangingPunct="0">
                <a:defRPr kumimoji="1" sz="2400">
                  <a:solidFill>
                    <a:schemeClr val="tx1"/>
                  </a:solidFill>
                  <a:latin typeface="Times New Roman" charset="0"/>
                  <a:ea typeface="ＭＳ Ｐゴシック" charset="0"/>
                </a:defRPr>
              </a:lvl2pPr>
              <a:lvl3pPr marL="1019175" defTabSz="1019175" eaLnBrk="0" hangingPunct="0">
                <a:defRPr kumimoji="1" sz="2400">
                  <a:solidFill>
                    <a:schemeClr val="tx1"/>
                  </a:solidFill>
                  <a:latin typeface="Times New Roman" charset="0"/>
                  <a:ea typeface="ＭＳ Ｐゴシック" charset="0"/>
                </a:defRPr>
              </a:lvl3pPr>
              <a:lvl4pPr marL="1528763" defTabSz="1019175" eaLnBrk="0" hangingPunct="0">
                <a:defRPr kumimoji="1" sz="2400">
                  <a:solidFill>
                    <a:schemeClr val="tx1"/>
                  </a:solidFill>
                  <a:latin typeface="Times New Roman" charset="0"/>
                  <a:ea typeface="ＭＳ Ｐゴシック" charset="0"/>
                </a:defRPr>
              </a:lvl4pPr>
              <a:lvl5pPr marL="2038350" defTabSz="1019175" eaLnBrk="0" hangingPunct="0">
                <a:defRPr kumimoji="1"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kumimoji="1"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kumimoji="1"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kumimoji="1"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defRPr/>
              </a:pPr>
              <a:r>
                <a:rPr kumimoji="0" lang="en-US" sz="1800" dirty="0">
                  <a:solidFill>
                    <a:srgbClr val="008000"/>
                  </a:solidFill>
                  <a:latin typeface="Arial" charset="0"/>
                  <a:cs typeface="+mn-cs"/>
                </a:rPr>
                <a:t>high-order byte</a:t>
              </a:r>
            </a:p>
          </p:txBody>
        </p:sp>
        <p:sp>
          <p:nvSpPr>
            <p:cNvPr id="17" name="Text Box 7"/>
            <p:cNvSpPr txBox="1">
              <a:spLocks noChangeArrowheads="1"/>
            </p:cNvSpPr>
            <p:nvPr/>
          </p:nvSpPr>
          <p:spPr bwMode="auto">
            <a:xfrm>
              <a:off x="4646" y="2122"/>
              <a:ext cx="1050" cy="23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0822" tIns="49526" rIns="100822" bIns="49526">
              <a:spAutoFit/>
            </a:bodyPr>
            <a:lstStyle>
              <a:lvl1pPr defTabSz="1019175" eaLnBrk="0" hangingPunct="0">
                <a:defRPr kumimoji="1" sz="2400">
                  <a:solidFill>
                    <a:schemeClr val="tx1"/>
                  </a:solidFill>
                  <a:latin typeface="Times New Roman" charset="0"/>
                  <a:ea typeface="ＭＳ Ｐゴシック" charset="0"/>
                </a:defRPr>
              </a:lvl1pPr>
              <a:lvl2pPr marL="509588" defTabSz="1019175" eaLnBrk="0" hangingPunct="0">
                <a:defRPr kumimoji="1" sz="2400">
                  <a:solidFill>
                    <a:schemeClr val="tx1"/>
                  </a:solidFill>
                  <a:latin typeface="Times New Roman" charset="0"/>
                  <a:ea typeface="ＭＳ Ｐゴシック" charset="0"/>
                </a:defRPr>
              </a:lvl2pPr>
              <a:lvl3pPr marL="1019175" defTabSz="1019175" eaLnBrk="0" hangingPunct="0">
                <a:defRPr kumimoji="1" sz="2400">
                  <a:solidFill>
                    <a:schemeClr val="tx1"/>
                  </a:solidFill>
                  <a:latin typeface="Times New Roman" charset="0"/>
                  <a:ea typeface="ＭＳ Ｐゴシック" charset="0"/>
                </a:defRPr>
              </a:lvl3pPr>
              <a:lvl4pPr marL="1528763" defTabSz="1019175" eaLnBrk="0" hangingPunct="0">
                <a:defRPr kumimoji="1" sz="2400">
                  <a:solidFill>
                    <a:schemeClr val="tx1"/>
                  </a:solidFill>
                  <a:latin typeface="Times New Roman" charset="0"/>
                  <a:ea typeface="ＭＳ Ｐゴシック" charset="0"/>
                </a:defRPr>
              </a:lvl4pPr>
              <a:lvl5pPr marL="2038350" defTabSz="1019175" eaLnBrk="0" hangingPunct="0">
                <a:defRPr kumimoji="1"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kumimoji="1"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kumimoji="1"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kumimoji="1"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defRPr/>
              </a:pPr>
              <a:r>
                <a:rPr kumimoji="0" lang="en-US" sz="1800" dirty="0">
                  <a:solidFill>
                    <a:srgbClr val="008000"/>
                  </a:solidFill>
                  <a:latin typeface="Arial" charset="0"/>
                  <a:cs typeface="+mn-cs"/>
                </a:rPr>
                <a:t>low-order byte</a:t>
              </a:r>
            </a:p>
          </p:txBody>
        </p:sp>
        <p:sp>
          <p:nvSpPr>
            <p:cNvPr id="19" name="Line 8"/>
            <p:cNvSpPr>
              <a:spLocks noChangeShapeType="1"/>
            </p:cNvSpPr>
            <p:nvPr/>
          </p:nvSpPr>
          <p:spPr bwMode="auto">
            <a:xfrm flipH="1">
              <a:off x="3010" y="1904"/>
              <a:ext cx="2956" cy="1"/>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a:defRPr/>
              </a:pPr>
              <a:endParaRPr lang="en-US" sz="1600">
                <a:cs typeface="+mn-cs"/>
              </a:endParaRPr>
            </a:p>
          </p:txBody>
        </p:sp>
        <p:sp>
          <p:nvSpPr>
            <p:cNvPr id="20" name="Text Box 10"/>
            <p:cNvSpPr txBox="1">
              <a:spLocks noChangeArrowheads="1"/>
            </p:cNvSpPr>
            <p:nvPr/>
          </p:nvSpPr>
          <p:spPr bwMode="auto">
            <a:xfrm>
              <a:off x="4933" y="1488"/>
              <a:ext cx="775" cy="4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0822" tIns="49526" rIns="100822" bIns="49526">
              <a:spAutoFit/>
            </a:bodyPr>
            <a:lstStyle>
              <a:lvl1pPr defTabSz="1019175" eaLnBrk="0" hangingPunct="0">
                <a:defRPr kumimoji="1" sz="2400">
                  <a:solidFill>
                    <a:schemeClr val="tx1"/>
                  </a:solidFill>
                  <a:latin typeface="Times New Roman" charset="0"/>
                  <a:ea typeface="ＭＳ Ｐゴシック" charset="0"/>
                </a:defRPr>
              </a:lvl1pPr>
              <a:lvl2pPr marL="509588" defTabSz="1019175" eaLnBrk="0" hangingPunct="0">
                <a:defRPr kumimoji="1" sz="2400">
                  <a:solidFill>
                    <a:schemeClr val="tx1"/>
                  </a:solidFill>
                  <a:latin typeface="Times New Roman" charset="0"/>
                  <a:ea typeface="ＭＳ Ｐゴシック" charset="0"/>
                </a:defRPr>
              </a:lvl2pPr>
              <a:lvl3pPr marL="1019175" defTabSz="1019175" eaLnBrk="0" hangingPunct="0">
                <a:defRPr kumimoji="1" sz="2400">
                  <a:solidFill>
                    <a:schemeClr val="tx1"/>
                  </a:solidFill>
                  <a:latin typeface="Times New Roman" charset="0"/>
                  <a:ea typeface="ＭＳ Ｐゴシック" charset="0"/>
                </a:defRPr>
              </a:lvl3pPr>
              <a:lvl4pPr marL="1528763" defTabSz="1019175" eaLnBrk="0" hangingPunct="0">
                <a:defRPr kumimoji="1" sz="2400">
                  <a:solidFill>
                    <a:schemeClr val="tx1"/>
                  </a:solidFill>
                  <a:latin typeface="Times New Roman" charset="0"/>
                  <a:ea typeface="ＭＳ Ｐゴシック" charset="0"/>
                </a:defRPr>
              </a:lvl4pPr>
              <a:lvl5pPr marL="2038350" defTabSz="1019175" eaLnBrk="0" hangingPunct="0">
                <a:defRPr kumimoji="1"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kumimoji="1"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kumimoji="1"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kumimoji="1"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gn="ctr">
                <a:defRPr/>
              </a:pPr>
              <a:r>
                <a:rPr kumimoji="0" lang="en-US" sz="1800" dirty="0">
                  <a:solidFill>
                    <a:srgbClr val="008000"/>
                  </a:solidFill>
                  <a:latin typeface="Arial" charset="0"/>
                  <a:cs typeface="+mn-cs"/>
                </a:rPr>
                <a:t>memory</a:t>
              </a:r>
              <a:br>
                <a:rPr kumimoji="0" lang="en-US" sz="1800" dirty="0">
                  <a:solidFill>
                    <a:srgbClr val="008000"/>
                  </a:solidFill>
                  <a:latin typeface="Arial" charset="0"/>
                  <a:cs typeface="+mn-cs"/>
                </a:rPr>
              </a:br>
              <a:r>
                <a:rPr kumimoji="0" lang="en-US" sz="1800" dirty="0">
                  <a:solidFill>
                    <a:srgbClr val="008000"/>
                  </a:solidFill>
                  <a:latin typeface="Arial" charset="0"/>
                  <a:cs typeface="+mn-cs"/>
                </a:rPr>
                <a:t>address A</a:t>
              </a:r>
            </a:p>
          </p:txBody>
        </p:sp>
        <p:sp>
          <p:nvSpPr>
            <p:cNvPr id="21" name="Text Box 11"/>
            <p:cNvSpPr txBox="1">
              <a:spLocks noChangeArrowheads="1"/>
            </p:cNvSpPr>
            <p:nvPr/>
          </p:nvSpPr>
          <p:spPr bwMode="auto">
            <a:xfrm>
              <a:off x="3216" y="1488"/>
              <a:ext cx="1074" cy="412"/>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0822" tIns="49526" rIns="100822" bIns="49526">
              <a:spAutoFit/>
            </a:bodyPr>
            <a:lstStyle>
              <a:lvl1pPr defTabSz="1019175" eaLnBrk="0" hangingPunct="0">
                <a:defRPr kumimoji="1" sz="2400">
                  <a:solidFill>
                    <a:schemeClr val="tx1"/>
                  </a:solidFill>
                  <a:latin typeface="Times New Roman" charset="0"/>
                  <a:ea typeface="ＭＳ Ｐゴシック" charset="0"/>
                </a:defRPr>
              </a:lvl1pPr>
              <a:lvl2pPr marL="509588" defTabSz="1019175" eaLnBrk="0" hangingPunct="0">
                <a:defRPr kumimoji="1" sz="2400">
                  <a:solidFill>
                    <a:schemeClr val="tx1"/>
                  </a:solidFill>
                  <a:latin typeface="Times New Roman" charset="0"/>
                  <a:ea typeface="ＭＳ Ｐゴシック" charset="0"/>
                </a:defRPr>
              </a:lvl2pPr>
              <a:lvl3pPr marL="1019175" defTabSz="1019175" eaLnBrk="0" hangingPunct="0">
                <a:defRPr kumimoji="1" sz="2400">
                  <a:solidFill>
                    <a:schemeClr val="tx1"/>
                  </a:solidFill>
                  <a:latin typeface="Times New Roman" charset="0"/>
                  <a:ea typeface="ＭＳ Ｐゴシック" charset="0"/>
                </a:defRPr>
              </a:lvl3pPr>
              <a:lvl4pPr marL="1528763" defTabSz="1019175" eaLnBrk="0" hangingPunct="0">
                <a:defRPr kumimoji="1" sz="2400">
                  <a:solidFill>
                    <a:schemeClr val="tx1"/>
                  </a:solidFill>
                  <a:latin typeface="Times New Roman" charset="0"/>
                  <a:ea typeface="ＭＳ Ｐゴシック" charset="0"/>
                </a:defRPr>
              </a:lvl4pPr>
              <a:lvl5pPr marL="2038350" defTabSz="1019175" eaLnBrk="0" hangingPunct="0">
                <a:defRPr kumimoji="1"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kumimoji="1"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kumimoji="1"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kumimoji="1"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lgn="ctr">
                <a:defRPr/>
              </a:pPr>
              <a:r>
                <a:rPr kumimoji="0" lang="en-US" sz="1800" dirty="0">
                  <a:solidFill>
                    <a:srgbClr val="008000"/>
                  </a:solidFill>
                  <a:latin typeface="Arial" charset="0"/>
                  <a:cs typeface="+mn-cs"/>
                </a:rPr>
                <a:t>memory</a:t>
              </a:r>
              <a:br>
                <a:rPr kumimoji="0" lang="en-US" sz="1800" dirty="0">
                  <a:solidFill>
                    <a:srgbClr val="008000"/>
                  </a:solidFill>
                  <a:latin typeface="Arial" charset="0"/>
                  <a:cs typeface="+mn-cs"/>
                </a:rPr>
              </a:br>
              <a:r>
                <a:rPr kumimoji="0" lang="en-US" sz="1800" dirty="0">
                  <a:solidFill>
                    <a:srgbClr val="008000"/>
                  </a:solidFill>
                  <a:latin typeface="Arial" charset="0"/>
                  <a:cs typeface="+mn-cs"/>
                </a:rPr>
                <a:t>address A + 1</a:t>
              </a:r>
            </a:p>
          </p:txBody>
        </p:sp>
        <p:sp>
          <p:nvSpPr>
            <p:cNvPr id="22" name="Text Box 12"/>
            <p:cNvSpPr txBox="1">
              <a:spLocks noChangeArrowheads="1"/>
            </p:cNvSpPr>
            <p:nvPr/>
          </p:nvSpPr>
          <p:spPr bwMode="auto">
            <a:xfrm>
              <a:off x="528" y="2122"/>
              <a:ext cx="2832" cy="23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0822" tIns="49526" rIns="100822" bIns="49526">
              <a:spAutoFit/>
            </a:bodyPr>
            <a:lstStyle>
              <a:lvl1pPr defTabSz="1019175" eaLnBrk="0" hangingPunct="0">
                <a:defRPr kumimoji="1" sz="2400">
                  <a:solidFill>
                    <a:schemeClr val="tx1"/>
                  </a:solidFill>
                  <a:latin typeface="Times New Roman" charset="0"/>
                  <a:ea typeface="ＭＳ Ｐゴシック" charset="0"/>
                </a:defRPr>
              </a:lvl1pPr>
              <a:lvl2pPr marL="509588" defTabSz="1019175" eaLnBrk="0" hangingPunct="0">
                <a:defRPr kumimoji="1" sz="2400">
                  <a:solidFill>
                    <a:schemeClr val="tx1"/>
                  </a:solidFill>
                  <a:latin typeface="Times New Roman" charset="0"/>
                  <a:ea typeface="ＭＳ Ｐゴシック" charset="0"/>
                </a:defRPr>
              </a:lvl2pPr>
              <a:lvl3pPr marL="1019175" defTabSz="1019175" eaLnBrk="0" hangingPunct="0">
                <a:defRPr kumimoji="1" sz="2400">
                  <a:solidFill>
                    <a:schemeClr val="tx1"/>
                  </a:solidFill>
                  <a:latin typeface="Times New Roman" charset="0"/>
                  <a:ea typeface="ＭＳ Ｐゴシック" charset="0"/>
                </a:defRPr>
              </a:lvl3pPr>
              <a:lvl4pPr marL="1528763" defTabSz="1019175" eaLnBrk="0" hangingPunct="0">
                <a:defRPr kumimoji="1" sz="2400">
                  <a:solidFill>
                    <a:schemeClr val="tx1"/>
                  </a:solidFill>
                  <a:latin typeface="Times New Roman" charset="0"/>
                  <a:ea typeface="ＭＳ Ｐゴシック" charset="0"/>
                </a:defRPr>
              </a:lvl4pPr>
              <a:lvl5pPr marL="2038350" defTabSz="1019175" eaLnBrk="0" hangingPunct="0">
                <a:defRPr kumimoji="1"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kumimoji="1"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kumimoji="1"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kumimoji="1"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defRPr/>
              </a:pPr>
              <a:r>
                <a:rPr kumimoji="0" lang="en-US" sz="1800" dirty="0">
                  <a:solidFill>
                    <a:srgbClr val="008000"/>
                  </a:solidFill>
                  <a:latin typeface="Tahoma" charset="0"/>
                  <a:cs typeface="+mn-cs"/>
                </a:rPr>
                <a:t>Stored at </a:t>
              </a:r>
              <a:r>
                <a:rPr kumimoji="0" lang="en-US" sz="1800" u="sng" dirty="0">
                  <a:solidFill>
                    <a:srgbClr val="008000"/>
                  </a:solidFill>
                  <a:latin typeface="Tahoma" charset="0"/>
                  <a:cs typeface="+mn-cs"/>
                </a:rPr>
                <a:t>little-endian</a:t>
              </a:r>
              <a:r>
                <a:rPr kumimoji="0" lang="en-US" sz="1800" dirty="0">
                  <a:solidFill>
                    <a:srgbClr val="008000"/>
                  </a:solidFill>
                  <a:latin typeface="Tahoma" charset="0"/>
                  <a:cs typeface="+mn-cs"/>
                </a:rPr>
                <a:t> computer</a:t>
              </a:r>
            </a:p>
          </p:txBody>
        </p:sp>
        <p:sp>
          <p:nvSpPr>
            <p:cNvPr id="23" name="Line 20"/>
            <p:cNvSpPr>
              <a:spLocks noChangeShapeType="1"/>
            </p:cNvSpPr>
            <p:nvPr/>
          </p:nvSpPr>
          <p:spPr bwMode="auto">
            <a:xfrm flipH="1">
              <a:off x="5328" y="2502"/>
              <a:ext cx="5" cy="234"/>
            </a:xfrm>
            <a:prstGeom prst="line">
              <a:avLst/>
            </a:prstGeom>
            <a:noFill/>
            <a:ln w="38100">
              <a:solidFill>
                <a:schemeClr val="tx1"/>
              </a:solidFill>
              <a:prstDash val="sysDot"/>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a:defRPr/>
              </a:pPr>
              <a:endParaRPr lang="en-US" sz="1600">
                <a:cs typeface="+mn-cs"/>
              </a:endParaRPr>
            </a:p>
          </p:txBody>
        </p:sp>
        <p:sp>
          <p:nvSpPr>
            <p:cNvPr id="24" name="Line 21"/>
            <p:cNvSpPr>
              <a:spLocks noChangeShapeType="1"/>
            </p:cNvSpPr>
            <p:nvPr/>
          </p:nvSpPr>
          <p:spPr bwMode="auto">
            <a:xfrm>
              <a:off x="3802" y="2502"/>
              <a:ext cx="1" cy="218"/>
            </a:xfrm>
            <a:prstGeom prst="line">
              <a:avLst/>
            </a:prstGeom>
            <a:noFill/>
            <a:ln w="38100">
              <a:solidFill>
                <a:schemeClr val="tx1"/>
              </a:solidFill>
              <a:prstDash val="sysDot"/>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a:defRPr/>
              </a:pPr>
              <a:endParaRPr lang="en-US" sz="1600">
                <a:cs typeface="+mn-cs"/>
              </a:endParaRPr>
            </a:p>
          </p:txBody>
        </p:sp>
      </p:grpSp>
      <p:grpSp>
        <p:nvGrpSpPr>
          <p:cNvPr id="25" name="Group 30"/>
          <p:cNvGrpSpPr>
            <a:grpSpLocks/>
          </p:cNvGrpSpPr>
          <p:nvPr/>
        </p:nvGrpSpPr>
        <p:grpSpPr bwMode="auto">
          <a:xfrm>
            <a:off x="308769" y="4872818"/>
            <a:ext cx="8578850" cy="1122363"/>
            <a:chOff x="562" y="3210"/>
            <a:chExt cx="5404" cy="707"/>
          </a:xfrm>
        </p:grpSpPr>
        <p:sp>
          <p:nvSpPr>
            <p:cNvPr id="26" name="Text Box 13"/>
            <p:cNvSpPr txBox="1">
              <a:spLocks noChangeArrowheads="1"/>
            </p:cNvSpPr>
            <p:nvPr/>
          </p:nvSpPr>
          <p:spPr bwMode="auto">
            <a:xfrm>
              <a:off x="562" y="3600"/>
              <a:ext cx="2321" cy="23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100822" tIns="49526" rIns="100822" bIns="49526">
              <a:spAutoFit/>
            </a:bodyPr>
            <a:lstStyle>
              <a:lvl1pPr defTabSz="1019175" eaLnBrk="0" hangingPunct="0">
                <a:defRPr kumimoji="1" sz="2400">
                  <a:solidFill>
                    <a:schemeClr val="tx1"/>
                  </a:solidFill>
                  <a:latin typeface="Times New Roman" charset="0"/>
                  <a:ea typeface="ＭＳ Ｐゴシック" charset="0"/>
                </a:defRPr>
              </a:lvl1pPr>
              <a:lvl2pPr marL="509588" defTabSz="1019175" eaLnBrk="0" hangingPunct="0">
                <a:defRPr kumimoji="1" sz="2400">
                  <a:solidFill>
                    <a:schemeClr val="tx1"/>
                  </a:solidFill>
                  <a:latin typeface="Times New Roman" charset="0"/>
                  <a:ea typeface="ＭＳ Ｐゴシック" charset="0"/>
                </a:defRPr>
              </a:lvl2pPr>
              <a:lvl3pPr marL="1019175" defTabSz="1019175" eaLnBrk="0" hangingPunct="0">
                <a:defRPr kumimoji="1" sz="2400">
                  <a:solidFill>
                    <a:schemeClr val="tx1"/>
                  </a:solidFill>
                  <a:latin typeface="Times New Roman" charset="0"/>
                  <a:ea typeface="ＭＳ Ｐゴシック" charset="0"/>
                </a:defRPr>
              </a:lvl3pPr>
              <a:lvl4pPr marL="1528763" defTabSz="1019175" eaLnBrk="0" hangingPunct="0">
                <a:defRPr kumimoji="1" sz="2400">
                  <a:solidFill>
                    <a:schemeClr val="tx1"/>
                  </a:solidFill>
                  <a:latin typeface="Times New Roman" charset="0"/>
                  <a:ea typeface="ＭＳ Ｐゴシック" charset="0"/>
                </a:defRPr>
              </a:lvl4pPr>
              <a:lvl5pPr marL="2038350" defTabSz="1019175" eaLnBrk="0" hangingPunct="0">
                <a:defRPr kumimoji="1"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kumimoji="1"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kumimoji="1"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kumimoji="1"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defRPr/>
              </a:pPr>
              <a:r>
                <a:rPr kumimoji="0" lang="en-US" sz="1800" dirty="0">
                  <a:solidFill>
                    <a:srgbClr val="008000"/>
                  </a:solidFill>
                  <a:latin typeface="Tahoma" charset="0"/>
                  <a:cs typeface="+mn-cs"/>
                </a:rPr>
                <a:t>Stored at </a:t>
              </a:r>
              <a:r>
                <a:rPr kumimoji="0" lang="en-US" sz="1800" u="sng" dirty="0">
                  <a:solidFill>
                    <a:srgbClr val="008000"/>
                  </a:solidFill>
                  <a:latin typeface="Tahoma" charset="0"/>
                  <a:cs typeface="+mn-cs"/>
                </a:rPr>
                <a:t>big-endian</a:t>
              </a:r>
              <a:r>
                <a:rPr kumimoji="0" lang="en-US" sz="1800" dirty="0">
                  <a:solidFill>
                    <a:srgbClr val="008000"/>
                  </a:solidFill>
                  <a:latin typeface="Tahoma" charset="0"/>
                  <a:cs typeface="+mn-cs"/>
                </a:rPr>
                <a:t> computer</a:t>
              </a:r>
            </a:p>
          </p:txBody>
        </p:sp>
        <p:sp>
          <p:nvSpPr>
            <p:cNvPr id="27" name="Rectangle 14"/>
            <p:cNvSpPr>
              <a:spLocks noChangeArrowheads="1"/>
            </p:cNvSpPr>
            <p:nvPr/>
          </p:nvSpPr>
          <p:spPr bwMode="auto">
            <a:xfrm>
              <a:off x="3010" y="3536"/>
              <a:ext cx="1478" cy="381"/>
            </a:xfrm>
            <a:prstGeom prst="rect">
              <a:avLst/>
            </a:prstGeom>
            <a:solidFill>
              <a:srgbClr val="D4F0E1"/>
            </a:solidFill>
            <a:ln w="25400">
              <a:solidFill>
                <a:srgbClr val="008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pPr>
                <a:defRPr/>
              </a:pPr>
              <a:endParaRPr lang="en-US">
                <a:cs typeface="+mn-cs"/>
              </a:endParaRPr>
            </a:p>
          </p:txBody>
        </p:sp>
        <p:sp>
          <p:nvSpPr>
            <p:cNvPr id="28" name="Rectangle 15"/>
            <p:cNvSpPr>
              <a:spLocks noChangeArrowheads="1"/>
            </p:cNvSpPr>
            <p:nvPr/>
          </p:nvSpPr>
          <p:spPr bwMode="auto">
            <a:xfrm>
              <a:off x="4488" y="3536"/>
              <a:ext cx="1478" cy="381"/>
            </a:xfrm>
            <a:prstGeom prst="rect">
              <a:avLst/>
            </a:prstGeom>
            <a:solidFill>
              <a:srgbClr val="D4F0E1"/>
            </a:solidFill>
            <a:ln w="25400">
              <a:solidFill>
                <a:srgbClr val="008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488" tIns="44450" rIns="90488" bIns="44450" anchor="ctr"/>
            <a:lstStyle/>
            <a:p>
              <a:pPr>
                <a:defRPr/>
              </a:pPr>
              <a:endParaRPr lang="en-US">
                <a:cs typeface="+mn-cs"/>
              </a:endParaRPr>
            </a:p>
          </p:txBody>
        </p:sp>
        <p:sp>
          <p:nvSpPr>
            <p:cNvPr id="29" name="Text Box 16"/>
            <p:cNvSpPr txBox="1">
              <a:spLocks noChangeArrowheads="1"/>
            </p:cNvSpPr>
            <p:nvPr/>
          </p:nvSpPr>
          <p:spPr bwMode="auto">
            <a:xfrm>
              <a:off x="3168" y="3590"/>
              <a:ext cx="1050" cy="23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0822" tIns="49526" rIns="100822" bIns="49526">
              <a:spAutoFit/>
            </a:bodyPr>
            <a:lstStyle>
              <a:lvl1pPr defTabSz="1019175" eaLnBrk="0" hangingPunct="0">
                <a:defRPr kumimoji="1" sz="2400">
                  <a:solidFill>
                    <a:schemeClr val="tx1"/>
                  </a:solidFill>
                  <a:latin typeface="Times New Roman" charset="0"/>
                  <a:ea typeface="ＭＳ Ｐゴシック" charset="0"/>
                </a:defRPr>
              </a:lvl1pPr>
              <a:lvl2pPr marL="509588" defTabSz="1019175" eaLnBrk="0" hangingPunct="0">
                <a:defRPr kumimoji="1" sz="2400">
                  <a:solidFill>
                    <a:schemeClr val="tx1"/>
                  </a:solidFill>
                  <a:latin typeface="Times New Roman" charset="0"/>
                  <a:ea typeface="ＭＳ Ｐゴシック" charset="0"/>
                </a:defRPr>
              </a:lvl2pPr>
              <a:lvl3pPr marL="1019175" defTabSz="1019175" eaLnBrk="0" hangingPunct="0">
                <a:defRPr kumimoji="1" sz="2400">
                  <a:solidFill>
                    <a:schemeClr val="tx1"/>
                  </a:solidFill>
                  <a:latin typeface="Times New Roman" charset="0"/>
                  <a:ea typeface="ＭＳ Ｐゴシック" charset="0"/>
                </a:defRPr>
              </a:lvl3pPr>
              <a:lvl4pPr marL="1528763" defTabSz="1019175" eaLnBrk="0" hangingPunct="0">
                <a:defRPr kumimoji="1" sz="2400">
                  <a:solidFill>
                    <a:schemeClr val="tx1"/>
                  </a:solidFill>
                  <a:latin typeface="Times New Roman" charset="0"/>
                  <a:ea typeface="ＭＳ Ｐゴシック" charset="0"/>
                </a:defRPr>
              </a:lvl4pPr>
              <a:lvl5pPr marL="2038350" defTabSz="1019175" eaLnBrk="0" hangingPunct="0">
                <a:defRPr kumimoji="1"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kumimoji="1"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kumimoji="1"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kumimoji="1"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defRPr/>
              </a:pPr>
              <a:r>
                <a:rPr kumimoji="0" lang="en-US" sz="1800" dirty="0">
                  <a:solidFill>
                    <a:srgbClr val="008000"/>
                  </a:solidFill>
                  <a:latin typeface="Arial" charset="0"/>
                  <a:cs typeface="+mn-cs"/>
                </a:rPr>
                <a:t>low-order byte</a:t>
              </a:r>
            </a:p>
          </p:txBody>
        </p:sp>
        <p:sp>
          <p:nvSpPr>
            <p:cNvPr id="30" name="Text Box 17"/>
            <p:cNvSpPr txBox="1">
              <a:spLocks noChangeArrowheads="1"/>
            </p:cNvSpPr>
            <p:nvPr/>
          </p:nvSpPr>
          <p:spPr bwMode="auto">
            <a:xfrm>
              <a:off x="4646" y="3590"/>
              <a:ext cx="1106" cy="237"/>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0822" tIns="49526" rIns="100822" bIns="49526">
              <a:spAutoFit/>
            </a:bodyPr>
            <a:lstStyle>
              <a:lvl1pPr defTabSz="1019175" eaLnBrk="0" hangingPunct="0">
                <a:defRPr kumimoji="1" sz="2400">
                  <a:solidFill>
                    <a:schemeClr val="tx1"/>
                  </a:solidFill>
                  <a:latin typeface="Times New Roman" charset="0"/>
                  <a:ea typeface="ＭＳ Ｐゴシック" charset="0"/>
                </a:defRPr>
              </a:lvl1pPr>
              <a:lvl2pPr marL="509588" defTabSz="1019175" eaLnBrk="0" hangingPunct="0">
                <a:defRPr kumimoji="1" sz="2400">
                  <a:solidFill>
                    <a:schemeClr val="tx1"/>
                  </a:solidFill>
                  <a:latin typeface="Times New Roman" charset="0"/>
                  <a:ea typeface="ＭＳ Ｐゴシック" charset="0"/>
                </a:defRPr>
              </a:lvl2pPr>
              <a:lvl3pPr marL="1019175" defTabSz="1019175" eaLnBrk="0" hangingPunct="0">
                <a:defRPr kumimoji="1" sz="2400">
                  <a:solidFill>
                    <a:schemeClr val="tx1"/>
                  </a:solidFill>
                  <a:latin typeface="Times New Roman" charset="0"/>
                  <a:ea typeface="ＭＳ Ｐゴシック" charset="0"/>
                </a:defRPr>
              </a:lvl3pPr>
              <a:lvl4pPr marL="1528763" defTabSz="1019175" eaLnBrk="0" hangingPunct="0">
                <a:defRPr kumimoji="1" sz="2400">
                  <a:solidFill>
                    <a:schemeClr val="tx1"/>
                  </a:solidFill>
                  <a:latin typeface="Times New Roman" charset="0"/>
                  <a:ea typeface="ＭＳ Ｐゴシック" charset="0"/>
                </a:defRPr>
              </a:lvl4pPr>
              <a:lvl5pPr marL="2038350" defTabSz="1019175" eaLnBrk="0" hangingPunct="0">
                <a:defRPr kumimoji="1"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kumimoji="1"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kumimoji="1"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kumimoji="1"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defRPr/>
              </a:pPr>
              <a:r>
                <a:rPr kumimoji="0" lang="en-US" sz="1800" dirty="0">
                  <a:solidFill>
                    <a:srgbClr val="008000"/>
                  </a:solidFill>
                  <a:latin typeface="Arial" charset="0"/>
                  <a:cs typeface="+mn-cs"/>
                </a:rPr>
                <a:t>high-order byte</a:t>
              </a:r>
            </a:p>
          </p:txBody>
        </p:sp>
        <p:sp>
          <p:nvSpPr>
            <p:cNvPr id="31" name="Line 22"/>
            <p:cNvSpPr>
              <a:spLocks noChangeShapeType="1"/>
            </p:cNvSpPr>
            <p:nvPr/>
          </p:nvSpPr>
          <p:spPr bwMode="auto">
            <a:xfrm flipV="1">
              <a:off x="3749" y="3210"/>
              <a:ext cx="1584" cy="272"/>
            </a:xfrm>
            <a:prstGeom prst="line">
              <a:avLst/>
            </a:prstGeom>
            <a:noFill/>
            <a:ln w="38100">
              <a:solidFill>
                <a:schemeClr val="tx1"/>
              </a:solidFill>
              <a:prstDash val="sysDot"/>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a:defRPr/>
              </a:pPr>
              <a:endParaRPr lang="en-US">
                <a:cs typeface="+mn-cs"/>
              </a:endParaRPr>
            </a:p>
          </p:txBody>
        </p:sp>
        <p:sp>
          <p:nvSpPr>
            <p:cNvPr id="32" name="Line 23"/>
            <p:cNvSpPr>
              <a:spLocks noChangeShapeType="1"/>
            </p:cNvSpPr>
            <p:nvPr/>
          </p:nvSpPr>
          <p:spPr bwMode="auto">
            <a:xfrm flipH="1" flipV="1">
              <a:off x="3749" y="3210"/>
              <a:ext cx="1584" cy="272"/>
            </a:xfrm>
            <a:prstGeom prst="line">
              <a:avLst/>
            </a:prstGeom>
            <a:noFill/>
            <a:ln w="38100">
              <a:solidFill>
                <a:schemeClr val="tx1"/>
              </a:solidFill>
              <a:prstDash val="sysDot"/>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488" tIns="44450" rIns="90488" bIns="44450"/>
            <a:lstStyle/>
            <a:p>
              <a:pPr>
                <a:defRPr/>
              </a:pPr>
              <a:endParaRPr lang="en-US">
                <a:cs typeface="+mn-cs"/>
              </a:endParaRPr>
            </a:p>
          </p:txBody>
        </p:sp>
      </p:grpSp>
      <p:sp>
        <p:nvSpPr>
          <p:cNvPr id="33" name="Text Box 24"/>
          <p:cNvSpPr txBox="1">
            <a:spLocks noChangeArrowheads="1"/>
          </p:cNvSpPr>
          <p:nvPr/>
        </p:nvSpPr>
        <p:spPr bwMode="auto">
          <a:xfrm>
            <a:off x="7638297" y="4263303"/>
            <a:ext cx="472993" cy="377018"/>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100822" tIns="49526" rIns="100822" bIns="49526">
            <a:spAutoFit/>
          </a:bodyPr>
          <a:lstStyle>
            <a:lvl1pPr defTabSz="1019175" eaLnBrk="0" hangingPunct="0">
              <a:defRPr kumimoji="1" sz="2400">
                <a:solidFill>
                  <a:schemeClr val="tx1"/>
                </a:solidFill>
                <a:latin typeface="Times New Roman" charset="0"/>
                <a:ea typeface="ＭＳ Ｐゴシック" charset="0"/>
              </a:defRPr>
            </a:lvl1pPr>
            <a:lvl2pPr marL="509588" defTabSz="1019175" eaLnBrk="0" hangingPunct="0">
              <a:defRPr kumimoji="1" sz="2400">
                <a:solidFill>
                  <a:schemeClr val="tx1"/>
                </a:solidFill>
                <a:latin typeface="Times New Roman" charset="0"/>
                <a:ea typeface="ＭＳ Ｐゴシック" charset="0"/>
              </a:defRPr>
            </a:lvl2pPr>
            <a:lvl3pPr marL="1019175" defTabSz="1019175" eaLnBrk="0" hangingPunct="0">
              <a:defRPr kumimoji="1" sz="2400">
                <a:solidFill>
                  <a:schemeClr val="tx1"/>
                </a:solidFill>
                <a:latin typeface="Times New Roman" charset="0"/>
                <a:ea typeface="ＭＳ Ｐゴシック" charset="0"/>
              </a:defRPr>
            </a:lvl3pPr>
            <a:lvl4pPr marL="1528763" defTabSz="1019175" eaLnBrk="0" hangingPunct="0">
              <a:defRPr kumimoji="1" sz="2400">
                <a:solidFill>
                  <a:schemeClr val="tx1"/>
                </a:solidFill>
                <a:latin typeface="Times New Roman" charset="0"/>
                <a:ea typeface="ＭＳ Ｐゴシック" charset="0"/>
              </a:defRPr>
            </a:lvl4pPr>
            <a:lvl5pPr marL="2038350" defTabSz="1019175" eaLnBrk="0" hangingPunct="0">
              <a:defRPr kumimoji="1"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kumimoji="1"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kumimoji="1"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kumimoji="1"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defRPr/>
            </a:pPr>
            <a:r>
              <a:rPr kumimoji="0" lang="en-US" sz="1800" dirty="0">
                <a:solidFill>
                  <a:srgbClr val="000099"/>
                </a:solidFill>
                <a:latin typeface="Arial" charset="0"/>
                <a:cs typeface="+mn-cs"/>
              </a:rPr>
              <a:t>F2</a:t>
            </a:r>
          </a:p>
        </p:txBody>
      </p:sp>
      <p:sp>
        <p:nvSpPr>
          <p:cNvPr id="34" name="Text Box 25"/>
          <p:cNvSpPr txBox="1">
            <a:spLocks noChangeArrowheads="1"/>
          </p:cNvSpPr>
          <p:nvPr/>
        </p:nvSpPr>
        <p:spPr bwMode="auto">
          <a:xfrm>
            <a:off x="308769" y="4263303"/>
            <a:ext cx="4800600" cy="377018"/>
          </a:xfrm>
          <a:prstGeom prst="rect">
            <a:avLst/>
          </a:prstGeom>
          <a:noFill/>
          <a:ln>
            <a:noFill/>
          </a:ln>
          <a:effectLst/>
          <a:extLst>
            <a:ext uri="{909E8E84-426E-40dd-AFC4-6F175D3DCCD1}">
              <a14:hiddenFill xmlns:a14="http://schemas.microsoft.com/office/drawing/2010/main" xmlns="">
                <a:solidFill>
                  <a:schemeClr val="bg2"/>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100822" tIns="49526" rIns="100822" bIns="49526">
            <a:spAutoFit/>
          </a:bodyPr>
          <a:lstStyle>
            <a:lvl1pPr defTabSz="1019175" eaLnBrk="0" hangingPunct="0">
              <a:defRPr kumimoji="1" sz="2400">
                <a:solidFill>
                  <a:schemeClr val="tx1"/>
                </a:solidFill>
                <a:latin typeface="Times New Roman" charset="0"/>
                <a:ea typeface="ＭＳ Ｐゴシック" charset="0"/>
              </a:defRPr>
            </a:lvl1pPr>
            <a:lvl2pPr marL="509588" defTabSz="1019175" eaLnBrk="0" hangingPunct="0">
              <a:defRPr kumimoji="1" sz="2400">
                <a:solidFill>
                  <a:schemeClr val="tx1"/>
                </a:solidFill>
                <a:latin typeface="Times New Roman" charset="0"/>
                <a:ea typeface="ＭＳ Ｐゴシック" charset="0"/>
              </a:defRPr>
            </a:lvl2pPr>
            <a:lvl3pPr marL="1019175" defTabSz="1019175" eaLnBrk="0" hangingPunct="0">
              <a:defRPr kumimoji="1" sz="2400">
                <a:solidFill>
                  <a:schemeClr val="tx1"/>
                </a:solidFill>
                <a:latin typeface="Times New Roman" charset="0"/>
                <a:ea typeface="ＭＳ Ｐゴシック" charset="0"/>
              </a:defRPr>
            </a:lvl3pPr>
            <a:lvl4pPr marL="1528763" defTabSz="1019175" eaLnBrk="0" hangingPunct="0">
              <a:defRPr kumimoji="1" sz="2400">
                <a:solidFill>
                  <a:schemeClr val="tx1"/>
                </a:solidFill>
                <a:latin typeface="Times New Roman" charset="0"/>
                <a:ea typeface="ＭＳ Ｐゴシック" charset="0"/>
              </a:defRPr>
            </a:lvl4pPr>
            <a:lvl5pPr marL="2038350" defTabSz="1019175" eaLnBrk="0" hangingPunct="0">
              <a:defRPr kumimoji="1" sz="2400">
                <a:solidFill>
                  <a:schemeClr val="tx1"/>
                </a:solidFill>
                <a:latin typeface="Times New Roman" charset="0"/>
                <a:ea typeface="ＭＳ Ｐゴシック" charset="0"/>
              </a:defRPr>
            </a:lvl5pPr>
            <a:lvl6pPr marL="2495550" defTabSz="1019175" eaLnBrk="0" fontAlgn="base" hangingPunct="0">
              <a:spcBef>
                <a:spcPct val="0"/>
              </a:spcBef>
              <a:spcAft>
                <a:spcPct val="0"/>
              </a:spcAft>
              <a:defRPr kumimoji="1" sz="2400">
                <a:solidFill>
                  <a:schemeClr val="tx1"/>
                </a:solidFill>
                <a:latin typeface="Times New Roman" charset="0"/>
                <a:ea typeface="ＭＳ Ｐゴシック" charset="0"/>
              </a:defRPr>
            </a:lvl6pPr>
            <a:lvl7pPr marL="2952750" defTabSz="1019175" eaLnBrk="0" fontAlgn="base" hangingPunct="0">
              <a:spcBef>
                <a:spcPct val="0"/>
              </a:spcBef>
              <a:spcAft>
                <a:spcPct val="0"/>
              </a:spcAft>
              <a:defRPr kumimoji="1" sz="2400">
                <a:solidFill>
                  <a:schemeClr val="tx1"/>
                </a:solidFill>
                <a:latin typeface="Times New Roman" charset="0"/>
                <a:ea typeface="ＭＳ Ｐゴシック" charset="0"/>
              </a:defRPr>
            </a:lvl7pPr>
            <a:lvl8pPr marL="3409950" defTabSz="1019175" eaLnBrk="0" fontAlgn="base" hangingPunct="0">
              <a:spcBef>
                <a:spcPct val="0"/>
              </a:spcBef>
              <a:spcAft>
                <a:spcPct val="0"/>
              </a:spcAft>
              <a:defRPr kumimoji="1" sz="2400">
                <a:solidFill>
                  <a:schemeClr val="tx1"/>
                </a:solidFill>
                <a:latin typeface="Times New Roman" charset="0"/>
                <a:ea typeface="ＭＳ Ｐゴシック" charset="0"/>
              </a:defRPr>
            </a:lvl8pPr>
            <a:lvl9pPr marL="3867150" defTabSz="1019175" eaLnBrk="0" fontAlgn="base" hangingPunct="0">
              <a:spcBef>
                <a:spcPct val="0"/>
              </a:spcBef>
              <a:spcAft>
                <a:spcPct val="0"/>
              </a:spcAft>
              <a:defRPr kumimoji="1" sz="2400">
                <a:solidFill>
                  <a:schemeClr val="tx1"/>
                </a:solidFill>
                <a:latin typeface="Times New Roman" charset="0"/>
                <a:ea typeface="ＭＳ Ｐゴシック" charset="0"/>
              </a:defRPr>
            </a:lvl9pPr>
          </a:lstStyle>
          <a:p>
            <a:pPr>
              <a:defRPr/>
            </a:pPr>
            <a:r>
              <a:rPr kumimoji="0" lang="en-US" sz="1800" dirty="0">
                <a:solidFill>
                  <a:srgbClr val="000099"/>
                </a:solidFill>
                <a:latin typeface="Tahoma" charset="0"/>
                <a:cs typeface="+mn-cs"/>
              </a:rPr>
              <a:t>Integer representation (2 byte)</a:t>
            </a:r>
          </a:p>
        </p:txBody>
      </p:sp>
    </p:spTree>
    <p:extLst>
      <p:ext uri="{BB962C8B-B14F-4D97-AF65-F5344CB8AC3E}">
        <p14:creationId xmlns:p14="http://schemas.microsoft.com/office/powerpoint/2010/main" val="83032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barn(inVertical)">
                                      <p:cBhvr>
                                        <p:cTn id="19" dur="500"/>
                                        <p:tgtEl>
                                          <p:spTgt spid="3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barn(inVertical)">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33" grpId="0"/>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Byte Ordering Problem</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defTabSz="914400">
              <a:spcBef>
                <a:spcPts val="0"/>
              </a:spcBef>
              <a:spcAft>
                <a:spcPts val="600"/>
              </a:spcAft>
              <a:defRPr/>
            </a:pPr>
            <a:r>
              <a:rPr lang="en-US" sz="2400" dirty="0"/>
              <a:t>What would happen if two computers with different integer byte ordering communicate?</a:t>
            </a:r>
          </a:p>
          <a:p>
            <a:pPr marL="685800" lvl="1" algn="just" defTabSz="914400">
              <a:spcBef>
                <a:spcPts val="0"/>
              </a:spcBef>
              <a:spcAft>
                <a:spcPts val="600"/>
              </a:spcAft>
              <a:defRPr/>
            </a:pPr>
            <a:r>
              <a:rPr lang="en-US" sz="2000" dirty="0"/>
              <a:t>Nothing</a:t>
            </a:r>
            <a:r>
              <a:rPr lang="is-IS" sz="2000" dirty="0"/>
              <a:t>… if they do not exchange integers!</a:t>
            </a:r>
          </a:p>
          <a:p>
            <a:pPr marL="685800" lvl="1" algn="just" defTabSz="914400">
              <a:spcBef>
                <a:spcPts val="0"/>
              </a:spcBef>
              <a:spcAft>
                <a:spcPts val="600"/>
              </a:spcAft>
              <a:defRPr/>
            </a:pPr>
            <a:r>
              <a:rPr lang="is-IS" sz="2000" dirty="0"/>
              <a:t>But... </a:t>
            </a:r>
            <a:r>
              <a:rPr lang="en-US" sz="2000" dirty="0" err="1"/>
              <a:t>i</a:t>
            </a:r>
            <a:r>
              <a:rPr lang="is-IS" sz="2000" dirty="0"/>
              <a:t>f they exchange integers, they would get the wrong order of bytes, and therefore, the wrong value!</a:t>
            </a:r>
            <a:endParaRPr lang="en-US" sz="2000" dirty="0"/>
          </a:p>
        </p:txBody>
      </p:sp>
      <p:grpSp>
        <p:nvGrpSpPr>
          <p:cNvPr id="8" name="Group 27"/>
          <p:cNvGrpSpPr>
            <a:grpSpLocks/>
          </p:cNvGrpSpPr>
          <p:nvPr/>
        </p:nvGrpSpPr>
        <p:grpSpPr bwMode="auto">
          <a:xfrm>
            <a:off x="3395969" y="5214583"/>
            <a:ext cx="5362575" cy="1274763"/>
            <a:chOff x="2352" y="3780"/>
            <a:chExt cx="3378" cy="803"/>
          </a:xfrm>
        </p:grpSpPr>
        <p:grpSp>
          <p:nvGrpSpPr>
            <p:cNvPr id="10" name="Group 23"/>
            <p:cNvGrpSpPr>
              <a:grpSpLocks/>
            </p:cNvGrpSpPr>
            <p:nvPr/>
          </p:nvGrpSpPr>
          <p:grpSpPr bwMode="auto">
            <a:xfrm>
              <a:off x="2352" y="3780"/>
              <a:ext cx="3295" cy="803"/>
              <a:chOff x="2352" y="3780"/>
              <a:chExt cx="3295" cy="803"/>
            </a:xfrm>
          </p:grpSpPr>
          <p:sp>
            <p:nvSpPr>
              <p:cNvPr id="12" name="Rectangle 7"/>
              <p:cNvSpPr>
                <a:spLocks noChangeArrowheads="1"/>
              </p:cNvSpPr>
              <p:nvPr/>
            </p:nvSpPr>
            <p:spPr bwMode="auto">
              <a:xfrm>
                <a:off x="3658" y="4199"/>
                <a:ext cx="1989" cy="384"/>
              </a:xfrm>
              <a:prstGeom prst="rect">
                <a:avLst/>
              </a:prstGeom>
              <a:solidFill>
                <a:srgbClr val="D4F0E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14" name="Text Box 9"/>
              <p:cNvSpPr txBox="1">
                <a:spLocks noChangeArrowheads="1"/>
              </p:cNvSpPr>
              <p:nvPr/>
            </p:nvSpPr>
            <p:spPr bwMode="auto">
              <a:xfrm>
                <a:off x="3652" y="3780"/>
                <a:ext cx="1800"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defRPr/>
                </a:pPr>
                <a:r>
                  <a:rPr lang="en-US" dirty="0">
                    <a:cs typeface="+mn-cs"/>
                  </a:rPr>
                  <a:t>Message in Memory of</a:t>
                </a:r>
                <a:br>
                  <a:rPr lang="en-US" dirty="0">
                    <a:cs typeface="+mn-cs"/>
                  </a:rPr>
                </a:br>
                <a:r>
                  <a:rPr lang="en-US" dirty="0">
                    <a:cs typeface="+mn-cs"/>
                  </a:rPr>
                  <a:t>of </a:t>
                </a:r>
                <a:r>
                  <a:rPr lang="en-US" dirty="0">
                    <a:solidFill>
                      <a:srgbClr val="008000"/>
                    </a:solidFill>
                    <a:cs typeface="+mn-cs"/>
                  </a:rPr>
                  <a:t>big-endian </a:t>
                </a:r>
                <a:r>
                  <a:rPr lang="en-US" dirty="0">
                    <a:cs typeface="+mn-cs"/>
                  </a:rPr>
                  <a:t>Computer</a:t>
                </a:r>
              </a:p>
            </p:txBody>
          </p:sp>
          <p:sp>
            <p:nvSpPr>
              <p:cNvPr id="16" name="Line 10"/>
              <p:cNvSpPr>
                <a:spLocks noChangeShapeType="1"/>
              </p:cNvSpPr>
              <p:nvPr/>
            </p:nvSpPr>
            <p:spPr bwMode="auto">
              <a:xfrm>
                <a:off x="2352" y="4437"/>
                <a:ext cx="1300" cy="0"/>
              </a:xfrm>
              <a:prstGeom prst="line">
                <a:avLst/>
              </a:prstGeom>
              <a:noFill/>
              <a:ln w="101600">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600">
                  <a:cs typeface="+mn-cs"/>
                </a:endParaRPr>
              </a:p>
            </p:txBody>
          </p:sp>
          <p:sp>
            <p:nvSpPr>
              <p:cNvPr id="17" name="Text Box 12"/>
              <p:cNvSpPr txBox="1">
                <a:spLocks noChangeArrowheads="1"/>
              </p:cNvSpPr>
              <p:nvPr/>
            </p:nvSpPr>
            <p:spPr bwMode="auto">
              <a:xfrm>
                <a:off x="2430" y="3984"/>
                <a:ext cx="1047"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cs typeface="+mn-cs"/>
                  </a:rPr>
                  <a:t>Message is sent </a:t>
                </a:r>
              </a:p>
              <a:p>
                <a:pPr>
                  <a:defRPr/>
                </a:pPr>
                <a:r>
                  <a:rPr lang="en-US" dirty="0">
                    <a:cs typeface="+mn-cs"/>
                  </a:rPr>
                  <a:t>across Network</a:t>
                </a:r>
              </a:p>
            </p:txBody>
          </p:sp>
        </p:grpSp>
        <p:sp>
          <p:nvSpPr>
            <p:cNvPr id="11" name="Text Box 8"/>
            <p:cNvSpPr txBox="1">
              <a:spLocks noChangeArrowheads="1"/>
            </p:cNvSpPr>
            <p:nvPr/>
          </p:nvSpPr>
          <p:spPr bwMode="auto">
            <a:xfrm>
              <a:off x="3766" y="4231"/>
              <a:ext cx="1964"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defRPr/>
              </a:pPr>
              <a:r>
                <a:rPr lang="en-US" sz="2400" dirty="0">
                  <a:cs typeface="+mn-cs"/>
                </a:rPr>
                <a:t>48 45 4C 4C 6F </a:t>
              </a:r>
              <a:r>
                <a:rPr lang="en-US" sz="2400" dirty="0">
                  <a:solidFill>
                    <a:srgbClr val="FF0000"/>
                  </a:solidFill>
                  <a:cs typeface="+mn-cs"/>
                </a:rPr>
                <a:t>01 00</a:t>
              </a:r>
            </a:p>
          </p:txBody>
        </p:sp>
      </p:grpSp>
      <p:sp>
        <p:nvSpPr>
          <p:cNvPr id="19" name="Rectangle 14"/>
          <p:cNvSpPr>
            <a:spLocks noChangeArrowheads="1"/>
          </p:cNvSpPr>
          <p:nvPr/>
        </p:nvSpPr>
        <p:spPr bwMode="auto">
          <a:xfrm>
            <a:off x="216205" y="3754876"/>
            <a:ext cx="3179854" cy="609600"/>
          </a:xfrm>
          <a:prstGeom prst="rect">
            <a:avLst/>
          </a:prstGeom>
          <a:solidFill>
            <a:srgbClr val="E6ECFE"/>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0" name="Text Box 13"/>
          <p:cNvSpPr txBox="1">
            <a:spLocks noChangeArrowheads="1"/>
          </p:cNvSpPr>
          <p:nvPr/>
        </p:nvSpPr>
        <p:spPr bwMode="auto">
          <a:xfrm>
            <a:off x="597205" y="3831076"/>
            <a:ext cx="31242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2000" dirty="0">
                <a:cs typeface="+mn-cs"/>
              </a:rPr>
              <a:t> Message is: [HELLO,</a:t>
            </a:r>
            <a:r>
              <a:rPr lang="en-US" sz="2000" dirty="0">
                <a:solidFill>
                  <a:srgbClr val="008000"/>
                </a:solidFill>
                <a:cs typeface="+mn-cs"/>
              </a:rPr>
              <a:t>1</a:t>
            </a:r>
            <a:r>
              <a:rPr lang="en-US" sz="2000" dirty="0">
                <a:cs typeface="+mn-cs"/>
              </a:rPr>
              <a:t>] </a:t>
            </a:r>
          </a:p>
        </p:txBody>
      </p:sp>
      <p:grpSp>
        <p:nvGrpSpPr>
          <p:cNvPr id="21" name="Group 24"/>
          <p:cNvGrpSpPr>
            <a:grpSpLocks/>
          </p:cNvGrpSpPr>
          <p:nvPr/>
        </p:nvGrpSpPr>
        <p:grpSpPr bwMode="auto">
          <a:xfrm>
            <a:off x="5469797" y="3744883"/>
            <a:ext cx="3543300" cy="2097088"/>
            <a:chOff x="3956" y="2832"/>
            <a:chExt cx="2232" cy="1321"/>
          </a:xfrm>
        </p:grpSpPr>
        <p:sp>
          <p:nvSpPr>
            <p:cNvPr id="22" name="Line 16"/>
            <p:cNvSpPr>
              <a:spLocks noChangeShapeType="1"/>
            </p:cNvSpPr>
            <p:nvPr/>
          </p:nvSpPr>
          <p:spPr bwMode="auto">
            <a:xfrm>
              <a:off x="5907" y="3264"/>
              <a:ext cx="11" cy="889"/>
            </a:xfrm>
            <a:prstGeom prst="line">
              <a:avLst/>
            </a:prstGeom>
            <a:noFill/>
            <a:ln w="101600">
              <a:solidFill>
                <a:schemeClr val="tx1"/>
              </a:solidFill>
              <a:prstDash val="sysDot"/>
              <a:miter lim="800000"/>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600">
                <a:cs typeface="+mn-cs"/>
              </a:endParaRPr>
            </a:p>
          </p:txBody>
        </p:sp>
        <p:sp>
          <p:nvSpPr>
            <p:cNvPr id="23" name="Rectangle 17"/>
            <p:cNvSpPr>
              <a:spLocks noChangeArrowheads="1"/>
            </p:cNvSpPr>
            <p:nvPr/>
          </p:nvSpPr>
          <p:spPr bwMode="auto">
            <a:xfrm>
              <a:off x="3956" y="2832"/>
              <a:ext cx="1988" cy="384"/>
            </a:xfrm>
            <a:prstGeom prst="rect">
              <a:avLst/>
            </a:prstGeom>
            <a:solidFill>
              <a:srgbClr val="E6ECFE"/>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 name="Text Box 18"/>
            <p:cNvSpPr txBox="1">
              <a:spLocks noChangeArrowheads="1"/>
            </p:cNvSpPr>
            <p:nvPr/>
          </p:nvSpPr>
          <p:spPr bwMode="auto">
            <a:xfrm>
              <a:off x="3984" y="2880"/>
              <a:ext cx="2204"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sz="2000" dirty="0">
                  <a:cs typeface="+mn-cs"/>
                </a:rPr>
                <a:t> Message is: [HELLO,</a:t>
              </a:r>
              <a:r>
                <a:rPr lang="en-US" sz="2000" dirty="0">
                  <a:solidFill>
                    <a:srgbClr val="FF0000"/>
                  </a:solidFill>
                  <a:cs typeface="+mn-cs"/>
                </a:rPr>
                <a:t>256</a:t>
              </a:r>
              <a:r>
                <a:rPr lang="en-US" sz="2000" dirty="0">
                  <a:cs typeface="+mn-cs"/>
                </a:rPr>
                <a:t>] </a:t>
              </a:r>
            </a:p>
          </p:txBody>
        </p:sp>
        <p:sp>
          <p:nvSpPr>
            <p:cNvPr id="25" name="Text Box 20"/>
            <p:cNvSpPr txBox="1">
              <a:spLocks noChangeArrowheads="1"/>
            </p:cNvSpPr>
            <p:nvPr/>
          </p:nvSpPr>
          <p:spPr bwMode="auto">
            <a:xfrm rot="16231530" flipH="1">
              <a:off x="5134" y="3452"/>
              <a:ext cx="1104"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dirty="0">
                  <a:cs typeface="+mn-cs"/>
                </a:rPr>
                <a:t>Processing</a:t>
              </a:r>
              <a:r>
                <a:rPr lang="en-US" sz="2000" dirty="0">
                  <a:cs typeface="+mn-cs"/>
                </a:rPr>
                <a:t> </a:t>
              </a:r>
            </a:p>
          </p:txBody>
        </p:sp>
      </p:grpSp>
      <p:grpSp>
        <p:nvGrpSpPr>
          <p:cNvPr id="26" name="Group 25"/>
          <p:cNvGrpSpPr>
            <a:grpSpLocks/>
          </p:cNvGrpSpPr>
          <p:nvPr/>
        </p:nvGrpSpPr>
        <p:grpSpPr bwMode="auto">
          <a:xfrm>
            <a:off x="144768" y="3832664"/>
            <a:ext cx="3251200" cy="2628901"/>
            <a:chOff x="99" y="2881"/>
            <a:chExt cx="2048" cy="1656"/>
          </a:xfrm>
        </p:grpSpPr>
        <p:grpSp>
          <p:nvGrpSpPr>
            <p:cNvPr id="27" name="Group 22"/>
            <p:cNvGrpSpPr>
              <a:grpSpLocks/>
            </p:cNvGrpSpPr>
            <p:nvPr/>
          </p:nvGrpSpPr>
          <p:grpSpPr bwMode="auto">
            <a:xfrm>
              <a:off x="99" y="3248"/>
              <a:ext cx="2048" cy="1289"/>
              <a:chOff x="99" y="3248"/>
              <a:chExt cx="2048" cy="1289"/>
            </a:xfrm>
          </p:grpSpPr>
          <p:sp>
            <p:nvSpPr>
              <p:cNvPr id="29" name="Rectangle 4"/>
              <p:cNvSpPr>
                <a:spLocks noChangeArrowheads="1"/>
              </p:cNvSpPr>
              <p:nvPr/>
            </p:nvSpPr>
            <p:spPr bwMode="auto">
              <a:xfrm>
                <a:off x="144" y="4153"/>
                <a:ext cx="2003" cy="384"/>
              </a:xfrm>
              <a:prstGeom prst="rect">
                <a:avLst/>
              </a:prstGeom>
              <a:solidFill>
                <a:srgbClr val="D4F0E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30" name="Text Box 5"/>
              <p:cNvSpPr txBox="1">
                <a:spLocks noChangeArrowheads="1"/>
              </p:cNvSpPr>
              <p:nvPr/>
            </p:nvSpPr>
            <p:spPr bwMode="auto">
              <a:xfrm>
                <a:off x="210" y="4184"/>
                <a:ext cx="1937"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defRPr/>
                </a:pPr>
                <a:r>
                  <a:rPr lang="en-US" sz="2400" dirty="0">
                    <a:cs typeface="+mn-cs"/>
                  </a:rPr>
                  <a:t>48 45 4C 4C 6F </a:t>
                </a:r>
                <a:r>
                  <a:rPr lang="en-US" sz="2400" dirty="0">
                    <a:solidFill>
                      <a:srgbClr val="008000"/>
                    </a:solidFill>
                    <a:cs typeface="+mn-cs"/>
                  </a:rPr>
                  <a:t>01 00</a:t>
                </a:r>
              </a:p>
            </p:txBody>
          </p:sp>
          <p:sp>
            <p:nvSpPr>
              <p:cNvPr id="31" name="Text Box 6"/>
              <p:cNvSpPr txBox="1">
                <a:spLocks noChangeArrowheads="1"/>
              </p:cNvSpPr>
              <p:nvPr/>
            </p:nvSpPr>
            <p:spPr bwMode="auto">
              <a:xfrm>
                <a:off x="99" y="3722"/>
                <a:ext cx="1473"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cs typeface="+mn-cs"/>
                  </a:rPr>
                  <a:t>Message in Memory of</a:t>
                </a:r>
                <a:br>
                  <a:rPr lang="en-US" dirty="0">
                    <a:cs typeface="+mn-cs"/>
                  </a:rPr>
                </a:br>
                <a:r>
                  <a:rPr lang="en-US" dirty="0">
                    <a:solidFill>
                      <a:srgbClr val="008000"/>
                    </a:solidFill>
                    <a:cs typeface="+mn-cs"/>
                  </a:rPr>
                  <a:t>little-endian </a:t>
                </a:r>
                <a:r>
                  <a:rPr lang="en-US" dirty="0">
                    <a:cs typeface="+mn-cs"/>
                  </a:rPr>
                  <a:t>Computer</a:t>
                </a:r>
              </a:p>
            </p:txBody>
          </p:sp>
          <p:sp>
            <p:nvSpPr>
              <p:cNvPr id="32" name="Line 15"/>
              <p:cNvSpPr>
                <a:spLocks noChangeShapeType="1"/>
              </p:cNvSpPr>
              <p:nvPr/>
            </p:nvSpPr>
            <p:spPr bwMode="auto">
              <a:xfrm>
                <a:off x="2077" y="3248"/>
                <a:ext cx="0" cy="889"/>
              </a:xfrm>
              <a:prstGeom prst="line">
                <a:avLst/>
              </a:prstGeom>
              <a:noFill/>
              <a:ln w="101600">
                <a:solidFill>
                  <a:schemeClr val="tx1"/>
                </a:solidFill>
                <a:prstDash val="sysDot"/>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600">
                  <a:cs typeface="+mn-cs"/>
                </a:endParaRPr>
              </a:p>
            </p:txBody>
          </p:sp>
        </p:grpSp>
        <p:sp>
          <p:nvSpPr>
            <p:cNvPr id="28" name="Text Box 21"/>
            <p:cNvSpPr txBox="1">
              <a:spLocks noChangeArrowheads="1"/>
            </p:cNvSpPr>
            <p:nvPr/>
          </p:nvSpPr>
          <p:spPr bwMode="auto">
            <a:xfrm rot="16231530" flipH="1">
              <a:off x="1333" y="3307"/>
              <a:ext cx="1104"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defRPr/>
              </a:pPr>
              <a:r>
                <a:rPr lang="en-US" dirty="0">
                  <a:cs typeface="+mn-cs"/>
                </a:rPr>
                <a:t>Processing</a:t>
              </a:r>
              <a:r>
                <a:rPr lang="en-US" sz="2000" dirty="0">
                  <a:cs typeface="+mn-cs"/>
                </a:rPr>
                <a:t> </a:t>
              </a:r>
            </a:p>
          </p:txBody>
        </p:sp>
      </p:grpSp>
    </p:spTree>
    <p:extLst>
      <p:ext uri="{BB962C8B-B14F-4D97-AF65-F5344CB8AC3E}">
        <p14:creationId xmlns:p14="http://schemas.microsoft.com/office/powerpoint/2010/main" val="268931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checkerboard(across)">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checkerboard(across)">
                                      <p:cBhvr>
                                        <p:cTn id="16" dur="500"/>
                                        <p:tgtEl>
                                          <p:spTgt spid="19"/>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checkerboard(across)">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0-#ppt_w/2"/>
                                          </p:val>
                                        </p:tav>
                                        <p:tav tm="100000">
                                          <p:val>
                                            <p:strVal val="#ppt_x"/>
                                          </p:val>
                                        </p:tav>
                                      </p:tavLst>
                                    </p:anim>
                                    <p:anim calcmode="lin" valueType="num">
                                      <p:cBhvr additive="base">
                                        <p:cTn id="25"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0-#ppt_w/2"/>
                                          </p:val>
                                        </p:tav>
                                        <p:tav tm="100000">
                                          <p:val>
                                            <p:strVal val="#ppt_x"/>
                                          </p:val>
                                        </p:tav>
                                      </p:tavLst>
                                    </p:anim>
                                    <p:anim calcmode="lin" valueType="num">
                                      <p:cBhvr additive="base">
                                        <p:cTn id="3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0-#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Byte Ordering Solution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331080" y="1600200"/>
            <a:ext cx="8229600" cy="4807744"/>
          </a:xfrm>
        </p:spPr>
        <p:txBody>
          <a:bodyPr>
            <a:noAutofit/>
          </a:bodyPr>
          <a:lstStyle/>
          <a:p>
            <a:pPr marL="285750" indent="-285750" algn="just" defTabSz="914400">
              <a:spcBef>
                <a:spcPts val="0"/>
              </a:spcBef>
              <a:spcAft>
                <a:spcPts val="600"/>
              </a:spcAft>
              <a:defRPr/>
            </a:pPr>
            <a:r>
              <a:rPr lang="en-US" sz="2400" dirty="0"/>
              <a:t>There are two solutions if computers (hosts) with different byte ordering system want to communicate</a:t>
            </a:r>
          </a:p>
          <a:p>
            <a:pPr marL="685800" lvl="1" indent="-228600" algn="just" defTabSz="914400">
              <a:spcBef>
                <a:spcPts val="0"/>
              </a:spcBef>
              <a:spcAft>
                <a:spcPts val="600"/>
              </a:spcAft>
              <a:defRPr/>
            </a:pPr>
            <a:r>
              <a:rPr lang="en-US" sz="2000" dirty="0"/>
              <a:t>They must </a:t>
            </a:r>
            <a:r>
              <a:rPr lang="en-US" sz="2000" dirty="0">
                <a:solidFill>
                  <a:srgbClr val="008000"/>
                </a:solidFill>
              </a:rPr>
              <a:t>know the kind of architecture </a:t>
            </a:r>
            <a:r>
              <a:rPr lang="en-US" sz="2000" dirty="0"/>
              <a:t>of the sending computer</a:t>
            </a:r>
          </a:p>
          <a:p>
            <a:pPr marL="1085850" lvl="2" algn="just" defTabSz="914400">
              <a:spcBef>
                <a:spcPts val="0"/>
              </a:spcBef>
              <a:spcAft>
                <a:spcPts val="600"/>
              </a:spcAft>
              <a:defRPr/>
            </a:pPr>
            <a:r>
              <a:rPr lang="en-US" sz="2000" dirty="0"/>
              <a:t>Bad solution, it has not been implemented</a:t>
            </a:r>
          </a:p>
          <a:p>
            <a:pPr marL="685800" lvl="1" indent="-228600" algn="just" defTabSz="914400">
              <a:spcBef>
                <a:spcPts val="0"/>
              </a:spcBef>
              <a:spcAft>
                <a:spcPts val="600"/>
              </a:spcAft>
              <a:defRPr/>
            </a:pPr>
            <a:r>
              <a:rPr lang="en-US" sz="2000" dirty="0"/>
              <a:t>Introduction of a </a:t>
            </a:r>
            <a:r>
              <a:rPr lang="en-US" sz="2000" dirty="0">
                <a:solidFill>
                  <a:srgbClr val="008000"/>
                </a:solidFill>
              </a:rPr>
              <a:t>network byte order</a:t>
            </a:r>
            <a:r>
              <a:rPr lang="en-US" sz="2000" dirty="0"/>
              <a:t>. The functions are:</a:t>
            </a:r>
          </a:p>
          <a:p>
            <a:pPr marL="685800" lvl="1" defTabSz="914400">
              <a:spcBef>
                <a:spcPts val="0"/>
              </a:spcBef>
              <a:spcAft>
                <a:spcPts val="600"/>
              </a:spcAft>
              <a:buNone/>
              <a:defRPr/>
            </a:pPr>
            <a:r>
              <a:rPr lang="en-US" sz="1800" b="1" dirty="0">
                <a:solidFill>
                  <a:srgbClr val="2F02F0"/>
                </a:solidFill>
                <a:latin typeface="Courier New" charset="0"/>
              </a:rPr>
              <a:t>uint16_t </a:t>
            </a:r>
            <a:r>
              <a:rPr lang="en-US" sz="1800" b="1" dirty="0" err="1">
                <a:solidFill>
                  <a:srgbClr val="00B050"/>
                </a:solidFill>
                <a:latin typeface="Courier New" charset="0"/>
              </a:rPr>
              <a:t>hton</a:t>
            </a:r>
            <a:r>
              <a:rPr lang="en-US" sz="1800" b="1" dirty="0" err="1">
                <a:solidFill>
                  <a:srgbClr val="00B050"/>
                </a:solidFill>
                <a:highlight>
                  <a:srgbClr val="FFFF00"/>
                </a:highlight>
                <a:latin typeface="Courier New" charset="0"/>
              </a:rPr>
              <a:t>s</a:t>
            </a:r>
            <a:r>
              <a:rPr lang="en-US" sz="1800" b="1" dirty="0">
                <a:solidFill>
                  <a:srgbClr val="2F02F0"/>
                </a:solidFill>
                <a:latin typeface="Courier New" charset="0"/>
              </a:rPr>
              <a:t>(uint16_t host16bitvalue)</a:t>
            </a:r>
          </a:p>
          <a:p>
            <a:pPr marL="685800" lvl="1" defTabSz="914400">
              <a:spcBef>
                <a:spcPts val="0"/>
              </a:spcBef>
              <a:spcAft>
                <a:spcPts val="600"/>
              </a:spcAft>
              <a:buNone/>
              <a:defRPr/>
            </a:pPr>
            <a:r>
              <a:rPr lang="en-US" sz="1800" b="1" dirty="0">
                <a:solidFill>
                  <a:srgbClr val="2F02F0"/>
                </a:solidFill>
                <a:latin typeface="Courier New" charset="0"/>
              </a:rPr>
              <a:t>uint32_t </a:t>
            </a:r>
            <a:r>
              <a:rPr lang="en-US" sz="1800" b="1" dirty="0" err="1">
                <a:solidFill>
                  <a:srgbClr val="00B050"/>
                </a:solidFill>
                <a:latin typeface="Courier New" charset="0"/>
              </a:rPr>
              <a:t>hton</a:t>
            </a:r>
            <a:r>
              <a:rPr lang="en-US" sz="1800" b="1" dirty="0" err="1">
                <a:solidFill>
                  <a:srgbClr val="00B050"/>
                </a:solidFill>
                <a:highlight>
                  <a:srgbClr val="FFFF00"/>
                </a:highlight>
                <a:latin typeface="Courier New" charset="0"/>
              </a:rPr>
              <a:t>l</a:t>
            </a:r>
            <a:r>
              <a:rPr lang="en-US" sz="1800" b="1" dirty="0">
                <a:solidFill>
                  <a:srgbClr val="2F02F0"/>
                </a:solidFill>
                <a:latin typeface="Courier New" charset="0"/>
              </a:rPr>
              <a:t>(uint32_t host32bitvalue)</a:t>
            </a:r>
          </a:p>
          <a:p>
            <a:pPr marL="685800" lvl="1" defTabSz="914400">
              <a:spcBef>
                <a:spcPts val="0"/>
              </a:spcBef>
              <a:spcAft>
                <a:spcPts val="600"/>
              </a:spcAft>
              <a:buNone/>
              <a:defRPr/>
            </a:pPr>
            <a:r>
              <a:rPr lang="en-US" sz="1800" b="1" dirty="0">
                <a:solidFill>
                  <a:srgbClr val="2F02F0"/>
                </a:solidFill>
                <a:latin typeface="Courier New" charset="0"/>
              </a:rPr>
              <a:t>uint16_t </a:t>
            </a:r>
            <a:r>
              <a:rPr lang="en-US" sz="1800" b="1" dirty="0" err="1">
                <a:solidFill>
                  <a:srgbClr val="00B050"/>
                </a:solidFill>
                <a:latin typeface="Courier New" charset="0"/>
              </a:rPr>
              <a:t>ntoh</a:t>
            </a:r>
            <a:r>
              <a:rPr lang="en-US" sz="1800" b="1" dirty="0" err="1">
                <a:solidFill>
                  <a:srgbClr val="00B050"/>
                </a:solidFill>
                <a:highlight>
                  <a:srgbClr val="FFFF00"/>
                </a:highlight>
                <a:latin typeface="Courier New" charset="0"/>
              </a:rPr>
              <a:t>s</a:t>
            </a:r>
            <a:r>
              <a:rPr lang="en-US" sz="1800" b="1" dirty="0">
                <a:solidFill>
                  <a:srgbClr val="2F02F0"/>
                </a:solidFill>
                <a:latin typeface="Courier New" charset="0"/>
              </a:rPr>
              <a:t>(uint16_t net16bitvalue)</a:t>
            </a:r>
          </a:p>
          <a:p>
            <a:pPr marL="685800" lvl="1" defTabSz="914400">
              <a:spcBef>
                <a:spcPts val="0"/>
              </a:spcBef>
              <a:spcAft>
                <a:spcPts val="600"/>
              </a:spcAft>
              <a:buNone/>
              <a:defRPr/>
            </a:pPr>
            <a:r>
              <a:rPr lang="en-US" sz="1800" b="1" dirty="0">
                <a:solidFill>
                  <a:srgbClr val="2F02F0"/>
                </a:solidFill>
                <a:latin typeface="Courier New" charset="0"/>
              </a:rPr>
              <a:t>uint32_t </a:t>
            </a:r>
            <a:r>
              <a:rPr lang="en-US" sz="1800" b="1" dirty="0" err="1">
                <a:solidFill>
                  <a:srgbClr val="00B050"/>
                </a:solidFill>
                <a:latin typeface="Courier New" charset="0"/>
              </a:rPr>
              <a:t>ntoh</a:t>
            </a:r>
            <a:r>
              <a:rPr lang="en-US" sz="1800" b="1" dirty="0" err="1">
                <a:solidFill>
                  <a:srgbClr val="00B050"/>
                </a:solidFill>
                <a:highlight>
                  <a:srgbClr val="FFFF00"/>
                </a:highlight>
                <a:latin typeface="Courier New" charset="0"/>
              </a:rPr>
              <a:t>l</a:t>
            </a:r>
            <a:r>
              <a:rPr lang="en-US" sz="1800" b="1" dirty="0">
                <a:solidFill>
                  <a:srgbClr val="2F02F0"/>
                </a:solidFill>
                <a:latin typeface="Courier New" charset="0"/>
              </a:rPr>
              <a:t>(uint32_t net32bitvalue)</a:t>
            </a:r>
            <a:endParaRPr lang="en-US" sz="1800" dirty="0">
              <a:solidFill>
                <a:srgbClr val="2F02F0"/>
              </a:solidFill>
            </a:endParaRPr>
          </a:p>
          <a:p>
            <a:pPr marL="285750" indent="-285750" algn="just" defTabSz="914400">
              <a:spcBef>
                <a:spcPts val="0"/>
              </a:spcBef>
              <a:spcAft>
                <a:spcPts val="600"/>
              </a:spcAft>
              <a:defRPr/>
            </a:pPr>
            <a:r>
              <a:rPr lang="en-US" sz="2400" dirty="0"/>
              <a:t>Use for all integers (short and long) that are sent across the network</a:t>
            </a:r>
          </a:p>
          <a:p>
            <a:pPr marL="685800" lvl="1" indent="-228600" algn="just" defTabSz="914400">
              <a:spcBef>
                <a:spcPts val="0"/>
              </a:spcBef>
              <a:spcAft>
                <a:spcPts val="600"/>
              </a:spcAft>
              <a:defRPr/>
            </a:pPr>
            <a:r>
              <a:rPr lang="en-US" sz="2000" dirty="0"/>
              <a:t>Including port numbers and IP addresses</a:t>
            </a:r>
          </a:p>
        </p:txBody>
      </p:sp>
      <p:sp>
        <p:nvSpPr>
          <p:cNvPr id="2" name="Rectangle 1">
            <a:extLst>
              <a:ext uri="{FF2B5EF4-FFF2-40B4-BE49-F238E27FC236}">
                <a16:creationId xmlns:a16="http://schemas.microsoft.com/office/drawing/2014/main" id="{A2FC56CB-C4DE-4084-A2B4-E82A9E50447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6D3FBD26-4BCC-46CF-9484-66469A73D44C}"/>
              </a:ext>
            </a:extLst>
          </p:cNvPr>
          <p:cNvSpPr txBox="1"/>
          <p:nvPr/>
        </p:nvSpPr>
        <p:spPr>
          <a:xfrm>
            <a:off x="6011917" y="3524041"/>
            <a:ext cx="3132083" cy="1446550"/>
          </a:xfrm>
          <a:prstGeom prst="rect">
            <a:avLst/>
          </a:prstGeom>
          <a:noFill/>
        </p:spPr>
        <p:txBody>
          <a:bodyPr wrap="square">
            <a:spAutoFit/>
          </a:bodyPr>
          <a:lstStyle/>
          <a:p>
            <a:pPr algn="l" fontAlgn="base"/>
            <a:r>
              <a:rPr lang="en-US" sz="2200" b="0" i="0" dirty="0">
                <a:solidFill>
                  <a:srgbClr val="232629"/>
                </a:solidFill>
                <a:effectLst/>
                <a:latin typeface="-apple-system"/>
              </a:rPr>
              <a:t>  host to network short</a:t>
            </a:r>
            <a:br>
              <a:rPr lang="en-US" sz="2200" b="0" i="0" dirty="0">
                <a:solidFill>
                  <a:srgbClr val="232629"/>
                </a:solidFill>
                <a:effectLst/>
                <a:latin typeface="-apple-system"/>
              </a:rPr>
            </a:br>
            <a:r>
              <a:rPr lang="en-US" sz="2200" b="0" i="0" dirty="0">
                <a:solidFill>
                  <a:srgbClr val="232629"/>
                </a:solidFill>
                <a:effectLst/>
                <a:latin typeface="-apple-system"/>
              </a:rPr>
              <a:t>  host to network long</a:t>
            </a:r>
            <a:br>
              <a:rPr lang="en-US" sz="2200" b="0" i="0" dirty="0">
                <a:solidFill>
                  <a:srgbClr val="232629"/>
                </a:solidFill>
                <a:effectLst/>
                <a:latin typeface="-apple-system"/>
              </a:rPr>
            </a:br>
            <a:r>
              <a:rPr lang="en-US" sz="2200" b="0" i="0" dirty="0">
                <a:solidFill>
                  <a:srgbClr val="232629"/>
                </a:solidFill>
                <a:effectLst/>
                <a:latin typeface="-apple-system"/>
              </a:rPr>
              <a:t>  network to host short </a:t>
            </a:r>
          </a:p>
          <a:p>
            <a:pPr algn="l" fontAlgn="base"/>
            <a:r>
              <a:rPr lang="en-US" sz="2200" b="0" i="0" dirty="0">
                <a:solidFill>
                  <a:srgbClr val="232629"/>
                </a:solidFill>
                <a:effectLst/>
                <a:latin typeface="-apple-system"/>
              </a:rPr>
              <a:t>  network to host long</a:t>
            </a:r>
          </a:p>
        </p:txBody>
      </p:sp>
    </p:spTree>
    <p:extLst>
      <p:ext uri="{BB962C8B-B14F-4D97-AF65-F5344CB8AC3E}">
        <p14:creationId xmlns:p14="http://schemas.microsoft.com/office/powerpoint/2010/main" val="319508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checkerboard(across)">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blinds(horizontal)">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checkerboard(across)">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checkerboard(across)">
                                      <p:cBhvr>
                                        <p:cTn id="22" dur="500"/>
                                        <p:tgtEl>
                                          <p:spTgt spid="9">
                                            <p:txEl>
                                              <p:pRg st="4" end="4"/>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checkerboard(across)">
                                      <p:cBhvr>
                                        <p:cTn id="25" dur="500"/>
                                        <p:tgtEl>
                                          <p:spTgt spid="9">
                                            <p:txEl>
                                              <p:pRg st="5" end="5"/>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9">
                                            <p:txEl>
                                              <p:pRg st="6" end="6"/>
                                            </p:txEl>
                                          </p:spTgt>
                                        </p:tgtEl>
                                        <p:attrNameLst>
                                          <p:attrName>style.visibility</p:attrName>
                                        </p:attrNameLst>
                                      </p:cBhvr>
                                      <p:to>
                                        <p:strVal val="visible"/>
                                      </p:to>
                                    </p:set>
                                    <p:animEffect transition="in" filter="checkerboard(across)">
                                      <p:cBhvr>
                                        <p:cTn id="28" dur="500"/>
                                        <p:tgtEl>
                                          <p:spTgt spid="9">
                                            <p:txEl>
                                              <p:pRg st="6" end="6"/>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Effect transition="in" filter="checkerboard(across)">
                                      <p:cBhvr>
                                        <p:cTn id="31" dur="500"/>
                                        <p:tgtEl>
                                          <p:spTgt spid="9">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9">
                                            <p:txEl>
                                              <p:pRg st="8" end="8"/>
                                            </p:txEl>
                                          </p:spTgt>
                                        </p:tgtEl>
                                        <p:attrNameLst>
                                          <p:attrName>style.visibility</p:attrName>
                                        </p:attrNameLst>
                                      </p:cBhvr>
                                      <p:to>
                                        <p:strVal val="visible"/>
                                      </p:to>
                                    </p:set>
                                    <p:animEffect transition="in" filter="checkerboard(across)">
                                      <p:cBhvr>
                                        <p:cTn id="36" dur="500"/>
                                        <p:tgtEl>
                                          <p:spTgt spid="9">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9">
                                            <p:txEl>
                                              <p:pRg st="9" end="9"/>
                                            </p:txEl>
                                          </p:spTgt>
                                        </p:tgtEl>
                                        <p:attrNameLst>
                                          <p:attrName>style.visibility</p:attrName>
                                        </p:attrNameLst>
                                      </p:cBhvr>
                                      <p:to>
                                        <p:strVal val="visible"/>
                                      </p:to>
                                    </p:set>
                                    <p:animEffect transition="in" filter="blinds(horizontal)">
                                      <p:cBhvr>
                                        <p:cTn id="41"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CA5E42-6718-423D-AF52-AFB3C387F69B}"/>
              </a:ext>
            </a:extLst>
          </p:cNvPr>
          <p:cNvSpPr>
            <a:spLocks noGrp="1"/>
          </p:cNvSpPr>
          <p:nvPr>
            <p:ph idx="1"/>
          </p:nvPr>
        </p:nvSpPr>
        <p:spPr/>
        <p:txBody>
          <a:bodyPr>
            <a:normAutofit lnSpcReduction="10000"/>
          </a:bodyPr>
          <a:lstStyle/>
          <a:p>
            <a:r>
              <a:rPr lang="en-US" dirty="0"/>
              <a:t>A host system may be little-endian but when sending data into the network, it must convert data into big-endian format. </a:t>
            </a:r>
          </a:p>
          <a:p>
            <a:r>
              <a:rPr lang="en-US" dirty="0"/>
              <a:t>Likewise, a little-endian machine must first convert network data into little-endian before processing it.</a:t>
            </a:r>
          </a:p>
          <a:p>
            <a:r>
              <a:rPr lang="en-US" dirty="0"/>
              <a:t>Four common functions to do these conversions are (for 32-bit long and 16-bit short) </a:t>
            </a:r>
            <a:r>
              <a:rPr lang="en-US" dirty="0" err="1"/>
              <a:t>htonl</a:t>
            </a:r>
            <a:r>
              <a:rPr lang="en-US" dirty="0"/>
              <a:t>, </a:t>
            </a:r>
            <a:r>
              <a:rPr lang="en-US" dirty="0" err="1"/>
              <a:t>ntohl</a:t>
            </a:r>
            <a:r>
              <a:rPr lang="en-US" dirty="0"/>
              <a:t>, </a:t>
            </a:r>
            <a:r>
              <a:rPr lang="en-US" dirty="0" err="1"/>
              <a:t>htons</a:t>
            </a:r>
            <a:r>
              <a:rPr lang="en-US" dirty="0"/>
              <a:t> and </a:t>
            </a:r>
            <a:r>
              <a:rPr lang="en-US" dirty="0" err="1"/>
              <a:t>ntohs</a:t>
            </a:r>
            <a:r>
              <a:rPr lang="en-US" dirty="0"/>
              <a:t>.</a:t>
            </a:r>
          </a:p>
          <a:p>
            <a:endParaRPr lang="en-US" dirty="0"/>
          </a:p>
        </p:txBody>
      </p:sp>
      <p:sp>
        <p:nvSpPr>
          <p:cNvPr id="4" name="Title 1">
            <a:extLst>
              <a:ext uri="{FF2B5EF4-FFF2-40B4-BE49-F238E27FC236}">
                <a16:creationId xmlns:a16="http://schemas.microsoft.com/office/drawing/2014/main" id="{1E1108C1-D787-40EF-B476-BA256A797165}"/>
              </a:ext>
            </a:extLst>
          </p:cNvPr>
          <p:cNvSpPr txBox="1">
            <a:spLocks/>
          </p:cNvSpPr>
          <p:nvPr/>
        </p:nvSpPr>
        <p:spPr>
          <a:xfrm>
            <a:off x="1447800" y="274638"/>
            <a:ext cx="7565232"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t>Network Byte Ordering Solution</a:t>
            </a:r>
            <a:endParaRPr lang="en-US" sz="4000" b="1" dirty="0">
              <a:latin typeface="Courier New"/>
              <a:cs typeface="Courier New"/>
            </a:endParaRPr>
          </a:p>
        </p:txBody>
      </p:sp>
      <p:cxnSp>
        <p:nvCxnSpPr>
          <p:cNvPr id="5" name="Straight Connector 4">
            <a:extLst>
              <a:ext uri="{FF2B5EF4-FFF2-40B4-BE49-F238E27FC236}">
                <a16:creationId xmlns:a16="http://schemas.microsoft.com/office/drawing/2014/main" id="{3C47C322-2C90-4EA8-8F73-1366B16385AA}"/>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a:extLst>
              <a:ext uri="{FF2B5EF4-FFF2-40B4-BE49-F238E27FC236}">
                <a16:creationId xmlns:a16="http://schemas.microsoft.com/office/drawing/2014/main" id="{96B4699C-5277-4B5D-BCE2-87A9FAEAC7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1286353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6FA5B2-AB44-4E63-93A8-9F183B1A2FEF}"/>
              </a:ext>
            </a:extLst>
          </p:cNvPr>
          <p:cNvSpPr>
            <a:spLocks noGrp="1"/>
          </p:cNvSpPr>
          <p:nvPr>
            <p:ph idx="1"/>
          </p:nvPr>
        </p:nvSpPr>
        <p:spPr/>
        <p:txBody>
          <a:bodyPr>
            <a:normAutofit/>
          </a:bodyPr>
          <a:lstStyle/>
          <a:p>
            <a:r>
              <a:rPr lang="en-US" sz="2400" dirty="0"/>
              <a:t>Network addresses in a given network must all follow a consistent addressing convention.</a:t>
            </a:r>
          </a:p>
          <a:p>
            <a:r>
              <a:rPr lang="en-US" sz="2400" dirty="0"/>
              <a:t>This convention, known as </a:t>
            </a:r>
            <a:r>
              <a:rPr lang="en-US" sz="2400" dirty="0">
                <a:solidFill>
                  <a:srgbClr val="00B050"/>
                </a:solidFill>
              </a:rPr>
              <a:t>network byte order</a:t>
            </a:r>
            <a:r>
              <a:rPr lang="en-US" sz="2400" dirty="0"/>
              <a:t>, defines the bit-order of network addresses as they pass through the network.</a:t>
            </a:r>
          </a:p>
          <a:p>
            <a:r>
              <a:rPr lang="en-US" sz="2400" dirty="0"/>
              <a:t>The TCP/IP standard network byte order is </a:t>
            </a:r>
            <a:r>
              <a:rPr lang="en-US" sz="2400" dirty="0">
                <a:solidFill>
                  <a:srgbClr val="00B050"/>
                </a:solidFill>
              </a:rPr>
              <a:t>big-endian</a:t>
            </a:r>
            <a:r>
              <a:rPr lang="en-US" sz="2400" dirty="0"/>
              <a:t>. </a:t>
            </a:r>
          </a:p>
          <a:p>
            <a:r>
              <a:rPr lang="en-US" sz="2400" dirty="0"/>
              <a:t>In order to participate in a TCP/IP network, little-endian systems usually bear the burden of conversion to network byte order.</a:t>
            </a:r>
          </a:p>
        </p:txBody>
      </p:sp>
      <p:sp>
        <p:nvSpPr>
          <p:cNvPr id="4" name="Title 1">
            <a:extLst>
              <a:ext uri="{FF2B5EF4-FFF2-40B4-BE49-F238E27FC236}">
                <a16:creationId xmlns:a16="http://schemas.microsoft.com/office/drawing/2014/main" id="{CFAE1B31-CAD6-421C-B4B1-14F299CB9E83}"/>
              </a:ext>
            </a:extLst>
          </p:cNvPr>
          <p:cNvSpPr>
            <a:spLocks noGrp="1"/>
          </p:cNvSpPr>
          <p:nvPr>
            <p:ph type="title"/>
          </p:nvPr>
        </p:nvSpPr>
        <p:spPr>
          <a:xfrm>
            <a:off x="1447800" y="274638"/>
            <a:ext cx="7565232" cy="1143000"/>
          </a:xfrm>
        </p:spPr>
        <p:txBody>
          <a:bodyPr>
            <a:normAutofit/>
          </a:bodyPr>
          <a:lstStyle/>
          <a:p>
            <a:pPr algn="l"/>
            <a:r>
              <a:rPr lang="en-US" sz="4000" dirty="0"/>
              <a:t>Byte Ordering Solution</a:t>
            </a:r>
            <a:endParaRPr lang="en-US" sz="4000" b="1" dirty="0">
              <a:latin typeface="Courier New"/>
              <a:cs typeface="Courier New"/>
            </a:endParaRPr>
          </a:p>
        </p:txBody>
      </p:sp>
      <p:cxnSp>
        <p:nvCxnSpPr>
          <p:cNvPr id="5" name="Straight Connector 4">
            <a:extLst>
              <a:ext uri="{FF2B5EF4-FFF2-40B4-BE49-F238E27FC236}">
                <a16:creationId xmlns:a16="http://schemas.microsoft.com/office/drawing/2014/main" id="{B8C9A37F-6A89-45D0-B9B9-D2C0BBA72539}"/>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a:extLst>
              <a:ext uri="{FF2B5EF4-FFF2-40B4-BE49-F238E27FC236}">
                <a16:creationId xmlns:a16="http://schemas.microsoft.com/office/drawing/2014/main" id="{F342C3F8-8F2D-47E8-872D-FD19EF0B5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2050" name="Picture 2" descr="Byte Ordering">
            <a:extLst>
              <a:ext uri="{FF2B5EF4-FFF2-40B4-BE49-F238E27FC236}">
                <a16:creationId xmlns:a16="http://schemas.microsoft.com/office/drawing/2014/main" id="{F2055BA6-E26C-4D24-A705-5C1E3923E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7289" y="5344357"/>
            <a:ext cx="6009421" cy="130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12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Naming and Addressing</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285750" indent="-285750" algn="just" defTabSz="914400">
              <a:spcBef>
                <a:spcPts val="0"/>
              </a:spcBef>
              <a:spcAft>
                <a:spcPts val="600"/>
              </a:spcAft>
              <a:defRPr/>
            </a:pPr>
            <a:r>
              <a:rPr lang="en-US" sz="2400" dirty="0"/>
              <a:t>Host name</a:t>
            </a:r>
          </a:p>
          <a:p>
            <a:pPr marL="685800" lvl="1" indent="-228600" algn="just" defTabSz="914400">
              <a:spcBef>
                <a:spcPts val="0"/>
              </a:spcBef>
              <a:spcAft>
                <a:spcPts val="600"/>
              </a:spcAft>
              <a:defRPr/>
            </a:pPr>
            <a:r>
              <a:rPr lang="en-US" sz="2000" dirty="0"/>
              <a:t>Identifies a single host</a:t>
            </a:r>
          </a:p>
          <a:p>
            <a:pPr marL="685800" lvl="1" indent="-228600" algn="just" defTabSz="914400">
              <a:spcBef>
                <a:spcPts val="0"/>
              </a:spcBef>
              <a:spcAft>
                <a:spcPts val="600"/>
              </a:spcAft>
              <a:defRPr/>
            </a:pPr>
            <a:r>
              <a:rPr lang="en-US" sz="2000" dirty="0"/>
              <a:t>Variable length string (e.g., www.unt.edu, cse01)</a:t>
            </a:r>
          </a:p>
          <a:p>
            <a:pPr marL="685800" lvl="1" indent="-228600" algn="just" defTabSz="914400">
              <a:spcBef>
                <a:spcPts val="0"/>
              </a:spcBef>
              <a:spcAft>
                <a:spcPts val="600"/>
              </a:spcAft>
              <a:defRPr/>
            </a:pPr>
            <a:r>
              <a:rPr lang="en-US" sz="2000" dirty="0"/>
              <a:t>Is mapped to one or more IP addresses</a:t>
            </a:r>
            <a:endParaRPr lang="en-US" sz="2400" dirty="0"/>
          </a:p>
          <a:p>
            <a:pPr marL="285750" indent="-285750" algn="just" defTabSz="914400">
              <a:spcBef>
                <a:spcPts val="0"/>
              </a:spcBef>
              <a:spcAft>
                <a:spcPts val="600"/>
              </a:spcAft>
              <a:defRPr/>
            </a:pPr>
            <a:r>
              <a:rPr lang="en-US" sz="2400" dirty="0"/>
              <a:t>IP Address (IPv4)</a:t>
            </a:r>
          </a:p>
          <a:p>
            <a:pPr marL="685800" lvl="1" indent="-228600" algn="just" defTabSz="914400">
              <a:spcBef>
                <a:spcPts val="0"/>
              </a:spcBef>
              <a:spcAft>
                <a:spcPts val="600"/>
              </a:spcAft>
              <a:defRPr/>
            </a:pPr>
            <a:r>
              <a:rPr lang="en-US" sz="2000" dirty="0"/>
              <a:t>Written as dotted octets (e.g., 10.0.0.1)</a:t>
            </a:r>
          </a:p>
          <a:p>
            <a:pPr marL="685800" lvl="1" indent="-228600" algn="just" defTabSz="914400">
              <a:spcBef>
                <a:spcPts val="0"/>
              </a:spcBef>
              <a:spcAft>
                <a:spcPts val="600"/>
              </a:spcAft>
              <a:defRPr/>
            </a:pPr>
            <a:r>
              <a:rPr lang="en-US" sz="2000" dirty="0"/>
              <a:t>32 bits – not a number, but often needs to be converted to a 32-bit number to use</a:t>
            </a:r>
          </a:p>
          <a:p>
            <a:pPr marL="285750" indent="-285750" algn="just" defTabSz="914400">
              <a:spcBef>
                <a:spcPts val="0"/>
              </a:spcBef>
              <a:spcAft>
                <a:spcPts val="600"/>
              </a:spcAft>
              <a:defRPr/>
            </a:pPr>
            <a:r>
              <a:rPr lang="en-US" sz="2400" dirty="0"/>
              <a:t>Port number</a:t>
            </a:r>
          </a:p>
          <a:p>
            <a:pPr marL="685800" lvl="1" indent="-228600" algn="just" defTabSz="914400">
              <a:spcBef>
                <a:spcPts val="0"/>
              </a:spcBef>
              <a:spcAft>
                <a:spcPts val="600"/>
              </a:spcAft>
              <a:defRPr/>
            </a:pPr>
            <a:r>
              <a:rPr lang="en-US" sz="2000" dirty="0"/>
              <a:t>Identifies a process on a host</a:t>
            </a:r>
          </a:p>
          <a:p>
            <a:pPr marL="685800" lvl="1" indent="-228600" algn="just" defTabSz="914400">
              <a:spcBef>
                <a:spcPts val="0"/>
              </a:spcBef>
              <a:spcAft>
                <a:spcPts val="600"/>
              </a:spcAft>
              <a:defRPr/>
            </a:pPr>
            <a:r>
              <a:rPr lang="en-US" sz="2000" dirty="0"/>
              <a:t>16 bit number</a:t>
            </a:r>
          </a:p>
        </p:txBody>
      </p:sp>
    </p:spTree>
    <p:extLst>
      <p:ext uri="{BB962C8B-B14F-4D97-AF65-F5344CB8AC3E}">
        <p14:creationId xmlns:p14="http://schemas.microsoft.com/office/powerpoint/2010/main" val="3691754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Addresses, Ports, and Sockets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72"/>
              </a:spcBef>
              <a:spcAft>
                <a:spcPts val="600"/>
              </a:spcAft>
            </a:pPr>
            <a:r>
              <a:rPr lang="en-US" altLang="ko-KR" sz="2400" dirty="0">
                <a:ea typeface="굴림" charset="0"/>
              </a:rPr>
              <a:t>Like apartments and mailboxes</a:t>
            </a:r>
          </a:p>
          <a:p>
            <a:pPr lvl="1" algn="just">
              <a:spcBef>
                <a:spcPts val="72"/>
              </a:spcBef>
              <a:spcAft>
                <a:spcPts val="600"/>
              </a:spcAft>
            </a:pPr>
            <a:r>
              <a:rPr lang="en-US" altLang="ko-KR" sz="2000" dirty="0">
                <a:ea typeface="굴림" charset="0"/>
              </a:rPr>
              <a:t>You are the application</a:t>
            </a:r>
          </a:p>
          <a:p>
            <a:pPr lvl="1" algn="just">
              <a:spcBef>
                <a:spcPts val="72"/>
              </a:spcBef>
              <a:spcAft>
                <a:spcPts val="600"/>
              </a:spcAft>
            </a:pPr>
            <a:r>
              <a:rPr lang="en-US" altLang="ko-KR" sz="2000" dirty="0">
                <a:ea typeface="굴림" charset="0"/>
              </a:rPr>
              <a:t>Street address of your apartment building is the </a:t>
            </a:r>
            <a:r>
              <a:rPr lang="en-US" altLang="ko-KR" sz="2000" dirty="0">
                <a:solidFill>
                  <a:srgbClr val="008000"/>
                </a:solidFill>
                <a:ea typeface="굴림" charset="0"/>
              </a:rPr>
              <a:t>IP</a:t>
            </a:r>
            <a:r>
              <a:rPr lang="en-US" altLang="ko-KR" sz="2000" dirty="0">
                <a:solidFill>
                  <a:srgbClr val="FF0000"/>
                </a:solidFill>
                <a:ea typeface="굴림" charset="0"/>
              </a:rPr>
              <a:t> </a:t>
            </a:r>
            <a:r>
              <a:rPr lang="en-US" altLang="ko-KR" sz="2000" dirty="0">
                <a:solidFill>
                  <a:srgbClr val="008000"/>
                </a:solidFill>
                <a:ea typeface="굴림" charset="0"/>
              </a:rPr>
              <a:t>address</a:t>
            </a:r>
          </a:p>
          <a:p>
            <a:pPr lvl="1" algn="just">
              <a:spcBef>
                <a:spcPts val="72"/>
              </a:spcBef>
              <a:spcAft>
                <a:spcPts val="600"/>
              </a:spcAft>
            </a:pPr>
            <a:r>
              <a:rPr lang="en-US" altLang="ko-KR" sz="2000" dirty="0">
                <a:ea typeface="굴림" charset="0"/>
              </a:rPr>
              <a:t>Your mailbox is the </a:t>
            </a:r>
            <a:r>
              <a:rPr lang="en-US" altLang="ko-KR" sz="2000" dirty="0">
                <a:solidFill>
                  <a:srgbClr val="008000"/>
                </a:solidFill>
                <a:ea typeface="굴림" charset="0"/>
              </a:rPr>
              <a:t>port</a:t>
            </a:r>
          </a:p>
          <a:p>
            <a:pPr lvl="1" algn="just">
              <a:spcBef>
                <a:spcPts val="72"/>
              </a:spcBef>
              <a:spcAft>
                <a:spcPts val="600"/>
              </a:spcAft>
            </a:pPr>
            <a:r>
              <a:rPr lang="en-US" altLang="ko-KR" sz="2000" dirty="0">
                <a:ea typeface="굴림" charset="0"/>
              </a:rPr>
              <a:t>The post-office is the network</a:t>
            </a:r>
          </a:p>
          <a:p>
            <a:pPr lvl="1" algn="just">
              <a:spcBef>
                <a:spcPts val="72"/>
              </a:spcBef>
              <a:spcAft>
                <a:spcPts val="600"/>
              </a:spcAft>
            </a:pPr>
            <a:r>
              <a:rPr lang="en-US" altLang="ko-KR" sz="2000" dirty="0">
                <a:ea typeface="굴림" charset="0"/>
              </a:rPr>
              <a:t>The </a:t>
            </a:r>
            <a:r>
              <a:rPr lang="en-US" altLang="ko-KR" sz="2000" dirty="0">
                <a:solidFill>
                  <a:srgbClr val="008000"/>
                </a:solidFill>
                <a:ea typeface="굴림" charset="0"/>
              </a:rPr>
              <a:t>socket </a:t>
            </a:r>
            <a:r>
              <a:rPr lang="en-US" altLang="ko-KR" sz="2000" dirty="0">
                <a:ea typeface="굴림" charset="0"/>
              </a:rPr>
              <a:t>is the key that gives you access to the right mailbox</a:t>
            </a:r>
          </a:p>
          <a:p>
            <a:pPr algn="just">
              <a:spcBef>
                <a:spcPts val="72"/>
              </a:spcBef>
              <a:spcAft>
                <a:spcPts val="600"/>
              </a:spcAft>
            </a:pPr>
            <a:r>
              <a:rPr lang="en-US" altLang="ko-KR" sz="2400" dirty="0">
                <a:ea typeface="굴림" charset="0"/>
              </a:rPr>
              <a:t>How do you choose which port a socket connects to?</a:t>
            </a:r>
          </a:p>
        </p:txBody>
      </p:sp>
      <p:pic>
        <p:nvPicPr>
          <p:cNvPr id="2" name="Picture 1" descr="Screen Shot 2019-10-15 at 8.33.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5784" y="4825902"/>
            <a:ext cx="1434867" cy="1364873"/>
          </a:xfrm>
          <a:prstGeom prst="rect">
            <a:avLst/>
          </a:prstGeom>
        </p:spPr>
      </p:pic>
      <p:pic>
        <p:nvPicPr>
          <p:cNvPr id="7" name="Picture 6" descr="Screen Shot 2019-10-15 at 8.43.2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5316" y="4825902"/>
            <a:ext cx="2108200" cy="1358900"/>
          </a:xfrm>
          <a:prstGeom prst="rect">
            <a:avLst/>
          </a:prstGeom>
        </p:spPr>
      </p:pic>
      <p:sp>
        <p:nvSpPr>
          <p:cNvPr id="10" name="TextBox 9"/>
          <p:cNvSpPr txBox="1"/>
          <p:nvPr/>
        </p:nvSpPr>
        <p:spPr>
          <a:xfrm>
            <a:off x="4905124" y="5591185"/>
            <a:ext cx="1865527" cy="369332"/>
          </a:xfrm>
          <a:prstGeom prst="rect">
            <a:avLst/>
          </a:prstGeom>
          <a:noFill/>
        </p:spPr>
        <p:txBody>
          <a:bodyPr wrap="none" rtlCol="0">
            <a:spAutoFit/>
          </a:bodyPr>
          <a:lstStyle/>
          <a:p>
            <a:r>
              <a:rPr lang="en-US" dirty="0"/>
              <a:t>1     2      3     4     5</a:t>
            </a:r>
          </a:p>
        </p:txBody>
      </p:sp>
      <p:sp>
        <p:nvSpPr>
          <p:cNvPr id="11" name="Right Arrow 10"/>
          <p:cNvSpPr/>
          <p:nvPr/>
        </p:nvSpPr>
        <p:spPr>
          <a:xfrm>
            <a:off x="3938471" y="5415137"/>
            <a:ext cx="702611" cy="314371"/>
          </a:xfrm>
          <a:prstGeom prst="rightArrow">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9958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blinds(horizontal)">
                                      <p:cBhvr>
                                        <p:cTn id="7" dur="500"/>
                                        <p:tgtEl>
                                          <p:spTgt spid="9">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par>
                                <p:cTn id="19" presetID="16" presetClass="entr" presetSubtype="21"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Port Numbers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570" y="1600200"/>
            <a:ext cx="7439025" cy="2695575"/>
          </a:xfrm>
          <a:prstGeom prst="rect">
            <a:avLst/>
          </a:prstGeom>
        </p:spPr>
      </p:pic>
      <p:sp>
        <p:nvSpPr>
          <p:cNvPr id="11" name="Content Placeholder 1"/>
          <p:cNvSpPr>
            <a:spLocks noGrp="1"/>
          </p:cNvSpPr>
          <p:nvPr>
            <p:ph idx="1"/>
          </p:nvPr>
        </p:nvSpPr>
        <p:spPr>
          <a:xfrm>
            <a:off x="457200" y="1600200"/>
            <a:ext cx="8229600" cy="5061770"/>
          </a:xfrm>
        </p:spPr>
        <p:txBody>
          <a:bodyPr>
            <a:noAutofit/>
          </a:bodyPr>
          <a:lstStyle/>
          <a:p>
            <a:pPr marL="285750" indent="-285750" algn="just" defTabSz="914400">
              <a:lnSpc>
                <a:spcPct val="90000"/>
              </a:lnSpc>
              <a:defRPr/>
            </a:pPr>
            <a:endParaRPr lang="en-US" sz="2400" dirty="0"/>
          </a:p>
          <a:p>
            <a:pPr marL="285750" indent="-285750" algn="just" defTabSz="914400">
              <a:lnSpc>
                <a:spcPct val="90000"/>
              </a:lnSpc>
              <a:defRPr/>
            </a:pPr>
            <a:endParaRPr lang="en-US" sz="2400" dirty="0"/>
          </a:p>
          <a:p>
            <a:pPr marL="285750" indent="-285750" algn="just" defTabSz="914400">
              <a:lnSpc>
                <a:spcPct val="90000"/>
              </a:lnSpc>
              <a:defRPr/>
            </a:pPr>
            <a:endParaRPr lang="en-US" sz="2400" dirty="0"/>
          </a:p>
          <a:p>
            <a:pPr marL="285750" indent="-285750" algn="just" defTabSz="914400">
              <a:lnSpc>
                <a:spcPct val="90000"/>
              </a:lnSpc>
              <a:defRPr/>
            </a:pPr>
            <a:endParaRPr lang="en-US" sz="2400" dirty="0"/>
          </a:p>
          <a:p>
            <a:pPr marL="285750" indent="-285750" algn="just" defTabSz="914400">
              <a:lnSpc>
                <a:spcPct val="90000"/>
              </a:lnSpc>
              <a:defRPr/>
            </a:pPr>
            <a:endParaRPr lang="en-US" sz="2400" dirty="0"/>
          </a:p>
          <a:p>
            <a:pPr marL="285750" indent="-285750" algn="just" defTabSz="914400">
              <a:lnSpc>
                <a:spcPct val="90000"/>
              </a:lnSpc>
              <a:defRPr/>
            </a:pPr>
            <a:endParaRPr lang="en-US" sz="2400" dirty="0"/>
          </a:p>
          <a:p>
            <a:pPr marL="285750" indent="-285750" algn="just" defTabSz="914400">
              <a:lnSpc>
                <a:spcPct val="90000"/>
              </a:lnSpc>
              <a:defRPr/>
            </a:pPr>
            <a:endParaRPr lang="en-US" sz="2400" dirty="0"/>
          </a:p>
          <a:p>
            <a:pPr marL="285750" indent="-285750" algn="just" defTabSz="914400">
              <a:lnSpc>
                <a:spcPct val="90000"/>
              </a:lnSpc>
              <a:defRPr/>
            </a:pPr>
            <a:endParaRPr lang="en-US" sz="2400" dirty="0"/>
          </a:p>
          <a:p>
            <a:pPr marL="285750" indent="-285750" defTabSz="914400">
              <a:lnSpc>
                <a:spcPct val="90000"/>
              </a:lnSpc>
              <a:defRPr/>
            </a:pPr>
            <a:r>
              <a:rPr lang="en-US" sz="2400" dirty="0"/>
              <a:t>You can find a list of all IANA registered ports at:</a:t>
            </a:r>
            <a:br>
              <a:rPr lang="en-US" sz="2400" dirty="0"/>
            </a:br>
            <a:r>
              <a:rPr lang="en-US" sz="2400" dirty="0"/>
              <a:t>Internet Assigned Numbers Authority</a:t>
            </a:r>
          </a:p>
          <a:p>
            <a:pPr marL="685800" lvl="1" algn="just" defTabSz="914400">
              <a:lnSpc>
                <a:spcPct val="90000"/>
              </a:lnSpc>
              <a:defRPr/>
            </a:pPr>
            <a:r>
              <a:rPr lang="en-US" sz="2000" dirty="0"/>
              <a:t>http://www.iana.org/assignments/service-names-port-numbers/service-names-port-numbers.xhtml</a:t>
            </a:r>
          </a:p>
        </p:txBody>
      </p:sp>
    </p:spTree>
    <p:extLst>
      <p:ext uri="{BB962C8B-B14F-4D97-AF65-F5344CB8AC3E}">
        <p14:creationId xmlns:p14="http://schemas.microsoft.com/office/powerpoint/2010/main" val="1775826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990113"/>
            <a:ext cx="6976714" cy="250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Addresses, Ports, and Sockets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altLang="ko-KR" sz="2400" dirty="0">
                <a:ea typeface="굴림" charset="0"/>
              </a:rPr>
              <a:t>Choose a port number that is registered for general use, from 1024 to 49151 </a:t>
            </a:r>
          </a:p>
          <a:p>
            <a:pPr lvl="1" algn="just">
              <a:spcBef>
                <a:spcPts val="0"/>
              </a:spcBef>
              <a:spcAft>
                <a:spcPts val="600"/>
              </a:spcAft>
            </a:pPr>
            <a:r>
              <a:rPr lang="en-US" altLang="ko-KR" sz="2000" dirty="0">
                <a:ea typeface="굴림" charset="0"/>
              </a:rPr>
              <a:t>Do not use ports 0 to 1023. These ports are </a:t>
            </a:r>
            <a:r>
              <a:rPr lang="en-US" altLang="ko-KR" sz="2000" dirty="0">
                <a:solidFill>
                  <a:srgbClr val="008000"/>
                </a:solidFill>
                <a:ea typeface="굴림" charset="0"/>
              </a:rPr>
              <a:t>reserved</a:t>
            </a:r>
            <a:r>
              <a:rPr lang="en-US" altLang="ko-KR" sz="2000" dirty="0">
                <a:solidFill>
                  <a:srgbClr val="FF0000"/>
                </a:solidFill>
                <a:ea typeface="굴림" charset="0"/>
              </a:rPr>
              <a:t> </a:t>
            </a:r>
            <a:r>
              <a:rPr lang="en-US" altLang="ko-KR" sz="2000" dirty="0">
                <a:ea typeface="굴림" charset="0"/>
              </a:rPr>
              <a:t>(must be </a:t>
            </a:r>
            <a:r>
              <a:rPr lang="en-US" altLang="ko-KR" sz="2000" dirty="0">
                <a:solidFill>
                  <a:srgbClr val="2F02F0"/>
                </a:solidFill>
                <a:ea typeface="굴림" charset="0"/>
              </a:rPr>
              <a:t>root</a:t>
            </a:r>
            <a:r>
              <a:rPr lang="en-US" altLang="ko-KR" sz="2000" dirty="0">
                <a:ea typeface="굴림" charset="0"/>
              </a:rPr>
              <a:t>) for use by the Internet Assigned Numbers Authority (IANA)</a:t>
            </a:r>
          </a:p>
          <a:p>
            <a:pPr lvl="1" algn="just">
              <a:spcBef>
                <a:spcPts val="0"/>
              </a:spcBef>
              <a:spcAft>
                <a:spcPts val="600"/>
              </a:spcAft>
            </a:pPr>
            <a:r>
              <a:rPr lang="en-US" altLang="ko-KR" sz="2000" dirty="0">
                <a:ea typeface="굴림" charset="0"/>
              </a:rPr>
              <a:t>Avoid using ports 49152 through 65535. These are dynamic ports that operating systems use randomly</a:t>
            </a:r>
          </a:p>
          <a:p>
            <a:pPr lvl="2" algn="just">
              <a:spcBef>
                <a:spcPts val="0"/>
              </a:spcBef>
              <a:spcAft>
                <a:spcPts val="600"/>
              </a:spcAft>
            </a:pPr>
            <a:r>
              <a:rPr lang="en-US" altLang="ko-KR" sz="2000" dirty="0">
                <a:ea typeface="굴림" charset="0"/>
              </a:rPr>
              <a:t>If you choose one of these ports, you risk a potential port conflict</a:t>
            </a:r>
          </a:p>
        </p:txBody>
      </p:sp>
      <p:sp>
        <p:nvSpPr>
          <p:cNvPr id="10" name="Text Box 6"/>
          <p:cNvSpPr txBox="1">
            <a:spLocks noChangeArrowheads="1"/>
          </p:cNvSpPr>
          <p:nvPr/>
        </p:nvSpPr>
        <p:spPr bwMode="auto">
          <a:xfrm>
            <a:off x="1921790" y="6166762"/>
            <a:ext cx="104553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400" dirty="0">
                <a:solidFill>
                  <a:schemeClr val="accent2"/>
                </a:solidFill>
                <a:latin typeface="Arial" charset="0"/>
              </a:rPr>
              <a:t>Client</a:t>
            </a:r>
          </a:p>
        </p:txBody>
      </p:sp>
      <p:sp>
        <p:nvSpPr>
          <p:cNvPr id="11" name="Text Box 7"/>
          <p:cNvSpPr txBox="1">
            <a:spLocks noChangeArrowheads="1"/>
          </p:cNvSpPr>
          <p:nvPr/>
        </p:nvSpPr>
        <p:spPr bwMode="auto">
          <a:xfrm>
            <a:off x="6175238" y="6166762"/>
            <a:ext cx="121791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sz="2400" dirty="0">
                <a:solidFill>
                  <a:schemeClr val="accent2"/>
                </a:solidFill>
                <a:latin typeface="Arial" charset="0"/>
              </a:rPr>
              <a:t>Server</a:t>
            </a:r>
          </a:p>
        </p:txBody>
      </p:sp>
      <p:sp>
        <p:nvSpPr>
          <p:cNvPr id="12" name="Line 8"/>
          <p:cNvSpPr>
            <a:spLocks noChangeShapeType="1"/>
          </p:cNvSpPr>
          <p:nvPr/>
        </p:nvSpPr>
        <p:spPr bwMode="auto">
          <a:xfrm>
            <a:off x="2854161" y="6407944"/>
            <a:ext cx="3321078" cy="0"/>
          </a:xfrm>
          <a:prstGeom prst="line">
            <a:avLst/>
          </a:prstGeom>
          <a:noFill/>
          <a:ln w="28575">
            <a:solidFill>
              <a:srgbClr val="008000"/>
            </a:solidFill>
            <a:round/>
            <a:headEnd type="triangle" w="lg" len="lg"/>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2491253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Socket Attributes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Sockets are characterized by three attributes</a:t>
            </a:r>
          </a:p>
          <a:p>
            <a:pPr lvl="1" algn="just">
              <a:spcBef>
                <a:spcPts val="0"/>
              </a:spcBef>
              <a:spcAft>
                <a:spcPts val="600"/>
              </a:spcAft>
              <a:tabLst>
                <a:tab pos="2282825" algn="l"/>
              </a:tabLst>
            </a:pPr>
            <a:r>
              <a:rPr lang="en-US" sz="2000" dirty="0">
                <a:solidFill>
                  <a:srgbClr val="008000"/>
                </a:solidFill>
              </a:rPr>
              <a:t>Domain</a:t>
            </a:r>
            <a:endParaRPr lang="en-US" sz="2000" dirty="0"/>
          </a:p>
          <a:p>
            <a:pPr lvl="1" algn="just">
              <a:spcBef>
                <a:spcPts val="0"/>
              </a:spcBef>
              <a:spcAft>
                <a:spcPts val="600"/>
              </a:spcAft>
              <a:tabLst>
                <a:tab pos="2282825" algn="l"/>
              </a:tabLst>
            </a:pPr>
            <a:r>
              <a:rPr lang="en-US" sz="2000" dirty="0">
                <a:solidFill>
                  <a:srgbClr val="008000"/>
                </a:solidFill>
              </a:rPr>
              <a:t>Type</a:t>
            </a:r>
          </a:p>
          <a:p>
            <a:pPr lvl="1" algn="just">
              <a:spcBef>
                <a:spcPts val="0"/>
              </a:spcBef>
              <a:spcAft>
                <a:spcPts val="600"/>
              </a:spcAft>
              <a:tabLst>
                <a:tab pos="2282825" algn="l"/>
              </a:tabLst>
            </a:pPr>
            <a:r>
              <a:rPr lang="en-US" sz="2000" dirty="0">
                <a:solidFill>
                  <a:srgbClr val="008000"/>
                </a:solidFill>
              </a:rPr>
              <a:t>Protocol</a:t>
            </a:r>
          </a:p>
          <a:p>
            <a:pPr algn="just">
              <a:spcBef>
                <a:spcPts val="0"/>
              </a:spcBef>
              <a:spcAft>
                <a:spcPts val="600"/>
              </a:spcAft>
            </a:pPr>
            <a:r>
              <a:rPr lang="en-US" sz="2400" dirty="0"/>
              <a:t>For communication between processes, sockets can be implemented in the following domains</a:t>
            </a:r>
          </a:p>
          <a:p>
            <a:pPr lvl="1" algn="just">
              <a:spcBef>
                <a:spcPts val="0"/>
              </a:spcBef>
              <a:spcAft>
                <a:spcPts val="600"/>
              </a:spcAft>
              <a:tabLst>
                <a:tab pos="2282825" algn="l"/>
              </a:tabLst>
            </a:pPr>
            <a:r>
              <a:rPr lang="en-US" sz="2000" dirty="0">
                <a:solidFill>
                  <a:srgbClr val="008000"/>
                </a:solidFill>
              </a:rPr>
              <a:t>UNIX </a:t>
            </a:r>
            <a:r>
              <a:rPr lang="en-US" sz="2000" dirty="0"/>
              <a:t>(e.g., </a:t>
            </a:r>
            <a:r>
              <a:rPr lang="en-US" sz="2000" dirty="0">
                <a:solidFill>
                  <a:srgbClr val="2F02F0"/>
                </a:solidFill>
              </a:rPr>
              <a:t>AF_UNIX</a:t>
            </a:r>
            <a:r>
              <a:rPr lang="en-US" sz="2000" dirty="0"/>
              <a:t>)</a:t>
            </a:r>
          </a:p>
          <a:p>
            <a:pPr lvl="2" algn="just">
              <a:spcBef>
                <a:spcPts val="0"/>
              </a:spcBef>
              <a:spcAft>
                <a:spcPts val="600"/>
              </a:spcAft>
              <a:tabLst>
                <a:tab pos="2282825" algn="l"/>
              </a:tabLst>
            </a:pPr>
            <a:r>
              <a:rPr lang="en-US" sz="2000" dirty="0"/>
              <a:t>Processes are on the same machine</a:t>
            </a:r>
          </a:p>
          <a:p>
            <a:pPr lvl="1" algn="just">
              <a:spcBef>
                <a:spcPts val="0"/>
              </a:spcBef>
              <a:spcAft>
                <a:spcPts val="600"/>
              </a:spcAft>
              <a:tabLst>
                <a:tab pos="2282825" algn="l"/>
              </a:tabLst>
            </a:pPr>
            <a:r>
              <a:rPr lang="en-US" sz="2000" dirty="0">
                <a:solidFill>
                  <a:srgbClr val="008000"/>
                </a:solidFill>
              </a:rPr>
              <a:t>INET </a:t>
            </a:r>
            <a:r>
              <a:rPr lang="en-US" sz="2000" dirty="0"/>
              <a:t>(e.g., </a:t>
            </a:r>
            <a:r>
              <a:rPr lang="en-US" sz="2000" dirty="0">
                <a:solidFill>
                  <a:srgbClr val="2F02F0"/>
                </a:solidFill>
              </a:rPr>
              <a:t>AF_INET</a:t>
            </a:r>
            <a:r>
              <a:rPr lang="en-US" sz="2000" dirty="0"/>
              <a:t>)</a:t>
            </a:r>
          </a:p>
          <a:p>
            <a:pPr lvl="2" algn="just">
              <a:spcBef>
                <a:spcPts val="0"/>
              </a:spcBef>
              <a:spcAft>
                <a:spcPts val="600"/>
              </a:spcAft>
              <a:tabLst>
                <a:tab pos="2282825" algn="l"/>
              </a:tabLst>
            </a:pPr>
            <a:r>
              <a:rPr lang="en-US" sz="2000" dirty="0"/>
              <a:t>Each process is on a different machine (i.e., requires a network interface device)</a:t>
            </a:r>
          </a:p>
        </p:txBody>
      </p:sp>
      <p:sp>
        <p:nvSpPr>
          <p:cNvPr id="2" name="Rounded Rectangle 1"/>
          <p:cNvSpPr/>
          <p:nvPr/>
        </p:nvSpPr>
        <p:spPr>
          <a:xfrm>
            <a:off x="3938558" y="2144500"/>
            <a:ext cx="4748242" cy="936421"/>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marL="285750" indent="-285750">
              <a:buFont typeface="Arial"/>
              <a:buChar char="•"/>
            </a:pPr>
            <a:r>
              <a:rPr lang="en-US" dirty="0"/>
              <a:t>Socket Protocol</a:t>
            </a:r>
          </a:p>
          <a:p>
            <a:pPr marL="742950" lvl="1" indent="-285750">
              <a:buFont typeface="Avenir Next Regular"/>
              <a:buChar char="–"/>
            </a:pPr>
            <a:r>
              <a:rPr lang="en-US" dirty="0"/>
              <a:t>Determined by socket type and domain</a:t>
            </a:r>
          </a:p>
          <a:p>
            <a:pPr marL="742950" lvl="1" indent="-285750">
              <a:buFont typeface="Avenir Next Regular"/>
              <a:buChar char="–"/>
            </a:pPr>
            <a:r>
              <a:rPr lang="en-US" dirty="0"/>
              <a:t>Default protocol is 0</a:t>
            </a:r>
          </a:p>
        </p:txBody>
      </p:sp>
    </p:spTree>
    <p:extLst>
      <p:ext uri="{BB962C8B-B14F-4D97-AF65-F5344CB8AC3E}">
        <p14:creationId xmlns:p14="http://schemas.microsoft.com/office/powerpoint/2010/main" val="196478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IP Address Data Structure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spcBef>
                <a:spcPts val="72"/>
              </a:spcBef>
              <a:spcAft>
                <a:spcPts val="600"/>
              </a:spcAft>
            </a:pPr>
            <a:r>
              <a:rPr lang="en-US" altLang="ko-KR" sz="2400" dirty="0">
                <a:ea typeface="굴림" charset="0"/>
              </a:rPr>
              <a:t>The </a:t>
            </a:r>
            <a:r>
              <a:rPr lang="en-US" altLang="ko-KR" sz="2400" dirty="0" err="1">
                <a:solidFill>
                  <a:srgbClr val="2F02F0"/>
                </a:solidFill>
                <a:ea typeface="굴림" charset="0"/>
              </a:rPr>
              <a:t>sockaddr_in</a:t>
            </a:r>
            <a:r>
              <a:rPr lang="en-US" altLang="ko-KR" sz="2400" dirty="0">
                <a:ea typeface="굴림" charset="0"/>
              </a:rPr>
              <a:t> structure has four parts</a:t>
            </a:r>
          </a:p>
          <a:p>
            <a:pPr>
              <a:spcBef>
                <a:spcPts val="72"/>
              </a:spcBef>
              <a:spcAft>
                <a:spcPts val="600"/>
              </a:spcAft>
            </a:pPr>
            <a:endParaRPr lang="en-US" altLang="ko-KR" sz="2800" dirty="0">
              <a:ea typeface="굴림" charset="0"/>
            </a:endParaRPr>
          </a:p>
          <a:p>
            <a:pPr marL="285750" indent="-285750" defTabSz="2284413">
              <a:spcBef>
                <a:spcPts val="0"/>
              </a:spcBef>
              <a:buNone/>
              <a:tabLst>
                <a:tab pos="287338" algn="l"/>
                <a:tab pos="3030538" algn="l"/>
                <a:tab pos="4803775" algn="l"/>
              </a:tabLst>
              <a:defRPr/>
            </a:pPr>
            <a:r>
              <a:rPr lang="en-US" sz="1800" b="1" dirty="0" err="1">
                <a:solidFill>
                  <a:srgbClr val="2F02F0"/>
                </a:solidFill>
                <a:latin typeface="Courier New"/>
                <a:cs typeface="Courier New"/>
              </a:rPr>
              <a:t>struct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sockaddr_in</a:t>
            </a:r>
            <a:endParaRPr lang="en-US" sz="1800" b="1" dirty="0">
              <a:solidFill>
                <a:srgbClr val="2F02F0"/>
              </a:solidFill>
              <a:latin typeface="Courier New"/>
              <a:cs typeface="Courier New"/>
            </a:endParaRPr>
          </a:p>
          <a:p>
            <a:pPr marL="285750" indent="-285750" defTabSz="2284413">
              <a:spcBef>
                <a:spcPts val="0"/>
              </a:spcBef>
              <a:buNone/>
              <a:tabLst>
                <a:tab pos="287338" algn="l"/>
                <a:tab pos="3030538" algn="l"/>
                <a:tab pos="4803775" algn="l"/>
              </a:tabLst>
              <a:defRPr/>
            </a:pPr>
            <a:r>
              <a:rPr lang="en-US" sz="1800" b="1" dirty="0">
                <a:solidFill>
                  <a:srgbClr val="2F02F0"/>
                </a:solidFill>
                <a:latin typeface="Courier New"/>
                <a:cs typeface="Courier New"/>
              </a:rPr>
              <a:t>{ </a:t>
            </a:r>
          </a:p>
          <a:p>
            <a:pPr marL="285750" indent="-285750" defTabSz="2284413">
              <a:spcBef>
                <a:spcPts val="0"/>
              </a:spcBef>
              <a:buNone/>
              <a:tabLst>
                <a:tab pos="287338" algn="l"/>
                <a:tab pos="3030538" algn="l"/>
                <a:tab pos="4803775" algn="l"/>
              </a:tabLst>
              <a:defRPr/>
            </a:pPr>
            <a:r>
              <a:rPr lang="en-US" sz="1800" b="1" dirty="0">
                <a:solidFill>
                  <a:srgbClr val="2F02F0"/>
                </a:solidFill>
                <a:latin typeface="Courier New"/>
                <a:cs typeface="Courier New"/>
              </a:rPr>
              <a:t>		short </a:t>
            </a: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sin_family</a:t>
            </a:r>
            <a:r>
              <a:rPr lang="en-US" sz="1800" b="1" dirty="0">
                <a:solidFill>
                  <a:srgbClr val="2F02F0"/>
                </a:solidFill>
                <a:latin typeface="Courier New"/>
                <a:cs typeface="Courier New"/>
              </a:rPr>
              <a:t>; 	// address family </a:t>
            </a:r>
          </a:p>
          <a:p>
            <a:pPr marL="285750" indent="-285750" defTabSz="2284413">
              <a:spcBef>
                <a:spcPts val="0"/>
              </a:spcBef>
              <a:buNone/>
              <a:tabLst>
                <a:tab pos="287338" algn="l"/>
                <a:tab pos="3030538" algn="l"/>
                <a:tab pos="4803775" algn="l"/>
              </a:tabLst>
              <a:defRPr/>
            </a:pPr>
            <a:r>
              <a:rPr lang="en-US" sz="1800" b="1" dirty="0">
                <a:solidFill>
                  <a:srgbClr val="2F02F0"/>
                </a:solidFill>
                <a:latin typeface="Courier New"/>
                <a:cs typeface="Courier New"/>
              </a:rPr>
              <a:t>		unsigned short </a:t>
            </a: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sin_port</a:t>
            </a:r>
            <a:r>
              <a:rPr lang="en-US" sz="1800" b="1" dirty="0">
                <a:solidFill>
                  <a:srgbClr val="2F02F0"/>
                </a:solidFill>
                <a:latin typeface="Courier New"/>
                <a:cs typeface="Courier New"/>
              </a:rPr>
              <a:t>; 	// port number </a:t>
            </a:r>
          </a:p>
          <a:p>
            <a:pPr marL="285750" indent="-285750" defTabSz="2284413">
              <a:spcBef>
                <a:spcPts val="0"/>
              </a:spcBef>
              <a:buNone/>
              <a:tabLst>
                <a:tab pos="287338" algn="l"/>
                <a:tab pos="3030538" algn="l"/>
                <a:tab pos="4803775" algn="l"/>
              </a:tabLst>
              <a:defRPr/>
            </a:pP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struct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in_addr</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sin_addr</a:t>
            </a:r>
            <a:r>
              <a:rPr lang="en-US" sz="1800" b="1" dirty="0">
                <a:solidFill>
                  <a:srgbClr val="2F02F0"/>
                </a:solidFill>
                <a:latin typeface="Courier New"/>
                <a:cs typeface="Courier New"/>
              </a:rPr>
              <a:t>; 	// Internet address </a:t>
            </a:r>
          </a:p>
          <a:p>
            <a:pPr marL="285750" indent="-285750" defTabSz="2284413">
              <a:spcBef>
                <a:spcPts val="0"/>
              </a:spcBef>
              <a:buNone/>
              <a:tabLst>
                <a:tab pos="287338" algn="l"/>
                <a:tab pos="3030538" algn="l"/>
                <a:tab pos="4803775" algn="l"/>
              </a:tabLst>
              <a:defRPr/>
            </a:pPr>
            <a:r>
              <a:rPr lang="en-US" sz="1800" b="1" dirty="0">
                <a:solidFill>
                  <a:srgbClr val="2F02F0"/>
                </a:solidFill>
                <a:latin typeface="Courier New"/>
                <a:cs typeface="Courier New"/>
              </a:rPr>
              <a:t>		unsigned char 	</a:t>
            </a:r>
            <a:r>
              <a:rPr lang="en-US" sz="1800" b="1" dirty="0" err="1">
                <a:solidFill>
                  <a:srgbClr val="2F02F0"/>
                </a:solidFill>
                <a:latin typeface="Courier New"/>
                <a:cs typeface="Courier New"/>
              </a:rPr>
              <a:t>sin_zero</a:t>
            </a:r>
            <a:r>
              <a:rPr lang="en-US" sz="1800" b="1" dirty="0">
                <a:solidFill>
                  <a:srgbClr val="2F02F0"/>
                </a:solidFill>
                <a:latin typeface="Courier New"/>
                <a:cs typeface="Courier New"/>
              </a:rPr>
              <a:t>[8];	// set to 0, padding</a:t>
            </a:r>
          </a:p>
          <a:p>
            <a:pPr marL="285750" indent="-285750" defTabSz="2284413">
              <a:spcBef>
                <a:spcPts val="72"/>
              </a:spcBef>
              <a:spcAft>
                <a:spcPts val="600"/>
              </a:spcAft>
              <a:buNone/>
              <a:tabLst>
                <a:tab pos="287338" algn="l"/>
                <a:tab pos="3030538" algn="l"/>
                <a:tab pos="4803775" algn="l"/>
              </a:tabLst>
              <a:defRPr/>
            </a:pPr>
            <a:r>
              <a:rPr lang="en-US" sz="1800" b="1" dirty="0">
                <a:solidFill>
                  <a:srgbClr val="2F02F0"/>
                </a:solidFill>
                <a:latin typeface="Courier New"/>
                <a:cs typeface="Courier New"/>
              </a:rPr>
              <a:t>};</a:t>
            </a:r>
          </a:p>
          <a:p>
            <a:pPr marL="285750" indent="-285750" defTabSz="2284413">
              <a:spcBef>
                <a:spcPts val="72"/>
              </a:spcBef>
              <a:spcAft>
                <a:spcPts val="600"/>
              </a:spcAft>
              <a:buNone/>
              <a:tabLst>
                <a:tab pos="287338" algn="l"/>
                <a:tab pos="3030538" algn="l"/>
                <a:tab pos="4803775" algn="l"/>
              </a:tabLst>
              <a:defRPr/>
            </a:pPr>
            <a:endParaRPr lang="en-US" sz="1800" b="1" dirty="0">
              <a:solidFill>
                <a:srgbClr val="2F02F0"/>
              </a:solidFill>
              <a:latin typeface="Courier New"/>
              <a:cs typeface="Courier New"/>
            </a:endParaRPr>
          </a:p>
          <a:p>
            <a:pPr marL="285750" indent="-285750" defTabSz="2284413">
              <a:spcBef>
                <a:spcPts val="72"/>
              </a:spcBef>
              <a:buNone/>
              <a:tabLst>
                <a:tab pos="287338" algn="l"/>
                <a:tab pos="3030538" algn="l"/>
                <a:tab pos="4803775" algn="l"/>
              </a:tabLst>
              <a:defRPr/>
            </a:pPr>
            <a:r>
              <a:rPr lang="en-US" sz="1800" b="1" dirty="0" err="1">
                <a:solidFill>
                  <a:srgbClr val="2F02F0"/>
                </a:solidFill>
                <a:latin typeface="Courier New"/>
                <a:cs typeface="Courier New"/>
              </a:rPr>
              <a:t>struct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in_addr</a:t>
            </a:r>
            <a:endParaRPr lang="en-US" sz="1800" b="1" dirty="0">
              <a:solidFill>
                <a:srgbClr val="2F02F0"/>
              </a:solidFill>
              <a:latin typeface="Courier New"/>
              <a:cs typeface="Courier New"/>
            </a:endParaRPr>
          </a:p>
          <a:p>
            <a:pPr marL="285750" indent="-285750" defTabSz="2284413">
              <a:spcBef>
                <a:spcPts val="72"/>
              </a:spcBef>
              <a:buNone/>
              <a:tabLst>
                <a:tab pos="287338" algn="l"/>
                <a:tab pos="3030538" algn="l"/>
                <a:tab pos="4803775" algn="l"/>
              </a:tabLst>
              <a:defRPr/>
            </a:pPr>
            <a:r>
              <a:rPr lang="en-US" sz="1800" b="1" dirty="0">
                <a:solidFill>
                  <a:srgbClr val="2F02F0"/>
                </a:solidFill>
                <a:latin typeface="Courier New"/>
                <a:cs typeface="Courier New"/>
              </a:rPr>
              <a:t>{ </a:t>
            </a:r>
          </a:p>
          <a:p>
            <a:pPr marL="285750" indent="-285750" defTabSz="2284413">
              <a:spcBef>
                <a:spcPts val="72"/>
              </a:spcBef>
              <a:buNone/>
              <a:tabLst>
                <a:tab pos="287338" algn="l"/>
                <a:tab pos="3030538" algn="l"/>
                <a:tab pos="4803775" algn="l"/>
              </a:tabLst>
              <a:defRPr/>
            </a:pPr>
            <a:r>
              <a:rPr lang="en-US" sz="1800" b="1" dirty="0">
                <a:solidFill>
                  <a:srgbClr val="2F02F0"/>
                </a:solidFill>
                <a:latin typeface="Courier New"/>
                <a:cs typeface="Courier New"/>
              </a:rPr>
              <a:t>		unsigned long 	</a:t>
            </a:r>
            <a:r>
              <a:rPr lang="en-US" sz="1800" b="1" dirty="0" err="1">
                <a:solidFill>
                  <a:srgbClr val="2F02F0"/>
                </a:solidFill>
                <a:latin typeface="Courier New"/>
                <a:cs typeface="Courier New"/>
              </a:rPr>
              <a:t>s_addr</a:t>
            </a:r>
            <a:r>
              <a:rPr lang="en-US" sz="1800" b="1" dirty="0">
                <a:solidFill>
                  <a:srgbClr val="2F02F0"/>
                </a:solidFill>
                <a:latin typeface="Courier New"/>
                <a:cs typeface="Courier New"/>
              </a:rPr>
              <a:t>; 	// 4 bytes </a:t>
            </a:r>
          </a:p>
          <a:p>
            <a:pPr marL="285750" indent="-285750" defTabSz="2284413">
              <a:spcBef>
                <a:spcPts val="72"/>
              </a:spcBef>
              <a:spcAft>
                <a:spcPts val="600"/>
              </a:spcAft>
              <a:buNone/>
              <a:tabLst>
                <a:tab pos="287338" algn="l"/>
                <a:tab pos="3030538" algn="l"/>
                <a:tab pos="4803775" algn="l"/>
              </a:tabLst>
              <a:defRPr/>
            </a:pPr>
            <a:r>
              <a:rPr lang="en-US" sz="1800" b="1" dirty="0">
                <a:solidFill>
                  <a:srgbClr val="2F02F0"/>
                </a:solidFill>
                <a:latin typeface="Courier New"/>
                <a:cs typeface="Courier New"/>
              </a:rPr>
              <a:t>};</a:t>
            </a:r>
          </a:p>
        </p:txBody>
      </p:sp>
      <p:sp>
        <p:nvSpPr>
          <p:cNvPr id="10" name="TextBox 9">
            <a:extLst>
              <a:ext uri="{FF2B5EF4-FFF2-40B4-BE49-F238E27FC236}">
                <a16:creationId xmlns:a16="http://schemas.microsoft.com/office/drawing/2014/main" id="{567A2FC9-2456-4C48-ABB8-E4692384222B}"/>
              </a:ext>
            </a:extLst>
          </p:cNvPr>
          <p:cNvSpPr txBox="1"/>
          <p:nvPr/>
        </p:nvSpPr>
        <p:spPr>
          <a:xfrm>
            <a:off x="130968" y="6389579"/>
            <a:ext cx="7393782" cy="369332"/>
          </a:xfrm>
          <a:prstGeom prst="rect">
            <a:avLst/>
          </a:prstGeom>
          <a:noFill/>
        </p:spPr>
        <p:txBody>
          <a:bodyPr wrap="square">
            <a:spAutoFit/>
          </a:bodyPr>
          <a:lstStyle/>
          <a:p>
            <a:r>
              <a:rPr lang="en-US" dirty="0"/>
              <a:t>https://man7.org/linux/man-pages/man7/ip.7.html</a:t>
            </a:r>
          </a:p>
        </p:txBody>
      </p:sp>
    </p:spTree>
    <p:extLst>
      <p:ext uri="{BB962C8B-B14F-4D97-AF65-F5344CB8AC3E}">
        <p14:creationId xmlns:p14="http://schemas.microsoft.com/office/powerpoint/2010/main" val="1681314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IP Address Data Structure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199" y="1600200"/>
            <a:ext cx="8555833" cy="4807744"/>
          </a:xfrm>
        </p:spPr>
        <p:txBody>
          <a:bodyPr>
            <a:noAutofit/>
          </a:bodyPr>
          <a:lstStyle/>
          <a:p>
            <a:pPr>
              <a:spcBef>
                <a:spcPts val="0"/>
              </a:spcBef>
              <a:spcAft>
                <a:spcPts val="600"/>
              </a:spcAft>
              <a:tabLst>
                <a:tab pos="403225" algn="l"/>
                <a:tab pos="811213" algn="l"/>
                <a:tab pos="1219200" algn="l"/>
                <a:tab pos="1627188" algn="l"/>
                <a:tab pos="2033588" algn="l"/>
                <a:tab pos="2441575" algn="l"/>
                <a:tab pos="2849563" algn="l"/>
                <a:tab pos="3255963" algn="l"/>
                <a:tab pos="3663950" algn="l"/>
                <a:tab pos="4071938" algn="l"/>
                <a:tab pos="4478338" algn="l"/>
                <a:tab pos="4886325" algn="l"/>
                <a:tab pos="5294313" algn="l"/>
                <a:tab pos="5702300" algn="l"/>
                <a:tab pos="6108700" algn="l"/>
                <a:tab pos="6518275" algn="l"/>
                <a:tab pos="6924675" algn="l"/>
                <a:tab pos="7331075" algn="l"/>
                <a:tab pos="7739063" algn="l"/>
                <a:tab pos="8147050" algn="l"/>
              </a:tabLst>
            </a:pPr>
            <a:r>
              <a:rPr lang="en-GB" sz="2400" dirty="0">
                <a:solidFill>
                  <a:schemeClr val="tx2"/>
                </a:solidFill>
                <a:ea typeface="ＭＳ Ｐゴシック" charset="0"/>
                <a:cs typeface="ＭＳ Ｐゴシック" charset="0"/>
              </a:rPr>
              <a:t>Declare</a:t>
            </a:r>
            <a:r>
              <a:rPr lang="en-GB" sz="2400" dirty="0">
                <a:ea typeface="ＭＳ Ｐゴシック" charset="0"/>
                <a:cs typeface="ＭＳ Ｐゴシック" charset="0"/>
              </a:rPr>
              <a:t> address structure</a:t>
            </a:r>
          </a:p>
          <a:p>
            <a:pPr marL="457200" lvl="1" indent="0">
              <a:spcBef>
                <a:spcPts val="0"/>
              </a:spcBef>
              <a:spcAft>
                <a:spcPts val="600"/>
              </a:spcAft>
              <a:buNone/>
              <a:tabLst>
                <a:tab pos="403225" algn="l"/>
                <a:tab pos="811213" algn="l"/>
                <a:tab pos="1219200" algn="l"/>
                <a:tab pos="1627188" algn="l"/>
                <a:tab pos="2033588" algn="l"/>
                <a:tab pos="2441575" algn="l"/>
                <a:tab pos="2849563" algn="l"/>
                <a:tab pos="3255963" algn="l"/>
                <a:tab pos="3663950" algn="l"/>
                <a:tab pos="4071938" algn="l"/>
                <a:tab pos="4478338" algn="l"/>
                <a:tab pos="4886325" algn="l"/>
                <a:tab pos="5294313" algn="l"/>
                <a:tab pos="5702300" algn="l"/>
                <a:tab pos="6108700" algn="l"/>
                <a:tab pos="6518275" algn="l"/>
                <a:tab pos="6924675" algn="l"/>
                <a:tab pos="7331075" algn="l"/>
                <a:tab pos="7739063" algn="l"/>
                <a:tab pos="8147050" algn="l"/>
              </a:tabLst>
            </a:pPr>
            <a:r>
              <a:rPr lang="en-GB" sz="1800" dirty="0" err="1">
                <a:solidFill>
                  <a:srgbClr val="2F02F0"/>
                </a:solidFill>
                <a:latin typeface="Courier" charset="0"/>
                <a:ea typeface="ＭＳ Ｐゴシック" charset="0"/>
                <a:cs typeface="Courier" charset="0"/>
              </a:rPr>
              <a:t>struct</a:t>
            </a:r>
            <a:r>
              <a:rPr lang="en-GB" sz="1800" dirty="0">
                <a:solidFill>
                  <a:srgbClr val="2F02F0"/>
                </a:solidFill>
                <a:latin typeface="Courier" charset="0"/>
                <a:ea typeface="ＭＳ Ｐゴシック" charset="0"/>
                <a:cs typeface="Courier" charset="0"/>
              </a:rPr>
              <a:t> </a:t>
            </a:r>
            <a:r>
              <a:rPr lang="en-GB" sz="1800" dirty="0" err="1">
                <a:solidFill>
                  <a:srgbClr val="2F02F0"/>
                </a:solidFill>
                <a:latin typeface="Courier" charset="0"/>
                <a:ea typeface="ＭＳ Ｐゴシック" charset="0"/>
                <a:cs typeface="Courier" charset="0"/>
              </a:rPr>
              <a:t>sockaddr_in</a:t>
            </a:r>
            <a:r>
              <a:rPr lang="en-GB" sz="1800" dirty="0">
                <a:solidFill>
                  <a:srgbClr val="2F02F0"/>
                </a:solidFill>
                <a:latin typeface="Courier" charset="0"/>
                <a:ea typeface="ＭＳ Ｐゴシック" charset="0"/>
                <a:cs typeface="Courier" charset="0"/>
              </a:rPr>
              <a:t> </a:t>
            </a:r>
            <a:r>
              <a:rPr lang="en-GB" sz="1800" dirty="0" err="1">
                <a:solidFill>
                  <a:srgbClr val="00B050"/>
                </a:solidFill>
                <a:latin typeface="Courier" charset="0"/>
                <a:ea typeface="ＭＳ Ｐゴシック" charset="0"/>
                <a:cs typeface="Courier" charset="0"/>
              </a:rPr>
              <a:t>sockAdd</a:t>
            </a:r>
            <a:r>
              <a:rPr lang="en-GB" sz="1800" dirty="0">
                <a:solidFill>
                  <a:srgbClr val="2F02F0"/>
                </a:solidFill>
                <a:latin typeface="Courier" charset="0"/>
                <a:ea typeface="ＭＳ Ｐゴシック" charset="0"/>
                <a:cs typeface="Courier" charset="0"/>
              </a:rPr>
              <a:t>;</a:t>
            </a:r>
          </a:p>
          <a:p>
            <a:pPr>
              <a:spcBef>
                <a:spcPts val="0"/>
              </a:spcBef>
              <a:spcAft>
                <a:spcPts val="600"/>
              </a:spcAft>
              <a:tabLst>
                <a:tab pos="403225" algn="l"/>
                <a:tab pos="811213" algn="l"/>
                <a:tab pos="1219200" algn="l"/>
                <a:tab pos="1627188" algn="l"/>
                <a:tab pos="2033588" algn="l"/>
                <a:tab pos="2441575" algn="l"/>
                <a:tab pos="2849563" algn="l"/>
                <a:tab pos="3255963" algn="l"/>
                <a:tab pos="3663950" algn="l"/>
                <a:tab pos="4071938" algn="l"/>
                <a:tab pos="4478338" algn="l"/>
                <a:tab pos="4886325" algn="l"/>
                <a:tab pos="5294313" algn="l"/>
                <a:tab pos="5702300" algn="l"/>
                <a:tab pos="6108700" algn="l"/>
                <a:tab pos="6518275" algn="l"/>
                <a:tab pos="6924675" algn="l"/>
                <a:tab pos="7331075" algn="l"/>
                <a:tab pos="7739063" algn="l"/>
                <a:tab pos="8147050" algn="l"/>
              </a:tabLst>
            </a:pPr>
            <a:r>
              <a:rPr lang="en-GB" sz="2400" dirty="0">
                <a:ea typeface="ＭＳ Ｐゴシック" charset="0"/>
                <a:cs typeface="ＭＳ Ｐゴシック" charset="0"/>
              </a:rPr>
              <a:t>Set family</a:t>
            </a:r>
          </a:p>
          <a:p>
            <a:pPr marL="457200" lvl="1" indent="0">
              <a:spcBef>
                <a:spcPts val="0"/>
              </a:spcBef>
              <a:spcAft>
                <a:spcPts val="600"/>
              </a:spcAft>
              <a:buNone/>
              <a:tabLst>
                <a:tab pos="403225" algn="l"/>
                <a:tab pos="811213" algn="l"/>
                <a:tab pos="1219200" algn="l"/>
                <a:tab pos="1627188" algn="l"/>
                <a:tab pos="2033588" algn="l"/>
                <a:tab pos="2441575" algn="l"/>
                <a:tab pos="2849563" algn="l"/>
                <a:tab pos="3255963" algn="l"/>
                <a:tab pos="3663950" algn="l"/>
                <a:tab pos="4071938" algn="l"/>
                <a:tab pos="4478338" algn="l"/>
                <a:tab pos="4886325" algn="l"/>
                <a:tab pos="5294313" algn="l"/>
                <a:tab pos="5702300" algn="l"/>
                <a:tab pos="6108700" algn="l"/>
                <a:tab pos="6518275" algn="l"/>
                <a:tab pos="6924675" algn="l"/>
                <a:tab pos="7331075" algn="l"/>
                <a:tab pos="7739063" algn="l"/>
                <a:tab pos="8147050" algn="l"/>
              </a:tabLst>
            </a:pPr>
            <a:r>
              <a:rPr lang="en-GB" sz="1800" dirty="0" err="1">
                <a:solidFill>
                  <a:srgbClr val="2F02F0"/>
                </a:solidFill>
                <a:latin typeface="Courier" charset="0"/>
                <a:ea typeface="ＭＳ Ｐゴシック" charset="0"/>
                <a:cs typeface="Courier" charset="0"/>
              </a:rPr>
              <a:t>sockAdd.sin_family</a:t>
            </a:r>
            <a:r>
              <a:rPr lang="en-GB" sz="1800" dirty="0">
                <a:solidFill>
                  <a:srgbClr val="2F02F0"/>
                </a:solidFill>
                <a:latin typeface="Courier" charset="0"/>
                <a:ea typeface="ＭＳ Ｐゴシック" charset="0"/>
                <a:cs typeface="Courier" charset="0"/>
              </a:rPr>
              <a:t> = AF_INET;</a:t>
            </a:r>
          </a:p>
          <a:p>
            <a:pPr>
              <a:spcBef>
                <a:spcPts val="0"/>
              </a:spcBef>
              <a:spcAft>
                <a:spcPts val="600"/>
              </a:spcAft>
              <a:tabLst>
                <a:tab pos="403225" algn="l"/>
                <a:tab pos="811213" algn="l"/>
                <a:tab pos="1219200" algn="l"/>
                <a:tab pos="1627188" algn="l"/>
                <a:tab pos="2033588" algn="l"/>
                <a:tab pos="2441575" algn="l"/>
                <a:tab pos="2849563" algn="l"/>
                <a:tab pos="3255963" algn="l"/>
                <a:tab pos="3663950" algn="l"/>
                <a:tab pos="4071938" algn="l"/>
                <a:tab pos="4478338" algn="l"/>
                <a:tab pos="4886325" algn="l"/>
                <a:tab pos="5294313" algn="l"/>
                <a:tab pos="5702300" algn="l"/>
                <a:tab pos="6108700" algn="l"/>
                <a:tab pos="6518275" algn="l"/>
                <a:tab pos="6924675" algn="l"/>
                <a:tab pos="7331075" algn="l"/>
                <a:tab pos="7739063" algn="l"/>
                <a:tab pos="8147050" algn="l"/>
              </a:tabLst>
            </a:pPr>
            <a:r>
              <a:rPr lang="en-GB" sz="2400" dirty="0">
                <a:ea typeface="ＭＳ Ｐゴシック" charset="0"/>
                <a:cs typeface="ＭＳ Ｐゴシック" charset="0"/>
              </a:rPr>
              <a:t>Set IP address (2 ways)</a:t>
            </a:r>
          </a:p>
          <a:p>
            <a:pPr lvl="1">
              <a:spcBef>
                <a:spcPts val="0"/>
              </a:spcBef>
              <a:spcAft>
                <a:spcPts val="600"/>
              </a:spcAft>
              <a:buFont typeface="Wingdings" charset="0"/>
              <a:buNone/>
              <a:tabLst>
                <a:tab pos="403225" algn="l"/>
                <a:tab pos="811213" algn="l"/>
                <a:tab pos="1219200" algn="l"/>
                <a:tab pos="1627188" algn="l"/>
                <a:tab pos="2033588" algn="l"/>
                <a:tab pos="2441575" algn="l"/>
                <a:tab pos="2849563" algn="l"/>
                <a:tab pos="3255963" algn="l"/>
                <a:tab pos="3663950" algn="l"/>
                <a:tab pos="4071938" algn="l"/>
                <a:tab pos="4478338" algn="l"/>
                <a:tab pos="4886325" algn="l"/>
                <a:tab pos="5294313" algn="l"/>
                <a:tab pos="5702300" algn="l"/>
                <a:tab pos="6108700" algn="l"/>
                <a:tab pos="6518275" algn="l"/>
                <a:tab pos="6924675" algn="l"/>
                <a:tab pos="7331075" algn="l"/>
                <a:tab pos="7739063" algn="l"/>
                <a:tab pos="8147050" algn="l"/>
              </a:tabLst>
            </a:pPr>
            <a:r>
              <a:rPr lang="en-GB" sz="1800" dirty="0">
                <a:solidFill>
                  <a:srgbClr val="2F02F0"/>
                </a:solidFill>
                <a:latin typeface="Courier New"/>
                <a:ea typeface="ＭＳ Ｐゴシック" charset="0"/>
                <a:cs typeface="Courier New"/>
              </a:rPr>
              <a:t>// specify address to listen to </a:t>
            </a:r>
          </a:p>
          <a:p>
            <a:pPr marL="457200" lvl="1" indent="0">
              <a:spcBef>
                <a:spcPts val="0"/>
              </a:spcBef>
              <a:spcAft>
                <a:spcPts val="600"/>
              </a:spcAft>
              <a:buNone/>
              <a:tabLst>
                <a:tab pos="403225" algn="l"/>
                <a:tab pos="811213" algn="l"/>
                <a:tab pos="1219200" algn="l"/>
                <a:tab pos="1627188" algn="l"/>
                <a:tab pos="2033588" algn="l"/>
                <a:tab pos="2441575" algn="l"/>
                <a:tab pos="2849563" algn="l"/>
                <a:tab pos="3255963" algn="l"/>
                <a:tab pos="3663950" algn="l"/>
                <a:tab pos="4071938" algn="l"/>
                <a:tab pos="4478338" algn="l"/>
                <a:tab pos="4886325" algn="l"/>
                <a:tab pos="5294313" algn="l"/>
                <a:tab pos="5702300" algn="l"/>
                <a:tab pos="6108700" algn="l"/>
                <a:tab pos="6518275" algn="l"/>
                <a:tab pos="6924675" algn="l"/>
                <a:tab pos="7331075" algn="l"/>
                <a:tab pos="7739063" algn="l"/>
                <a:tab pos="8147050" algn="l"/>
              </a:tabLst>
            </a:pPr>
            <a:r>
              <a:rPr lang="en-GB" sz="1800" b="1" dirty="0" err="1">
                <a:solidFill>
                  <a:srgbClr val="2F02F0"/>
                </a:solidFill>
                <a:latin typeface="Courier" charset="0"/>
                <a:ea typeface="ＭＳ Ｐゴシック" charset="0"/>
                <a:cs typeface="Courier" charset="0"/>
              </a:rPr>
              <a:t>inet_pton</a:t>
            </a:r>
            <a:r>
              <a:rPr lang="en-GB" sz="1800" dirty="0">
                <a:solidFill>
                  <a:srgbClr val="2F02F0"/>
                </a:solidFill>
                <a:latin typeface="Courier" charset="0"/>
                <a:ea typeface="ＭＳ Ｐゴシック" charset="0"/>
                <a:cs typeface="Courier" charset="0"/>
              </a:rPr>
              <a:t>(AF_INET, "127.0.0.1", </a:t>
            </a:r>
            <a:r>
              <a:rPr lang="en-GB" sz="1800" dirty="0">
                <a:solidFill>
                  <a:srgbClr val="00B050"/>
                </a:solidFill>
                <a:latin typeface="Courier" charset="0"/>
                <a:ea typeface="ＭＳ Ｐゴシック" charset="0"/>
                <a:cs typeface="Courier" charset="0"/>
              </a:rPr>
              <a:t>&amp;</a:t>
            </a:r>
            <a:r>
              <a:rPr lang="en-GB" sz="1800" dirty="0" err="1">
                <a:solidFill>
                  <a:srgbClr val="00B050"/>
                </a:solidFill>
                <a:latin typeface="Courier" charset="0"/>
                <a:ea typeface="ＭＳ Ｐゴシック" charset="0"/>
                <a:cs typeface="Courier" charset="0"/>
              </a:rPr>
              <a:t>sockAdd</a:t>
            </a:r>
            <a:r>
              <a:rPr lang="en-GB" sz="1800" dirty="0" err="1">
                <a:solidFill>
                  <a:srgbClr val="2F02F0"/>
                </a:solidFill>
                <a:latin typeface="Courier" charset="0"/>
                <a:ea typeface="ＭＳ Ｐゴシック" charset="0"/>
                <a:cs typeface="Courier" charset="0"/>
              </a:rPr>
              <a:t>.sin_addr.s_addr</a:t>
            </a:r>
            <a:r>
              <a:rPr lang="en-GB" sz="1800" dirty="0">
                <a:solidFill>
                  <a:srgbClr val="2F02F0"/>
                </a:solidFill>
                <a:latin typeface="Courier" charset="0"/>
                <a:ea typeface="ＭＳ Ｐゴシック" charset="0"/>
                <a:cs typeface="Courier" charset="0"/>
              </a:rPr>
              <a:t>)‏</a:t>
            </a:r>
          </a:p>
          <a:p>
            <a:pPr lvl="1">
              <a:spcBef>
                <a:spcPts val="0"/>
              </a:spcBef>
              <a:spcAft>
                <a:spcPts val="600"/>
              </a:spcAft>
              <a:buFont typeface="Wingdings" charset="0"/>
              <a:buNone/>
              <a:tabLst>
                <a:tab pos="403225" algn="l"/>
                <a:tab pos="811213" algn="l"/>
                <a:tab pos="1219200" algn="l"/>
                <a:tab pos="1627188" algn="l"/>
                <a:tab pos="2033588" algn="l"/>
                <a:tab pos="2441575" algn="l"/>
                <a:tab pos="2849563" algn="l"/>
                <a:tab pos="3255963" algn="l"/>
                <a:tab pos="3663950" algn="l"/>
                <a:tab pos="4071938" algn="l"/>
                <a:tab pos="4478338" algn="l"/>
                <a:tab pos="4886325" algn="l"/>
                <a:tab pos="5294313" algn="l"/>
                <a:tab pos="5702300" algn="l"/>
                <a:tab pos="6108700" algn="l"/>
                <a:tab pos="6518275" algn="l"/>
                <a:tab pos="6924675" algn="l"/>
                <a:tab pos="7331075" algn="l"/>
                <a:tab pos="7739063" algn="l"/>
                <a:tab pos="8147050" algn="l"/>
              </a:tabLst>
            </a:pPr>
            <a:r>
              <a:rPr lang="en-GB" sz="1800" dirty="0">
                <a:solidFill>
                  <a:srgbClr val="2F02F0"/>
                </a:solidFill>
                <a:latin typeface="Courier New"/>
                <a:ea typeface="ＭＳ Ｐゴシック" charset="0"/>
                <a:cs typeface="Courier New"/>
              </a:rPr>
              <a:t>// listen to any local address </a:t>
            </a:r>
          </a:p>
          <a:p>
            <a:pPr marL="457200" lvl="1" indent="0">
              <a:spcBef>
                <a:spcPts val="0"/>
              </a:spcBef>
              <a:spcAft>
                <a:spcPts val="600"/>
              </a:spcAft>
              <a:buNone/>
              <a:tabLst>
                <a:tab pos="403225" algn="l"/>
                <a:tab pos="811213" algn="l"/>
                <a:tab pos="1219200" algn="l"/>
                <a:tab pos="1627188" algn="l"/>
                <a:tab pos="2033588" algn="l"/>
                <a:tab pos="2441575" algn="l"/>
                <a:tab pos="2849563" algn="l"/>
                <a:tab pos="3255963" algn="l"/>
                <a:tab pos="3663950" algn="l"/>
                <a:tab pos="4071938" algn="l"/>
                <a:tab pos="4478338" algn="l"/>
                <a:tab pos="4886325" algn="l"/>
                <a:tab pos="5294313" algn="l"/>
                <a:tab pos="5702300" algn="l"/>
                <a:tab pos="6108700" algn="l"/>
                <a:tab pos="6518275" algn="l"/>
                <a:tab pos="6924675" algn="l"/>
                <a:tab pos="7331075" algn="l"/>
                <a:tab pos="7739063" algn="l"/>
                <a:tab pos="8147050" algn="l"/>
              </a:tabLst>
            </a:pPr>
            <a:r>
              <a:rPr lang="en-GB" sz="1800" dirty="0" err="1">
                <a:solidFill>
                  <a:srgbClr val="2F02F0"/>
                </a:solidFill>
                <a:latin typeface="Courier" charset="0"/>
                <a:ea typeface="ＭＳ Ｐゴシック" charset="0"/>
                <a:cs typeface="Courier" charset="0"/>
              </a:rPr>
              <a:t>sockAdd.sin_addr.s_addr</a:t>
            </a:r>
            <a:r>
              <a:rPr lang="en-GB" sz="1800" dirty="0">
                <a:solidFill>
                  <a:srgbClr val="2F02F0"/>
                </a:solidFill>
                <a:latin typeface="Courier" charset="0"/>
                <a:ea typeface="ＭＳ Ｐゴシック" charset="0"/>
                <a:cs typeface="Courier" charset="0"/>
              </a:rPr>
              <a:t> = </a:t>
            </a:r>
            <a:r>
              <a:rPr lang="en-GB" sz="1800" b="1" dirty="0" err="1">
                <a:solidFill>
                  <a:srgbClr val="2F02F0"/>
                </a:solidFill>
                <a:latin typeface="Courier" charset="0"/>
                <a:ea typeface="ＭＳ Ｐゴシック" charset="0"/>
                <a:cs typeface="Courier" charset="0"/>
              </a:rPr>
              <a:t>htonl</a:t>
            </a:r>
            <a:r>
              <a:rPr lang="en-GB" sz="1800" dirty="0">
                <a:solidFill>
                  <a:srgbClr val="2F02F0"/>
                </a:solidFill>
                <a:latin typeface="Courier" charset="0"/>
                <a:ea typeface="ＭＳ Ｐゴシック" charset="0"/>
                <a:cs typeface="Courier" charset="0"/>
              </a:rPr>
              <a:t>(INADDR_ANY)</a:t>
            </a:r>
            <a:endParaRPr lang="en-GB" sz="1800" dirty="0">
              <a:solidFill>
                <a:srgbClr val="2F02F0"/>
              </a:solidFill>
              <a:latin typeface="Comic Sans MS" charset="0"/>
              <a:ea typeface="ＭＳ Ｐゴシック" charset="0"/>
            </a:endParaRPr>
          </a:p>
          <a:p>
            <a:pPr>
              <a:spcBef>
                <a:spcPts val="0"/>
              </a:spcBef>
              <a:spcAft>
                <a:spcPts val="600"/>
              </a:spcAft>
              <a:tabLst>
                <a:tab pos="403225" algn="l"/>
                <a:tab pos="811213" algn="l"/>
                <a:tab pos="1219200" algn="l"/>
                <a:tab pos="1627188" algn="l"/>
                <a:tab pos="2033588" algn="l"/>
                <a:tab pos="2441575" algn="l"/>
                <a:tab pos="2849563" algn="l"/>
                <a:tab pos="3255963" algn="l"/>
                <a:tab pos="3663950" algn="l"/>
                <a:tab pos="4071938" algn="l"/>
                <a:tab pos="4478338" algn="l"/>
                <a:tab pos="4886325" algn="l"/>
                <a:tab pos="5294313" algn="l"/>
                <a:tab pos="5702300" algn="l"/>
                <a:tab pos="6108700" algn="l"/>
                <a:tab pos="6518275" algn="l"/>
                <a:tab pos="6924675" algn="l"/>
                <a:tab pos="7331075" algn="l"/>
                <a:tab pos="7739063" algn="l"/>
                <a:tab pos="8147050" algn="l"/>
              </a:tabLst>
            </a:pPr>
            <a:r>
              <a:rPr lang="en-GB" sz="2400" dirty="0">
                <a:ea typeface="ＭＳ Ｐゴシック" charset="0"/>
                <a:cs typeface="ＭＳ Ｐゴシック" charset="0"/>
              </a:rPr>
              <a:t>Set port</a:t>
            </a:r>
          </a:p>
          <a:p>
            <a:pPr marL="457200" lvl="1" indent="0">
              <a:spcBef>
                <a:spcPts val="0"/>
              </a:spcBef>
              <a:spcAft>
                <a:spcPts val="600"/>
              </a:spcAft>
              <a:buNone/>
              <a:tabLst>
                <a:tab pos="403225" algn="l"/>
                <a:tab pos="811213" algn="l"/>
                <a:tab pos="1219200" algn="l"/>
                <a:tab pos="1627188" algn="l"/>
                <a:tab pos="2033588" algn="l"/>
                <a:tab pos="2441575" algn="l"/>
                <a:tab pos="2849563" algn="l"/>
                <a:tab pos="3255963" algn="l"/>
                <a:tab pos="3663950" algn="l"/>
                <a:tab pos="4071938" algn="l"/>
                <a:tab pos="4478338" algn="l"/>
                <a:tab pos="4886325" algn="l"/>
                <a:tab pos="5294313" algn="l"/>
                <a:tab pos="5702300" algn="l"/>
                <a:tab pos="6108700" algn="l"/>
                <a:tab pos="6518275" algn="l"/>
                <a:tab pos="6924675" algn="l"/>
                <a:tab pos="7331075" algn="l"/>
                <a:tab pos="7739063" algn="l"/>
                <a:tab pos="8147050" algn="l"/>
              </a:tabLst>
            </a:pPr>
            <a:r>
              <a:rPr lang="en-GB" sz="1800" dirty="0" err="1">
                <a:solidFill>
                  <a:srgbClr val="2F02F0"/>
                </a:solidFill>
                <a:latin typeface="Courier" charset="0"/>
                <a:ea typeface="ＭＳ Ｐゴシック" charset="0"/>
                <a:cs typeface="Courier" charset="0"/>
              </a:rPr>
              <a:t>sockAdd.sin_port</a:t>
            </a:r>
            <a:r>
              <a:rPr lang="en-GB" sz="1800" dirty="0">
                <a:solidFill>
                  <a:srgbClr val="2F02F0"/>
                </a:solidFill>
                <a:latin typeface="Courier" charset="0"/>
                <a:ea typeface="ＭＳ Ｐゴシック" charset="0"/>
                <a:cs typeface="Courier" charset="0"/>
              </a:rPr>
              <a:t> = </a:t>
            </a:r>
            <a:r>
              <a:rPr lang="en-GB" sz="1800" b="1" dirty="0" err="1">
                <a:solidFill>
                  <a:srgbClr val="2F02F0"/>
                </a:solidFill>
                <a:latin typeface="Courier" charset="0"/>
                <a:ea typeface="ＭＳ Ｐゴシック" charset="0"/>
                <a:cs typeface="Courier" charset="0"/>
              </a:rPr>
              <a:t>htons</a:t>
            </a:r>
            <a:r>
              <a:rPr lang="en-GB" sz="1800" dirty="0">
                <a:solidFill>
                  <a:srgbClr val="2F02F0"/>
                </a:solidFill>
                <a:latin typeface="Courier" charset="0"/>
                <a:ea typeface="ＭＳ Ｐゴシック" charset="0"/>
                <a:cs typeface="Courier" charset="0"/>
              </a:rPr>
              <a:t>(9999);</a:t>
            </a:r>
          </a:p>
        </p:txBody>
      </p:sp>
      <p:sp>
        <p:nvSpPr>
          <p:cNvPr id="2" name="Rectangle 1">
            <a:extLst>
              <a:ext uri="{FF2B5EF4-FFF2-40B4-BE49-F238E27FC236}">
                <a16:creationId xmlns:a16="http://schemas.microsoft.com/office/drawing/2014/main" id="{EC82D6BC-F2A0-49AF-9056-03F521C0D837}"/>
              </a:ext>
            </a:extLst>
          </p:cNvPr>
          <p:cNvSpPr>
            <a:spLocks noChangeArrowheads="1"/>
          </p:cNvSpPr>
          <p:nvPr/>
        </p:nvSpPr>
        <p:spPr bwMode="auto">
          <a:xfrm>
            <a:off x="618099" y="6100167"/>
            <a:ext cx="7868273" cy="307777"/>
          </a:xfrm>
          <a:prstGeom prst="rect">
            <a:avLst/>
          </a:prstGeom>
          <a:solidFill>
            <a:schemeClr val="bg2">
              <a:lumMod val="60000"/>
              <a:lumOff val="40000"/>
            </a:schemeClr>
          </a:solidFill>
          <a:ln>
            <a:noFill/>
          </a:ln>
          <a:effectLst/>
        </p:spPr>
        <p:txBody>
          <a:bodyPr vert="horz" wrap="square" lIns="38088"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a:ln>
                  <a:noFill/>
                </a:ln>
                <a:solidFill>
                  <a:srgbClr val="181818"/>
                </a:solidFill>
                <a:effectLst/>
                <a:latin typeface="Courier New" panose="02070309020205020404" pitchFamily="49" charset="0"/>
                <a:cs typeface="Courier New" panose="02070309020205020404" pitchFamily="49" charset="0"/>
              </a:rPr>
              <a:t>inet_pton</a:t>
            </a:r>
            <a:r>
              <a:rPr kumimoji="0" lang="en-US" altLang="en-US" sz="1400" b="0" i="0" u="none" strike="noStrike" cap="none" normalizeH="0" baseline="0" dirty="0">
                <a:ln>
                  <a:noFill/>
                </a:ln>
                <a:solidFill>
                  <a:srgbClr val="181818"/>
                </a:solidFill>
                <a:effectLst/>
                <a:latin typeface="Courier New" panose="02070309020205020404" pitchFamily="49" charset="0"/>
                <a:cs typeface="Courier New" panose="02070309020205020404" pitchFamily="49" charset="0"/>
              </a:rPr>
              <a:t> - convert IPv4 and IPv6 addresses from text to binary form</a:t>
            </a:r>
            <a:r>
              <a:rPr kumimoji="0" lang="en-US" altLang="en-US" sz="7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9021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fontScale="90000"/>
          </a:bodyPr>
          <a:lstStyle/>
          <a:p>
            <a:pPr algn="l"/>
            <a:r>
              <a:rPr lang="en-US" sz="4000" dirty="0"/>
              <a:t>Network Addressing Library Routines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911225" indent="-512763" algn="just">
              <a:spcBef>
                <a:spcPts val="0"/>
              </a:spcBef>
              <a:buNone/>
            </a:pPr>
            <a:r>
              <a:rPr lang="en-US" altLang="zh-CN" sz="1800" b="1" dirty="0">
                <a:solidFill>
                  <a:srgbClr val="2F02F0"/>
                </a:solidFill>
                <a:latin typeface="Courier New"/>
                <a:ea typeface="굴림" charset="0"/>
                <a:cs typeface="Courier New"/>
              </a:rPr>
              <a:t>#include &lt;sys/</a:t>
            </a:r>
            <a:r>
              <a:rPr lang="en-US" altLang="zh-CN" sz="1800" b="1" dirty="0" err="1">
                <a:solidFill>
                  <a:srgbClr val="2F02F0"/>
                </a:solidFill>
                <a:latin typeface="Courier New"/>
                <a:ea typeface="굴림" charset="0"/>
                <a:cs typeface="Courier New"/>
              </a:rPr>
              <a:t>socket.h</a:t>
            </a:r>
            <a:r>
              <a:rPr lang="en-US" altLang="zh-CN" sz="1800" b="1" dirty="0">
                <a:solidFill>
                  <a:srgbClr val="2F02F0"/>
                </a:solidFill>
                <a:latin typeface="Courier New"/>
                <a:ea typeface="굴림" charset="0"/>
                <a:cs typeface="Courier New"/>
              </a:rPr>
              <a:t>&gt;</a:t>
            </a:r>
          </a:p>
          <a:p>
            <a:pPr marL="911225" indent="-512763" algn="just">
              <a:spcBef>
                <a:spcPts val="0"/>
              </a:spcBef>
              <a:buNone/>
            </a:pPr>
            <a:r>
              <a:rPr lang="en-US" altLang="zh-CN" sz="1800" b="1" dirty="0">
                <a:solidFill>
                  <a:srgbClr val="2F02F0"/>
                </a:solidFill>
                <a:latin typeface="Courier New"/>
                <a:ea typeface="굴림" charset="0"/>
                <a:cs typeface="Courier New"/>
              </a:rPr>
              <a:t>#include &lt;</a:t>
            </a:r>
            <a:r>
              <a:rPr lang="en-US" altLang="zh-CN" sz="1800" b="1" dirty="0" err="1">
                <a:solidFill>
                  <a:srgbClr val="2F02F0"/>
                </a:solidFill>
                <a:latin typeface="Courier New"/>
                <a:ea typeface="굴림" charset="0"/>
                <a:cs typeface="Courier New"/>
              </a:rPr>
              <a:t>netinet</a:t>
            </a:r>
            <a:r>
              <a:rPr lang="en-US" altLang="zh-CN" sz="1800" b="1" dirty="0">
                <a:solidFill>
                  <a:srgbClr val="2F02F0"/>
                </a:solidFill>
                <a:latin typeface="Courier New"/>
                <a:ea typeface="굴림" charset="0"/>
                <a:cs typeface="Courier New"/>
              </a:rPr>
              <a:t>/</a:t>
            </a:r>
            <a:r>
              <a:rPr lang="en-US" altLang="zh-CN" sz="1800" b="1" dirty="0" err="1">
                <a:solidFill>
                  <a:srgbClr val="2F02F0"/>
                </a:solidFill>
                <a:latin typeface="Courier New"/>
                <a:ea typeface="굴림" charset="0"/>
                <a:cs typeface="Courier New"/>
              </a:rPr>
              <a:t>in.h</a:t>
            </a:r>
            <a:r>
              <a:rPr lang="en-US" altLang="zh-CN" sz="1800" b="1" dirty="0">
                <a:solidFill>
                  <a:srgbClr val="2F02F0"/>
                </a:solidFill>
                <a:latin typeface="Courier New"/>
                <a:ea typeface="굴림" charset="0"/>
                <a:cs typeface="Courier New"/>
              </a:rPr>
              <a:t>&gt;</a:t>
            </a:r>
          </a:p>
          <a:p>
            <a:pPr marL="911225" indent="-512763" algn="just">
              <a:spcBef>
                <a:spcPts val="0"/>
              </a:spcBef>
              <a:buNone/>
            </a:pPr>
            <a:r>
              <a:rPr lang="en-US" altLang="zh-CN" sz="1800" b="1" dirty="0">
                <a:solidFill>
                  <a:srgbClr val="2F02F0"/>
                </a:solidFill>
                <a:latin typeface="Courier New"/>
                <a:ea typeface="굴림" charset="0"/>
                <a:cs typeface="Courier New"/>
              </a:rPr>
              <a:t>#include &lt;</a:t>
            </a:r>
            <a:r>
              <a:rPr lang="en-US" altLang="zh-CN" sz="1800" b="1" dirty="0" err="1">
                <a:solidFill>
                  <a:srgbClr val="2F02F0"/>
                </a:solidFill>
                <a:latin typeface="Courier New"/>
                <a:ea typeface="굴림" charset="0"/>
                <a:cs typeface="Courier New"/>
              </a:rPr>
              <a:t>arpa</a:t>
            </a:r>
            <a:r>
              <a:rPr lang="en-US" altLang="zh-CN" sz="1800" b="1" dirty="0">
                <a:solidFill>
                  <a:srgbClr val="2F02F0"/>
                </a:solidFill>
                <a:latin typeface="Courier New"/>
                <a:ea typeface="굴림" charset="0"/>
                <a:cs typeface="Courier New"/>
              </a:rPr>
              <a:t>/</a:t>
            </a:r>
            <a:r>
              <a:rPr lang="en-US" altLang="zh-CN" sz="1800" b="1" dirty="0" err="1">
                <a:solidFill>
                  <a:srgbClr val="2F02F0"/>
                </a:solidFill>
                <a:latin typeface="Courier New"/>
                <a:ea typeface="굴림" charset="0"/>
                <a:cs typeface="Courier New"/>
              </a:rPr>
              <a:t>inet.h</a:t>
            </a:r>
            <a:r>
              <a:rPr lang="en-US" altLang="zh-CN" sz="1800" b="1" dirty="0">
                <a:solidFill>
                  <a:srgbClr val="2F02F0"/>
                </a:solidFill>
                <a:latin typeface="Courier New"/>
                <a:ea typeface="굴림" charset="0"/>
                <a:cs typeface="Courier New"/>
              </a:rPr>
              <a:t>&gt;</a:t>
            </a:r>
          </a:p>
          <a:p>
            <a:pPr marL="911225" indent="-512763" algn="just">
              <a:spcBef>
                <a:spcPts val="0"/>
              </a:spcBef>
              <a:spcAft>
                <a:spcPts val="600"/>
              </a:spcAft>
              <a:buNone/>
            </a:pPr>
            <a:r>
              <a:rPr lang="en-US" altLang="zh-CN" sz="1800" b="1" dirty="0" err="1">
                <a:solidFill>
                  <a:srgbClr val="2F02F0"/>
                </a:solidFill>
                <a:latin typeface="Courier New"/>
                <a:ea typeface="굴림" charset="0"/>
                <a:cs typeface="Courier New"/>
              </a:rPr>
              <a:t>in_addr_t</a:t>
            </a:r>
            <a:r>
              <a:rPr lang="en-US" altLang="zh-CN" sz="1800" b="1" dirty="0">
                <a:solidFill>
                  <a:srgbClr val="2F02F0"/>
                </a:solidFill>
                <a:latin typeface="Courier New"/>
                <a:ea typeface="굴림" charset="0"/>
                <a:cs typeface="Courier New"/>
              </a:rPr>
              <a:t> </a:t>
            </a:r>
            <a:r>
              <a:rPr lang="en-US" altLang="zh-CN" sz="1800" b="1" dirty="0" err="1">
                <a:solidFill>
                  <a:srgbClr val="00B050"/>
                </a:solidFill>
                <a:latin typeface="Courier New"/>
                <a:ea typeface="굴림" charset="0"/>
                <a:cs typeface="Courier New"/>
              </a:rPr>
              <a:t>inet_addr</a:t>
            </a:r>
            <a:r>
              <a:rPr lang="en-US" altLang="zh-CN" sz="1800" b="1" dirty="0">
                <a:solidFill>
                  <a:srgbClr val="2F02F0"/>
                </a:solidFill>
                <a:latin typeface="Courier New"/>
                <a:ea typeface="굴림" charset="0"/>
                <a:cs typeface="Courier New"/>
              </a:rPr>
              <a:t>(</a:t>
            </a:r>
            <a:r>
              <a:rPr lang="en-US" altLang="zh-CN" sz="1800" b="1" dirty="0" err="1">
                <a:solidFill>
                  <a:srgbClr val="2F02F0"/>
                </a:solidFill>
                <a:latin typeface="Courier New"/>
                <a:ea typeface="굴림" charset="0"/>
                <a:cs typeface="Courier New"/>
              </a:rPr>
              <a:t>const</a:t>
            </a:r>
            <a:r>
              <a:rPr lang="en-US" altLang="zh-CN" sz="1800" b="1" dirty="0">
                <a:solidFill>
                  <a:srgbClr val="2F02F0"/>
                </a:solidFill>
                <a:latin typeface="Courier New"/>
                <a:ea typeface="굴림" charset="0"/>
                <a:cs typeface="Courier New"/>
              </a:rPr>
              <a:t> char* string)</a:t>
            </a:r>
          </a:p>
          <a:p>
            <a:pPr algn="just">
              <a:spcBef>
                <a:spcPts val="0"/>
              </a:spcBef>
              <a:spcAft>
                <a:spcPts val="600"/>
              </a:spcAft>
            </a:pPr>
            <a:r>
              <a:rPr lang="en-US" altLang="zh-CN" sz="2400" dirty="0">
                <a:ea typeface="굴림" charset="0"/>
              </a:rPr>
              <a:t>Converts an IP address in IPv4 numbers-and-dots notation into binary form in network byte order</a:t>
            </a:r>
          </a:p>
          <a:p>
            <a:pPr algn="just">
              <a:spcBef>
                <a:spcPts val="0"/>
              </a:spcBef>
              <a:spcAft>
                <a:spcPts val="600"/>
              </a:spcAft>
            </a:pPr>
            <a:r>
              <a:rPr lang="en-US" altLang="zh-CN" sz="2400" dirty="0">
                <a:ea typeface="굴림" charset="0"/>
              </a:rPr>
              <a:t>If string does not contain legitimate Internet address, returns value </a:t>
            </a:r>
            <a:r>
              <a:rPr lang="en-US" altLang="zh-CN" sz="2400" dirty="0">
                <a:solidFill>
                  <a:srgbClr val="2F02F0"/>
                </a:solidFill>
                <a:ea typeface="굴림" charset="0"/>
              </a:rPr>
              <a:t>INADDR_NONE</a:t>
            </a:r>
          </a:p>
          <a:p>
            <a:pPr marL="911225" indent="-512763" algn="just">
              <a:spcBef>
                <a:spcPts val="0"/>
              </a:spcBef>
              <a:spcAft>
                <a:spcPts val="600"/>
              </a:spcAft>
              <a:buNone/>
            </a:pPr>
            <a:endParaRPr lang="en-US" altLang="zh-CN" sz="1800" b="1" dirty="0">
              <a:solidFill>
                <a:srgbClr val="2F02F0"/>
              </a:solidFill>
              <a:latin typeface="Courier New"/>
              <a:ea typeface="굴림" charset="0"/>
              <a:cs typeface="Courier New"/>
            </a:endParaRPr>
          </a:p>
          <a:p>
            <a:pPr marL="911225" indent="-512763" algn="just">
              <a:spcBef>
                <a:spcPts val="0"/>
              </a:spcBef>
              <a:buNone/>
            </a:pPr>
            <a:r>
              <a:rPr lang="en-US" altLang="zh-CN" sz="1800" b="1" dirty="0">
                <a:solidFill>
                  <a:srgbClr val="2F02F0"/>
                </a:solidFill>
                <a:latin typeface="Courier New"/>
                <a:ea typeface="굴림" charset="0"/>
                <a:cs typeface="Courier New"/>
              </a:rPr>
              <a:t>#include &lt;</a:t>
            </a:r>
            <a:r>
              <a:rPr lang="en-US" altLang="zh-CN" sz="1800" b="1" dirty="0" err="1">
                <a:solidFill>
                  <a:srgbClr val="2F02F0"/>
                </a:solidFill>
                <a:latin typeface="Courier New"/>
                <a:ea typeface="굴림" charset="0"/>
                <a:cs typeface="Courier New"/>
              </a:rPr>
              <a:t>unistd.h</a:t>
            </a:r>
            <a:r>
              <a:rPr lang="en-US" altLang="zh-CN" sz="1800" b="1" dirty="0">
                <a:solidFill>
                  <a:srgbClr val="2F02F0"/>
                </a:solidFill>
                <a:latin typeface="Courier New"/>
                <a:ea typeface="굴림" charset="0"/>
                <a:cs typeface="Courier New"/>
              </a:rPr>
              <a:t>&gt;</a:t>
            </a:r>
          </a:p>
          <a:p>
            <a:pPr marL="911225" indent="-512763" algn="just">
              <a:spcBef>
                <a:spcPts val="0"/>
              </a:spcBef>
              <a:spcAft>
                <a:spcPts val="600"/>
              </a:spcAft>
              <a:buNone/>
            </a:pPr>
            <a:r>
              <a:rPr lang="en-US" altLang="zh-CN" sz="1800" b="1" dirty="0" err="1">
                <a:solidFill>
                  <a:srgbClr val="2F02F0"/>
                </a:solidFill>
                <a:latin typeface="Courier New"/>
                <a:ea typeface="굴림" charset="0"/>
                <a:cs typeface="Courier New"/>
              </a:rPr>
              <a:t>int</a:t>
            </a:r>
            <a:r>
              <a:rPr lang="en-US" altLang="zh-CN" sz="1800" b="1" dirty="0">
                <a:solidFill>
                  <a:srgbClr val="2F02F0"/>
                </a:solidFill>
                <a:latin typeface="Courier New"/>
                <a:ea typeface="굴림" charset="0"/>
                <a:cs typeface="Courier New"/>
              </a:rPr>
              <a:t> </a:t>
            </a:r>
            <a:r>
              <a:rPr lang="en-US" altLang="zh-CN" sz="1800" b="1" dirty="0" err="1">
                <a:solidFill>
                  <a:srgbClr val="00B050"/>
                </a:solidFill>
                <a:latin typeface="Courier New"/>
                <a:ea typeface="굴림" charset="0"/>
                <a:cs typeface="Courier New"/>
              </a:rPr>
              <a:t>gethostname</a:t>
            </a:r>
            <a:r>
              <a:rPr lang="en-US" altLang="zh-CN" sz="1800" b="1" dirty="0">
                <a:solidFill>
                  <a:srgbClr val="2F02F0"/>
                </a:solidFill>
                <a:latin typeface="Courier New"/>
                <a:ea typeface="굴림" charset="0"/>
                <a:cs typeface="Courier New"/>
              </a:rPr>
              <a:t>(char* </a:t>
            </a:r>
            <a:r>
              <a:rPr lang="en-US" altLang="zh-CN" sz="1800" b="1" i="1" dirty="0">
                <a:solidFill>
                  <a:srgbClr val="2F02F0"/>
                </a:solidFill>
                <a:latin typeface="Courier New"/>
                <a:ea typeface="굴림" charset="0"/>
                <a:cs typeface="Courier New"/>
              </a:rPr>
              <a:t>name</a:t>
            </a:r>
            <a:r>
              <a:rPr lang="en-US" altLang="zh-CN" sz="1800" b="1" dirty="0">
                <a:solidFill>
                  <a:srgbClr val="2F02F0"/>
                </a:solidFill>
                <a:latin typeface="Courier New"/>
                <a:ea typeface="굴림" charset="0"/>
                <a:cs typeface="Courier New"/>
              </a:rPr>
              <a:t>, </a:t>
            </a:r>
            <a:r>
              <a:rPr lang="en-US" altLang="zh-CN" sz="1800" b="1" dirty="0" err="1">
                <a:solidFill>
                  <a:srgbClr val="2F02F0"/>
                </a:solidFill>
                <a:latin typeface="Courier New"/>
                <a:ea typeface="굴림" charset="0"/>
                <a:cs typeface="Courier New"/>
              </a:rPr>
              <a:t>int</a:t>
            </a:r>
            <a:r>
              <a:rPr lang="en-US" altLang="zh-CN" sz="1800" b="1" dirty="0">
                <a:solidFill>
                  <a:srgbClr val="2F02F0"/>
                </a:solidFill>
                <a:latin typeface="Courier New"/>
                <a:ea typeface="굴림" charset="0"/>
                <a:cs typeface="Courier New"/>
              </a:rPr>
              <a:t> </a:t>
            </a:r>
            <a:r>
              <a:rPr lang="en-US" altLang="zh-CN" sz="1800" b="1" i="1" dirty="0" err="1">
                <a:solidFill>
                  <a:srgbClr val="2F02F0"/>
                </a:solidFill>
                <a:latin typeface="Courier New"/>
                <a:ea typeface="굴림" charset="0"/>
                <a:cs typeface="Courier New"/>
              </a:rPr>
              <a:t>nameLen</a:t>
            </a:r>
            <a:r>
              <a:rPr lang="en-US" altLang="zh-CN" sz="1800" b="1" dirty="0">
                <a:solidFill>
                  <a:srgbClr val="2F02F0"/>
                </a:solidFill>
                <a:latin typeface="Courier New"/>
                <a:ea typeface="굴림" charset="0"/>
                <a:cs typeface="Courier New"/>
              </a:rPr>
              <a:t>)</a:t>
            </a:r>
          </a:p>
          <a:p>
            <a:pPr algn="just">
              <a:spcBef>
                <a:spcPts val="0"/>
              </a:spcBef>
              <a:spcAft>
                <a:spcPts val="600"/>
              </a:spcAft>
            </a:pPr>
            <a:r>
              <a:rPr lang="en-US" altLang="zh-CN" sz="2400" dirty="0">
                <a:ea typeface="굴림" charset="0"/>
              </a:rPr>
              <a:t>Gets the null-terminated hostname as a character array along with its length in bytes</a:t>
            </a:r>
          </a:p>
        </p:txBody>
      </p:sp>
      <p:cxnSp>
        <p:nvCxnSpPr>
          <p:cNvPr id="8" name="Straight Connector 7"/>
          <p:cNvCxnSpPr/>
          <p:nvPr/>
        </p:nvCxnSpPr>
        <p:spPr>
          <a:xfrm>
            <a:off x="457200" y="4566654"/>
            <a:ext cx="8229600" cy="12828"/>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0948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fontScale="90000"/>
          </a:bodyPr>
          <a:lstStyle/>
          <a:p>
            <a:pPr algn="l"/>
            <a:r>
              <a:rPr lang="en-US" sz="4000" dirty="0"/>
              <a:t>Network Addressing Library Routines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589690"/>
            <a:ext cx="8229600" cy="4807744"/>
          </a:xfrm>
        </p:spPr>
        <p:txBody>
          <a:bodyPr>
            <a:noAutofit/>
          </a:bodyPr>
          <a:lstStyle/>
          <a:p>
            <a:pPr marL="911225" indent="-519113" algn="just">
              <a:spcBef>
                <a:spcPts val="0"/>
              </a:spcBef>
              <a:buNone/>
            </a:pPr>
            <a:r>
              <a:rPr lang="en-US" sz="1800" b="1" dirty="0">
                <a:solidFill>
                  <a:srgbClr val="2F02F0"/>
                </a:solidFill>
                <a:latin typeface="Courier New"/>
                <a:cs typeface="Courier New"/>
              </a:rPr>
              <a:t>#include &lt;sys/</a:t>
            </a:r>
            <a:r>
              <a:rPr lang="en-US" sz="1800" b="1" dirty="0" err="1">
                <a:solidFill>
                  <a:srgbClr val="2F02F0"/>
                </a:solidFill>
                <a:latin typeface="Courier New"/>
                <a:cs typeface="Courier New"/>
              </a:rPr>
              <a:t>socket.h</a:t>
            </a:r>
            <a:r>
              <a:rPr lang="en-US" sz="1800" b="1" dirty="0">
                <a:solidFill>
                  <a:srgbClr val="2F02F0"/>
                </a:solidFill>
                <a:latin typeface="Courier New"/>
                <a:cs typeface="Courier New"/>
              </a:rPr>
              <a:t>&gt;</a:t>
            </a:r>
          </a:p>
          <a:p>
            <a:pPr marL="911225" indent="-519113" algn="just">
              <a:spcBef>
                <a:spcPts val="0"/>
              </a:spcBef>
              <a:buNone/>
            </a:pPr>
            <a:r>
              <a:rPr lang="en-US" sz="1800" b="1" dirty="0">
                <a:solidFill>
                  <a:srgbClr val="2F02F0"/>
                </a:solidFill>
                <a:latin typeface="Courier New"/>
                <a:cs typeface="Courier New"/>
              </a:rPr>
              <a:t>#include &lt;</a:t>
            </a:r>
            <a:r>
              <a:rPr lang="en-US" sz="1800" b="1" dirty="0" err="1">
                <a:solidFill>
                  <a:srgbClr val="2F02F0"/>
                </a:solidFill>
                <a:latin typeface="Courier New"/>
                <a:cs typeface="Courier New"/>
              </a:rPr>
              <a:t>netinet</a:t>
            </a:r>
            <a:r>
              <a:rPr lang="en-US" sz="1800" b="1" dirty="0">
                <a:solidFill>
                  <a:srgbClr val="2F02F0"/>
                </a:solidFill>
                <a:latin typeface="Courier New"/>
                <a:cs typeface="Courier New"/>
              </a:rPr>
              <a:t>/</a:t>
            </a:r>
            <a:r>
              <a:rPr lang="en-US" sz="1800" b="1" dirty="0" err="1">
                <a:solidFill>
                  <a:srgbClr val="2F02F0"/>
                </a:solidFill>
                <a:latin typeface="Courier New"/>
                <a:cs typeface="Courier New"/>
              </a:rPr>
              <a:t>in.h</a:t>
            </a:r>
            <a:r>
              <a:rPr lang="en-US" sz="1800" b="1" dirty="0">
                <a:solidFill>
                  <a:srgbClr val="2F02F0"/>
                </a:solidFill>
                <a:latin typeface="Courier New"/>
                <a:cs typeface="Courier New"/>
              </a:rPr>
              <a:t>&gt;</a:t>
            </a:r>
          </a:p>
          <a:p>
            <a:pPr marL="911225" indent="-519113" algn="just">
              <a:spcBef>
                <a:spcPts val="0"/>
              </a:spcBef>
              <a:buNone/>
            </a:pPr>
            <a:r>
              <a:rPr lang="en-US" sz="1800" b="1" dirty="0">
                <a:solidFill>
                  <a:srgbClr val="2F02F0"/>
                </a:solidFill>
                <a:latin typeface="Courier New"/>
                <a:cs typeface="Courier New"/>
              </a:rPr>
              <a:t>#include &lt;</a:t>
            </a:r>
            <a:r>
              <a:rPr lang="en-US" sz="1800" b="1" dirty="0" err="1">
                <a:solidFill>
                  <a:srgbClr val="2F02F0"/>
                </a:solidFill>
                <a:latin typeface="Courier New"/>
                <a:cs typeface="Courier New"/>
              </a:rPr>
              <a:t>arpa</a:t>
            </a:r>
            <a:r>
              <a:rPr lang="en-US" sz="1800" b="1" dirty="0">
                <a:solidFill>
                  <a:srgbClr val="2F02F0"/>
                </a:solidFill>
                <a:latin typeface="Courier New"/>
                <a:cs typeface="Courier New"/>
              </a:rPr>
              <a:t>/</a:t>
            </a:r>
            <a:r>
              <a:rPr lang="en-US" sz="1800" b="1" dirty="0" err="1">
                <a:solidFill>
                  <a:srgbClr val="2F02F0"/>
                </a:solidFill>
                <a:latin typeface="Courier New"/>
                <a:cs typeface="Courier New"/>
              </a:rPr>
              <a:t>inet.h</a:t>
            </a:r>
            <a:r>
              <a:rPr lang="en-US" sz="1800" b="1" dirty="0">
                <a:solidFill>
                  <a:srgbClr val="2F02F0"/>
                </a:solidFill>
                <a:latin typeface="Courier New"/>
                <a:cs typeface="Courier New"/>
              </a:rPr>
              <a:t>&gt;</a:t>
            </a:r>
          </a:p>
          <a:p>
            <a:pPr marL="911225" indent="-519113" algn="just">
              <a:spcBef>
                <a:spcPts val="0"/>
              </a:spcBef>
              <a:spcAft>
                <a:spcPts val="600"/>
              </a:spcAft>
              <a:buNone/>
            </a:pPr>
            <a:r>
              <a:rPr lang="en-US" sz="1800" b="1" dirty="0">
                <a:solidFill>
                  <a:srgbClr val="2F02F0"/>
                </a:solidFill>
                <a:latin typeface="Courier New"/>
                <a:cs typeface="Courier New"/>
              </a:rPr>
              <a:t>int </a:t>
            </a:r>
            <a:r>
              <a:rPr lang="en-US" sz="1800" b="1" dirty="0" err="1">
                <a:solidFill>
                  <a:srgbClr val="00B050"/>
                </a:solidFill>
                <a:latin typeface="Courier New"/>
                <a:cs typeface="Courier New"/>
              </a:rPr>
              <a:t>inet_aton</a:t>
            </a:r>
            <a:r>
              <a:rPr lang="en-US" sz="1800" b="1" dirty="0">
                <a:solidFill>
                  <a:srgbClr val="2F02F0"/>
                </a:solidFill>
                <a:latin typeface="Courier New"/>
                <a:cs typeface="Courier New"/>
              </a:rPr>
              <a:t>(</a:t>
            </a:r>
            <a:r>
              <a:rPr lang="en-US" sz="1800" b="1" dirty="0" err="1">
                <a:solidFill>
                  <a:srgbClr val="2F02F0"/>
                </a:solidFill>
                <a:latin typeface="Courier New"/>
                <a:cs typeface="Courier New"/>
              </a:rPr>
              <a:t>const</a:t>
            </a:r>
            <a:r>
              <a:rPr lang="en-US" sz="1800" b="1" dirty="0">
                <a:solidFill>
                  <a:srgbClr val="2F02F0"/>
                </a:solidFill>
                <a:latin typeface="Courier New"/>
                <a:cs typeface="Courier New"/>
              </a:rPr>
              <a:t> char *</a:t>
            </a:r>
            <a:r>
              <a:rPr lang="en-US" sz="1800" b="1" dirty="0" err="1">
                <a:solidFill>
                  <a:srgbClr val="2F02F0"/>
                </a:solidFill>
                <a:latin typeface="Courier New"/>
                <a:cs typeface="Courier New"/>
              </a:rPr>
              <a:t>cp</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struct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in_addr</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inp</a:t>
            </a:r>
            <a:r>
              <a:rPr lang="en-US" sz="1800" b="1" dirty="0">
                <a:solidFill>
                  <a:srgbClr val="2F02F0"/>
                </a:solidFill>
                <a:latin typeface="Courier New"/>
                <a:cs typeface="Courier New"/>
              </a:rPr>
              <a:t>);</a:t>
            </a:r>
            <a:endParaRPr lang="en-US" altLang="zh-CN" sz="1800" b="1" dirty="0">
              <a:solidFill>
                <a:srgbClr val="2F02F0"/>
              </a:solidFill>
              <a:latin typeface="Courier New"/>
              <a:ea typeface="굴림" charset="0"/>
              <a:cs typeface="Courier New"/>
            </a:endParaRPr>
          </a:p>
          <a:p>
            <a:pPr algn="just">
              <a:spcBef>
                <a:spcPts val="0"/>
              </a:spcBef>
              <a:spcAft>
                <a:spcPts val="600"/>
              </a:spcAft>
            </a:pPr>
            <a:r>
              <a:rPr lang="en-US" altLang="zh-CN" sz="2400" dirty="0">
                <a:ea typeface="굴림" charset="0"/>
              </a:rPr>
              <a:t>Converts an IP address in IPv4 numbers-and-dots notation into binary form in network byte order and stores it in an </a:t>
            </a:r>
            <a:r>
              <a:rPr lang="en-US" altLang="zh-CN" sz="2400" dirty="0" err="1">
                <a:solidFill>
                  <a:srgbClr val="2F02F0"/>
                </a:solidFill>
                <a:ea typeface="굴림" charset="0"/>
              </a:rPr>
              <a:t>in_addr</a:t>
            </a:r>
            <a:r>
              <a:rPr lang="en-US" altLang="zh-CN" sz="2400" dirty="0">
                <a:solidFill>
                  <a:srgbClr val="2F02F0"/>
                </a:solidFill>
                <a:ea typeface="굴림" charset="0"/>
              </a:rPr>
              <a:t> </a:t>
            </a:r>
            <a:r>
              <a:rPr lang="en-US" altLang="zh-CN" sz="2400" dirty="0" err="1">
                <a:ea typeface="굴림" charset="0"/>
              </a:rPr>
              <a:t>struct</a:t>
            </a:r>
            <a:endParaRPr lang="en-US" altLang="zh-CN" sz="2400" dirty="0">
              <a:ea typeface="굴림" charset="0"/>
            </a:endParaRPr>
          </a:p>
          <a:p>
            <a:pPr algn="just">
              <a:spcBef>
                <a:spcPts val="0"/>
              </a:spcBef>
              <a:spcAft>
                <a:spcPts val="600"/>
              </a:spcAft>
            </a:pPr>
            <a:endParaRPr lang="en-US" altLang="zh-CN" sz="2400" dirty="0">
              <a:ea typeface="굴림" charset="0"/>
            </a:endParaRPr>
          </a:p>
          <a:p>
            <a:pPr marL="911225" indent="-519113" algn="just">
              <a:spcBef>
                <a:spcPts val="0"/>
              </a:spcBef>
              <a:buNone/>
            </a:pPr>
            <a:r>
              <a:rPr lang="en-US" sz="1800" b="1" dirty="0">
                <a:solidFill>
                  <a:srgbClr val="2F02F0"/>
                </a:solidFill>
                <a:latin typeface="Courier New"/>
                <a:cs typeface="Courier New"/>
              </a:rPr>
              <a:t>#include &lt;sys/</a:t>
            </a:r>
            <a:r>
              <a:rPr lang="en-US" sz="1800" b="1" dirty="0" err="1">
                <a:solidFill>
                  <a:srgbClr val="2F02F0"/>
                </a:solidFill>
                <a:latin typeface="Courier New"/>
                <a:cs typeface="Courier New"/>
              </a:rPr>
              <a:t>socket.h</a:t>
            </a:r>
            <a:r>
              <a:rPr lang="en-US" sz="1800" b="1" dirty="0">
                <a:solidFill>
                  <a:srgbClr val="2F02F0"/>
                </a:solidFill>
                <a:latin typeface="Courier New"/>
                <a:cs typeface="Courier New"/>
              </a:rPr>
              <a:t>&gt;</a:t>
            </a:r>
          </a:p>
          <a:p>
            <a:pPr marL="911225" indent="-519113" algn="just">
              <a:spcBef>
                <a:spcPts val="0"/>
              </a:spcBef>
              <a:buNone/>
            </a:pPr>
            <a:r>
              <a:rPr lang="en-US" sz="1800" b="1" dirty="0">
                <a:solidFill>
                  <a:srgbClr val="2F02F0"/>
                </a:solidFill>
                <a:latin typeface="Courier New"/>
                <a:cs typeface="Courier New"/>
              </a:rPr>
              <a:t>#include &lt;</a:t>
            </a:r>
            <a:r>
              <a:rPr lang="en-US" sz="1800" b="1" dirty="0" err="1">
                <a:solidFill>
                  <a:srgbClr val="2F02F0"/>
                </a:solidFill>
                <a:latin typeface="Courier New"/>
                <a:cs typeface="Courier New"/>
              </a:rPr>
              <a:t>netinet</a:t>
            </a:r>
            <a:r>
              <a:rPr lang="en-US" sz="1800" b="1" dirty="0">
                <a:solidFill>
                  <a:srgbClr val="2F02F0"/>
                </a:solidFill>
                <a:latin typeface="Courier New"/>
                <a:cs typeface="Courier New"/>
              </a:rPr>
              <a:t>/</a:t>
            </a:r>
            <a:r>
              <a:rPr lang="en-US" sz="1800" b="1" dirty="0" err="1">
                <a:solidFill>
                  <a:srgbClr val="2F02F0"/>
                </a:solidFill>
                <a:latin typeface="Courier New"/>
                <a:cs typeface="Courier New"/>
              </a:rPr>
              <a:t>in.h</a:t>
            </a:r>
            <a:r>
              <a:rPr lang="en-US" sz="1800" b="1" dirty="0">
                <a:solidFill>
                  <a:srgbClr val="2F02F0"/>
                </a:solidFill>
                <a:latin typeface="Courier New"/>
                <a:cs typeface="Courier New"/>
              </a:rPr>
              <a:t>&gt;</a:t>
            </a:r>
          </a:p>
          <a:p>
            <a:pPr marL="911225" indent="-519113" algn="just">
              <a:spcBef>
                <a:spcPts val="0"/>
              </a:spcBef>
              <a:buNone/>
            </a:pPr>
            <a:r>
              <a:rPr lang="en-US" sz="1800" b="1" dirty="0">
                <a:solidFill>
                  <a:srgbClr val="2F02F0"/>
                </a:solidFill>
                <a:latin typeface="Courier New"/>
                <a:cs typeface="Courier New"/>
              </a:rPr>
              <a:t>#include &lt;</a:t>
            </a:r>
            <a:r>
              <a:rPr lang="en-US" sz="1800" b="1" dirty="0" err="1">
                <a:solidFill>
                  <a:srgbClr val="2F02F0"/>
                </a:solidFill>
                <a:latin typeface="Courier New"/>
                <a:cs typeface="Courier New"/>
              </a:rPr>
              <a:t>arpa</a:t>
            </a:r>
            <a:r>
              <a:rPr lang="en-US" sz="1800" b="1" dirty="0">
                <a:solidFill>
                  <a:srgbClr val="2F02F0"/>
                </a:solidFill>
                <a:latin typeface="Courier New"/>
                <a:cs typeface="Courier New"/>
              </a:rPr>
              <a:t>/</a:t>
            </a:r>
            <a:r>
              <a:rPr lang="en-US" sz="1800" b="1" dirty="0" err="1">
                <a:solidFill>
                  <a:srgbClr val="2F02F0"/>
                </a:solidFill>
                <a:latin typeface="Courier New"/>
                <a:cs typeface="Courier New"/>
              </a:rPr>
              <a:t>inet.h</a:t>
            </a:r>
            <a:r>
              <a:rPr lang="en-US" sz="1800" b="1" dirty="0">
                <a:solidFill>
                  <a:srgbClr val="2F02F0"/>
                </a:solidFill>
                <a:latin typeface="Courier New"/>
                <a:cs typeface="Courier New"/>
              </a:rPr>
              <a:t>&gt;</a:t>
            </a:r>
          </a:p>
          <a:p>
            <a:pPr marL="911225" indent="-512763">
              <a:spcBef>
                <a:spcPts val="0"/>
              </a:spcBef>
              <a:spcAft>
                <a:spcPts val="600"/>
              </a:spcAft>
              <a:buNone/>
            </a:pPr>
            <a:r>
              <a:rPr lang="en-US" sz="1800" b="1" dirty="0">
                <a:solidFill>
                  <a:srgbClr val="2F02F0"/>
                </a:solidFill>
                <a:latin typeface="Courier New"/>
                <a:cs typeface="Courier New"/>
              </a:rPr>
              <a:t>char </a:t>
            </a:r>
            <a:r>
              <a:rPr lang="en-US" sz="1800" b="1" dirty="0">
                <a:solidFill>
                  <a:srgbClr val="00B050"/>
                </a:solidFill>
                <a:latin typeface="Courier New"/>
                <a:cs typeface="Courier New"/>
              </a:rPr>
              <a:t>*</a:t>
            </a:r>
            <a:r>
              <a:rPr lang="en-US" sz="1800" b="1" dirty="0" err="1">
                <a:solidFill>
                  <a:srgbClr val="00B050"/>
                </a:solidFill>
                <a:latin typeface="Courier New"/>
                <a:cs typeface="Courier New"/>
              </a:rPr>
              <a:t>inet_ntoa</a:t>
            </a:r>
            <a:r>
              <a:rPr lang="en-US" sz="1800" b="1" dirty="0">
                <a:solidFill>
                  <a:srgbClr val="2F02F0"/>
                </a:solidFill>
                <a:latin typeface="Courier New"/>
                <a:cs typeface="Courier New"/>
              </a:rPr>
              <a:t>(</a:t>
            </a:r>
            <a:r>
              <a:rPr lang="en-US" sz="1800" b="1" dirty="0" err="1">
                <a:solidFill>
                  <a:srgbClr val="2F02F0"/>
                </a:solidFill>
                <a:latin typeface="Courier New"/>
                <a:cs typeface="Courier New"/>
              </a:rPr>
              <a:t>struct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in_addr</a:t>
            </a:r>
            <a:r>
              <a:rPr lang="en-US" sz="1800" b="1" dirty="0">
                <a:solidFill>
                  <a:srgbClr val="2F02F0"/>
                </a:solidFill>
                <a:latin typeface="Courier New"/>
                <a:cs typeface="Courier New"/>
              </a:rPr>
              <a:t> in);</a:t>
            </a:r>
          </a:p>
          <a:p>
            <a:pPr algn="just">
              <a:spcBef>
                <a:spcPts val="0"/>
              </a:spcBef>
              <a:spcAft>
                <a:spcPts val="600"/>
              </a:spcAft>
            </a:pPr>
            <a:r>
              <a:rPr lang="en-US" sz="2400" dirty="0"/>
              <a:t>Converts an IP address in the </a:t>
            </a:r>
            <a:r>
              <a:rPr lang="en-US" sz="2400" dirty="0" err="1">
                <a:solidFill>
                  <a:srgbClr val="2F02F0"/>
                </a:solidFill>
              </a:rPr>
              <a:t>in_addr</a:t>
            </a:r>
            <a:r>
              <a:rPr lang="en-US" sz="2400" dirty="0">
                <a:solidFill>
                  <a:srgbClr val="2F02F0"/>
                </a:solidFill>
              </a:rPr>
              <a:t> </a:t>
            </a:r>
            <a:r>
              <a:rPr lang="en-US" sz="2400" dirty="0" err="1"/>
              <a:t>struct</a:t>
            </a:r>
            <a:r>
              <a:rPr lang="en-US" sz="2400" dirty="0"/>
              <a:t> in network byte order into a string in IPv4 dotted-decimal notation</a:t>
            </a:r>
          </a:p>
        </p:txBody>
      </p:sp>
      <p:cxnSp>
        <p:nvCxnSpPr>
          <p:cNvPr id="8" name="Straight Connector 7"/>
          <p:cNvCxnSpPr/>
          <p:nvPr/>
        </p:nvCxnSpPr>
        <p:spPr>
          <a:xfrm>
            <a:off x="457200" y="4156169"/>
            <a:ext cx="8229600" cy="12828"/>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055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Other Library Routines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911225" indent="-512763">
              <a:spcBef>
                <a:spcPts val="0"/>
              </a:spcBef>
              <a:buNone/>
            </a:pPr>
            <a:r>
              <a:rPr lang="en-US" sz="1800" b="1" dirty="0">
                <a:solidFill>
                  <a:srgbClr val="2F02F0"/>
                </a:solidFill>
                <a:latin typeface="Courier New"/>
                <a:cs typeface="Courier New"/>
              </a:rPr>
              <a:t>#include &lt;</a:t>
            </a:r>
            <a:r>
              <a:rPr lang="en-US" sz="1800" b="1" dirty="0" err="1">
                <a:solidFill>
                  <a:srgbClr val="2F02F0"/>
                </a:solidFill>
                <a:latin typeface="Courier New"/>
                <a:cs typeface="Courier New"/>
              </a:rPr>
              <a:t>arpa</a:t>
            </a:r>
            <a:r>
              <a:rPr lang="en-US" sz="1800" b="1" dirty="0">
                <a:solidFill>
                  <a:srgbClr val="2F02F0"/>
                </a:solidFill>
                <a:latin typeface="Courier New"/>
                <a:cs typeface="Courier New"/>
              </a:rPr>
              <a:t>/</a:t>
            </a:r>
            <a:r>
              <a:rPr lang="en-US" sz="1800" b="1" dirty="0" err="1">
                <a:solidFill>
                  <a:srgbClr val="2F02F0"/>
                </a:solidFill>
                <a:latin typeface="Courier New"/>
                <a:cs typeface="Courier New"/>
              </a:rPr>
              <a:t>inet.h</a:t>
            </a:r>
            <a:r>
              <a:rPr lang="en-US" sz="1800" b="1" dirty="0">
                <a:solidFill>
                  <a:srgbClr val="2F02F0"/>
                </a:solidFill>
                <a:latin typeface="Courier New"/>
                <a:cs typeface="Courier New"/>
              </a:rPr>
              <a:t>&gt;</a:t>
            </a:r>
          </a:p>
          <a:p>
            <a:pPr marL="911225" indent="-512763">
              <a:spcBef>
                <a:spcPts val="0"/>
              </a:spcBef>
              <a:spcAft>
                <a:spcPts val="600"/>
              </a:spcAft>
              <a:buNone/>
            </a:pPr>
            <a:r>
              <a:rPr lang="en-US" sz="1800" b="1" dirty="0" err="1">
                <a:solidFill>
                  <a:srgbClr val="2F02F0"/>
                </a:solidFill>
                <a:latin typeface="Courier New"/>
                <a:cs typeface="Courier New"/>
              </a:rPr>
              <a:t>const</a:t>
            </a:r>
            <a:r>
              <a:rPr lang="en-US" sz="1800" b="1" dirty="0">
                <a:solidFill>
                  <a:srgbClr val="2F02F0"/>
                </a:solidFill>
                <a:latin typeface="Courier New"/>
                <a:cs typeface="Courier New"/>
              </a:rPr>
              <a:t> char </a:t>
            </a:r>
            <a:r>
              <a:rPr lang="en-US" sz="1800" b="1" dirty="0">
                <a:solidFill>
                  <a:srgbClr val="00B050"/>
                </a:solidFill>
                <a:latin typeface="Courier New"/>
                <a:cs typeface="Courier New"/>
              </a:rPr>
              <a:t>*</a:t>
            </a:r>
            <a:r>
              <a:rPr lang="en-US" sz="1800" b="1" dirty="0" err="1">
                <a:solidFill>
                  <a:srgbClr val="00B050"/>
                </a:solidFill>
                <a:latin typeface="Courier New"/>
                <a:cs typeface="Courier New"/>
              </a:rPr>
              <a:t>inet_ntop</a:t>
            </a:r>
            <a:r>
              <a:rPr lang="en-US" sz="1800" b="1" dirty="0">
                <a:solidFill>
                  <a:srgbClr val="2F02F0"/>
                </a:solidFill>
                <a:latin typeface="Courier New"/>
                <a:cs typeface="Courier New"/>
              </a:rPr>
              <a:t>(</a:t>
            </a: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af</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const</a:t>
            </a:r>
            <a:r>
              <a:rPr lang="en-US" sz="1800" b="1" dirty="0">
                <a:solidFill>
                  <a:srgbClr val="2F02F0"/>
                </a:solidFill>
                <a:latin typeface="Courier New"/>
                <a:cs typeface="Courier New"/>
              </a:rPr>
              <a:t> void *</a:t>
            </a:r>
            <a:r>
              <a:rPr lang="en-US" sz="1800" b="1" dirty="0" err="1">
                <a:solidFill>
                  <a:srgbClr val="2F02F0"/>
                </a:solidFill>
                <a:latin typeface="Courier New"/>
                <a:cs typeface="Courier New"/>
              </a:rPr>
              <a:t>src</a:t>
            </a:r>
            <a:r>
              <a:rPr lang="en-US" sz="1800" b="1" dirty="0">
                <a:solidFill>
                  <a:srgbClr val="2F02F0"/>
                </a:solidFill>
                <a:latin typeface="Courier New"/>
                <a:cs typeface="Courier New"/>
              </a:rPr>
              <a:t>, char *</a:t>
            </a:r>
            <a:r>
              <a:rPr lang="en-US" sz="1800" b="1" dirty="0" err="1">
                <a:solidFill>
                  <a:srgbClr val="2F02F0"/>
                </a:solidFill>
                <a:latin typeface="Courier New"/>
                <a:cs typeface="Courier New"/>
              </a:rPr>
              <a:t>dst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socklen_t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cnt</a:t>
            </a:r>
            <a:r>
              <a:rPr lang="en-US" sz="1800" b="1" dirty="0">
                <a:solidFill>
                  <a:srgbClr val="2F02F0"/>
                </a:solidFill>
                <a:latin typeface="Courier New"/>
                <a:cs typeface="Courier New"/>
              </a:rPr>
              <a:t>);</a:t>
            </a:r>
          </a:p>
          <a:p>
            <a:pPr algn="just">
              <a:spcBef>
                <a:spcPts val="0"/>
              </a:spcBef>
              <a:spcAft>
                <a:spcPts val="600"/>
              </a:spcAft>
            </a:pPr>
            <a:r>
              <a:rPr lang="en-US" sz="2400" dirty="0"/>
              <a:t>Converts a network address, either IPv4 or IPv6, from its binary to text form</a:t>
            </a:r>
          </a:p>
          <a:p>
            <a:pPr algn="just">
              <a:spcBef>
                <a:spcPts val="0"/>
              </a:spcBef>
              <a:spcAft>
                <a:spcPts val="600"/>
              </a:spcAft>
            </a:pPr>
            <a:endParaRPr lang="en-US" sz="2400" dirty="0"/>
          </a:p>
          <a:p>
            <a:pPr marL="911225" indent="-519113" algn="just">
              <a:spcBef>
                <a:spcPts val="0"/>
              </a:spcBef>
              <a:buNone/>
            </a:pPr>
            <a:r>
              <a:rPr lang="en-US" sz="1800" b="1" dirty="0">
                <a:solidFill>
                  <a:srgbClr val="2F02F0"/>
                </a:solidFill>
                <a:latin typeface="Courier New"/>
                <a:cs typeface="Courier New"/>
              </a:rPr>
              <a:t>#include &lt;</a:t>
            </a:r>
            <a:r>
              <a:rPr lang="en-US" sz="1800" b="1" dirty="0" err="1">
                <a:solidFill>
                  <a:srgbClr val="2F02F0"/>
                </a:solidFill>
                <a:latin typeface="Courier New"/>
                <a:cs typeface="Courier New"/>
              </a:rPr>
              <a:t>arpa</a:t>
            </a:r>
            <a:r>
              <a:rPr lang="en-US" sz="1800" b="1" dirty="0">
                <a:solidFill>
                  <a:srgbClr val="2F02F0"/>
                </a:solidFill>
                <a:latin typeface="Courier New"/>
                <a:cs typeface="Courier New"/>
              </a:rPr>
              <a:t>/</a:t>
            </a:r>
            <a:r>
              <a:rPr lang="en-US" sz="1800" b="1" dirty="0" err="1">
                <a:solidFill>
                  <a:srgbClr val="2F02F0"/>
                </a:solidFill>
                <a:latin typeface="Courier New"/>
                <a:cs typeface="Courier New"/>
              </a:rPr>
              <a:t>inet.h</a:t>
            </a:r>
            <a:r>
              <a:rPr lang="en-US" sz="1800" b="1" dirty="0">
                <a:solidFill>
                  <a:srgbClr val="2F02F0"/>
                </a:solidFill>
                <a:latin typeface="Courier New"/>
                <a:cs typeface="Courier New"/>
              </a:rPr>
              <a:t>&gt;</a:t>
            </a:r>
          </a:p>
          <a:p>
            <a:pPr marL="911225" indent="-519113" algn="just">
              <a:spcBef>
                <a:spcPts val="0"/>
              </a:spcBef>
              <a:spcAft>
                <a:spcPts val="600"/>
              </a:spcAft>
              <a:buNone/>
            </a:pP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a:t>
            </a:r>
            <a:r>
              <a:rPr lang="en-US" sz="1800" b="1" dirty="0" err="1">
                <a:solidFill>
                  <a:srgbClr val="00B050"/>
                </a:solidFill>
                <a:latin typeface="Courier New"/>
                <a:cs typeface="Courier New"/>
              </a:rPr>
              <a:t>inet_pton</a:t>
            </a:r>
            <a:r>
              <a:rPr lang="en-US" sz="1800" b="1" dirty="0">
                <a:solidFill>
                  <a:srgbClr val="2F02F0"/>
                </a:solidFill>
                <a:latin typeface="Courier New"/>
                <a:cs typeface="Courier New"/>
              </a:rPr>
              <a:t>(</a:t>
            </a: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af</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const</a:t>
            </a:r>
            <a:r>
              <a:rPr lang="en-US" sz="1800" b="1" dirty="0">
                <a:solidFill>
                  <a:srgbClr val="2F02F0"/>
                </a:solidFill>
                <a:latin typeface="Courier New"/>
                <a:cs typeface="Courier New"/>
              </a:rPr>
              <a:t> char *</a:t>
            </a:r>
            <a:r>
              <a:rPr lang="en-US" sz="1800" b="1" dirty="0" err="1">
                <a:solidFill>
                  <a:srgbClr val="2F02F0"/>
                </a:solidFill>
                <a:latin typeface="Courier New"/>
                <a:cs typeface="Courier New"/>
              </a:rPr>
              <a:t>src</a:t>
            </a:r>
            <a:r>
              <a:rPr lang="en-US" sz="1800" b="1" dirty="0">
                <a:solidFill>
                  <a:srgbClr val="2F02F0"/>
                </a:solidFill>
                <a:latin typeface="Courier New"/>
                <a:cs typeface="Courier New"/>
              </a:rPr>
              <a:t>, void *</a:t>
            </a:r>
            <a:r>
              <a:rPr lang="en-US" sz="1800" b="1" dirty="0" err="1">
                <a:solidFill>
                  <a:srgbClr val="2F02F0"/>
                </a:solidFill>
                <a:latin typeface="Courier New"/>
                <a:cs typeface="Courier New"/>
              </a:rPr>
              <a:t>dst</a:t>
            </a:r>
            <a:r>
              <a:rPr lang="en-US" sz="1800" b="1" dirty="0">
                <a:solidFill>
                  <a:srgbClr val="2F02F0"/>
                </a:solidFill>
                <a:latin typeface="Courier New"/>
                <a:cs typeface="Courier New"/>
              </a:rPr>
              <a:t>);</a:t>
            </a:r>
          </a:p>
          <a:p>
            <a:pPr marL="400050" algn="just">
              <a:spcBef>
                <a:spcPts val="0"/>
              </a:spcBef>
              <a:spcAft>
                <a:spcPts val="600"/>
              </a:spcAft>
            </a:pPr>
            <a:r>
              <a:rPr lang="en-US" sz="2400" dirty="0"/>
              <a:t>Converts a network address, either IPv4 or IPv6, from its text to binary form</a:t>
            </a:r>
            <a:endParaRPr lang="en-US" altLang="zh-CN" sz="2400" dirty="0">
              <a:ea typeface="굴림" charset="0"/>
            </a:endParaRPr>
          </a:p>
        </p:txBody>
      </p:sp>
      <p:cxnSp>
        <p:nvCxnSpPr>
          <p:cNvPr id="8" name="Straight Connector 7"/>
          <p:cNvCxnSpPr/>
          <p:nvPr/>
        </p:nvCxnSpPr>
        <p:spPr>
          <a:xfrm>
            <a:off x="417672" y="3553268"/>
            <a:ext cx="8229600" cy="12828"/>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62213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45</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Datagram Sockets</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3616093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TCP vs. UDP</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TCP</a:t>
            </a:r>
          </a:p>
          <a:p>
            <a:pPr lvl="1" algn="just">
              <a:spcBef>
                <a:spcPts val="0"/>
              </a:spcBef>
              <a:spcAft>
                <a:spcPts val="600"/>
              </a:spcAft>
            </a:pPr>
            <a:r>
              <a:rPr lang="en-US" sz="2000" dirty="0"/>
              <a:t>Reliable byte stream service</a:t>
            </a:r>
          </a:p>
          <a:p>
            <a:pPr lvl="1" algn="just">
              <a:spcBef>
                <a:spcPts val="0"/>
              </a:spcBef>
              <a:spcAft>
                <a:spcPts val="600"/>
              </a:spcAft>
            </a:pPr>
            <a:r>
              <a:rPr lang="en-US" sz="2000" dirty="0"/>
              <a:t>Different ways to build clients and servers</a:t>
            </a:r>
          </a:p>
          <a:p>
            <a:pPr lvl="2" algn="just">
              <a:spcBef>
                <a:spcPts val="0"/>
              </a:spcBef>
              <a:spcAft>
                <a:spcPts val="600"/>
              </a:spcAft>
            </a:pPr>
            <a:r>
              <a:rPr lang="en-US" sz="2000" dirty="0"/>
              <a:t>Some problems when building clients/servers with TCP</a:t>
            </a:r>
          </a:p>
          <a:p>
            <a:pPr lvl="3" algn="just">
              <a:spcBef>
                <a:spcPts val="0"/>
              </a:spcBef>
              <a:spcAft>
                <a:spcPts val="600"/>
              </a:spcAft>
            </a:pPr>
            <a:r>
              <a:rPr lang="en-US" dirty="0"/>
              <a:t>How to get around blocking I/O</a:t>
            </a:r>
          </a:p>
          <a:p>
            <a:pPr lvl="3" algn="just">
              <a:spcBef>
                <a:spcPts val="0"/>
              </a:spcBef>
              <a:spcAft>
                <a:spcPts val="600"/>
              </a:spcAft>
            </a:pPr>
            <a:r>
              <a:rPr lang="en-US" dirty="0"/>
              <a:t>Data format conversion</a:t>
            </a:r>
          </a:p>
          <a:p>
            <a:pPr lvl="2" algn="just">
              <a:spcBef>
                <a:spcPts val="0"/>
              </a:spcBef>
              <a:spcAft>
                <a:spcPts val="600"/>
              </a:spcAft>
            </a:pPr>
            <a:r>
              <a:rPr lang="en-US" sz="2000" dirty="0"/>
              <a:t>Basic assumption: whatever sent will eventually be received!!</a:t>
            </a:r>
          </a:p>
          <a:p>
            <a:pPr algn="just">
              <a:spcBef>
                <a:spcPts val="0"/>
              </a:spcBef>
              <a:spcAft>
                <a:spcPts val="600"/>
              </a:spcAft>
            </a:pPr>
            <a:r>
              <a:rPr lang="en-US" sz="2400" dirty="0"/>
              <a:t>UDP</a:t>
            </a:r>
          </a:p>
          <a:p>
            <a:pPr lvl="1" algn="just">
              <a:spcBef>
                <a:spcPts val="0"/>
              </a:spcBef>
              <a:spcAft>
                <a:spcPts val="600"/>
              </a:spcAft>
            </a:pPr>
            <a:r>
              <a:rPr lang="en-US" sz="2000" dirty="0"/>
              <a:t>Unreliable datagram service</a:t>
            </a:r>
          </a:p>
          <a:p>
            <a:pPr lvl="2" algn="just">
              <a:spcBef>
                <a:spcPts val="0"/>
              </a:spcBef>
              <a:spcAft>
                <a:spcPts val="600"/>
              </a:spcAft>
            </a:pPr>
            <a:r>
              <a:rPr lang="en-US" sz="2000" dirty="0"/>
              <a:t>Data may get lost – application may need to deal with more details in the communication</a:t>
            </a:r>
          </a:p>
        </p:txBody>
      </p:sp>
    </p:spTree>
    <p:extLst>
      <p:ext uri="{BB962C8B-B14F-4D97-AF65-F5344CB8AC3E}">
        <p14:creationId xmlns:p14="http://schemas.microsoft.com/office/powerpoint/2010/main" val="303094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Why UDP?</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Applications that do not need 100% reliability communication</a:t>
            </a:r>
          </a:p>
          <a:p>
            <a:pPr lvl="1" algn="just">
              <a:spcBef>
                <a:spcPts val="0"/>
              </a:spcBef>
              <a:spcAft>
                <a:spcPts val="600"/>
              </a:spcAft>
            </a:pPr>
            <a:r>
              <a:rPr lang="en-US" sz="2000" dirty="0"/>
              <a:t>E.g., VoIP, video stream, DNS servers</a:t>
            </a:r>
          </a:p>
          <a:p>
            <a:pPr algn="just">
              <a:spcBef>
                <a:spcPts val="0"/>
              </a:spcBef>
              <a:spcAft>
                <a:spcPts val="600"/>
              </a:spcAft>
            </a:pPr>
            <a:r>
              <a:rPr lang="en-US" sz="2400" dirty="0"/>
              <a:t>Applications care a lot about performance</a:t>
            </a:r>
          </a:p>
          <a:p>
            <a:pPr lvl="1" algn="just">
              <a:spcBef>
                <a:spcPts val="0"/>
              </a:spcBef>
              <a:spcAft>
                <a:spcPts val="600"/>
              </a:spcAft>
            </a:pPr>
            <a:r>
              <a:rPr lang="en-US" sz="2000" dirty="0"/>
              <a:t>High performance computing (TCP cares too much about other things than performance)</a:t>
            </a:r>
          </a:p>
          <a:p>
            <a:pPr algn="just">
              <a:spcBef>
                <a:spcPts val="0"/>
              </a:spcBef>
              <a:spcAft>
                <a:spcPts val="600"/>
              </a:spcAft>
            </a:pPr>
            <a:r>
              <a:rPr lang="en-US" sz="2400" dirty="0"/>
              <a:t>Applications that need multicast or broadcast</a:t>
            </a:r>
          </a:p>
          <a:p>
            <a:pPr lvl="1" algn="just">
              <a:spcBef>
                <a:spcPts val="0"/>
              </a:spcBef>
              <a:spcAft>
                <a:spcPts val="600"/>
              </a:spcAft>
            </a:pPr>
            <a:r>
              <a:rPr lang="en-US" sz="2000" dirty="0"/>
              <a:t>TCP only supports point to point communication</a:t>
            </a:r>
          </a:p>
        </p:txBody>
      </p:sp>
    </p:spTree>
    <p:extLst>
      <p:ext uri="{BB962C8B-B14F-4D97-AF65-F5344CB8AC3E}">
        <p14:creationId xmlns:p14="http://schemas.microsoft.com/office/powerpoint/2010/main" val="40054541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UDP Client/Server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Typical UDP client</a:t>
            </a:r>
          </a:p>
          <a:p>
            <a:pPr lvl="1" algn="just">
              <a:spcBef>
                <a:spcPts val="0"/>
              </a:spcBef>
              <a:spcAft>
                <a:spcPts val="600"/>
              </a:spcAft>
              <a:buFontTx/>
              <a:buChar char="•"/>
            </a:pPr>
            <a:r>
              <a:rPr lang="en-US" sz="2400" dirty="0"/>
              <a:t>Client does </a:t>
            </a:r>
            <a:r>
              <a:rPr lang="en-US" sz="2400" i="1" dirty="0"/>
              <a:t>not</a:t>
            </a:r>
            <a:r>
              <a:rPr lang="en-US" sz="2400" dirty="0"/>
              <a:t> establish a connection with the server</a:t>
            </a:r>
          </a:p>
          <a:p>
            <a:pPr lvl="1" algn="just">
              <a:spcBef>
                <a:spcPts val="0"/>
              </a:spcBef>
              <a:spcAft>
                <a:spcPts val="600"/>
              </a:spcAft>
              <a:buFontTx/>
              <a:buChar char="•"/>
            </a:pPr>
            <a:r>
              <a:rPr lang="en-US" sz="2400" dirty="0"/>
              <a:t>Client sends a datagram to the server using </a:t>
            </a:r>
            <a:r>
              <a:rPr lang="en-US" sz="2400" dirty="0" err="1">
                <a:solidFill>
                  <a:srgbClr val="2F02F0"/>
                </a:solidFill>
              </a:rPr>
              <a:t>sendto</a:t>
            </a:r>
            <a:r>
              <a:rPr lang="en-US" sz="2400" dirty="0">
                <a:solidFill>
                  <a:srgbClr val="2F02F0"/>
                </a:solidFill>
              </a:rPr>
              <a:t> </a:t>
            </a:r>
            <a:r>
              <a:rPr lang="en-US" sz="2400" dirty="0"/>
              <a:t>function</a:t>
            </a:r>
          </a:p>
          <a:p>
            <a:pPr algn="just">
              <a:spcBef>
                <a:spcPts val="0"/>
              </a:spcBef>
              <a:spcAft>
                <a:spcPts val="600"/>
              </a:spcAft>
            </a:pPr>
            <a:r>
              <a:rPr lang="en-US" sz="2400" dirty="0"/>
              <a:t>Typical UDP server</a:t>
            </a:r>
          </a:p>
          <a:p>
            <a:pPr lvl="1" algn="just">
              <a:spcBef>
                <a:spcPts val="0"/>
              </a:spcBef>
              <a:spcAft>
                <a:spcPts val="600"/>
              </a:spcAft>
              <a:buFontTx/>
              <a:buChar char="•"/>
            </a:pPr>
            <a:r>
              <a:rPr lang="en-US" sz="2400" dirty="0"/>
              <a:t>Does </a:t>
            </a:r>
            <a:r>
              <a:rPr lang="en-US" sz="2400" i="1" dirty="0"/>
              <a:t>not</a:t>
            </a:r>
            <a:r>
              <a:rPr lang="en-US" sz="2400" dirty="0"/>
              <a:t> accept a connection from a client</a:t>
            </a:r>
          </a:p>
          <a:p>
            <a:pPr lvl="1" algn="just">
              <a:spcBef>
                <a:spcPts val="0"/>
              </a:spcBef>
              <a:spcAft>
                <a:spcPts val="600"/>
              </a:spcAft>
              <a:buFontTx/>
              <a:buChar char="•"/>
            </a:pPr>
            <a:r>
              <a:rPr lang="en-US" sz="2400" dirty="0"/>
              <a:t>Server calls </a:t>
            </a:r>
            <a:r>
              <a:rPr lang="en-US" sz="2400" dirty="0" err="1">
                <a:solidFill>
                  <a:srgbClr val="2F02F0"/>
                </a:solidFill>
              </a:rPr>
              <a:t>recvfrom</a:t>
            </a:r>
            <a:r>
              <a:rPr lang="en-US" sz="2400" dirty="0">
                <a:solidFill>
                  <a:srgbClr val="2F02F0"/>
                </a:solidFill>
              </a:rPr>
              <a:t> </a:t>
            </a:r>
            <a:r>
              <a:rPr lang="en-US" sz="2400" dirty="0"/>
              <a:t>function that waits until data arrives from some client</a:t>
            </a:r>
          </a:p>
        </p:txBody>
      </p:sp>
    </p:spTree>
    <p:extLst>
      <p:ext uri="{BB962C8B-B14F-4D97-AF65-F5344CB8AC3E}">
        <p14:creationId xmlns:p14="http://schemas.microsoft.com/office/powerpoint/2010/main" val="37019142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49</a:t>
            </a:fld>
            <a:endParaRPr lang="en-US" dirty="0">
              <a:solidFill>
                <a:schemeClr val="tx1"/>
              </a:solidFill>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39" name="Content Placeholder 1"/>
          <p:cNvSpPr>
            <a:spLocks noGrp="1"/>
          </p:cNvSpPr>
          <p:nvPr>
            <p:ph idx="1"/>
          </p:nvPr>
        </p:nvSpPr>
        <p:spPr>
          <a:xfrm>
            <a:off x="457200" y="1600200"/>
            <a:ext cx="3930380" cy="4807744"/>
          </a:xfrm>
        </p:spPr>
        <p:txBody>
          <a:bodyPr>
            <a:noAutofit/>
          </a:bodyPr>
          <a:lstStyle/>
          <a:p>
            <a:pPr algn="just">
              <a:spcBef>
                <a:spcPts val="0"/>
              </a:spcBef>
              <a:spcAft>
                <a:spcPts val="600"/>
              </a:spcAft>
            </a:pPr>
            <a:r>
              <a:rPr lang="en-US" sz="2400" dirty="0"/>
              <a:t>Sequence of function calls for a client and server to implement a datagram socket</a:t>
            </a:r>
          </a:p>
          <a:p>
            <a:pPr lvl="1" algn="just">
              <a:spcBef>
                <a:spcPts val="0"/>
              </a:spcBef>
              <a:spcAft>
                <a:spcPts val="600"/>
              </a:spcAft>
            </a:pPr>
            <a:r>
              <a:rPr lang="en-US" sz="2000" dirty="0"/>
              <a:t>No “handshake”</a:t>
            </a:r>
          </a:p>
          <a:p>
            <a:pPr lvl="1" algn="just">
              <a:spcBef>
                <a:spcPts val="0"/>
              </a:spcBef>
              <a:spcAft>
                <a:spcPts val="600"/>
              </a:spcAft>
            </a:pPr>
            <a:r>
              <a:rPr lang="en-US" sz="2000" dirty="0"/>
              <a:t>No simultaneous close</a:t>
            </a: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Datagram Socket</a:t>
            </a:r>
            <a:endParaRPr lang="en-US" sz="4000" b="1" dirty="0">
              <a:latin typeface="Courier New"/>
              <a:cs typeface="Courier New"/>
            </a:endParaRPr>
          </a:p>
        </p:txBody>
      </p:sp>
      <p:pic>
        <p:nvPicPr>
          <p:cNvPr id="9" name="Picture 8" descr="Macintosh HD:Users:MatCat:Desktop:Screen Shot 2017-08-03 at 1.19.32 AM.png"/>
          <p:cNvPicPr/>
          <p:nvPr/>
        </p:nvPicPr>
        <p:blipFill>
          <a:blip r:embed="rId3">
            <a:extLst>
              <a:ext uri="{28A0092B-C50C-407E-A947-70E740481C1C}">
                <a14:useLocalDpi xmlns:a14="http://schemas.microsoft.com/office/drawing/2010/main" val="0"/>
              </a:ext>
            </a:extLst>
          </a:blip>
          <a:srcRect/>
          <a:stretch>
            <a:fillRect/>
          </a:stretch>
        </p:blipFill>
        <p:spPr bwMode="auto">
          <a:xfrm>
            <a:off x="4387580" y="1702117"/>
            <a:ext cx="4224855" cy="4929795"/>
          </a:xfrm>
          <a:prstGeom prst="rect">
            <a:avLst/>
          </a:prstGeom>
          <a:noFill/>
          <a:ln>
            <a:noFill/>
          </a:ln>
        </p:spPr>
      </p:pic>
      <p:sp>
        <p:nvSpPr>
          <p:cNvPr id="10" name="TextBox 9">
            <a:extLst>
              <a:ext uri="{FF2B5EF4-FFF2-40B4-BE49-F238E27FC236}">
                <a16:creationId xmlns:a16="http://schemas.microsoft.com/office/drawing/2014/main" id="{34640781-8F57-47E9-8D5B-CDB2AADBDCDE}"/>
              </a:ext>
            </a:extLst>
          </p:cNvPr>
          <p:cNvSpPr txBox="1"/>
          <p:nvPr/>
        </p:nvSpPr>
        <p:spPr>
          <a:xfrm>
            <a:off x="457200" y="4278720"/>
            <a:ext cx="3631324" cy="1477328"/>
          </a:xfrm>
          <a:prstGeom prst="rect">
            <a:avLst/>
          </a:prstGeom>
          <a:noFill/>
        </p:spPr>
        <p:txBody>
          <a:bodyPr wrap="square">
            <a:spAutoFit/>
          </a:bodyPr>
          <a:lstStyle/>
          <a:p>
            <a:r>
              <a:rPr lang="en-US" b="0" i="0" dirty="0">
                <a:solidFill>
                  <a:srgbClr val="000000"/>
                </a:solidFill>
                <a:effectLst/>
                <a:latin typeface="+mj-lt"/>
              </a:rPr>
              <a:t>A datagram socket provides a symmetric data exchange interface without requiring connection establishment. Each message carries the destination address. </a:t>
            </a:r>
            <a:endParaRPr lang="en-US" dirty="0">
              <a:latin typeface="+mj-lt"/>
            </a:endParaRPr>
          </a:p>
        </p:txBody>
      </p:sp>
    </p:spTree>
    <p:extLst>
      <p:ext uri="{BB962C8B-B14F-4D97-AF65-F5344CB8AC3E}">
        <p14:creationId xmlns:p14="http://schemas.microsoft.com/office/powerpoint/2010/main" val="330786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Socket Attributes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Three main types of sockets:</a:t>
            </a:r>
          </a:p>
          <a:p>
            <a:pPr lvl="1" algn="just">
              <a:spcBef>
                <a:spcPts val="0"/>
              </a:spcBef>
              <a:spcAft>
                <a:spcPts val="600"/>
              </a:spcAft>
            </a:pPr>
            <a:r>
              <a:rPr lang="en-US" sz="2000" dirty="0">
                <a:solidFill>
                  <a:srgbClr val="008000"/>
                </a:solidFill>
              </a:rPr>
              <a:t>SOCK_STREAM </a:t>
            </a:r>
            <a:r>
              <a:rPr lang="en-US" sz="2000" dirty="0"/>
              <a:t>(TCP sockets)</a:t>
            </a:r>
          </a:p>
          <a:p>
            <a:pPr lvl="2" algn="just">
              <a:spcBef>
                <a:spcPts val="0"/>
              </a:spcBef>
              <a:spcAft>
                <a:spcPts val="600"/>
              </a:spcAft>
            </a:pPr>
            <a:r>
              <a:rPr lang="en-US" sz="2000" dirty="0"/>
              <a:t>Provides a connection-oriented, sequenced, reliable, and bidirectional network communication service</a:t>
            </a:r>
          </a:p>
          <a:p>
            <a:pPr lvl="2" algn="just">
              <a:spcBef>
                <a:spcPts val="0"/>
              </a:spcBef>
              <a:spcAft>
                <a:spcPts val="600"/>
              </a:spcAft>
            </a:pPr>
            <a:r>
              <a:rPr lang="en-US" sz="2000" dirty="0"/>
              <a:t>E.g., telnet, </a:t>
            </a:r>
            <a:r>
              <a:rPr lang="en-US" sz="2000" dirty="0" err="1"/>
              <a:t>ssh</a:t>
            </a:r>
            <a:r>
              <a:rPr lang="en-US" sz="2000" dirty="0"/>
              <a:t>, http</a:t>
            </a:r>
          </a:p>
          <a:p>
            <a:pPr lvl="1" algn="just">
              <a:spcBef>
                <a:spcPts val="0"/>
              </a:spcBef>
              <a:spcAft>
                <a:spcPts val="600"/>
              </a:spcAft>
            </a:pPr>
            <a:r>
              <a:rPr lang="en-US" sz="2000" dirty="0">
                <a:solidFill>
                  <a:srgbClr val="008000"/>
                </a:solidFill>
              </a:rPr>
              <a:t>SOCK_DGRAM</a:t>
            </a:r>
            <a:r>
              <a:rPr lang="en-US" sz="2000" dirty="0"/>
              <a:t> (UDP sockets)</a:t>
            </a:r>
          </a:p>
          <a:p>
            <a:pPr lvl="2" algn="just">
              <a:spcBef>
                <a:spcPts val="0"/>
              </a:spcBef>
              <a:spcAft>
                <a:spcPts val="600"/>
              </a:spcAft>
            </a:pPr>
            <a:r>
              <a:rPr lang="en-US" sz="2000" dirty="0"/>
              <a:t>Provides a connectionless, unreliable, best-effort network communication service</a:t>
            </a:r>
          </a:p>
          <a:p>
            <a:pPr lvl="2" algn="just">
              <a:spcBef>
                <a:spcPts val="0"/>
              </a:spcBef>
              <a:spcAft>
                <a:spcPts val="600"/>
              </a:spcAft>
            </a:pPr>
            <a:r>
              <a:rPr lang="en-US" sz="2000" dirty="0"/>
              <a:t>E.g., streaming audio/video, IP telephony</a:t>
            </a:r>
          </a:p>
          <a:p>
            <a:pPr lvl="1" algn="just">
              <a:spcBef>
                <a:spcPts val="0"/>
              </a:spcBef>
              <a:spcAft>
                <a:spcPts val="600"/>
              </a:spcAft>
            </a:pPr>
            <a:r>
              <a:rPr lang="en-US" sz="2000" dirty="0">
                <a:solidFill>
                  <a:srgbClr val="008000"/>
                </a:solidFill>
              </a:rPr>
              <a:t>SOCK_RAW</a:t>
            </a:r>
            <a:endParaRPr lang="en-US" sz="2000" dirty="0"/>
          </a:p>
          <a:p>
            <a:pPr lvl="2" algn="just">
              <a:spcBef>
                <a:spcPts val="0"/>
              </a:spcBef>
              <a:spcAft>
                <a:spcPts val="600"/>
              </a:spcAft>
            </a:pPr>
            <a:r>
              <a:rPr lang="en-US" sz="2000" dirty="0"/>
              <a:t>Allows direct access to other layer protocols such as IP, ICMP, or IGMP</a:t>
            </a:r>
          </a:p>
        </p:txBody>
      </p:sp>
    </p:spTree>
    <p:extLst>
      <p:ext uri="{BB962C8B-B14F-4D97-AF65-F5344CB8AC3E}">
        <p14:creationId xmlns:p14="http://schemas.microsoft.com/office/powerpoint/2010/main" val="15965194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Receiving a Message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911225" indent="-512763">
              <a:spcBef>
                <a:spcPts val="0"/>
              </a:spcBef>
              <a:buNone/>
            </a:pPr>
            <a:r>
              <a:rPr kumimoji="1" lang="ko-KR" altLang="en-US" sz="1800" b="1" dirty="0">
                <a:solidFill>
                  <a:srgbClr val="2F02F0"/>
                </a:solidFill>
                <a:latin typeface="Courier New"/>
                <a:ea typeface="굴림" charset="0"/>
                <a:cs typeface="Courier New"/>
              </a:rPr>
              <a:t>#</a:t>
            </a:r>
            <a:r>
              <a:rPr kumimoji="1" lang="en-US" altLang="ko-KR" sz="1800" b="1" dirty="0">
                <a:solidFill>
                  <a:srgbClr val="2F02F0"/>
                </a:solidFill>
                <a:latin typeface="Courier New"/>
                <a:ea typeface="굴림" charset="0"/>
                <a:cs typeface="Courier New"/>
              </a:rPr>
              <a:t>include&lt;sys/</a:t>
            </a:r>
            <a:r>
              <a:rPr kumimoji="1" lang="en-US" altLang="ko-KR" sz="1800" b="1" dirty="0" err="1">
                <a:solidFill>
                  <a:srgbClr val="2F02F0"/>
                </a:solidFill>
                <a:latin typeface="Courier New"/>
                <a:ea typeface="굴림" charset="0"/>
                <a:cs typeface="Courier New"/>
              </a:rPr>
              <a:t>socket.h</a:t>
            </a:r>
            <a:r>
              <a:rPr kumimoji="1" lang="en-US" altLang="ko-KR" sz="1800" b="1" dirty="0">
                <a:solidFill>
                  <a:srgbClr val="2F02F0"/>
                </a:solidFill>
                <a:latin typeface="Courier New"/>
                <a:ea typeface="굴림" charset="0"/>
                <a:cs typeface="Courier New"/>
              </a:rPr>
              <a:t>&gt;</a:t>
            </a:r>
          </a:p>
          <a:p>
            <a:pPr marL="911225" indent="-512763">
              <a:spcBef>
                <a:spcPts val="0"/>
              </a:spcBef>
              <a:spcAft>
                <a:spcPts val="600"/>
              </a:spcAft>
              <a:buNone/>
            </a:pPr>
            <a:r>
              <a:rPr kumimoji="1" lang="en-US" altLang="ko-KR" sz="1800" b="1" dirty="0" err="1">
                <a:solidFill>
                  <a:srgbClr val="2F02F0"/>
                </a:solidFill>
                <a:latin typeface="Courier New"/>
                <a:ea typeface="굴림" charset="0"/>
                <a:cs typeface="Courier New"/>
              </a:rPr>
              <a:t>ssize_t</a:t>
            </a:r>
            <a:r>
              <a:rPr kumimoji="1" lang="en-US" altLang="ko-KR" sz="1800" b="1" dirty="0">
                <a:solidFill>
                  <a:srgbClr val="2F02F0"/>
                </a:solidFill>
                <a:latin typeface="Courier New"/>
                <a:ea typeface="굴림" charset="0"/>
                <a:cs typeface="Courier New"/>
              </a:rPr>
              <a:t> </a:t>
            </a:r>
            <a:r>
              <a:rPr kumimoji="1" lang="en-US" altLang="ko-KR" sz="1800" b="1" dirty="0" err="1">
                <a:solidFill>
                  <a:srgbClr val="00B050"/>
                </a:solidFill>
                <a:latin typeface="Courier New"/>
                <a:ea typeface="굴림" charset="0"/>
                <a:cs typeface="Courier New"/>
              </a:rPr>
              <a:t>recvfrom</a:t>
            </a:r>
            <a:r>
              <a:rPr kumimoji="1" lang="en-US" altLang="ko-KR" sz="1800" b="1" dirty="0">
                <a:solidFill>
                  <a:srgbClr val="2F02F0"/>
                </a:solidFill>
                <a:latin typeface="Courier New"/>
                <a:ea typeface="굴림" charset="0"/>
                <a:cs typeface="Courier New"/>
              </a:rPr>
              <a:t>(</a:t>
            </a:r>
            <a:r>
              <a:rPr kumimoji="1" lang="en-US" altLang="ko-KR" sz="1800" b="1" dirty="0" err="1">
                <a:solidFill>
                  <a:srgbClr val="2F02F0"/>
                </a:solidFill>
                <a:latin typeface="Courier New"/>
                <a:ea typeface="굴림" charset="0"/>
                <a:cs typeface="Courier New"/>
              </a:rPr>
              <a:t>int</a:t>
            </a:r>
            <a:r>
              <a:rPr kumimoji="1" lang="en-US" altLang="ko-KR" sz="1800" b="1" dirty="0">
                <a:solidFill>
                  <a:srgbClr val="2F02F0"/>
                </a:solidFill>
                <a:latin typeface="Courier New"/>
                <a:ea typeface="굴림" charset="0"/>
                <a:cs typeface="Courier New"/>
              </a:rPr>
              <a:t> </a:t>
            </a:r>
            <a:r>
              <a:rPr kumimoji="1" lang="en-US" altLang="ko-KR" sz="1800" b="1" i="1" dirty="0" err="1">
                <a:solidFill>
                  <a:srgbClr val="2F02F0"/>
                </a:solidFill>
                <a:latin typeface="Courier New"/>
                <a:ea typeface="굴림" charset="0"/>
                <a:cs typeface="Courier New"/>
              </a:rPr>
              <a:t>sockfd</a:t>
            </a:r>
            <a:r>
              <a:rPr kumimoji="1" lang="en-US" altLang="ko-KR" sz="1800" b="1" dirty="0">
                <a:solidFill>
                  <a:srgbClr val="2F02F0"/>
                </a:solidFill>
                <a:latin typeface="Courier New"/>
                <a:ea typeface="굴림" charset="0"/>
                <a:cs typeface="Courier New"/>
              </a:rPr>
              <a:t>, void *</a:t>
            </a:r>
            <a:r>
              <a:rPr kumimoji="1" lang="en-US" altLang="ko-KR" sz="1800" b="1" i="1" dirty="0">
                <a:solidFill>
                  <a:srgbClr val="2F02F0"/>
                </a:solidFill>
                <a:latin typeface="Courier New"/>
                <a:ea typeface="굴림" charset="0"/>
                <a:cs typeface="Courier New"/>
              </a:rPr>
              <a:t>buff</a:t>
            </a:r>
            <a:r>
              <a:rPr kumimoji="1" lang="en-US" altLang="ko-KR" sz="1800" b="1" dirty="0">
                <a:solidFill>
                  <a:srgbClr val="2F02F0"/>
                </a:solidFill>
                <a:latin typeface="Courier New"/>
                <a:ea typeface="굴림" charset="0"/>
                <a:cs typeface="Courier New"/>
              </a:rPr>
              <a:t>, </a:t>
            </a:r>
            <a:r>
              <a:rPr kumimoji="1" lang="en-US" altLang="ko-KR" sz="1800" b="1" dirty="0" err="1">
                <a:solidFill>
                  <a:srgbClr val="2F02F0"/>
                </a:solidFill>
                <a:latin typeface="Courier New"/>
                <a:ea typeface="굴림" charset="0"/>
                <a:cs typeface="Courier New"/>
              </a:rPr>
              <a:t>size_t</a:t>
            </a:r>
            <a:r>
              <a:rPr kumimoji="1" lang="en-US" altLang="ko-KR" sz="1800" b="1" dirty="0">
                <a:solidFill>
                  <a:srgbClr val="2F02F0"/>
                </a:solidFill>
                <a:latin typeface="Courier New"/>
                <a:ea typeface="굴림" charset="0"/>
                <a:cs typeface="Courier New"/>
              </a:rPr>
              <a:t> </a:t>
            </a:r>
            <a:r>
              <a:rPr kumimoji="1" lang="en-US" altLang="ko-KR" sz="1800" b="1" i="1" dirty="0" err="1">
                <a:solidFill>
                  <a:srgbClr val="2F02F0"/>
                </a:solidFill>
                <a:latin typeface="Courier New"/>
                <a:ea typeface="굴림" charset="0"/>
                <a:cs typeface="Courier New"/>
              </a:rPr>
              <a:t>nbytes</a:t>
            </a:r>
            <a:r>
              <a:rPr kumimoji="1" lang="en-US" altLang="ko-KR" sz="1800" b="1" dirty="0">
                <a:solidFill>
                  <a:srgbClr val="2F02F0"/>
                </a:solidFill>
                <a:latin typeface="Courier New"/>
                <a:ea typeface="굴림" charset="0"/>
                <a:cs typeface="Courier New"/>
              </a:rPr>
              <a:t>, </a:t>
            </a:r>
            <a:r>
              <a:rPr kumimoji="1" lang="en-US" altLang="ko-KR" sz="1800" b="1" dirty="0" err="1">
                <a:solidFill>
                  <a:srgbClr val="2F02F0"/>
                </a:solidFill>
                <a:latin typeface="Courier New"/>
                <a:ea typeface="굴림" charset="0"/>
                <a:cs typeface="Courier New"/>
              </a:rPr>
              <a:t>int</a:t>
            </a:r>
            <a:r>
              <a:rPr kumimoji="1" lang="en-US" altLang="ko-KR" sz="1800" b="1" dirty="0">
                <a:solidFill>
                  <a:srgbClr val="2F02F0"/>
                </a:solidFill>
                <a:latin typeface="Courier New"/>
                <a:ea typeface="굴림" charset="0"/>
                <a:cs typeface="Courier New"/>
              </a:rPr>
              <a:t> </a:t>
            </a:r>
            <a:r>
              <a:rPr kumimoji="1" lang="en-US" altLang="ko-KR" sz="1800" b="1" i="1" dirty="0" err="1">
                <a:solidFill>
                  <a:srgbClr val="2F02F0"/>
                </a:solidFill>
                <a:latin typeface="Courier New"/>
                <a:ea typeface="굴림" charset="0"/>
                <a:cs typeface="Courier New"/>
              </a:rPr>
              <a:t>flags</a:t>
            </a:r>
            <a:r>
              <a:rPr kumimoji="1" lang="en-US" altLang="ko-KR" sz="1800" b="1" dirty="0" err="1">
                <a:solidFill>
                  <a:srgbClr val="2F02F0"/>
                </a:solidFill>
                <a:latin typeface="Courier New"/>
                <a:ea typeface="굴림" charset="0"/>
                <a:cs typeface="Courier New"/>
              </a:rPr>
              <a:t>,struct</a:t>
            </a:r>
            <a:r>
              <a:rPr kumimoji="1" lang="en-US" altLang="ko-KR" sz="1800" b="1" dirty="0">
                <a:solidFill>
                  <a:srgbClr val="2F02F0"/>
                </a:solidFill>
                <a:latin typeface="Courier New"/>
                <a:ea typeface="굴림" charset="0"/>
                <a:cs typeface="Courier New"/>
              </a:rPr>
              <a:t> </a:t>
            </a:r>
            <a:r>
              <a:rPr kumimoji="1" lang="en-US" altLang="ko-KR" sz="1800" b="1" dirty="0" err="1">
                <a:solidFill>
                  <a:srgbClr val="2F02F0"/>
                </a:solidFill>
                <a:latin typeface="Courier New"/>
                <a:ea typeface="굴림" charset="0"/>
                <a:cs typeface="Courier New"/>
              </a:rPr>
              <a:t>sockaddr</a:t>
            </a:r>
            <a:r>
              <a:rPr kumimoji="1" lang="en-US" altLang="ko-KR" sz="1800" b="1" dirty="0">
                <a:solidFill>
                  <a:srgbClr val="2F02F0"/>
                </a:solidFill>
                <a:latin typeface="Courier New"/>
                <a:ea typeface="굴림" charset="0"/>
                <a:cs typeface="Courier New"/>
              </a:rPr>
              <a:t> *</a:t>
            </a:r>
            <a:r>
              <a:rPr kumimoji="1" lang="en-US" altLang="ko-KR" sz="1800" b="1" i="1" dirty="0">
                <a:solidFill>
                  <a:srgbClr val="2F02F0"/>
                </a:solidFill>
                <a:latin typeface="Courier New"/>
                <a:ea typeface="굴림" charset="0"/>
                <a:cs typeface="Courier New"/>
              </a:rPr>
              <a:t>from</a:t>
            </a:r>
            <a:r>
              <a:rPr kumimoji="1" lang="en-US" altLang="ko-KR" sz="1800" b="1" dirty="0">
                <a:solidFill>
                  <a:srgbClr val="2F02F0"/>
                </a:solidFill>
                <a:latin typeface="Courier New"/>
                <a:ea typeface="굴림" charset="0"/>
                <a:cs typeface="Courier New"/>
              </a:rPr>
              <a:t>, </a:t>
            </a:r>
            <a:r>
              <a:rPr kumimoji="1" lang="en-US" altLang="ko-KR" sz="1800" b="1" dirty="0" err="1">
                <a:solidFill>
                  <a:srgbClr val="2F02F0"/>
                </a:solidFill>
                <a:latin typeface="Courier New"/>
                <a:ea typeface="굴림" charset="0"/>
                <a:cs typeface="Courier New"/>
              </a:rPr>
              <a:t>socklen_t</a:t>
            </a:r>
            <a:r>
              <a:rPr kumimoji="1" lang="en-US" altLang="ko-KR" sz="1800" b="1" dirty="0">
                <a:solidFill>
                  <a:srgbClr val="2F02F0"/>
                </a:solidFill>
                <a:latin typeface="Courier New"/>
                <a:ea typeface="굴림" charset="0"/>
                <a:cs typeface="Courier New"/>
              </a:rPr>
              <a:t> *</a:t>
            </a:r>
            <a:r>
              <a:rPr kumimoji="1" lang="en-US" altLang="ko-KR" sz="1800" b="1" i="1" dirty="0" err="1">
                <a:solidFill>
                  <a:srgbClr val="2F02F0"/>
                </a:solidFill>
                <a:latin typeface="Courier New"/>
                <a:ea typeface="굴림" charset="0"/>
                <a:cs typeface="Courier New"/>
              </a:rPr>
              <a:t>addrlen</a:t>
            </a:r>
            <a:r>
              <a:rPr kumimoji="1" lang="en-US" altLang="ko-KR" sz="1800" b="1" dirty="0">
                <a:solidFill>
                  <a:srgbClr val="2F02F0"/>
                </a:solidFill>
                <a:latin typeface="Courier New"/>
                <a:ea typeface="굴림" charset="0"/>
                <a:cs typeface="Courier New"/>
              </a:rPr>
              <a:t>);</a:t>
            </a:r>
            <a:endParaRPr lang="en-US" sz="1800" dirty="0">
              <a:solidFill>
                <a:srgbClr val="2F02F0"/>
              </a:solidFill>
              <a:latin typeface="Courier New"/>
              <a:cs typeface="Courier New"/>
            </a:endParaRPr>
          </a:p>
          <a:p>
            <a:pPr>
              <a:spcBef>
                <a:spcPts val="0"/>
              </a:spcBef>
              <a:spcAft>
                <a:spcPts val="600"/>
              </a:spcAft>
            </a:pPr>
            <a:r>
              <a:rPr lang="en-US" sz="2400" dirty="0"/>
              <a:t>Receives a message on the socket</a:t>
            </a:r>
          </a:p>
          <a:p>
            <a:pPr algn="just">
              <a:spcBef>
                <a:spcPts val="0"/>
              </a:spcBef>
              <a:spcAft>
                <a:spcPts val="600"/>
              </a:spcAft>
            </a:pPr>
            <a:r>
              <a:rPr lang="en-US" sz="2400" dirty="0"/>
              <a:t>If </a:t>
            </a:r>
            <a:r>
              <a:rPr lang="en-US" sz="2400" dirty="0" err="1">
                <a:solidFill>
                  <a:srgbClr val="2F02F0"/>
                </a:solidFill>
              </a:rPr>
              <a:t>recvfrom</a:t>
            </a:r>
            <a:r>
              <a:rPr lang="en-US" sz="2400" dirty="0">
                <a:solidFill>
                  <a:srgbClr val="2F02F0"/>
                </a:solidFill>
              </a:rPr>
              <a:t> </a:t>
            </a:r>
            <a:r>
              <a:rPr lang="en-US" sz="2400" dirty="0"/>
              <a:t>is successful, the number of bytes read is returned, -1 on error</a:t>
            </a:r>
          </a:p>
        </p:txBody>
      </p:sp>
    </p:spTree>
    <p:extLst>
      <p:ext uri="{BB962C8B-B14F-4D97-AF65-F5344CB8AC3E}">
        <p14:creationId xmlns:p14="http://schemas.microsoft.com/office/powerpoint/2010/main" val="2075277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Sending a Message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911225" indent="-512763">
              <a:spcBef>
                <a:spcPts val="0"/>
              </a:spcBef>
              <a:buNone/>
            </a:pPr>
            <a:r>
              <a:rPr kumimoji="1" lang="ko-KR" altLang="en-US" sz="1800" b="1" dirty="0">
                <a:solidFill>
                  <a:srgbClr val="2F02F0"/>
                </a:solidFill>
                <a:latin typeface="Courier New"/>
                <a:ea typeface="굴림" charset="0"/>
                <a:cs typeface="Courier New"/>
              </a:rPr>
              <a:t>#</a:t>
            </a:r>
            <a:r>
              <a:rPr kumimoji="1" lang="en-US" altLang="ko-KR" sz="1800" b="1" dirty="0">
                <a:solidFill>
                  <a:srgbClr val="2F02F0"/>
                </a:solidFill>
                <a:latin typeface="Courier New"/>
                <a:ea typeface="굴림" charset="0"/>
                <a:cs typeface="Courier New"/>
              </a:rPr>
              <a:t>include &lt;sys/</a:t>
            </a:r>
            <a:r>
              <a:rPr kumimoji="1" lang="en-US" altLang="ko-KR" sz="1800" b="1" dirty="0" err="1">
                <a:solidFill>
                  <a:srgbClr val="2F02F0"/>
                </a:solidFill>
                <a:latin typeface="Courier New"/>
                <a:ea typeface="굴림" charset="0"/>
                <a:cs typeface="Courier New"/>
              </a:rPr>
              <a:t>socket.h</a:t>
            </a:r>
            <a:r>
              <a:rPr kumimoji="1" lang="en-US" altLang="ko-KR" sz="1800" b="1" dirty="0">
                <a:solidFill>
                  <a:srgbClr val="2F02F0"/>
                </a:solidFill>
                <a:latin typeface="Courier New"/>
                <a:ea typeface="굴림" charset="0"/>
                <a:cs typeface="Courier New"/>
              </a:rPr>
              <a:t>&gt;</a:t>
            </a:r>
          </a:p>
          <a:p>
            <a:pPr marL="911225" indent="-512763">
              <a:spcBef>
                <a:spcPts val="0"/>
              </a:spcBef>
              <a:spcAft>
                <a:spcPts val="600"/>
              </a:spcAft>
              <a:buNone/>
            </a:pPr>
            <a:r>
              <a:rPr kumimoji="1" lang="en-US" altLang="ko-KR" sz="1800" b="1" dirty="0" err="1">
                <a:solidFill>
                  <a:srgbClr val="2F02F0"/>
                </a:solidFill>
                <a:latin typeface="Courier New"/>
                <a:ea typeface="굴림" charset="0"/>
                <a:cs typeface="Courier New"/>
              </a:rPr>
              <a:t>ssize_t</a:t>
            </a:r>
            <a:r>
              <a:rPr kumimoji="1" lang="en-US" altLang="ko-KR" sz="1800" b="1" dirty="0">
                <a:solidFill>
                  <a:srgbClr val="2F02F0"/>
                </a:solidFill>
                <a:latin typeface="Courier New"/>
                <a:ea typeface="굴림" charset="0"/>
                <a:cs typeface="Courier New"/>
              </a:rPr>
              <a:t> </a:t>
            </a:r>
            <a:r>
              <a:rPr kumimoji="1" lang="en-US" altLang="ko-KR" sz="1800" b="1" dirty="0" err="1">
                <a:solidFill>
                  <a:srgbClr val="00B050"/>
                </a:solidFill>
                <a:latin typeface="Courier New"/>
                <a:ea typeface="굴림" charset="0"/>
                <a:cs typeface="Courier New"/>
              </a:rPr>
              <a:t>sendto</a:t>
            </a:r>
            <a:r>
              <a:rPr kumimoji="1" lang="en-US" altLang="ko-KR" sz="1800" b="1" dirty="0">
                <a:solidFill>
                  <a:srgbClr val="2F02F0"/>
                </a:solidFill>
                <a:latin typeface="Courier New"/>
                <a:ea typeface="굴림" charset="0"/>
                <a:cs typeface="Courier New"/>
              </a:rPr>
              <a:t>(</a:t>
            </a:r>
            <a:r>
              <a:rPr kumimoji="1" lang="en-US" altLang="ko-KR" sz="1800" b="1" dirty="0" err="1">
                <a:solidFill>
                  <a:srgbClr val="2F02F0"/>
                </a:solidFill>
                <a:latin typeface="Courier New"/>
                <a:ea typeface="굴림" charset="0"/>
                <a:cs typeface="Courier New"/>
              </a:rPr>
              <a:t>int</a:t>
            </a:r>
            <a:r>
              <a:rPr kumimoji="1" lang="en-US" altLang="ko-KR" sz="1800" b="1" dirty="0">
                <a:solidFill>
                  <a:srgbClr val="2F02F0"/>
                </a:solidFill>
                <a:latin typeface="Courier New"/>
                <a:ea typeface="굴림" charset="0"/>
                <a:cs typeface="Courier New"/>
              </a:rPr>
              <a:t> </a:t>
            </a:r>
            <a:r>
              <a:rPr kumimoji="1" lang="en-US" altLang="ko-KR" sz="1800" b="1" i="1" dirty="0" err="1">
                <a:solidFill>
                  <a:srgbClr val="2F02F0"/>
                </a:solidFill>
                <a:latin typeface="Courier New"/>
                <a:ea typeface="굴림" charset="0"/>
                <a:cs typeface="Courier New"/>
              </a:rPr>
              <a:t>sockfd</a:t>
            </a:r>
            <a:r>
              <a:rPr kumimoji="1" lang="en-US" altLang="ko-KR" sz="1800" b="1" dirty="0">
                <a:solidFill>
                  <a:srgbClr val="2F02F0"/>
                </a:solidFill>
                <a:latin typeface="Courier New"/>
                <a:ea typeface="굴림" charset="0"/>
                <a:cs typeface="Courier New"/>
              </a:rPr>
              <a:t>, </a:t>
            </a:r>
            <a:r>
              <a:rPr kumimoji="1" lang="en-US" altLang="ko-KR" sz="1800" b="1" dirty="0" err="1">
                <a:solidFill>
                  <a:srgbClr val="2F02F0"/>
                </a:solidFill>
                <a:latin typeface="Courier New"/>
                <a:ea typeface="굴림" charset="0"/>
                <a:cs typeface="Courier New"/>
              </a:rPr>
              <a:t>const</a:t>
            </a:r>
            <a:r>
              <a:rPr kumimoji="1" lang="en-US" altLang="ko-KR" sz="1800" b="1" dirty="0">
                <a:solidFill>
                  <a:srgbClr val="2F02F0"/>
                </a:solidFill>
                <a:latin typeface="Courier New"/>
                <a:ea typeface="굴림" charset="0"/>
                <a:cs typeface="Courier New"/>
              </a:rPr>
              <a:t> void *</a:t>
            </a:r>
            <a:r>
              <a:rPr kumimoji="1" lang="en-US" altLang="ko-KR" sz="1800" b="1" i="1" dirty="0">
                <a:solidFill>
                  <a:srgbClr val="2F02F0"/>
                </a:solidFill>
                <a:latin typeface="Courier New"/>
                <a:ea typeface="굴림" charset="0"/>
                <a:cs typeface="Courier New"/>
              </a:rPr>
              <a:t>buff</a:t>
            </a:r>
            <a:r>
              <a:rPr kumimoji="1" lang="en-US" altLang="ko-KR" sz="1800" b="1" dirty="0">
                <a:solidFill>
                  <a:srgbClr val="2F02F0"/>
                </a:solidFill>
                <a:latin typeface="Courier New"/>
                <a:ea typeface="굴림" charset="0"/>
                <a:cs typeface="Courier New"/>
              </a:rPr>
              <a:t>, </a:t>
            </a:r>
            <a:r>
              <a:rPr kumimoji="1" lang="en-US" altLang="ko-KR" sz="1800" b="1" dirty="0" err="1">
                <a:solidFill>
                  <a:srgbClr val="2F02F0"/>
                </a:solidFill>
                <a:latin typeface="Courier New"/>
                <a:ea typeface="굴림" charset="0"/>
                <a:cs typeface="Courier New"/>
              </a:rPr>
              <a:t>size_t</a:t>
            </a:r>
            <a:r>
              <a:rPr kumimoji="1" lang="en-US" altLang="ko-KR" sz="1800" b="1" dirty="0">
                <a:solidFill>
                  <a:srgbClr val="2F02F0"/>
                </a:solidFill>
                <a:latin typeface="Courier New"/>
                <a:ea typeface="굴림" charset="0"/>
                <a:cs typeface="Courier New"/>
              </a:rPr>
              <a:t> </a:t>
            </a:r>
            <a:r>
              <a:rPr kumimoji="1" lang="en-US" altLang="ko-KR" sz="1800" b="1" i="1" dirty="0" err="1">
                <a:solidFill>
                  <a:srgbClr val="2F02F0"/>
                </a:solidFill>
                <a:latin typeface="Courier New"/>
                <a:ea typeface="굴림" charset="0"/>
                <a:cs typeface="Courier New"/>
              </a:rPr>
              <a:t>nbytes</a:t>
            </a:r>
            <a:r>
              <a:rPr kumimoji="1" lang="en-US" altLang="ko-KR" sz="1800" b="1" dirty="0">
                <a:solidFill>
                  <a:srgbClr val="2F02F0"/>
                </a:solidFill>
                <a:latin typeface="Courier New"/>
                <a:ea typeface="굴림" charset="0"/>
                <a:cs typeface="Courier New"/>
              </a:rPr>
              <a:t>, </a:t>
            </a:r>
            <a:r>
              <a:rPr kumimoji="1" lang="en-US" altLang="ko-KR" sz="1800" b="1" dirty="0" err="1">
                <a:solidFill>
                  <a:srgbClr val="2F02F0"/>
                </a:solidFill>
                <a:latin typeface="Courier New"/>
                <a:ea typeface="굴림" charset="0"/>
                <a:cs typeface="Courier New"/>
              </a:rPr>
              <a:t>int</a:t>
            </a:r>
            <a:r>
              <a:rPr kumimoji="1" lang="en-US" altLang="ko-KR" sz="1800" b="1" dirty="0">
                <a:solidFill>
                  <a:srgbClr val="2F02F0"/>
                </a:solidFill>
                <a:latin typeface="Courier New"/>
                <a:ea typeface="굴림" charset="0"/>
                <a:cs typeface="Courier New"/>
              </a:rPr>
              <a:t> 		</a:t>
            </a:r>
            <a:r>
              <a:rPr kumimoji="1" lang="en-US" altLang="ko-KR" sz="1800" b="1" i="1" dirty="0">
                <a:solidFill>
                  <a:srgbClr val="2F02F0"/>
                </a:solidFill>
                <a:latin typeface="Courier New"/>
                <a:ea typeface="굴림" charset="0"/>
                <a:cs typeface="Courier New"/>
              </a:rPr>
              <a:t>flags</a:t>
            </a:r>
            <a:r>
              <a:rPr kumimoji="1" lang="en-US" altLang="ko-KR" sz="1800" b="1" dirty="0">
                <a:solidFill>
                  <a:srgbClr val="2F02F0"/>
                </a:solidFill>
                <a:latin typeface="Courier New"/>
                <a:ea typeface="굴림" charset="0"/>
                <a:cs typeface="Courier New"/>
              </a:rPr>
              <a:t>, </a:t>
            </a:r>
            <a:r>
              <a:rPr kumimoji="1" lang="en-US" altLang="ko-KR" sz="1800" b="1" dirty="0" err="1">
                <a:solidFill>
                  <a:srgbClr val="2F02F0"/>
                </a:solidFill>
                <a:latin typeface="Courier New"/>
                <a:ea typeface="굴림" charset="0"/>
                <a:cs typeface="Courier New"/>
              </a:rPr>
              <a:t>const</a:t>
            </a:r>
            <a:r>
              <a:rPr kumimoji="1" lang="en-US" altLang="ko-KR" sz="1800" b="1" dirty="0">
                <a:solidFill>
                  <a:srgbClr val="2F02F0"/>
                </a:solidFill>
                <a:latin typeface="Courier New"/>
                <a:ea typeface="굴림" charset="0"/>
                <a:cs typeface="Courier New"/>
              </a:rPr>
              <a:t> </a:t>
            </a:r>
            <a:r>
              <a:rPr kumimoji="1" lang="en-US" altLang="ko-KR" sz="1800" b="1" dirty="0" err="1">
                <a:solidFill>
                  <a:srgbClr val="2F02F0"/>
                </a:solidFill>
                <a:latin typeface="Courier New"/>
                <a:ea typeface="굴림" charset="0"/>
                <a:cs typeface="Courier New"/>
              </a:rPr>
              <a:t>struct</a:t>
            </a:r>
            <a:r>
              <a:rPr kumimoji="1" lang="en-US" altLang="ko-KR" sz="1800" b="1" dirty="0">
                <a:solidFill>
                  <a:srgbClr val="2F02F0"/>
                </a:solidFill>
                <a:latin typeface="Courier New"/>
                <a:ea typeface="굴림" charset="0"/>
                <a:cs typeface="Courier New"/>
              </a:rPr>
              <a:t> </a:t>
            </a:r>
            <a:r>
              <a:rPr kumimoji="1" lang="en-US" altLang="ko-KR" sz="1800" b="1" dirty="0" err="1">
                <a:solidFill>
                  <a:srgbClr val="2F02F0"/>
                </a:solidFill>
                <a:latin typeface="Courier New"/>
                <a:ea typeface="굴림" charset="0"/>
                <a:cs typeface="Courier New"/>
              </a:rPr>
              <a:t>sockaddr</a:t>
            </a:r>
            <a:r>
              <a:rPr kumimoji="1" lang="en-US" altLang="ko-KR" sz="1800" b="1" dirty="0">
                <a:solidFill>
                  <a:srgbClr val="2F02F0"/>
                </a:solidFill>
                <a:latin typeface="Courier New"/>
                <a:ea typeface="굴림" charset="0"/>
                <a:cs typeface="Courier New"/>
              </a:rPr>
              <a:t> *</a:t>
            </a:r>
            <a:r>
              <a:rPr kumimoji="1" lang="en-US" altLang="ko-KR" sz="1800" b="1" i="1" dirty="0">
                <a:solidFill>
                  <a:srgbClr val="2F02F0"/>
                </a:solidFill>
                <a:latin typeface="Courier New"/>
                <a:ea typeface="굴림" charset="0"/>
                <a:cs typeface="Courier New"/>
              </a:rPr>
              <a:t>to</a:t>
            </a:r>
            <a:r>
              <a:rPr kumimoji="1" lang="en-US" altLang="ko-KR" sz="1800" b="1" dirty="0">
                <a:solidFill>
                  <a:srgbClr val="2F02F0"/>
                </a:solidFill>
                <a:latin typeface="Courier New"/>
                <a:ea typeface="굴림" charset="0"/>
                <a:cs typeface="Courier New"/>
              </a:rPr>
              <a:t>, </a:t>
            </a:r>
            <a:r>
              <a:rPr kumimoji="1" lang="en-US" altLang="ko-KR" sz="1800" b="1" dirty="0" err="1">
                <a:solidFill>
                  <a:srgbClr val="2F02F0"/>
                </a:solidFill>
                <a:latin typeface="Courier New"/>
                <a:ea typeface="굴림" charset="0"/>
                <a:cs typeface="Courier New"/>
              </a:rPr>
              <a:t>socklen_t</a:t>
            </a:r>
            <a:r>
              <a:rPr kumimoji="1" lang="en-US" altLang="ko-KR" sz="1800" b="1" dirty="0">
                <a:solidFill>
                  <a:srgbClr val="2F02F0"/>
                </a:solidFill>
                <a:latin typeface="Courier New"/>
                <a:ea typeface="굴림" charset="0"/>
                <a:cs typeface="Courier New"/>
              </a:rPr>
              <a:t> </a:t>
            </a:r>
            <a:r>
              <a:rPr kumimoji="1" lang="en-US" altLang="ko-KR" sz="1800" b="1" i="1" dirty="0" err="1">
                <a:solidFill>
                  <a:srgbClr val="2F02F0"/>
                </a:solidFill>
                <a:latin typeface="Courier New"/>
                <a:ea typeface="굴림" charset="0"/>
                <a:cs typeface="Courier New"/>
              </a:rPr>
              <a:t>addrlen</a:t>
            </a:r>
            <a:r>
              <a:rPr kumimoji="1" lang="en-US" altLang="ko-KR" sz="1800" b="1" i="1" dirty="0">
                <a:solidFill>
                  <a:srgbClr val="2F02F0"/>
                </a:solidFill>
                <a:latin typeface="Courier New"/>
                <a:ea typeface="굴림" charset="0"/>
                <a:cs typeface="Courier New"/>
              </a:rPr>
              <a:t>);</a:t>
            </a:r>
          </a:p>
          <a:p>
            <a:pPr>
              <a:spcBef>
                <a:spcPts val="0"/>
              </a:spcBef>
              <a:spcAft>
                <a:spcPts val="600"/>
              </a:spcAft>
            </a:pPr>
            <a:r>
              <a:rPr lang="en-US" sz="2400" dirty="0"/>
              <a:t>Sends a message on the socket</a:t>
            </a:r>
          </a:p>
          <a:p>
            <a:pPr>
              <a:spcBef>
                <a:spcPts val="0"/>
              </a:spcBef>
              <a:spcAft>
                <a:spcPts val="600"/>
              </a:spcAft>
            </a:pPr>
            <a:r>
              <a:rPr lang="en-US" sz="2400" dirty="0"/>
              <a:t>If </a:t>
            </a:r>
            <a:r>
              <a:rPr lang="en-US" sz="2400" dirty="0" err="1">
                <a:solidFill>
                  <a:srgbClr val="2F02F0"/>
                </a:solidFill>
              </a:rPr>
              <a:t>sendto</a:t>
            </a:r>
            <a:r>
              <a:rPr lang="en-US" sz="2400" dirty="0">
                <a:solidFill>
                  <a:srgbClr val="2F02F0"/>
                </a:solidFill>
              </a:rPr>
              <a:t> </a:t>
            </a:r>
            <a:r>
              <a:rPr lang="en-US" sz="2400" dirty="0"/>
              <a:t>is successful, the number of bytes written, even if 0 bytes are written, is returned, -1 on error</a:t>
            </a:r>
          </a:p>
        </p:txBody>
      </p:sp>
    </p:spTree>
    <p:extLst>
      <p:ext uri="{BB962C8B-B14F-4D97-AF65-F5344CB8AC3E}">
        <p14:creationId xmlns:p14="http://schemas.microsoft.com/office/powerpoint/2010/main" val="30855361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B9485-A06D-4710-BD7C-0CEAE8BE233D}"/>
              </a:ext>
            </a:extLst>
          </p:cNvPr>
          <p:cNvSpPr>
            <a:spLocks noGrp="1"/>
          </p:cNvSpPr>
          <p:nvPr>
            <p:ph type="title"/>
          </p:nvPr>
        </p:nvSpPr>
        <p:spPr>
          <a:xfrm>
            <a:off x="457201" y="409901"/>
            <a:ext cx="8229600" cy="1051034"/>
          </a:xfrm>
        </p:spPr>
        <p:txBody>
          <a:bodyPr>
            <a:noAutofit/>
          </a:bodyPr>
          <a:lstStyle/>
          <a:p>
            <a:r>
              <a:rPr lang="en-US" sz="2400" dirty="0"/>
              <a:t>The following example code shows how to </a:t>
            </a:r>
            <a:r>
              <a:rPr lang="en-US" sz="2400" b="1" dirty="0"/>
              <a:t>send</a:t>
            </a:r>
            <a:r>
              <a:rPr lang="en-US" sz="2400" dirty="0"/>
              <a:t> an Internet call by creating a socket, binding a name to the socket, and sending the message to the socket.</a:t>
            </a:r>
            <a:br>
              <a:rPr lang="en-US" sz="2400" dirty="0"/>
            </a:br>
            <a:br>
              <a:rPr lang="en-US" sz="2400" dirty="0"/>
            </a:br>
            <a:endParaRPr lang="en-US" sz="2400" dirty="0"/>
          </a:p>
        </p:txBody>
      </p:sp>
      <p:sp>
        <p:nvSpPr>
          <p:cNvPr id="3" name="Content Placeholder 2">
            <a:extLst>
              <a:ext uri="{FF2B5EF4-FFF2-40B4-BE49-F238E27FC236}">
                <a16:creationId xmlns:a16="http://schemas.microsoft.com/office/drawing/2014/main" id="{02A49750-F597-449A-BD2A-CE92BF421E51}"/>
              </a:ext>
            </a:extLst>
          </p:cNvPr>
          <p:cNvSpPr>
            <a:spLocks noGrp="1"/>
          </p:cNvSpPr>
          <p:nvPr>
            <p:ph idx="1"/>
          </p:nvPr>
        </p:nvSpPr>
        <p:spPr>
          <a:xfrm>
            <a:off x="402020" y="935418"/>
            <a:ext cx="8339959" cy="5588875"/>
          </a:xfrm>
        </p:spPr>
        <p:txBody>
          <a:bodyPr>
            <a:noAutofit/>
          </a:bodyPr>
          <a:lstStyle/>
          <a:p>
            <a:pPr marL="0" indent="0">
              <a:buNone/>
            </a:pPr>
            <a:r>
              <a:rPr lang="en-US" sz="600" dirty="0"/>
              <a:t>#include &lt;sys/</a:t>
            </a:r>
            <a:r>
              <a:rPr lang="en-US" sz="600" dirty="0" err="1"/>
              <a:t>types.h</a:t>
            </a:r>
            <a:r>
              <a:rPr lang="en-US" sz="600" dirty="0"/>
              <a:t>&gt;</a:t>
            </a:r>
          </a:p>
          <a:p>
            <a:pPr marL="0" indent="0">
              <a:buNone/>
            </a:pPr>
            <a:r>
              <a:rPr lang="en-US" sz="600" dirty="0"/>
              <a:t>#include &lt;sys/</a:t>
            </a:r>
            <a:r>
              <a:rPr lang="en-US" sz="600" dirty="0" err="1"/>
              <a:t>socket.h</a:t>
            </a:r>
            <a:r>
              <a:rPr lang="en-US" sz="600" dirty="0"/>
              <a:t>&gt;</a:t>
            </a:r>
          </a:p>
          <a:p>
            <a:pPr marL="0" indent="0">
              <a:buNone/>
            </a:pPr>
            <a:r>
              <a:rPr lang="en-US" sz="600" dirty="0"/>
              <a:t>#include &lt;</a:t>
            </a:r>
            <a:r>
              <a:rPr lang="en-US" sz="600" dirty="0" err="1"/>
              <a:t>netinet</a:t>
            </a:r>
            <a:r>
              <a:rPr lang="en-US" sz="600" dirty="0"/>
              <a:t>/</a:t>
            </a:r>
            <a:r>
              <a:rPr lang="en-US" sz="600" dirty="0" err="1"/>
              <a:t>in.h</a:t>
            </a:r>
            <a:r>
              <a:rPr lang="en-US" sz="600" dirty="0"/>
              <a:t>&gt;</a:t>
            </a:r>
          </a:p>
          <a:p>
            <a:pPr marL="0" indent="0">
              <a:buNone/>
            </a:pPr>
            <a:r>
              <a:rPr lang="en-US" sz="600" dirty="0"/>
              <a:t>#include &lt;</a:t>
            </a:r>
            <a:r>
              <a:rPr lang="en-US" sz="600" dirty="0" err="1"/>
              <a:t>netdb.h</a:t>
            </a:r>
            <a:r>
              <a:rPr lang="en-US" sz="600" dirty="0"/>
              <a:t>&gt;</a:t>
            </a:r>
          </a:p>
          <a:p>
            <a:pPr marL="0" indent="0">
              <a:buNone/>
            </a:pPr>
            <a:r>
              <a:rPr lang="en-US" sz="600" dirty="0"/>
              <a:t>#include &lt;</a:t>
            </a:r>
            <a:r>
              <a:rPr lang="en-US" sz="600" dirty="0" err="1"/>
              <a:t>stdio.h</a:t>
            </a:r>
            <a:r>
              <a:rPr lang="en-US" sz="600" dirty="0"/>
              <a:t>&gt;</a:t>
            </a:r>
          </a:p>
          <a:p>
            <a:pPr marL="0" indent="0">
              <a:buNone/>
            </a:pPr>
            <a:r>
              <a:rPr lang="en-US" sz="600" dirty="0"/>
              <a:t>#include &lt;</a:t>
            </a:r>
            <a:r>
              <a:rPr lang="en-US" sz="600" dirty="0" err="1"/>
              <a:t>stdlib.h</a:t>
            </a:r>
            <a:r>
              <a:rPr lang="en-US" sz="600" dirty="0"/>
              <a:t>&gt;</a:t>
            </a:r>
          </a:p>
          <a:p>
            <a:pPr marL="0" indent="0">
              <a:buNone/>
            </a:pPr>
            <a:r>
              <a:rPr lang="en-US" sz="600" dirty="0"/>
              <a:t>#include &lt;</a:t>
            </a:r>
            <a:r>
              <a:rPr lang="en-US" sz="600" dirty="0" err="1"/>
              <a:t>string.h</a:t>
            </a:r>
            <a:r>
              <a:rPr lang="en-US" sz="600" dirty="0"/>
              <a:t>&gt;</a:t>
            </a:r>
          </a:p>
          <a:p>
            <a:pPr marL="0" indent="0">
              <a:buNone/>
            </a:pPr>
            <a:r>
              <a:rPr lang="en-US" sz="600" dirty="0"/>
              <a:t>#include &lt;</a:t>
            </a:r>
            <a:r>
              <a:rPr lang="en-US" sz="600" dirty="0" err="1"/>
              <a:t>unistd.h</a:t>
            </a:r>
            <a:r>
              <a:rPr lang="en-US" sz="600" dirty="0"/>
              <a:t>&gt;</a:t>
            </a:r>
          </a:p>
          <a:p>
            <a:pPr marL="0" indent="0">
              <a:buNone/>
            </a:pPr>
            <a:endParaRPr lang="en-US" sz="600" dirty="0"/>
          </a:p>
          <a:p>
            <a:pPr marL="0" indent="0">
              <a:buNone/>
            </a:pPr>
            <a:r>
              <a:rPr lang="en-US" sz="600" dirty="0"/>
              <a:t>#define DATA "The sea is calm, the tide is full . . ."</a:t>
            </a:r>
          </a:p>
          <a:p>
            <a:pPr marL="0" indent="0">
              <a:buNone/>
            </a:pPr>
            <a:r>
              <a:rPr lang="en-US" sz="600" dirty="0"/>
              <a:t>/*</a:t>
            </a:r>
          </a:p>
          <a:p>
            <a:pPr marL="0" indent="0">
              <a:buNone/>
            </a:pPr>
            <a:r>
              <a:rPr lang="en-US" sz="600" dirty="0"/>
              <a:t> * Here I send a datagram to a receiver whose name I get from</a:t>
            </a:r>
          </a:p>
          <a:p>
            <a:pPr marL="0" indent="0">
              <a:buNone/>
            </a:pPr>
            <a:r>
              <a:rPr lang="en-US" sz="600" dirty="0"/>
              <a:t> * the command line arguments. The form of the command line is:</a:t>
            </a:r>
          </a:p>
          <a:p>
            <a:pPr marL="0" indent="0">
              <a:buNone/>
            </a:pPr>
            <a:r>
              <a:rPr lang="en-US" sz="600" dirty="0"/>
              <a:t> * </a:t>
            </a:r>
            <a:r>
              <a:rPr lang="en-US" sz="600" dirty="0" err="1"/>
              <a:t>dgramsend</a:t>
            </a:r>
            <a:r>
              <a:rPr lang="en-US" sz="600" dirty="0"/>
              <a:t> hostname </a:t>
            </a:r>
            <a:r>
              <a:rPr lang="en-US" sz="600" dirty="0" err="1"/>
              <a:t>portnumber</a:t>
            </a:r>
            <a:endParaRPr lang="en-US" sz="600" dirty="0"/>
          </a:p>
          <a:p>
            <a:pPr marL="0" indent="0">
              <a:buNone/>
            </a:pPr>
            <a:r>
              <a:rPr lang="en-US" sz="600" dirty="0"/>
              <a:t> */</a:t>
            </a:r>
          </a:p>
          <a:p>
            <a:pPr marL="0" indent="0">
              <a:buNone/>
            </a:pPr>
            <a:r>
              <a:rPr lang="en-US" sz="600" dirty="0"/>
              <a:t>int main(int </a:t>
            </a:r>
            <a:r>
              <a:rPr lang="en-US" sz="600" dirty="0" err="1"/>
              <a:t>argc</a:t>
            </a:r>
            <a:r>
              <a:rPr lang="en-US" sz="600" dirty="0"/>
              <a:t>, char *</a:t>
            </a:r>
            <a:r>
              <a:rPr lang="en-US" sz="600" dirty="0" err="1"/>
              <a:t>argv</a:t>
            </a:r>
            <a:r>
              <a:rPr lang="en-US" sz="600" dirty="0"/>
              <a:t>[])</a:t>
            </a:r>
          </a:p>
          <a:p>
            <a:pPr marL="0" indent="0">
              <a:buNone/>
            </a:pPr>
            <a:r>
              <a:rPr lang="en-US" sz="600" dirty="0"/>
              <a:t>{</a:t>
            </a:r>
          </a:p>
          <a:p>
            <a:pPr marL="0" indent="0">
              <a:buNone/>
            </a:pPr>
            <a:r>
              <a:rPr lang="en-US" sz="600" dirty="0"/>
              <a:t>    int sock, </a:t>
            </a:r>
            <a:r>
              <a:rPr lang="en-US" sz="600" dirty="0" err="1"/>
              <a:t>errnum</a:t>
            </a:r>
            <a:r>
              <a:rPr lang="en-US" sz="600" dirty="0"/>
              <a:t>;</a:t>
            </a:r>
          </a:p>
          <a:p>
            <a:pPr marL="0" indent="0">
              <a:buNone/>
            </a:pPr>
            <a:r>
              <a:rPr lang="en-US" sz="600" dirty="0"/>
              <a:t>    struct </a:t>
            </a:r>
            <a:r>
              <a:rPr lang="en-US" sz="600" dirty="0" err="1"/>
              <a:t>sockaddr_in</a:t>
            </a:r>
            <a:r>
              <a:rPr lang="en-US" sz="600" dirty="0"/>
              <a:t> name;</a:t>
            </a:r>
          </a:p>
          <a:p>
            <a:pPr marL="0" indent="0">
              <a:buNone/>
            </a:pPr>
            <a:r>
              <a:rPr lang="en-US" sz="600" dirty="0"/>
              <a:t>    struct </a:t>
            </a:r>
            <a:r>
              <a:rPr lang="en-US" sz="600" dirty="0" err="1"/>
              <a:t>addrinfo</a:t>
            </a:r>
            <a:r>
              <a:rPr lang="en-US" sz="600" dirty="0"/>
              <a:t> hints, *result, *</a:t>
            </a:r>
            <a:r>
              <a:rPr lang="en-US" sz="600" dirty="0" err="1"/>
              <a:t>rp</a:t>
            </a:r>
            <a:r>
              <a:rPr lang="en-US" sz="600" dirty="0"/>
              <a:t>;</a:t>
            </a:r>
          </a:p>
          <a:p>
            <a:pPr marL="0" indent="0">
              <a:buNone/>
            </a:pPr>
            <a:r>
              <a:rPr lang="en-US" sz="600" dirty="0"/>
              <a:t>    /* Create socket on which to send. */</a:t>
            </a:r>
          </a:p>
          <a:p>
            <a:pPr marL="0" indent="0">
              <a:buNone/>
            </a:pPr>
            <a:r>
              <a:rPr lang="en-US" sz="600" dirty="0"/>
              <a:t>    sock = socket(AF_INET,SOCK_DGRAM, 0);</a:t>
            </a:r>
          </a:p>
          <a:p>
            <a:pPr marL="0" indent="0">
              <a:buNone/>
            </a:pPr>
            <a:r>
              <a:rPr lang="en-US" sz="600" dirty="0"/>
              <a:t>    if (sock == -1) {</a:t>
            </a:r>
          </a:p>
          <a:p>
            <a:pPr marL="0" indent="0">
              <a:buNone/>
            </a:pPr>
            <a:r>
              <a:rPr lang="en-US" sz="600" dirty="0"/>
              <a:t>        </a:t>
            </a:r>
            <a:r>
              <a:rPr lang="en-US" sz="600" dirty="0" err="1"/>
              <a:t>perror</a:t>
            </a:r>
            <a:r>
              <a:rPr lang="en-US" sz="600" dirty="0"/>
              <a:t>("opening datagram socket");</a:t>
            </a:r>
          </a:p>
          <a:p>
            <a:pPr marL="0" indent="0">
              <a:buNone/>
            </a:pPr>
            <a:r>
              <a:rPr lang="en-US" sz="600" dirty="0"/>
              <a:t>        exit(1);</a:t>
            </a:r>
          </a:p>
          <a:p>
            <a:pPr marL="0" indent="0">
              <a:buNone/>
            </a:pPr>
            <a:r>
              <a:rPr lang="en-US" sz="600" dirty="0"/>
              <a:t>    }</a:t>
            </a:r>
          </a:p>
          <a:p>
            <a:pPr marL="0" indent="0">
              <a:buNone/>
            </a:pPr>
            <a:r>
              <a:rPr lang="en-US" sz="600" dirty="0"/>
              <a:t>    </a:t>
            </a:r>
            <a:r>
              <a:rPr lang="en-US" sz="600" dirty="0" err="1"/>
              <a:t>memset</a:t>
            </a:r>
            <a:r>
              <a:rPr lang="en-US" sz="600" dirty="0"/>
              <a:t>(&amp;hints, 0, </a:t>
            </a:r>
            <a:r>
              <a:rPr lang="en-US" sz="600" dirty="0" err="1"/>
              <a:t>sizeof</a:t>
            </a:r>
            <a:r>
              <a:rPr lang="en-US" sz="600" dirty="0"/>
              <a:t>(struct </a:t>
            </a:r>
            <a:r>
              <a:rPr lang="en-US" sz="600" dirty="0" err="1"/>
              <a:t>addrinfo</a:t>
            </a:r>
            <a:r>
              <a:rPr lang="en-US" sz="600" dirty="0"/>
              <a:t>));</a:t>
            </a:r>
          </a:p>
          <a:p>
            <a:pPr marL="0" indent="0">
              <a:buNone/>
            </a:pPr>
            <a:r>
              <a:rPr lang="en-US" sz="600" dirty="0"/>
              <a:t>    </a:t>
            </a:r>
            <a:r>
              <a:rPr lang="en-US" sz="600" dirty="0" err="1"/>
              <a:t>hints.ai_family</a:t>
            </a:r>
            <a:r>
              <a:rPr lang="en-US" sz="600" dirty="0"/>
              <a:t> = AF_INET; /* IPv6 address family */</a:t>
            </a:r>
          </a:p>
          <a:p>
            <a:pPr marL="0" indent="0">
              <a:buNone/>
            </a:pPr>
            <a:r>
              <a:rPr lang="en-US" sz="600" dirty="0"/>
              <a:t>    </a:t>
            </a:r>
            <a:r>
              <a:rPr lang="en-US" sz="600" dirty="0" err="1"/>
              <a:t>hints.ai_socktype</a:t>
            </a:r>
            <a:r>
              <a:rPr lang="en-US" sz="600" dirty="0"/>
              <a:t> = SOCK_DGRAM; /* datagram socket */</a:t>
            </a:r>
          </a:p>
          <a:p>
            <a:pPr marL="0" indent="0">
              <a:buNone/>
            </a:pPr>
            <a:r>
              <a:rPr lang="en-US" sz="600" dirty="0"/>
              <a:t>    </a:t>
            </a:r>
            <a:r>
              <a:rPr lang="en-US" sz="600" dirty="0" err="1"/>
              <a:t>hints.ai_flags</a:t>
            </a:r>
            <a:r>
              <a:rPr lang="en-US" sz="600" dirty="0"/>
              <a:t> = 0;</a:t>
            </a:r>
          </a:p>
          <a:p>
            <a:pPr marL="0" indent="0">
              <a:buNone/>
            </a:pPr>
            <a:r>
              <a:rPr lang="en-US" sz="600" dirty="0"/>
              <a:t>    </a:t>
            </a:r>
            <a:r>
              <a:rPr lang="en-US" sz="600" dirty="0" err="1"/>
              <a:t>hints.ai_protocol</a:t>
            </a:r>
            <a:r>
              <a:rPr lang="en-US" sz="600" dirty="0"/>
              <a:t> = 0; /* Any protocol */</a:t>
            </a:r>
          </a:p>
          <a:p>
            <a:pPr marL="0" indent="0">
              <a:buNone/>
            </a:pPr>
            <a:r>
              <a:rPr lang="en-US" sz="600" dirty="0"/>
              <a:t>    </a:t>
            </a:r>
            <a:r>
              <a:rPr lang="en-US" sz="600" dirty="0" err="1"/>
              <a:t>errnum</a:t>
            </a:r>
            <a:r>
              <a:rPr lang="en-US" sz="600" dirty="0"/>
              <a:t> = </a:t>
            </a:r>
            <a:r>
              <a:rPr lang="en-US" sz="600" dirty="0" err="1"/>
              <a:t>getaddrinfo</a:t>
            </a:r>
            <a:r>
              <a:rPr lang="en-US" sz="600" dirty="0"/>
              <a:t>(</a:t>
            </a:r>
            <a:r>
              <a:rPr lang="en-US" sz="600" dirty="0" err="1"/>
              <a:t>argv</a:t>
            </a:r>
            <a:r>
              <a:rPr lang="en-US" sz="600" dirty="0"/>
              <a:t>[1], </a:t>
            </a:r>
            <a:r>
              <a:rPr lang="en-US" sz="600" dirty="0" err="1"/>
              <a:t>argv</a:t>
            </a:r>
            <a:r>
              <a:rPr lang="en-US" sz="600" dirty="0"/>
              <a:t>[2], &amp;hints, &amp;result);</a:t>
            </a:r>
          </a:p>
          <a:p>
            <a:pPr marL="0" indent="0">
              <a:buNone/>
            </a:pPr>
            <a:r>
              <a:rPr lang="en-US" sz="600" dirty="0"/>
              <a:t>    if (</a:t>
            </a:r>
            <a:r>
              <a:rPr lang="en-US" sz="600" dirty="0" err="1"/>
              <a:t>errnum</a:t>
            </a:r>
            <a:r>
              <a:rPr lang="en-US" sz="600" dirty="0"/>
              <a:t> != 0) {</a:t>
            </a:r>
          </a:p>
          <a:p>
            <a:pPr marL="0" indent="0">
              <a:buNone/>
            </a:pPr>
            <a:r>
              <a:rPr lang="en-US" sz="600" dirty="0"/>
              <a:t>        </a:t>
            </a:r>
            <a:r>
              <a:rPr lang="en-US" sz="600" dirty="0" err="1"/>
              <a:t>fprintf</a:t>
            </a:r>
            <a:r>
              <a:rPr lang="en-US" sz="600" dirty="0"/>
              <a:t>(stderr, "</a:t>
            </a:r>
            <a:r>
              <a:rPr lang="en-US" sz="600" dirty="0" err="1"/>
              <a:t>getaddrinfo</a:t>
            </a:r>
            <a:r>
              <a:rPr lang="en-US" sz="600" dirty="0"/>
              <a:t>: %s\n", </a:t>
            </a:r>
            <a:r>
              <a:rPr lang="en-US" sz="600" dirty="0" err="1"/>
              <a:t>gai_strerror</a:t>
            </a:r>
            <a:r>
              <a:rPr lang="en-US" sz="600" dirty="0"/>
              <a:t>(</a:t>
            </a:r>
            <a:r>
              <a:rPr lang="en-US" sz="600" dirty="0" err="1"/>
              <a:t>errnum</a:t>
            </a:r>
            <a:r>
              <a:rPr lang="en-US" sz="600" dirty="0"/>
              <a:t>));</a:t>
            </a:r>
          </a:p>
          <a:p>
            <a:pPr marL="0" indent="0">
              <a:buNone/>
            </a:pPr>
            <a:r>
              <a:rPr lang="en-US" sz="600" dirty="0"/>
              <a:t>        exit(1);</a:t>
            </a:r>
          </a:p>
          <a:p>
            <a:pPr marL="0" indent="0">
              <a:buNone/>
            </a:pPr>
            <a:r>
              <a:rPr lang="en-US" sz="600" dirty="0"/>
              <a:t>    }</a:t>
            </a:r>
          </a:p>
          <a:p>
            <a:pPr marL="0" indent="0">
              <a:buNone/>
            </a:pPr>
            <a:r>
              <a:rPr lang="en-US" sz="600" dirty="0"/>
              <a:t>    /* Send message to all addresses returned by </a:t>
            </a:r>
            <a:r>
              <a:rPr lang="en-US" sz="600" dirty="0" err="1"/>
              <a:t>getaddrinfo</a:t>
            </a:r>
            <a:r>
              <a:rPr lang="en-US" sz="600" dirty="0"/>
              <a:t>() */</a:t>
            </a:r>
          </a:p>
          <a:p>
            <a:pPr marL="0" indent="0">
              <a:buNone/>
            </a:pPr>
            <a:r>
              <a:rPr lang="en-US" sz="600" dirty="0"/>
              <a:t>    for (</a:t>
            </a:r>
            <a:r>
              <a:rPr lang="en-US" sz="600" dirty="0" err="1"/>
              <a:t>rp</a:t>
            </a:r>
            <a:r>
              <a:rPr lang="en-US" sz="600" dirty="0"/>
              <a:t> = result; </a:t>
            </a:r>
            <a:r>
              <a:rPr lang="en-US" sz="600" dirty="0" err="1"/>
              <a:t>rp</a:t>
            </a:r>
            <a:r>
              <a:rPr lang="en-US" sz="600" dirty="0"/>
              <a:t> != NULL; </a:t>
            </a:r>
            <a:r>
              <a:rPr lang="en-US" sz="600" dirty="0" err="1"/>
              <a:t>rp</a:t>
            </a:r>
            <a:r>
              <a:rPr lang="en-US" sz="600" dirty="0"/>
              <a:t> = </a:t>
            </a:r>
            <a:r>
              <a:rPr lang="en-US" sz="600" dirty="0" err="1"/>
              <a:t>rp</a:t>
            </a:r>
            <a:r>
              <a:rPr lang="en-US" sz="600" dirty="0"/>
              <a:t>-&gt;</a:t>
            </a:r>
            <a:r>
              <a:rPr lang="en-US" sz="600" dirty="0" err="1"/>
              <a:t>ai_next</a:t>
            </a:r>
            <a:r>
              <a:rPr lang="en-US" sz="600" dirty="0"/>
              <a:t>) {</a:t>
            </a:r>
          </a:p>
          <a:p>
            <a:pPr marL="0" indent="0">
              <a:buNone/>
            </a:pPr>
            <a:r>
              <a:rPr lang="en-US" sz="600" dirty="0"/>
              <a:t>        /* Construct name, with no wildcards, of the socket to ``send'' to. */</a:t>
            </a:r>
          </a:p>
          <a:p>
            <a:pPr marL="0" indent="0">
              <a:buNone/>
            </a:pPr>
            <a:r>
              <a:rPr lang="en-US" sz="600" dirty="0"/>
              <a:t>        </a:t>
            </a:r>
            <a:r>
              <a:rPr lang="en-US" sz="600" dirty="0" err="1"/>
              <a:t>bzero</a:t>
            </a:r>
            <a:r>
              <a:rPr lang="en-US" sz="600" dirty="0"/>
              <a:t>(&amp;name, </a:t>
            </a:r>
            <a:r>
              <a:rPr lang="en-US" sz="600" dirty="0" err="1"/>
              <a:t>sizeof</a:t>
            </a:r>
            <a:r>
              <a:rPr lang="en-US" sz="600" dirty="0"/>
              <a:t> (name));</a:t>
            </a:r>
          </a:p>
          <a:p>
            <a:pPr marL="0" indent="0">
              <a:buNone/>
            </a:pPr>
            <a:r>
              <a:rPr lang="en-US" sz="600" dirty="0"/>
              <a:t>        </a:t>
            </a:r>
            <a:r>
              <a:rPr lang="en-US" sz="600" dirty="0" err="1"/>
              <a:t>memcpy</a:t>
            </a:r>
            <a:r>
              <a:rPr lang="en-US" sz="600" dirty="0"/>
              <a:t>((char *) &amp;</a:t>
            </a:r>
            <a:r>
              <a:rPr lang="en-US" sz="600" dirty="0" err="1"/>
              <a:t>name.sin_addr</a:t>
            </a:r>
            <a:r>
              <a:rPr lang="en-US" sz="600" dirty="0"/>
              <a:t>, (char *) &amp;((struct </a:t>
            </a:r>
            <a:r>
              <a:rPr lang="en-US" sz="600" dirty="0" err="1"/>
              <a:t>sockaddr_in</a:t>
            </a:r>
            <a:r>
              <a:rPr lang="en-US" sz="600" dirty="0"/>
              <a:t> *)</a:t>
            </a:r>
            <a:r>
              <a:rPr lang="en-US" sz="600" dirty="0" err="1"/>
              <a:t>rp</a:t>
            </a:r>
            <a:r>
              <a:rPr lang="en-US" sz="600" dirty="0"/>
              <a:t>-&gt;</a:t>
            </a:r>
            <a:r>
              <a:rPr lang="en-US" sz="600" dirty="0" err="1"/>
              <a:t>ai_addr</a:t>
            </a:r>
            <a:r>
              <a:rPr lang="en-US" sz="600" dirty="0"/>
              <a:t>)-&gt;</a:t>
            </a:r>
            <a:r>
              <a:rPr lang="en-US" sz="600" dirty="0" err="1"/>
              <a:t>sin_addr</a:t>
            </a:r>
            <a:r>
              <a:rPr lang="en-US" sz="600" dirty="0"/>
              <a:t>,</a:t>
            </a:r>
          </a:p>
          <a:p>
            <a:pPr marL="0" indent="0">
              <a:buNone/>
            </a:pPr>
            <a:r>
              <a:rPr lang="en-US" sz="600" dirty="0"/>
              <a:t>            </a:t>
            </a:r>
            <a:r>
              <a:rPr lang="en-US" sz="600" dirty="0" err="1"/>
              <a:t>sizeof</a:t>
            </a:r>
            <a:r>
              <a:rPr lang="en-US" sz="600" dirty="0"/>
              <a:t>(</a:t>
            </a:r>
            <a:r>
              <a:rPr lang="en-US" sz="600" dirty="0" err="1"/>
              <a:t>name.sin_addr</a:t>
            </a:r>
            <a:r>
              <a:rPr lang="en-US" sz="600" dirty="0"/>
              <a:t>));</a:t>
            </a:r>
          </a:p>
          <a:p>
            <a:pPr marL="0" indent="0">
              <a:buNone/>
            </a:pPr>
            <a:r>
              <a:rPr lang="en-US" sz="600" dirty="0"/>
              <a:t>        </a:t>
            </a:r>
            <a:r>
              <a:rPr lang="en-US" sz="600" dirty="0" err="1"/>
              <a:t>name.sin_family</a:t>
            </a:r>
            <a:r>
              <a:rPr lang="en-US" sz="600" dirty="0"/>
              <a:t> = AF_INET;</a:t>
            </a:r>
          </a:p>
          <a:p>
            <a:pPr marL="0" indent="0">
              <a:buNone/>
            </a:pPr>
            <a:r>
              <a:rPr lang="en-US" sz="600" dirty="0"/>
              <a:t>        </a:t>
            </a:r>
            <a:r>
              <a:rPr lang="en-US" sz="600" dirty="0" err="1"/>
              <a:t>name.sin_port</a:t>
            </a:r>
            <a:r>
              <a:rPr lang="en-US" sz="600" dirty="0"/>
              <a:t> = </a:t>
            </a:r>
            <a:r>
              <a:rPr lang="en-US" sz="600" dirty="0" err="1"/>
              <a:t>htons</a:t>
            </a:r>
            <a:r>
              <a:rPr lang="en-US" sz="600" dirty="0"/>
              <a:t>(</a:t>
            </a:r>
            <a:r>
              <a:rPr lang="en-US" sz="600" dirty="0" err="1"/>
              <a:t>atoi</a:t>
            </a:r>
            <a:r>
              <a:rPr lang="en-US" sz="600" dirty="0"/>
              <a:t>(</a:t>
            </a:r>
            <a:r>
              <a:rPr lang="en-US" sz="600" dirty="0" err="1"/>
              <a:t>argv</a:t>
            </a:r>
            <a:r>
              <a:rPr lang="en-US" sz="600" dirty="0"/>
              <a:t>[2]));</a:t>
            </a:r>
          </a:p>
          <a:p>
            <a:pPr marL="0" indent="0">
              <a:buNone/>
            </a:pPr>
            <a:r>
              <a:rPr lang="en-US" sz="600" dirty="0"/>
              <a:t>        /* Send message. */</a:t>
            </a:r>
          </a:p>
          <a:p>
            <a:pPr marL="0" indent="0">
              <a:buNone/>
            </a:pPr>
            <a:r>
              <a:rPr lang="en-US" sz="600" dirty="0"/>
              <a:t>        if (</a:t>
            </a:r>
            <a:r>
              <a:rPr lang="en-US" sz="600" dirty="0" err="1"/>
              <a:t>sendto</a:t>
            </a:r>
            <a:r>
              <a:rPr lang="en-US" sz="600" dirty="0"/>
              <a:t>(sock, DATA, </a:t>
            </a:r>
            <a:r>
              <a:rPr lang="en-US" sz="600" dirty="0" err="1"/>
              <a:t>sizeof</a:t>
            </a:r>
            <a:r>
              <a:rPr lang="en-US" sz="600" dirty="0"/>
              <a:t> DATA, 0,</a:t>
            </a:r>
          </a:p>
          <a:p>
            <a:pPr marL="0" indent="0">
              <a:buNone/>
            </a:pPr>
            <a:r>
              <a:rPr lang="en-US" sz="600" dirty="0"/>
              <a:t>            (struct </a:t>
            </a:r>
            <a:r>
              <a:rPr lang="en-US" sz="600" dirty="0" err="1"/>
              <a:t>sockaddr</a:t>
            </a:r>
            <a:r>
              <a:rPr lang="en-US" sz="600" dirty="0"/>
              <a:t> *) &amp;name, </a:t>
            </a:r>
            <a:r>
              <a:rPr lang="en-US" sz="600" dirty="0" err="1"/>
              <a:t>sizeof</a:t>
            </a:r>
            <a:r>
              <a:rPr lang="en-US" sz="600" dirty="0"/>
              <a:t> name) == -1)</a:t>
            </a:r>
          </a:p>
          <a:p>
            <a:pPr marL="0" indent="0">
              <a:buNone/>
            </a:pPr>
            <a:r>
              <a:rPr lang="en-US" sz="600" dirty="0"/>
              <a:t>            </a:t>
            </a:r>
            <a:r>
              <a:rPr lang="en-US" sz="600" dirty="0" err="1"/>
              <a:t>perror</a:t>
            </a:r>
            <a:r>
              <a:rPr lang="en-US" sz="600" dirty="0"/>
              <a:t>("sending datagram message");</a:t>
            </a:r>
          </a:p>
          <a:p>
            <a:pPr marL="0" indent="0">
              <a:buNone/>
            </a:pPr>
            <a:r>
              <a:rPr lang="en-US" sz="600" dirty="0"/>
              <a:t>    }</a:t>
            </a:r>
          </a:p>
          <a:p>
            <a:pPr marL="0" indent="0">
              <a:buNone/>
            </a:pPr>
            <a:r>
              <a:rPr lang="en-US" sz="600" dirty="0"/>
              <a:t>    </a:t>
            </a:r>
            <a:r>
              <a:rPr lang="en-US" sz="600" dirty="0" err="1"/>
              <a:t>freeaddrinfo</a:t>
            </a:r>
            <a:r>
              <a:rPr lang="en-US" sz="600" dirty="0"/>
              <a:t>(result); /* Free the memory allocated by </a:t>
            </a:r>
            <a:r>
              <a:rPr lang="en-US" sz="600" dirty="0" err="1"/>
              <a:t>getaddrinfo</a:t>
            </a:r>
            <a:r>
              <a:rPr lang="en-US" sz="600" dirty="0"/>
              <a:t>() */</a:t>
            </a:r>
          </a:p>
          <a:p>
            <a:pPr marL="0" indent="0">
              <a:buNone/>
            </a:pPr>
            <a:r>
              <a:rPr lang="en-US" sz="600" dirty="0"/>
              <a:t>    close(sock);</a:t>
            </a:r>
          </a:p>
          <a:p>
            <a:pPr marL="0" indent="0">
              <a:buNone/>
            </a:pPr>
            <a:r>
              <a:rPr lang="en-US" sz="600" dirty="0"/>
              <a:t>    return 0;</a:t>
            </a:r>
          </a:p>
          <a:p>
            <a:pPr marL="0" indent="0">
              <a:buNone/>
            </a:pPr>
            <a:endParaRPr lang="en-US" sz="600" dirty="0"/>
          </a:p>
        </p:txBody>
      </p:sp>
      <p:sp>
        <p:nvSpPr>
          <p:cNvPr id="6" name="TextBox 5">
            <a:extLst>
              <a:ext uri="{FF2B5EF4-FFF2-40B4-BE49-F238E27FC236}">
                <a16:creationId xmlns:a16="http://schemas.microsoft.com/office/drawing/2014/main" id="{04086BFF-9B9E-4638-8EFC-0D4B725726E2}"/>
              </a:ext>
            </a:extLst>
          </p:cNvPr>
          <p:cNvSpPr txBox="1"/>
          <p:nvPr/>
        </p:nvSpPr>
        <p:spPr>
          <a:xfrm>
            <a:off x="4225160" y="2516492"/>
            <a:ext cx="4572000" cy="923330"/>
          </a:xfrm>
          <a:prstGeom prst="rect">
            <a:avLst/>
          </a:prstGeom>
          <a:noFill/>
        </p:spPr>
        <p:txBody>
          <a:bodyPr wrap="square">
            <a:spAutoFit/>
          </a:bodyPr>
          <a:lstStyle/>
          <a:p>
            <a:r>
              <a:rPr lang="en-US" b="1" i="0" dirty="0">
                <a:solidFill>
                  <a:srgbClr val="000000"/>
                </a:solidFill>
                <a:effectLst/>
                <a:latin typeface="Arial" panose="020B0604020202020204" pitchFamily="34" charset="0"/>
              </a:rPr>
              <a:t>Sending an Internet Family Datagram</a:t>
            </a:r>
          </a:p>
          <a:p>
            <a:endParaRPr lang="en-US" b="1" dirty="0">
              <a:solidFill>
                <a:srgbClr val="000000"/>
              </a:solidFill>
              <a:latin typeface="Arial" panose="020B0604020202020204" pitchFamily="34" charset="0"/>
            </a:endParaRPr>
          </a:p>
          <a:p>
            <a:r>
              <a:rPr lang="en-US" b="1" dirty="0" err="1">
                <a:solidFill>
                  <a:srgbClr val="000000"/>
                </a:solidFill>
                <a:latin typeface="Arial" panose="020B0604020202020204" pitchFamily="34" charset="0"/>
              </a:rPr>
              <a:t>send.c</a:t>
            </a:r>
            <a:endParaRPr lang="en-US" dirty="0"/>
          </a:p>
        </p:txBody>
      </p:sp>
    </p:spTree>
    <p:extLst>
      <p:ext uri="{BB962C8B-B14F-4D97-AF65-F5344CB8AC3E}">
        <p14:creationId xmlns:p14="http://schemas.microsoft.com/office/powerpoint/2010/main" val="1868712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8CE1-EE83-4B28-EE81-0D73D6F7C35E}"/>
              </a:ext>
            </a:extLst>
          </p:cNvPr>
          <p:cNvSpPr>
            <a:spLocks noGrp="1"/>
          </p:cNvSpPr>
          <p:nvPr>
            <p:ph type="title"/>
          </p:nvPr>
        </p:nvSpPr>
        <p:spPr/>
        <p:txBody>
          <a:bodyPr/>
          <a:lstStyle/>
          <a:p>
            <a:r>
              <a:rPr lang="en-US" dirty="0"/>
              <a:t>Send from file</a:t>
            </a:r>
          </a:p>
        </p:txBody>
      </p:sp>
      <p:sp>
        <p:nvSpPr>
          <p:cNvPr id="3" name="Content Placeholder 2">
            <a:extLst>
              <a:ext uri="{FF2B5EF4-FFF2-40B4-BE49-F238E27FC236}">
                <a16:creationId xmlns:a16="http://schemas.microsoft.com/office/drawing/2014/main" id="{5687E44B-EBEF-4037-A7F2-762CD4D7F7CD}"/>
              </a:ext>
            </a:extLst>
          </p:cNvPr>
          <p:cNvSpPr>
            <a:spLocks noGrp="1"/>
          </p:cNvSpPr>
          <p:nvPr>
            <p:ph idx="1"/>
          </p:nvPr>
        </p:nvSpPr>
        <p:spPr>
          <a:xfrm>
            <a:off x="457200" y="1600201"/>
            <a:ext cx="8229600" cy="5054600"/>
          </a:xfrm>
        </p:spPr>
        <p:txBody>
          <a:bodyPr>
            <a:noAutofit/>
          </a:bodyPr>
          <a:lstStyle/>
          <a:p>
            <a:pPr marL="0" indent="0">
              <a:buNone/>
            </a:pPr>
            <a:r>
              <a:rPr lang="en-US" sz="400" dirty="0"/>
              <a:t>#include &lt;sys/</a:t>
            </a:r>
            <a:r>
              <a:rPr lang="en-US" sz="400" dirty="0" err="1"/>
              <a:t>types.h</a:t>
            </a:r>
            <a:r>
              <a:rPr lang="en-US" sz="400" dirty="0"/>
              <a:t>&gt;</a:t>
            </a:r>
          </a:p>
          <a:p>
            <a:pPr marL="0" indent="0">
              <a:buNone/>
            </a:pPr>
            <a:r>
              <a:rPr lang="en-US" sz="400" dirty="0"/>
              <a:t>#include &lt;sys/</a:t>
            </a:r>
            <a:r>
              <a:rPr lang="en-US" sz="400" dirty="0" err="1"/>
              <a:t>socket.h</a:t>
            </a:r>
            <a:r>
              <a:rPr lang="en-US" sz="400" dirty="0"/>
              <a:t>&gt;</a:t>
            </a:r>
          </a:p>
          <a:p>
            <a:pPr marL="0" indent="0">
              <a:buNone/>
            </a:pPr>
            <a:r>
              <a:rPr lang="en-US" sz="400" dirty="0"/>
              <a:t>#include &lt;</a:t>
            </a:r>
            <a:r>
              <a:rPr lang="en-US" sz="400" dirty="0" err="1"/>
              <a:t>netinet</a:t>
            </a:r>
            <a:r>
              <a:rPr lang="en-US" sz="400" dirty="0"/>
              <a:t>/</a:t>
            </a:r>
            <a:r>
              <a:rPr lang="en-US" sz="400" dirty="0" err="1"/>
              <a:t>in.h</a:t>
            </a:r>
            <a:r>
              <a:rPr lang="en-US" sz="400" dirty="0"/>
              <a:t>&gt;</a:t>
            </a:r>
          </a:p>
          <a:p>
            <a:pPr marL="0" indent="0">
              <a:buNone/>
            </a:pPr>
            <a:r>
              <a:rPr lang="en-US" sz="400" dirty="0"/>
              <a:t>#include &lt;</a:t>
            </a:r>
            <a:r>
              <a:rPr lang="en-US" sz="400" dirty="0" err="1"/>
              <a:t>netdb.h</a:t>
            </a:r>
            <a:r>
              <a:rPr lang="en-US" sz="400" dirty="0"/>
              <a:t>&gt;</a:t>
            </a:r>
          </a:p>
          <a:p>
            <a:pPr marL="0" indent="0">
              <a:buNone/>
            </a:pPr>
            <a:r>
              <a:rPr lang="en-US" sz="400" dirty="0"/>
              <a:t>#include &lt;</a:t>
            </a:r>
            <a:r>
              <a:rPr lang="en-US" sz="400" dirty="0" err="1"/>
              <a:t>stdio.h</a:t>
            </a:r>
            <a:r>
              <a:rPr lang="en-US" sz="400" dirty="0"/>
              <a:t>&gt;</a:t>
            </a:r>
          </a:p>
          <a:p>
            <a:pPr marL="0" indent="0">
              <a:buNone/>
            </a:pPr>
            <a:r>
              <a:rPr lang="en-US" sz="400" dirty="0"/>
              <a:t>#include &lt;</a:t>
            </a:r>
            <a:r>
              <a:rPr lang="en-US" sz="400" dirty="0" err="1"/>
              <a:t>stdlib.h</a:t>
            </a:r>
            <a:r>
              <a:rPr lang="en-US" sz="400" dirty="0"/>
              <a:t>&gt;</a:t>
            </a:r>
          </a:p>
          <a:p>
            <a:pPr marL="0" indent="0">
              <a:buNone/>
            </a:pPr>
            <a:r>
              <a:rPr lang="en-US" sz="400" dirty="0"/>
              <a:t>#include &lt;</a:t>
            </a:r>
            <a:r>
              <a:rPr lang="en-US" sz="400" dirty="0" err="1"/>
              <a:t>string.h</a:t>
            </a:r>
            <a:r>
              <a:rPr lang="en-US" sz="400" dirty="0"/>
              <a:t>&gt;</a:t>
            </a:r>
          </a:p>
          <a:p>
            <a:pPr marL="0" indent="0">
              <a:buNone/>
            </a:pPr>
            <a:r>
              <a:rPr lang="en-US" sz="400" dirty="0"/>
              <a:t>#include &lt;</a:t>
            </a:r>
            <a:r>
              <a:rPr lang="en-US" sz="400" dirty="0" err="1"/>
              <a:t>unistd.h</a:t>
            </a:r>
            <a:r>
              <a:rPr lang="en-US" sz="400" dirty="0"/>
              <a:t>&gt;</a:t>
            </a:r>
          </a:p>
          <a:p>
            <a:pPr marL="0" indent="0">
              <a:buNone/>
            </a:pPr>
            <a:endParaRPr lang="en-US" sz="400" dirty="0"/>
          </a:p>
          <a:p>
            <a:pPr marL="0" indent="0">
              <a:buNone/>
            </a:pPr>
            <a:r>
              <a:rPr lang="en-US" sz="400" dirty="0"/>
              <a:t>int main(int </a:t>
            </a:r>
            <a:r>
              <a:rPr lang="en-US" sz="400" dirty="0" err="1"/>
              <a:t>argc</a:t>
            </a:r>
            <a:r>
              <a:rPr lang="en-US" sz="400" dirty="0"/>
              <a:t>, char *</a:t>
            </a:r>
            <a:r>
              <a:rPr lang="en-US" sz="400" dirty="0" err="1"/>
              <a:t>argv</a:t>
            </a:r>
            <a:r>
              <a:rPr lang="en-US" sz="400" dirty="0"/>
              <a:t>[])</a:t>
            </a:r>
          </a:p>
          <a:p>
            <a:pPr marL="0" indent="0">
              <a:buNone/>
            </a:pPr>
            <a:r>
              <a:rPr lang="en-US" sz="400" dirty="0"/>
              <a:t>{</a:t>
            </a:r>
          </a:p>
          <a:p>
            <a:pPr marL="0" indent="0">
              <a:buNone/>
            </a:pPr>
            <a:r>
              <a:rPr lang="en-US" sz="400" dirty="0"/>
              <a:t>    int sock, </a:t>
            </a:r>
            <a:r>
              <a:rPr lang="en-US" sz="400" dirty="0" err="1"/>
              <a:t>errnum</a:t>
            </a:r>
            <a:r>
              <a:rPr lang="en-US" sz="400" dirty="0"/>
              <a:t>;</a:t>
            </a:r>
          </a:p>
          <a:p>
            <a:pPr marL="0" indent="0">
              <a:buNone/>
            </a:pPr>
            <a:r>
              <a:rPr lang="en-US" sz="400" dirty="0"/>
              <a:t>    struct </a:t>
            </a:r>
            <a:r>
              <a:rPr lang="en-US" sz="400" dirty="0" err="1"/>
              <a:t>sockaddr_in</a:t>
            </a:r>
            <a:r>
              <a:rPr lang="en-US" sz="400" dirty="0"/>
              <a:t> name;</a:t>
            </a:r>
          </a:p>
          <a:p>
            <a:pPr marL="0" indent="0">
              <a:buNone/>
            </a:pPr>
            <a:r>
              <a:rPr lang="en-US" sz="400" dirty="0"/>
              <a:t>    struct </a:t>
            </a:r>
            <a:r>
              <a:rPr lang="en-US" sz="400" dirty="0" err="1"/>
              <a:t>addrinfo</a:t>
            </a:r>
            <a:r>
              <a:rPr lang="en-US" sz="400" dirty="0"/>
              <a:t> hints, *result, *</a:t>
            </a:r>
            <a:r>
              <a:rPr lang="en-US" sz="400" dirty="0" err="1"/>
              <a:t>rp</a:t>
            </a:r>
            <a:r>
              <a:rPr lang="en-US" sz="400" dirty="0"/>
              <a:t>;</a:t>
            </a:r>
          </a:p>
          <a:p>
            <a:pPr marL="0" indent="0">
              <a:buNone/>
            </a:pPr>
            <a:r>
              <a:rPr lang="en-US" sz="400" dirty="0"/>
              <a:t>    FILE *file; // File pointer for reading data</a:t>
            </a:r>
          </a:p>
          <a:p>
            <a:pPr marL="0" indent="0">
              <a:buNone/>
            </a:pPr>
            <a:r>
              <a:rPr lang="en-US" sz="400" dirty="0"/>
              <a:t>    char buffer[1024]; // Buffer for storing data from the file</a:t>
            </a:r>
          </a:p>
          <a:p>
            <a:pPr marL="0" indent="0">
              <a:buNone/>
            </a:pPr>
            <a:endParaRPr lang="en-US" sz="400" dirty="0"/>
          </a:p>
          <a:p>
            <a:pPr marL="0" indent="0">
              <a:buNone/>
            </a:pPr>
            <a:r>
              <a:rPr lang="en-US" sz="400" dirty="0"/>
              <a:t>    if (</a:t>
            </a:r>
            <a:r>
              <a:rPr lang="en-US" sz="400" dirty="0" err="1"/>
              <a:t>argc</a:t>
            </a:r>
            <a:r>
              <a:rPr lang="en-US" sz="400" dirty="0"/>
              <a:t> != 4) {</a:t>
            </a:r>
          </a:p>
          <a:p>
            <a:pPr marL="0" indent="0">
              <a:buNone/>
            </a:pPr>
            <a:r>
              <a:rPr lang="en-US" sz="400" dirty="0"/>
              <a:t>        </a:t>
            </a:r>
            <a:r>
              <a:rPr lang="en-US" sz="400" dirty="0" err="1"/>
              <a:t>fprintf</a:t>
            </a:r>
            <a:r>
              <a:rPr lang="en-US" sz="400" dirty="0"/>
              <a:t>(stderr, "Usage: %s hostname </a:t>
            </a:r>
            <a:r>
              <a:rPr lang="en-US" sz="400" dirty="0" err="1"/>
              <a:t>portnumber</a:t>
            </a:r>
            <a:r>
              <a:rPr lang="en-US" sz="400" dirty="0"/>
              <a:t> filename\n", </a:t>
            </a:r>
            <a:r>
              <a:rPr lang="en-US" sz="400" dirty="0" err="1"/>
              <a:t>argv</a:t>
            </a:r>
            <a:r>
              <a:rPr lang="en-US" sz="400" dirty="0"/>
              <a:t>[0]);</a:t>
            </a:r>
          </a:p>
          <a:p>
            <a:pPr marL="0" indent="0">
              <a:buNone/>
            </a:pPr>
            <a:r>
              <a:rPr lang="en-US" sz="400" dirty="0"/>
              <a:t>        exit(1);</a:t>
            </a:r>
          </a:p>
          <a:p>
            <a:pPr marL="0" indent="0">
              <a:buNone/>
            </a:pPr>
            <a:r>
              <a:rPr lang="en-US" sz="400" dirty="0"/>
              <a:t>    }</a:t>
            </a:r>
          </a:p>
          <a:p>
            <a:pPr marL="0" indent="0">
              <a:buNone/>
            </a:pPr>
            <a:endParaRPr lang="en-US" sz="400" dirty="0"/>
          </a:p>
          <a:p>
            <a:pPr marL="0" indent="0">
              <a:buNone/>
            </a:pPr>
            <a:r>
              <a:rPr lang="en-US" sz="400" dirty="0"/>
              <a:t>    // Open the file for reading</a:t>
            </a:r>
          </a:p>
          <a:p>
            <a:pPr marL="0" indent="0">
              <a:buNone/>
            </a:pPr>
            <a:r>
              <a:rPr lang="en-US" sz="400" dirty="0"/>
              <a:t>    file = </a:t>
            </a:r>
            <a:r>
              <a:rPr lang="en-US" sz="400" dirty="0" err="1"/>
              <a:t>fopen</a:t>
            </a:r>
            <a:r>
              <a:rPr lang="en-US" sz="400" dirty="0"/>
              <a:t>(</a:t>
            </a:r>
            <a:r>
              <a:rPr lang="en-US" sz="400" dirty="0" err="1"/>
              <a:t>argv</a:t>
            </a:r>
            <a:r>
              <a:rPr lang="en-US" sz="400" dirty="0"/>
              <a:t>[3], "r");</a:t>
            </a:r>
          </a:p>
          <a:p>
            <a:pPr marL="0" indent="0">
              <a:buNone/>
            </a:pPr>
            <a:r>
              <a:rPr lang="en-US" sz="400" dirty="0"/>
              <a:t>    if (file == NULL) {</a:t>
            </a:r>
          </a:p>
          <a:p>
            <a:pPr marL="0" indent="0">
              <a:buNone/>
            </a:pPr>
            <a:r>
              <a:rPr lang="en-US" sz="400" dirty="0"/>
              <a:t>        </a:t>
            </a:r>
            <a:r>
              <a:rPr lang="en-US" sz="400" dirty="0" err="1"/>
              <a:t>perror</a:t>
            </a:r>
            <a:r>
              <a:rPr lang="en-US" sz="400" dirty="0"/>
              <a:t>("opening file");</a:t>
            </a:r>
          </a:p>
          <a:p>
            <a:pPr marL="0" indent="0">
              <a:buNone/>
            </a:pPr>
            <a:r>
              <a:rPr lang="en-US" sz="400" dirty="0"/>
              <a:t>        exit(1);</a:t>
            </a:r>
          </a:p>
          <a:p>
            <a:pPr marL="0" indent="0">
              <a:buNone/>
            </a:pPr>
            <a:r>
              <a:rPr lang="en-US" sz="400" dirty="0"/>
              <a:t>    }</a:t>
            </a:r>
          </a:p>
          <a:p>
            <a:pPr marL="0" indent="0">
              <a:buNone/>
            </a:pPr>
            <a:endParaRPr lang="en-US" sz="400" dirty="0"/>
          </a:p>
          <a:p>
            <a:pPr marL="0" indent="0">
              <a:buNone/>
            </a:pPr>
            <a:r>
              <a:rPr lang="en-US" sz="400" dirty="0"/>
              <a:t>    // Create socket on which to send.</a:t>
            </a:r>
          </a:p>
          <a:p>
            <a:pPr marL="0" indent="0">
              <a:buNone/>
            </a:pPr>
            <a:r>
              <a:rPr lang="en-US" sz="400" dirty="0"/>
              <a:t>    sock = socket(AF_INET, SOCK_DGRAM, 0);</a:t>
            </a:r>
          </a:p>
          <a:p>
            <a:pPr marL="0" indent="0">
              <a:buNone/>
            </a:pPr>
            <a:r>
              <a:rPr lang="en-US" sz="400" dirty="0"/>
              <a:t>    if (sock == -1) {</a:t>
            </a:r>
          </a:p>
          <a:p>
            <a:pPr marL="0" indent="0">
              <a:buNone/>
            </a:pPr>
            <a:r>
              <a:rPr lang="en-US" sz="400" dirty="0"/>
              <a:t>        </a:t>
            </a:r>
            <a:r>
              <a:rPr lang="en-US" sz="400" dirty="0" err="1"/>
              <a:t>perror</a:t>
            </a:r>
            <a:r>
              <a:rPr lang="en-US" sz="400" dirty="0"/>
              <a:t>("opening datagram socket");</a:t>
            </a:r>
          </a:p>
          <a:p>
            <a:pPr marL="0" indent="0">
              <a:buNone/>
            </a:pPr>
            <a:r>
              <a:rPr lang="en-US" sz="400" dirty="0"/>
              <a:t>        exit(1);</a:t>
            </a:r>
          </a:p>
          <a:p>
            <a:pPr marL="0" indent="0">
              <a:buNone/>
            </a:pPr>
            <a:r>
              <a:rPr lang="en-US" sz="400" dirty="0"/>
              <a:t>    }</a:t>
            </a:r>
          </a:p>
          <a:p>
            <a:pPr marL="0" indent="0">
              <a:buNone/>
            </a:pPr>
            <a:endParaRPr lang="en-US" sz="400" dirty="0"/>
          </a:p>
          <a:p>
            <a:pPr marL="0" indent="0">
              <a:buNone/>
            </a:pPr>
            <a:r>
              <a:rPr lang="en-US" sz="400" dirty="0"/>
              <a:t>    </a:t>
            </a:r>
            <a:r>
              <a:rPr lang="en-US" sz="400" dirty="0" err="1"/>
              <a:t>memset</a:t>
            </a:r>
            <a:r>
              <a:rPr lang="en-US" sz="400" dirty="0"/>
              <a:t>(&amp;hints, 0, </a:t>
            </a:r>
            <a:r>
              <a:rPr lang="en-US" sz="400" dirty="0" err="1"/>
              <a:t>sizeof</a:t>
            </a:r>
            <a:r>
              <a:rPr lang="en-US" sz="400" dirty="0"/>
              <a:t>(struct </a:t>
            </a:r>
            <a:r>
              <a:rPr lang="en-US" sz="400" dirty="0" err="1"/>
              <a:t>addrinfo</a:t>
            </a:r>
            <a:r>
              <a:rPr lang="en-US" sz="400" dirty="0"/>
              <a:t>));</a:t>
            </a:r>
          </a:p>
          <a:p>
            <a:pPr marL="0" indent="0">
              <a:buNone/>
            </a:pPr>
            <a:r>
              <a:rPr lang="en-US" sz="400" dirty="0"/>
              <a:t>    </a:t>
            </a:r>
            <a:r>
              <a:rPr lang="en-US" sz="400" dirty="0" err="1"/>
              <a:t>hints.ai_family</a:t>
            </a:r>
            <a:r>
              <a:rPr lang="en-US" sz="400" dirty="0"/>
              <a:t> = AF_INET;</a:t>
            </a:r>
          </a:p>
          <a:p>
            <a:pPr marL="0" indent="0">
              <a:buNone/>
            </a:pPr>
            <a:r>
              <a:rPr lang="en-US" sz="400" dirty="0"/>
              <a:t>    </a:t>
            </a:r>
            <a:r>
              <a:rPr lang="en-US" sz="400" dirty="0" err="1"/>
              <a:t>hints.ai_socktype</a:t>
            </a:r>
            <a:r>
              <a:rPr lang="en-US" sz="400" dirty="0"/>
              <a:t> = SOCK_DGRAM;</a:t>
            </a:r>
          </a:p>
          <a:p>
            <a:pPr marL="0" indent="0">
              <a:buNone/>
            </a:pPr>
            <a:r>
              <a:rPr lang="en-US" sz="400" dirty="0"/>
              <a:t>    </a:t>
            </a:r>
            <a:r>
              <a:rPr lang="en-US" sz="400" dirty="0" err="1"/>
              <a:t>hints.ai_flags</a:t>
            </a:r>
            <a:r>
              <a:rPr lang="en-US" sz="400" dirty="0"/>
              <a:t> = 0;</a:t>
            </a:r>
          </a:p>
          <a:p>
            <a:pPr marL="0" indent="0">
              <a:buNone/>
            </a:pPr>
            <a:r>
              <a:rPr lang="en-US" sz="400" dirty="0"/>
              <a:t>    </a:t>
            </a:r>
            <a:r>
              <a:rPr lang="en-US" sz="400" dirty="0" err="1"/>
              <a:t>hints.ai_protocol</a:t>
            </a:r>
            <a:r>
              <a:rPr lang="en-US" sz="400" dirty="0"/>
              <a:t> = 0;</a:t>
            </a:r>
          </a:p>
          <a:p>
            <a:pPr marL="0" indent="0">
              <a:buNone/>
            </a:pPr>
            <a:r>
              <a:rPr lang="en-US" sz="400" dirty="0"/>
              <a:t>    </a:t>
            </a:r>
            <a:r>
              <a:rPr lang="en-US" sz="400" dirty="0" err="1"/>
              <a:t>errnum</a:t>
            </a:r>
            <a:r>
              <a:rPr lang="en-US" sz="400" dirty="0"/>
              <a:t> = </a:t>
            </a:r>
            <a:r>
              <a:rPr lang="en-US" sz="400" dirty="0" err="1"/>
              <a:t>getaddrinfo</a:t>
            </a:r>
            <a:r>
              <a:rPr lang="en-US" sz="400" dirty="0"/>
              <a:t>(</a:t>
            </a:r>
            <a:r>
              <a:rPr lang="en-US" sz="400" dirty="0" err="1"/>
              <a:t>argv</a:t>
            </a:r>
            <a:r>
              <a:rPr lang="en-US" sz="400" dirty="0"/>
              <a:t>[1], </a:t>
            </a:r>
            <a:r>
              <a:rPr lang="en-US" sz="400" dirty="0" err="1"/>
              <a:t>argv</a:t>
            </a:r>
            <a:r>
              <a:rPr lang="en-US" sz="400" dirty="0"/>
              <a:t>[2], &amp;hints, &amp;result);</a:t>
            </a:r>
          </a:p>
          <a:p>
            <a:pPr marL="0" indent="0">
              <a:buNone/>
            </a:pPr>
            <a:r>
              <a:rPr lang="en-US" sz="400" dirty="0"/>
              <a:t>    if (</a:t>
            </a:r>
            <a:r>
              <a:rPr lang="en-US" sz="400" dirty="0" err="1"/>
              <a:t>errnum</a:t>
            </a:r>
            <a:r>
              <a:rPr lang="en-US" sz="400" dirty="0"/>
              <a:t> != 0) {</a:t>
            </a:r>
          </a:p>
          <a:p>
            <a:pPr marL="0" indent="0">
              <a:buNone/>
            </a:pPr>
            <a:r>
              <a:rPr lang="en-US" sz="400" dirty="0"/>
              <a:t>        </a:t>
            </a:r>
            <a:r>
              <a:rPr lang="en-US" sz="400" dirty="0" err="1"/>
              <a:t>fprintf</a:t>
            </a:r>
            <a:r>
              <a:rPr lang="en-US" sz="400" dirty="0"/>
              <a:t>(stderr, "</a:t>
            </a:r>
            <a:r>
              <a:rPr lang="en-US" sz="400" dirty="0" err="1"/>
              <a:t>getaddrinfo</a:t>
            </a:r>
            <a:r>
              <a:rPr lang="en-US" sz="400" dirty="0"/>
              <a:t>: %s\n", </a:t>
            </a:r>
            <a:r>
              <a:rPr lang="en-US" sz="400" dirty="0" err="1"/>
              <a:t>gai_strerror</a:t>
            </a:r>
            <a:r>
              <a:rPr lang="en-US" sz="400" dirty="0"/>
              <a:t>(</a:t>
            </a:r>
            <a:r>
              <a:rPr lang="en-US" sz="400" dirty="0" err="1"/>
              <a:t>errnum</a:t>
            </a:r>
            <a:r>
              <a:rPr lang="en-US" sz="400" dirty="0"/>
              <a:t>));</a:t>
            </a:r>
          </a:p>
          <a:p>
            <a:pPr marL="0" indent="0">
              <a:buNone/>
            </a:pPr>
            <a:r>
              <a:rPr lang="en-US" sz="400" dirty="0"/>
              <a:t>        exit(1);</a:t>
            </a:r>
          </a:p>
          <a:p>
            <a:pPr marL="0" indent="0">
              <a:buNone/>
            </a:pPr>
            <a:r>
              <a:rPr lang="en-US" sz="400" dirty="0"/>
              <a:t>    }</a:t>
            </a:r>
          </a:p>
          <a:p>
            <a:pPr marL="0" indent="0">
              <a:buNone/>
            </a:pPr>
            <a:endParaRPr lang="en-US" sz="400" dirty="0"/>
          </a:p>
          <a:p>
            <a:pPr marL="0" indent="0">
              <a:buNone/>
            </a:pPr>
            <a:r>
              <a:rPr lang="en-US" sz="400" dirty="0"/>
              <a:t>    // Send message to all addresses returned by </a:t>
            </a:r>
            <a:r>
              <a:rPr lang="en-US" sz="400" dirty="0" err="1"/>
              <a:t>getaddrinfo</a:t>
            </a:r>
            <a:r>
              <a:rPr lang="en-US" sz="400" dirty="0"/>
              <a:t>()</a:t>
            </a:r>
          </a:p>
          <a:p>
            <a:pPr marL="0" indent="0">
              <a:buNone/>
            </a:pPr>
            <a:r>
              <a:rPr lang="en-US" sz="400" dirty="0"/>
              <a:t>    while (</a:t>
            </a:r>
            <a:r>
              <a:rPr lang="en-US" sz="400" dirty="0" err="1"/>
              <a:t>fgets</a:t>
            </a:r>
            <a:r>
              <a:rPr lang="en-US" sz="400" dirty="0"/>
              <a:t>(buffer, </a:t>
            </a:r>
            <a:r>
              <a:rPr lang="en-US" sz="400" dirty="0" err="1"/>
              <a:t>sizeof</a:t>
            </a:r>
            <a:r>
              <a:rPr lang="en-US" sz="400" dirty="0"/>
              <a:t>(buffer), file) != NULL) {</a:t>
            </a:r>
          </a:p>
          <a:p>
            <a:pPr marL="0" indent="0">
              <a:buNone/>
            </a:pPr>
            <a:r>
              <a:rPr lang="en-US" sz="400" dirty="0"/>
              <a:t>        for (</a:t>
            </a:r>
            <a:r>
              <a:rPr lang="en-US" sz="400" dirty="0" err="1"/>
              <a:t>rp</a:t>
            </a:r>
            <a:r>
              <a:rPr lang="en-US" sz="400" dirty="0"/>
              <a:t> = result; </a:t>
            </a:r>
            <a:r>
              <a:rPr lang="en-US" sz="400" dirty="0" err="1"/>
              <a:t>rp</a:t>
            </a:r>
            <a:r>
              <a:rPr lang="en-US" sz="400" dirty="0"/>
              <a:t> != NULL; </a:t>
            </a:r>
            <a:r>
              <a:rPr lang="en-US" sz="400" dirty="0" err="1"/>
              <a:t>rp</a:t>
            </a:r>
            <a:r>
              <a:rPr lang="en-US" sz="400" dirty="0"/>
              <a:t> = </a:t>
            </a:r>
            <a:r>
              <a:rPr lang="en-US" sz="400" dirty="0" err="1"/>
              <a:t>rp</a:t>
            </a:r>
            <a:r>
              <a:rPr lang="en-US" sz="400" dirty="0"/>
              <a:t>-&gt;</a:t>
            </a:r>
            <a:r>
              <a:rPr lang="en-US" sz="400" dirty="0" err="1"/>
              <a:t>ai_next</a:t>
            </a:r>
            <a:r>
              <a:rPr lang="en-US" sz="400" dirty="0"/>
              <a:t>) {</a:t>
            </a:r>
          </a:p>
          <a:p>
            <a:pPr marL="0" indent="0">
              <a:buNone/>
            </a:pPr>
            <a:r>
              <a:rPr lang="en-US" sz="400" dirty="0"/>
              <a:t>            </a:t>
            </a:r>
            <a:r>
              <a:rPr lang="en-US" sz="400" dirty="0" err="1"/>
              <a:t>bzero</a:t>
            </a:r>
            <a:r>
              <a:rPr lang="en-US" sz="400" dirty="0"/>
              <a:t>(&amp;name, </a:t>
            </a:r>
            <a:r>
              <a:rPr lang="en-US" sz="400" dirty="0" err="1"/>
              <a:t>sizeof</a:t>
            </a:r>
            <a:r>
              <a:rPr lang="en-US" sz="400" dirty="0"/>
              <a:t>(name));</a:t>
            </a:r>
          </a:p>
          <a:p>
            <a:pPr marL="0" indent="0">
              <a:buNone/>
            </a:pPr>
            <a:r>
              <a:rPr lang="en-US" sz="400" dirty="0"/>
              <a:t>            </a:t>
            </a:r>
            <a:r>
              <a:rPr lang="en-US" sz="400" dirty="0" err="1"/>
              <a:t>memcpy</a:t>
            </a:r>
            <a:r>
              <a:rPr lang="en-US" sz="400" dirty="0"/>
              <a:t>((char *)&amp;</a:t>
            </a:r>
            <a:r>
              <a:rPr lang="en-US" sz="400" dirty="0" err="1"/>
              <a:t>name.sin_addr</a:t>
            </a:r>
            <a:r>
              <a:rPr lang="en-US" sz="400" dirty="0"/>
              <a:t>, (char *)&amp;((struct </a:t>
            </a:r>
            <a:r>
              <a:rPr lang="en-US" sz="400" dirty="0" err="1"/>
              <a:t>sockaddr_in</a:t>
            </a:r>
            <a:r>
              <a:rPr lang="en-US" sz="400" dirty="0"/>
              <a:t> *)</a:t>
            </a:r>
            <a:r>
              <a:rPr lang="en-US" sz="400" dirty="0" err="1"/>
              <a:t>rp</a:t>
            </a:r>
            <a:r>
              <a:rPr lang="en-US" sz="400" dirty="0"/>
              <a:t>-&gt;</a:t>
            </a:r>
            <a:r>
              <a:rPr lang="en-US" sz="400" dirty="0" err="1"/>
              <a:t>ai_add</a:t>
            </a:r>
            <a:r>
              <a:rPr lang="en-US" sz="400" dirty="0"/>
              <a:t>&gt;</a:t>
            </a:r>
          </a:p>
          <a:p>
            <a:pPr marL="0" indent="0">
              <a:buNone/>
            </a:pPr>
            <a:r>
              <a:rPr lang="en-US" sz="400" dirty="0"/>
              <a:t>                </a:t>
            </a:r>
            <a:r>
              <a:rPr lang="en-US" sz="400" dirty="0" err="1"/>
              <a:t>sizeof</a:t>
            </a:r>
            <a:r>
              <a:rPr lang="en-US" sz="400" dirty="0"/>
              <a:t>(</a:t>
            </a:r>
            <a:r>
              <a:rPr lang="en-US" sz="400" dirty="0" err="1"/>
              <a:t>name.sin_addr</a:t>
            </a:r>
            <a:r>
              <a:rPr lang="en-US" sz="400" dirty="0"/>
              <a:t>));</a:t>
            </a:r>
          </a:p>
          <a:p>
            <a:pPr marL="0" indent="0">
              <a:buNone/>
            </a:pPr>
            <a:r>
              <a:rPr lang="en-US" sz="400" dirty="0"/>
              <a:t>            </a:t>
            </a:r>
            <a:r>
              <a:rPr lang="en-US" sz="400" dirty="0" err="1"/>
              <a:t>name.sin_family</a:t>
            </a:r>
            <a:r>
              <a:rPr lang="en-US" sz="400" dirty="0"/>
              <a:t> = AF_INET;</a:t>
            </a:r>
          </a:p>
          <a:p>
            <a:pPr marL="0" indent="0">
              <a:buNone/>
            </a:pPr>
            <a:r>
              <a:rPr lang="en-US" sz="400" dirty="0"/>
              <a:t>            </a:t>
            </a:r>
            <a:r>
              <a:rPr lang="en-US" sz="400" dirty="0" err="1"/>
              <a:t>name.sin_port</a:t>
            </a:r>
            <a:r>
              <a:rPr lang="en-US" sz="400" dirty="0"/>
              <a:t> = </a:t>
            </a:r>
            <a:r>
              <a:rPr lang="en-US" sz="400" dirty="0" err="1"/>
              <a:t>htons</a:t>
            </a:r>
            <a:r>
              <a:rPr lang="en-US" sz="400" dirty="0"/>
              <a:t>(</a:t>
            </a:r>
            <a:r>
              <a:rPr lang="en-US" sz="400" dirty="0" err="1"/>
              <a:t>atoi</a:t>
            </a:r>
            <a:r>
              <a:rPr lang="en-US" sz="400" dirty="0"/>
              <a:t>(</a:t>
            </a:r>
            <a:r>
              <a:rPr lang="en-US" sz="400" dirty="0" err="1"/>
              <a:t>argv</a:t>
            </a:r>
            <a:r>
              <a:rPr lang="en-US" sz="400" dirty="0"/>
              <a:t>[2]));</a:t>
            </a:r>
          </a:p>
          <a:p>
            <a:pPr marL="0" indent="0">
              <a:buNone/>
            </a:pPr>
            <a:endParaRPr lang="en-US" sz="400" dirty="0"/>
          </a:p>
          <a:p>
            <a:pPr marL="0" indent="0">
              <a:buNone/>
            </a:pPr>
            <a:r>
              <a:rPr lang="en-US" sz="400" dirty="0"/>
              <a:t>            // Send data from the buffer</a:t>
            </a:r>
          </a:p>
          <a:p>
            <a:pPr marL="0" indent="0">
              <a:buNone/>
            </a:pPr>
            <a:r>
              <a:rPr lang="en-US" sz="400" dirty="0"/>
              <a:t>            if (</a:t>
            </a:r>
            <a:r>
              <a:rPr lang="en-US" sz="400" dirty="0" err="1"/>
              <a:t>sendto</a:t>
            </a:r>
            <a:r>
              <a:rPr lang="en-US" sz="400" dirty="0"/>
              <a:t>(sock, buffer, </a:t>
            </a:r>
            <a:r>
              <a:rPr lang="en-US" sz="400" dirty="0" err="1"/>
              <a:t>strlen</a:t>
            </a:r>
            <a:r>
              <a:rPr lang="en-US" sz="400" dirty="0"/>
              <a:t>(buffer), 0,</a:t>
            </a:r>
          </a:p>
          <a:p>
            <a:pPr marL="0" indent="0">
              <a:buNone/>
            </a:pPr>
            <a:r>
              <a:rPr lang="en-US" sz="400" dirty="0"/>
              <a:t>                (struct </a:t>
            </a:r>
            <a:r>
              <a:rPr lang="en-US" sz="400" dirty="0" err="1"/>
              <a:t>sockaddr</a:t>
            </a:r>
            <a:r>
              <a:rPr lang="en-US" sz="400" dirty="0"/>
              <a:t> *)&amp;name, </a:t>
            </a:r>
            <a:r>
              <a:rPr lang="en-US" sz="400" dirty="0" err="1"/>
              <a:t>sizeof</a:t>
            </a:r>
            <a:r>
              <a:rPr lang="en-US" sz="400" dirty="0"/>
              <a:t>(name)) == -1)</a:t>
            </a:r>
          </a:p>
          <a:p>
            <a:pPr marL="0" indent="0">
              <a:buNone/>
            </a:pPr>
            <a:r>
              <a:rPr lang="en-US" sz="400" dirty="0"/>
              <a:t>                </a:t>
            </a:r>
            <a:r>
              <a:rPr lang="en-US" sz="400" dirty="0" err="1"/>
              <a:t>perror</a:t>
            </a:r>
            <a:r>
              <a:rPr lang="en-US" sz="400" dirty="0"/>
              <a:t>("sending datagram message");</a:t>
            </a:r>
          </a:p>
          <a:p>
            <a:pPr marL="0" indent="0">
              <a:buNone/>
            </a:pPr>
            <a:r>
              <a:rPr lang="en-US" sz="400" dirty="0"/>
              <a:t>        }</a:t>
            </a:r>
          </a:p>
          <a:p>
            <a:pPr marL="0" indent="0">
              <a:buNone/>
            </a:pPr>
            <a:r>
              <a:rPr lang="en-US" sz="400" dirty="0"/>
              <a:t>    }</a:t>
            </a:r>
          </a:p>
          <a:p>
            <a:pPr marL="0" indent="0">
              <a:buNone/>
            </a:pPr>
            <a:endParaRPr lang="en-US" sz="400" dirty="0"/>
          </a:p>
          <a:p>
            <a:pPr marL="0" indent="0">
              <a:buNone/>
            </a:pPr>
            <a:r>
              <a:rPr lang="en-US" sz="400" dirty="0"/>
              <a:t>    </a:t>
            </a:r>
            <a:r>
              <a:rPr lang="en-US" sz="400" dirty="0" err="1"/>
              <a:t>freeaddrinfo</a:t>
            </a:r>
            <a:r>
              <a:rPr lang="en-US" sz="400" dirty="0"/>
              <a:t>(result);</a:t>
            </a:r>
          </a:p>
          <a:p>
            <a:pPr marL="0" indent="0">
              <a:buNone/>
            </a:pPr>
            <a:r>
              <a:rPr lang="en-US" sz="400" dirty="0"/>
              <a:t>    close(sock);</a:t>
            </a:r>
          </a:p>
          <a:p>
            <a:pPr marL="0" indent="0">
              <a:buNone/>
            </a:pPr>
            <a:r>
              <a:rPr lang="en-US" sz="400" dirty="0"/>
              <a:t>    </a:t>
            </a:r>
            <a:r>
              <a:rPr lang="en-US" sz="400" dirty="0" err="1"/>
              <a:t>fclose</a:t>
            </a:r>
            <a:r>
              <a:rPr lang="en-US" sz="400" dirty="0"/>
              <a:t>(file); // Close the file</a:t>
            </a:r>
          </a:p>
          <a:p>
            <a:pPr marL="0" indent="0">
              <a:buNone/>
            </a:pPr>
            <a:r>
              <a:rPr lang="en-US" sz="400" dirty="0"/>
              <a:t>    return 0;</a:t>
            </a:r>
          </a:p>
          <a:p>
            <a:pPr marL="0" indent="0">
              <a:buNone/>
            </a:pPr>
            <a:r>
              <a:rPr lang="en-US" sz="400" dirty="0"/>
              <a:t>}</a:t>
            </a:r>
          </a:p>
          <a:p>
            <a:pPr marL="0" indent="0">
              <a:buNone/>
            </a:pPr>
            <a:endParaRPr lang="en-US" sz="400" dirty="0"/>
          </a:p>
          <a:p>
            <a:pPr marL="0" indent="0">
              <a:buNone/>
            </a:pPr>
            <a:endParaRPr lang="en-US" sz="400" dirty="0"/>
          </a:p>
        </p:txBody>
      </p:sp>
    </p:spTree>
    <p:extLst>
      <p:ext uri="{BB962C8B-B14F-4D97-AF65-F5344CB8AC3E}">
        <p14:creationId xmlns:p14="http://schemas.microsoft.com/office/powerpoint/2010/main" val="18182508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B9485-A06D-4710-BD7C-0CEAE8BE233D}"/>
              </a:ext>
            </a:extLst>
          </p:cNvPr>
          <p:cNvSpPr>
            <a:spLocks noGrp="1"/>
          </p:cNvSpPr>
          <p:nvPr>
            <p:ph type="title"/>
          </p:nvPr>
        </p:nvSpPr>
        <p:spPr>
          <a:xfrm>
            <a:off x="457201" y="409901"/>
            <a:ext cx="8229600" cy="1051034"/>
          </a:xfrm>
        </p:spPr>
        <p:txBody>
          <a:bodyPr>
            <a:noAutofit/>
          </a:bodyPr>
          <a:lstStyle/>
          <a:p>
            <a:r>
              <a:rPr lang="en-US" sz="2400" dirty="0"/>
              <a:t>The following sample code shows how to </a:t>
            </a:r>
            <a:r>
              <a:rPr lang="en-US" sz="2400" b="1" dirty="0"/>
              <a:t>read</a:t>
            </a:r>
            <a:r>
              <a:rPr lang="en-US" sz="2400" dirty="0"/>
              <a:t> an Internet call by creating a socket, binding a name to the socket, and then reading from the socket.</a:t>
            </a:r>
            <a:br>
              <a:rPr lang="en-US" sz="2400" dirty="0"/>
            </a:br>
            <a:endParaRPr lang="en-US" sz="2400" dirty="0"/>
          </a:p>
        </p:txBody>
      </p:sp>
      <p:sp>
        <p:nvSpPr>
          <p:cNvPr id="3" name="Content Placeholder 2">
            <a:extLst>
              <a:ext uri="{FF2B5EF4-FFF2-40B4-BE49-F238E27FC236}">
                <a16:creationId xmlns:a16="http://schemas.microsoft.com/office/drawing/2014/main" id="{02A49750-F597-449A-BD2A-CE92BF421E51}"/>
              </a:ext>
            </a:extLst>
          </p:cNvPr>
          <p:cNvSpPr>
            <a:spLocks noGrp="1"/>
          </p:cNvSpPr>
          <p:nvPr>
            <p:ph idx="1"/>
          </p:nvPr>
        </p:nvSpPr>
        <p:spPr>
          <a:xfrm>
            <a:off x="457201" y="1158765"/>
            <a:ext cx="8339959" cy="5588875"/>
          </a:xfrm>
        </p:spPr>
        <p:txBody>
          <a:bodyPr>
            <a:normAutofit fontScale="25000" lnSpcReduction="20000"/>
          </a:bodyPr>
          <a:lstStyle/>
          <a:p>
            <a:pPr marL="0" indent="0">
              <a:buNone/>
            </a:pPr>
            <a:r>
              <a:rPr lang="en-US" dirty="0"/>
              <a:t>#include &lt;sys/</a:t>
            </a:r>
            <a:r>
              <a:rPr lang="en-US" dirty="0" err="1"/>
              <a:t>types.h</a:t>
            </a:r>
            <a:r>
              <a:rPr lang="en-US" dirty="0"/>
              <a:t>&gt;</a:t>
            </a:r>
          </a:p>
          <a:p>
            <a:pPr marL="0" indent="0">
              <a:buNone/>
            </a:pPr>
            <a:r>
              <a:rPr lang="en-US" dirty="0"/>
              <a:t>#include &lt;sys/</a:t>
            </a:r>
            <a:r>
              <a:rPr lang="en-US" dirty="0" err="1"/>
              <a:t>socket.h</a:t>
            </a:r>
            <a:r>
              <a:rPr lang="en-US" dirty="0"/>
              <a:t>&gt;</a:t>
            </a:r>
          </a:p>
          <a:p>
            <a:pPr marL="0" indent="0">
              <a:buNone/>
            </a:pPr>
            <a:r>
              <a:rPr lang="en-US" dirty="0"/>
              <a:t>#include &lt;</a:t>
            </a:r>
            <a:r>
              <a:rPr lang="en-US" dirty="0" err="1"/>
              <a:t>netinet</a:t>
            </a:r>
            <a:r>
              <a:rPr lang="en-US" dirty="0"/>
              <a:t>/</a:t>
            </a:r>
            <a:r>
              <a:rPr lang="en-US" dirty="0" err="1"/>
              <a:t>in.h</a:t>
            </a:r>
            <a:r>
              <a:rPr lang="en-US" dirty="0"/>
              <a:t>&gt;</a:t>
            </a:r>
          </a:p>
          <a:p>
            <a:pPr marL="0" indent="0">
              <a:buNone/>
            </a:pPr>
            <a:r>
              <a:rPr lang="en-US" dirty="0"/>
              <a:t>#include &lt;</a:t>
            </a:r>
            <a:r>
              <a:rPr lang="en-US" dirty="0" err="1"/>
              <a:t>stdio.h</a:t>
            </a:r>
            <a:r>
              <a:rPr lang="en-US" dirty="0"/>
              <a:t>&gt;</a:t>
            </a:r>
          </a:p>
          <a:p>
            <a:pPr marL="0" indent="0">
              <a:buNone/>
            </a:pPr>
            <a:r>
              <a:rPr lang="en-US" dirty="0"/>
              <a:t>#include &lt;</a:t>
            </a:r>
            <a:r>
              <a:rPr lang="en-US" dirty="0" err="1"/>
              <a:t>stdlib.h</a:t>
            </a:r>
            <a:r>
              <a:rPr lang="en-US" dirty="0"/>
              <a:t>&gt;</a:t>
            </a:r>
          </a:p>
          <a:p>
            <a:pPr marL="0" indent="0">
              <a:buNone/>
            </a:pPr>
            <a:r>
              <a:rPr lang="en-US" dirty="0"/>
              <a:t>#include &lt;</a:t>
            </a:r>
            <a:r>
              <a:rPr lang="en-US" dirty="0" err="1"/>
              <a:t>unistd.h</a:t>
            </a:r>
            <a:r>
              <a:rPr lang="en-US" dirty="0"/>
              <a:t>&gt;</a:t>
            </a:r>
          </a:p>
          <a:p>
            <a:pPr marL="0" indent="0">
              <a:buNone/>
            </a:pPr>
            <a:r>
              <a:rPr lang="en-US" dirty="0"/>
              <a:t>#include &lt;</a:t>
            </a:r>
            <a:r>
              <a:rPr lang="en-US" dirty="0" err="1"/>
              <a:t>string.h</a:t>
            </a:r>
            <a:r>
              <a:rPr lang="en-US" dirty="0"/>
              <a:t>&gt;</a:t>
            </a:r>
          </a:p>
          <a:p>
            <a:pPr marL="0" indent="0">
              <a:buNone/>
            </a:pPr>
            <a:r>
              <a:rPr lang="en-US" dirty="0"/>
              <a:t>/* This program creates a datagram socket, binds a name to it, then</a:t>
            </a:r>
          </a:p>
          <a:p>
            <a:pPr marL="0" indent="0">
              <a:buNone/>
            </a:pPr>
            <a:r>
              <a:rPr lang="en-US" dirty="0"/>
              <a:t> * reads from the socket. */</a:t>
            </a:r>
          </a:p>
          <a:p>
            <a:pPr marL="0" indent="0">
              <a:buNone/>
            </a:pPr>
            <a:r>
              <a:rPr lang="en-US" dirty="0"/>
              <a:t>int main()</a:t>
            </a:r>
          </a:p>
          <a:p>
            <a:pPr marL="0" indent="0">
              <a:buNone/>
            </a:pPr>
            <a:r>
              <a:rPr lang="en-US" dirty="0"/>
              <a:t>{</a:t>
            </a:r>
          </a:p>
          <a:p>
            <a:pPr marL="0" indent="0">
              <a:buNone/>
            </a:pPr>
            <a:r>
              <a:rPr lang="en-US" dirty="0"/>
              <a:t>    int sock, length;</a:t>
            </a:r>
          </a:p>
          <a:p>
            <a:pPr marL="0" indent="0">
              <a:buNone/>
            </a:pPr>
            <a:r>
              <a:rPr lang="en-US" dirty="0"/>
              <a:t>    struct sockaddr_in6 name;</a:t>
            </a:r>
          </a:p>
          <a:p>
            <a:pPr marL="0" indent="0">
              <a:buNone/>
            </a:pPr>
            <a:r>
              <a:rPr lang="en-US" dirty="0"/>
              <a:t>    char </a:t>
            </a:r>
            <a:r>
              <a:rPr lang="en-US" dirty="0" err="1"/>
              <a:t>buf</a:t>
            </a:r>
            <a:r>
              <a:rPr lang="en-US" dirty="0"/>
              <a:t>[1024];</a:t>
            </a:r>
          </a:p>
          <a:p>
            <a:pPr marL="0" indent="0">
              <a:buNone/>
            </a:pPr>
            <a:r>
              <a:rPr lang="en-US" dirty="0"/>
              <a:t>    /* Create socket from which to read. */</a:t>
            </a:r>
          </a:p>
          <a:p>
            <a:pPr marL="0" indent="0">
              <a:buNone/>
            </a:pPr>
            <a:r>
              <a:rPr lang="en-US" dirty="0"/>
              <a:t>    sock = socket(AF_INET6, SOCK_DGRAM, 0);</a:t>
            </a:r>
          </a:p>
          <a:p>
            <a:pPr marL="0" indent="0">
              <a:buNone/>
            </a:pPr>
            <a:r>
              <a:rPr lang="en-US" dirty="0"/>
              <a:t>    if (sock == -1) {</a:t>
            </a:r>
          </a:p>
          <a:p>
            <a:pPr marL="0" indent="0">
              <a:buNone/>
            </a:pPr>
            <a:r>
              <a:rPr lang="en-US" dirty="0"/>
              <a:t>        </a:t>
            </a:r>
            <a:r>
              <a:rPr lang="en-US" dirty="0" err="1"/>
              <a:t>perror</a:t>
            </a:r>
            <a:r>
              <a:rPr lang="en-US" dirty="0"/>
              <a:t>("opening datagram socket");</a:t>
            </a:r>
          </a:p>
          <a:p>
            <a:pPr marL="0" indent="0">
              <a:buNone/>
            </a:pPr>
            <a:r>
              <a:rPr lang="en-US" dirty="0"/>
              <a:t>        exit(1);</a:t>
            </a:r>
          </a:p>
          <a:p>
            <a:pPr marL="0" indent="0">
              <a:buNone/>
            </a:pPr>
            <a:r>
              <a:rPr lang="en-US" dirty="0"/>
              <a:t>    }</a:t>
            </a:r>
          </a:p>
          <a:p>
            <a:pPr marL="0" indent="0">
              <a:buNone/>
            </a:pPr>
            <a:r>
              <a:rPr lang="en-US" dirty="0"/>
              <a:t>    /* Create name with wildcards. */</a:t>
            </a:r>
          </a:p>
          <a:p>
            <a:pPr marL="0" indent="0">
              <a:buNone/>
            </a:pPr>
            <a:r>
              <a:rPr lang="en-US" dirty="0"/>
              <a:t>    </a:t>
            </a:r>
            <a:r>
              <a:rPr lang="en-US" dirty="0" err="1"/>
              <a:t>bzero</a:t>
            </a:r>
            <a:r>
              <a:rPr lang="en-US" dirty="0"/>
              <a:t> (&amp;name, </a:t>
            </a:r>
            <a:r>
              <a:rPr lang="en-US" dirty="0" err="1"/>
              <a:t>sizeof</a:t>
            </a:r>
            <a:r>
              <a:rPr lang="en-US" dirty="0"/>
              <a:t> (name));</a:t>
            </a:r>
          </a:p>
          <a:p>
            <a:pPr marL="0" indent="0">
              <a:buNone/>
            </a:pPr>
            <a:r>
              <a:rPr lang="en-US" dirty="0"/>
              <a:t>    name.sin6_family = AF_INET6;</a:t>
            </a:r>
          </a:p>
          <a:p>
            <a:pPr marL="0" indent="0">
              <a:buNone/>
            </a:pPr>
            <a:r>
              <a:rPr lang="en-US" dirty="0"/>
              <a:t>    name.sin6_addr = in6addr_any;</a:t>
            </a:r>
          </a:p>
          <a:p>
            <a:pPr marL="0" indent="0">
              <a:buNone/>
            </a:pPr>
            <a:r>
              <a:rPr lang="en-US" dirty="0"/>
              <a:t>    name.sin6_port = 0;</a:t>
            </a:r>
          </a:p>
          <a:p>
            <a:pPr marL="0" indent="0">
              <a:buNone/>
            </a:pPr>
            <a:r>
              <a:rPr lang="en-US" dirty="0"/>
              <a:t>    if (bind (sock, (struct </a:t>
            </a:r>
            <a:r>
              <a:rPr lang="en-US" dirty="0" err="1"/>
              <a:t>sockaddr</a:t>
            </a:r>
            <a:r>
              <a:rPr lang="en-US" dirty="0"/>
              <a:t> *)&amp;name, </a:t>
            </a:r>
            <a:r>
              <a:rPr lang="en-US" dirty="0" err="1"/>
              <a:t>sizeof</a:t>
            </a:r>
            <a:r>
              <a:rPr lang="en-US" dirty="0"/>
              <a:t> (name)) == -1) {</a:t>
            </a:r>
          </a:p>
          <a:p>
            <a:pPr marL="0" indent="0">
              <a:buNone/>
            </a:pPr>
            <a:r>
              <a:rPr lang="en-US" dirty="0"/>
              <a:t>        </a:t>
            </a:r>
            <a:r>
              <a:rPr lang="en-US" dirty="0" err="1"/>
              <a:t>perror</a:t>
            </a:r>
            <a:r>
              <a:rPr lang="en-US" dirty="0"/>
              <a:t>("binding datagram socket");</a:t>
            </a:r>
          </a:p>
          <a:p>
            <a:pPr marL="0" indent="0">
              <a:buNone/>
            </a:pPr>
            <a:r>
              <a:rPr lang="en-US" dirty="0"/>
              <a:t>        exit(1);</a:t>
            </a:r>
          </a:p>
          <a:p>
            <a:pPr marL="0" indent="0">
              <a:buNone/>
            </a:pPr>
            <a:r>
              <a:rPr lang="en-US" dirty="0"/>
              <a:t>    }</a:t>
            </a:r>
          </a:p>
          <a:p>
            <a:pPr marL="0" indent="0">
              <a:buNone/>
            </a:pPr>
            <a:r>
              <a:rPr lang="en-US" dirty="0"/>
              <a:t>    /* Find assigned port value and print it out. */</a:t>
            </a:r>
          </a:p>
          <a:p>
            <a:pPr marL="0" indent="0">
              <a:buNone/>
            </a:pPr>
            <a:r>
              <a:rPr lang="en-US" dirty="0"/>
              <a:t>    length = </a:t>
            </a:r>
            <a:r>
              <a:rPr lang="en-US" dirty="0" err="1"/>
              <a:t>sizeof</a:t>
            </a:r>
            <a:r>
              <a:rPr lang="en-US" dirty="0"/>
              <a:t>(name);</a:t>
            </a:r>
          </a:p>
          <a:p>
            <a:pPr marL="0" indent="0">
              <a:buNone/>
            </a:pPr>
            <a:r>
              <a:rPr lang="en-US" dirty="0"/>
              <a:t>    if (</a:t>
            </a:r>
            <a:r>
              <a:rPr lang="en-US" dirty="0" err="1"/>
              <a:t>getsockname</a:t>
            </a:r>
            <a:r>
              <a:rPr lang="en-US" dirty="0"/>
              <a:t>(sock,(struct </a:t>
            </a:r>
            <a:r>
              <a:rPr lang="en-US" dirty="0" err="1"/>
              <a:t>sockaddr</a:t>
            </a:r>
            <a:r>
              <a:rPr lang="en-US" dirty="0"/>
              <a:t> *) &amp;name, &amp;length)</a:t>
            </a:r>
          </a:p>
          <a:p>
            <a:pPr marL="0" indent="0">
              <a:buNone/>
            </a:pPr>
            <a:r>
              <a:rPr lang="en-US" dirty="0"/>
              <a:t>            == -1) {</a:t>
            </a:r>
          </a:p>
          <a:p>
            <a:pPr marL="0" indent="0">
              <a:buNone/>
            </a:pPr>
            <a:r>
              <a:rPr lang="en-US" dirty="0"/>
              <a:t>        </a:t>
            </a:r>
            <a:r>
              <a:rPr lang="en-US" dirty="0" err="1"/>
              <a:t>perror</a:t>
            </a:r>
            <a:r>
              <a:rPr lang="en-US" dirty="0"/>
              <a:t>("getting socket name");</a:t>
            </a:r>
          </a:p>
          <a:p>
            <a:pPr marL="0" indent="0">
              <a:buNone/>
            </a:pPr>
            <a:r>
              <a:rPr lang="en-US" dirty="0"/>
              <a:t>        exit(1);</a:t>
            </a:r>
          </a:p>
          <a:p>
            <a:pPr marL="0" indent="0">
              <a:buNone/>
            </a:pPr>
            <a:r>
              <a:rPr lang="en-US" dirty="0"/>
              <a:t>    }</a:t>
            </a:r>
          </a:p>
          <a:p>
            <a:pPr marL="0" indent="0">
              <a:buNone/>
            </a:pPr>
            <a:r>
              <a:rPr lang="en-US" dirty="0"/>
              <a:t>    </a:t>
            </a:r>
            <a:r>
              <a:rPr lang="en-US" dirty="0" err="1"/>
              <a:t>printf</a:t>
            </a:r>
            <a:r>
              <a:rPr lang="en-US" dirty="0"/>
              <a:t>("Socket port #%d\n", </a:t>
            </a:r>
            <a:r>
              <a:rPr lang="en-US" dirty="0" err="1"/>
              <a:t>ntohs</a:t>
            </a:r>
            <a:r>
              <a:rPr lang="en-US" dirty="0"/>
              <a:t>(name.sin6_port));</a:t>
            </a:r>
          </a:p>
          <a:p>
            <a:pPr marL="0" indent="0">
              <a:buNone/>
            </a:pPr>
            <a:r>
              <a:rPr lang="en-US" dirty="0"/>
              <a:t>    /* Read from the socket. */</a:t>
            </a:r>
          </a:p>
          <a:p>
            <a:pPr marL="0" indent="0">
              <a:buNone/>
            </a:pPr>
            <a:r>
              <a:rPr lang="en-US" dirty="0"/>
              <a:t>    if (read(sock, </a:t>
            </a:r>
            <a:r>
              <a:rPr lang="en-US" dirty="0" err="1"/>
              <a:t>buf</a:t>
            </a:r>
            <a:r>
              <a:rPr lang="en-US" dirty="0"/>
              <a:t>, 1024) == -1 )</a:t>
            </a:r>
          </a:p>
          <a:p>
            <a:pPr marL="0" indent="0">
              <a:buNone/>
            </a:pPr>
            <a:r>
              <a:rPr lang="en-US" dirty="0"/>
              <a:t>        </a:t>
            </a:r>
            <a:r>
              <a:rPr lang="en-US" dirty="0" err="1"/>
              <a:t>perror</a:t>
            </a:r>
            <a:r>
              <a:rPr lang="en-US" dirty="0"/>
              <a:t>("receiving datagram packet");</a:t>
            </a:r>
          </a:p>
          <a:p>
            <a:pPr marL="0" indent="0">
              <a:buNone/>
            </a:pPr>
            <a:r>
              <a:rPr lang="en-US" dirty="0"/>
              <a:t>    /* Assumes the data is printable */</a:t>
            </a:r>
          </a:p>
          <a:p>
            <a:pPr marL="0" indent="0">
              <a:buNone/>
            </a:pPr>
            <a:r>
              <a:rPr lang="en-US" dirty="0"/>
              <a:t>    </a:t>
            </a:r>
            <a:r>
              <a:rPr lang="en-US" dirty="0" err="1"/>
              <a:t>printf</a:t>
            </a:r>
            <a:r>
              <a:rPr lang="en-US" dirty="0"/>
              <a:t>("--&gt;%s\n", </a:t>
            </a:r>
            <a:r>
              <a:rPr lang="en-US" dirty="0" err="1"/>
              <a:t>buf</a:t>
            </a:r>
            <a:r>
              <a:rPr lang="en-US" dirty="0"/>
              <a:t>);</a:t>
            </a:r>
          </a:p>
          <a:p>
            <a:pPr marL="0" indent="0">
              <a:buNone/>
            </a:pPr>
            <a:r>
              <a:rPr lang="en-US" dirty="0"/>
              <a:t>    close(sock);</a:t>
            </a:r>
          </a:p>
          <a:p>
            <a:pPr marL="0" indent="0">
              <a:buNone/>
            </a:pPr>
            <a:r>
              <a:rPr lang="en-US" dirty="0"/>
              <a:t>    exit(0);</a:t>
            </a:r>
          </a:p>
          <a:p>
            <a:pPr marL="0" indent="0">
              <a:buNone/>
            </a:pPr>
            <a:r>
              <a:rPr lang="en-US" dirty="0"/>
              <a:t>}</a:t>
            </a:r>
          </a:p>
        </p:txBody>
      </p:sp>
      <p:sp>
        <p:nvSpPr>
          <p:cNvPr id="6" name="TextBox 5">
            <a:extLst>
              <a:ext uri="{FF2B5EF4-FFF2-40B4-BE49-F238E27FC236}">
                <a16:creationId xmlns:a16="http://schemas.microsoft.com/office/drawing/2014/main" id="{04086BFF-9B9E-4638-8EFC-0D4B725726E2}"/>
              </a:ext>
            </a:extLst>
          </p:cNvPr>
          <p:cNvSpPr txBox="1"/>
          <p:nvPr/>
        </p:nvSpPr>
        <p:spPr>
          <a:xfrm>
            <a:off x="4225160" y="2516492"/>
            <a:ext cx="4572000" cy="1200329"/>
          </a:xfrm>
          <a:prstGeom prst="rect">
            <a:avLst/>
          </a:prstGeom>
          <a:noFill/>
        </p:spPr>
        <p:txBody>
          <a:bodyPr wrap="square">
            <a:spAutoFit/>
          </a:bodyPr>
          <a:lstStyle/>
          <a:p>
            <a:r>
              <a:rPr lang="en-US" b="1" i="0" dirty="0">
                <a:solidFill>
                  <a:srgbClr val="000000"/>
                </a:solidFill>
                <a:effectLst/>
                <a:latin typeface="Arial" panose="020B0604020202020204" pitchFamily="34" charset="0"/>
              </a:rPr>
              <a:t> Reading Internet Family Datagrams</a:t>
            </a:r>
          </a:p>
          <a:p>
            <a:endParaRPr lang="en-US" b="1" dirty="0">
              <a:solidFill>
                <a:srgbClr val="000000"/>
              </a:solidFill>
              <a:latin typeface="Arial" panose="020B0604020202020204" pitchFamily="34" charset="0"/>
            </a:endParaRPr>
          </a:p>
          <a:p>
            <a:endParaRPr lang="en-US" b="1" dirty="0">
              <a:solidFill>
                <a:srgbClr val="000000"/>
              </a:solidFill>
              <a:latin typeface="Arial" panose="020B0604020202020204" pitchFamily="34" charset="0"/>
            </a:endParaRPr>
          </a:p>
          <a:p>
            <a:r>
              <a:rPr lang="en-US" b="1" dirty="0" err="1">
                <a:solidFill>
                  <a:srgbClr val="000000"/>
                </a:solidFill>
                <a:latin typeface="Arial" panose="020B0604020202020204" pitchFamily="34" charset="0"/>
              </a:rPr>
              <a:t>receive.c</a:t>
            </a:r>
            <a:endParaRPr lang="en-US" dirty="0"/>
          </a:p>
        </p:txBody>
      </p:sp>
    </p:spTree>
    <p:extLst>
      <p:ext uri="{BB962C8B-B14F-4D97-AF65-F5344CB8AC3E}">
        <p14:creationId xmlns:p14="http://schemas.microsoft.com/office/powerpoint/2010/main" val="37256947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E4B01-ED7B-9D71-1E24-EB9E8E9F622F}"/>
              </a:ext>
            </a:extLst>
          </p:cNvPr>
          <p:cNvSpPr>
            <a:spLocks noGrp="1"/>
          </p:cNvSpPr>
          <p:nvPr>
            <p:ph type="title"/>
          </p:nvPr>
        </p:nvSpPr>
        <p:spPr/>
        <p:txBody>
          <a:bodyPr/>
          <a:lstStyle/>
          <a:p>
            <a:r>
              <a:rPr lang="en-US" dirty="0"/>
              <a:t>Receive continuously</a:t>
            </a:r>
          </a:p>
        </p:txBody>
      </p:sp>
      <p:sp>
        <p:nvSpPr>
          <p:cNvPr id="3" name="Content Placeholder 2">
            <a:extLst>
              <a:ext uri="{FF2B5EF4-FFF2-40B4-BE49-F238E27FC236}">
                <a16:creationId xmlns:a16="http://schemas.microsoft.com/office/drawing/2014/main" id="{48FD1D63-B60D-8CD7-A2C2-C29FEAA1E844}"/>
              </a:ext>
            </a:extLst>
          </p:cNvPr>
          <p:cNvSpPr>
            <a:spLocks noGrp="1"/>
          </p:cNvSpPr>
          <p:nvPr>
            <p:ph idx="1"/>
          </p:nvPr>
        </p:nvSpPr>
        <p:spPr/>
        <p:txBody>
          <a:bodyPr>
            <a:noAutofit/>
          </a:bodyPr>
          <a:lstStyle/>
          <a:p>
            <a:pPr marL="0" indent="0">
              <a:buNone/>
            </a:pPr>
            <a:r>
              <a:rPr lang="en-US" sz="500" dirty="0"/>
              <a:t>#include &lt;sys/</a:t>
            </a:r>
            <a:r>
              <a:rPr lang="en-US" sz="500" dirty="0" err="1"/>
              <a:t>types.h</a:t>
            </a:r>
            <a:r>
              <a:rPr lang="en-US" sz="500" dirty="0"/>
              <a:t>&gt;</a:t>
            </a:r>
          </a:p>
          <a:p>
            <a:pPr marL="0" indent="0">
              <a:buNone/>
            </a:pPr>
            <a:r>
              <a:rPr lang="en-US" sz="500" dirty="0"/>
              <a:t>#include &lt;sys/</a:t>
            </a:r>
            <a:r>
              <a:rPr lang="en-US" sz="500" dirty="0" err="1"/>
              <a:t>socket.h</a:t>
            </a:r>
            <a:r>
              <a:rPr lang="en-US" sz="500" dirty="0"/>
              <a:t>&gt;</a:t>
            </a:r>
          </a:p>
          <a:p>
            <a:pPr marL="0" indent="0">
              <a:buNone/>
            </a:pPr>
            <a:r>
              <a:rPr lang="en-US" sz="500" dirty="0"/>
              <a:t>#include &lt;</a:t>
            </a:r>
            <a:r>
              <a:rPr lang="en-US" sz="500" dirty="0" err="1"/>
              <a:t>netinet</a:t>
            </a:r>
            <a:r>
              <a:rPr lang="en-US" sz="500" dirty="0"/>
              <a:t>/</a:t>
            </a:r>
            <a:r>
              <a:rPr lang="en-US" sz="500" dirty="0" err="1"/>
              <a:t>in.h</a:t>
            </a:r>
            <a:r>
              <a:rPr lang="en-US" sz="500" dirty="0"/>
              <a:t>&gt;</a:t>
            </a:r>
          </a:p>
          <a:p>
            <a:pPr marL="0" indent="0">
              <a:buNone/>
            </a:pPr>
            <a:r>
              <a:rPr lang="en-US" sz="500" dirty="0"/>
              <a:t>#include &lt;</a:t>
            </a:r>
            <a:r>
              <a:rPr lang="en-US" sz="500" dirty="0" err="1"/>
              <a:t>stdio.h</a:t>
            </a:r>
            <a:r>
              <a:rPr lang="en-US" sz="500" dirty="0"/>
              <a:t>&gt;</a:t>
            </a:r>
          </a:p>
          <a:p>
            <a:pPr marL="0" indent="0">
              <a:buNone/>
            </a:pPr>
            <a:r>
              <a:rPr lang="en-US" sz="500" dirty="0"/>
              <a:t>#include &lt;</a:t>
            </a:r>
            <a:r>
              <a:rPr lang="en-US" sz="500" dirty="0" err="1"/>
              <a:t>stdlib.h</a:t>
            </a:r>
            <a:r>
              <a:rPr lang="en-US" sz="500" dirty="0"/>
              <a:t>&gt;</a:t>
            </a:r>
          </a:p>
          <a:p>
            <a:pPr marL="0" indent="0">
              <a:buNone/>
            </a:pPr>
            <a:r>
              <a:rPr lang="en-US" sz="500" dirty="0"/>
              <a:t>#include &lt;</a:t>
            </a:r>
            <a:r>
              <a:rPr lang="en-US" sz="500" dirty="0" err="1"/>
              <a:t>unistd.h</a:t>
            </a:r>
            <a:r>
              <a:rPr lang="en-US" sz="500" dirty="0"/>
              <a:t>&gt;</a:t>
            </a:r>
          </a:p>
          <a:p>
            <a:pPr marL="0" indent="0">
              <a:buNone/>
            </a:pPr>
            <a:r>
              <a:rPr lang="en-US" sz="500" dirty="0"/>
              <a:t>#include &lt;</a:t>
            </a:r>
            <a:r>
              <a:rPr lang="en-US" sz="500" dirty="0" err="1"/>
              <a:t>string.h</a:t>
            </a:r>
            <a:r>
              <a:rPr lang="en-US" sz="500" dirty="0"/>
              <a:t>&gt;</a:t>
            </a:r>
          </a:p>
          <a:p>
            <a:pPr marL="0" indent="0">
              <a:buNone/>
            </a:pPr>
            <a:endParaRPr lang="en-US" sz="500" dirty="0"/>
          </a:p>
          <a:p>
            <a:pPr marL="0" indent="0">
              <a:buNone/>
            </a:pPr>
            <a:r>
              <a:rPr lang="en-US" sz="500" dirty="0"/>
              <a:t>int main()</a:t>
            </a:r>
          </a:p>
          <a:p>
            <a:pPr marL="0" indent="0">
              <a:buNone/>
            </a:pPr>
            <a:r>
              <a:rPr lang="en-US" sz="500" dirty="0"/>
              <a:t>{</a:t>
            </a:r>
          </a:p>
          <a:p>
            <a:pPr marL="0" indent="0">
              <a:buNone/>
            </a:pPr>
            <a:r>
              <a:rPr lang="en-US" sz="500" dirty="0"/>
              <a:t>    int sock, length;</a:t>
            </a:r>
          </a:p>
          <a:p>
            <a:pPr marL="0" indent="0">
              <a:buNone/>
            </a:pPr>
            <a:r>
              <a:rPr lang="en-US" sz="500" dirty="0"/>
              <a:t>    struct sockaddr_in6 name;</a:t>
            </a:r>
          </a:p>
          <a:p>
            <a:pPr marL="0" indent="0">
              <a:buNone/>
            </a:pPr>
            <a:r>
              <a:rPr lang="en-US" sz="500" dirty="0"/>
              <a:t>    char </a:t>
            </a:r>
            <a:r>
              <a:rPr lang="en-US" sz="500" dirty="0" err="1"/>
              <a:t>buf</a:t>
            </a:r>
            <a:r>
              <a:rPr lang="en-US" sz="500" dirty="0"/>
              <a:t>[1024];</a:t>
            </a:r>
          </a:p>
          <a:p>
            <a:pPr marL="0" indent="0">
              <a:buNone/>
            </a:pPr>
            <a:endParaRPr lang="en-US" sz="500" dirty="0"/>
          </a:p>
          <a:p>
            <a:pPr marL="0" indent="0">
              <a:buNone/>
            </a:pPr>
            <a:r>
              <a:rPr lang="en-US" sz="500" dirty="0"/>
              <a:t>    // Create socket from which to read.</a:t>
            </a:r>
          </a:p>
          <a:p>
            <a:pPr marL="0" indent="0">
              <a:buNone/>
            </a:pPr>
            <a:r>
              <a:rPr lang="en-US" sz="500" dirty="0"/>
              <a:t>    sock = socket(AF_INET6, SOCK_DGRAM, 0);</a:t>
            </a:r>
          </a:p>
          <a:p>
            <a:pPr marL="0" indent="0">
              <a:buNone/>
            </a:pPr>
            <a:r>
              <a:rPr lang="en-US" sz="500" dirty="0"/>
              <a:t>    if (sock == -1) {</a:t>
            </a:r>
          </a:p>
          <a:p>
            <a:pPr marL="0" indent="0">
              <a:buNone/>
            </a:pPr>
            <a:r>
              <a:rPr lang="en-US" sz="500" dirty="0"/>
              <a:t>        </a:t>
            </a:r>
            <a:r>
              <a:rPr lang="en-US" sz="500" dirty="0" err="1"/>
              <a:t>perror</a:t>
            </a:r>
            <a:r>
              <a:rPr lang="en-US" sz="500" dirty="0"/>
              <a:t>("opening datagram socket");</a:t>
            </a:r>
          </a:p>
          <a:p>
            <a:pPr marL="0" indent="0">
              <a:buNone/>
            </a:pPr>
            <a:r>
              <a:rPr lang="en-US" sz="500" dirty="0"/>
              <a:t>        exit(1);</a:t>
            </a:r>
          </a:p>
          <a:p>
            <a:pPr marL="0" indent="0">
              <a:buNone/>
            </a:pPr>
            <a:r>
              <a:rPr lang="en-US" sz="500" dirty="0"/>
              <a:t>    }</a:t>
            </a:r>
          </a:p>
          <a:p>
            <a:pPr marL="0" indent="0">
              <a:buNone/>
            </a:pPr>
            <a:endParaRPr lang="en-US" sz="500" dirty="0"/>
          </a:p>
          <a:p>
            <a:pPr marL="0" indent="0">
              <a:buNone/>
            </a:pPr>
            <a:r>
              <a:rPr lang="en-US" sz="500" dirty="0"/>
              <a:t>    // Create name with wildcards.</a:t>
            </a:r>
          </a:p>
          <a:p>
            <a:pPr marL="0" indent="0">
              <a:buNone/>
            </a:pPr>
            <a:r>
              <a:rPr lang="en-US" sz="500" dirty="0"/>
              <a:t>    </a:t>
            </a:r>
            <a:r>
              <a:rPr lang="en-US" sz="500" dirty="0" err="1"/>
              <a:t>bzero</a:t>
            </a:r>
            <a:r>
              <a:rPr lang="en-US" sz="500" dirty="0"/>
              <a:t>(&amp;name, </a:t>
            </a:r>
            <a:r>
              <a:rPr lang="en-US" sz="500" dirty="0" err="1"/>
              <a:t>sizeof</a:t>
            </a:r>
            <a:r>
              <a:rPr lang="en-US" sz="500" dirty="0"/>
              <a:t>(name));</a:t>
            </a:r>
          </a:p>
          <a:p>
            <a:pPr marL="0" indent="0">
              <a:buNone/>
            </a:pPr>
            <a:r>
              <a:rPr lang="en-US" sz="500" dirty="0"/>
              <a:t>    name.sin6_family = AF_INET6;</a:t>
            </a:r>
          </a:p>
          <a:p>
            <a:pPr marL="0" indent="0">
              <a:buNone/>
            </a:pPr>
            <a:r>
              <a:rPr lang="en-US" sz="500" dirty="0"/>
              <a:t>    name.sin6_addr = in6addr_any;</a:t>
            </a:r>
          </a:p>
          <a:p>
            <a:pPr marL="0" indent="0">
              <a:buNone/>
            </a:pPr>
            <a:r>
              <a:rPr lang="en-US" sz="500" dirty="0"/>
              <a:t>    name.sin6_port = 0;</a:t>
            </a:r>
          </a:p>
          <a:p>
            <a:pPr marL="0" indent="0">
              <a:buNone/>
            </a:pPr>
            <a:endParaRPr lang="en-US" sz="500" dirty="0"/>
          </a:p>
          <a:p>
            <a:pPr marL="0" indent="0">
              <a:buNone/>
            </a:pPr>
            <a:r>
              <a:rPr lang="en-US" sz="500" dirty="0"/>
              <a:t>    if (bind(sock, (struct </a:t>
            </a:r>
            <a:r>
              <a:rPr lang="en-US" sz="500" dirty="0" err="1"/>
              <a:t>sockaddr</a:t>
            </a:r>
            <a:r>
              <a:rPr lang="en-US" sz="500" dirty="0"/>
              <a:t> *)&amp;name, </a:t>
            </a:r>
            <a:r>
              <a:rPr lang="en-US" sz="500" dirty="0" err="1"/>
              <a:t>sizeof</a:t>
            </a:r>
            <a:r>
              <a:rPr lang="en-US" sz="500" dirty="0"/>
              <a:t>(name)) == -1) {</a:t>
            </a:r>
          </a:p>
          <a:p>
            <a:pPr marL="0" indent="0">
              <a:buNone/>
            </a:pPr>
            <a:r>
              <a:rPr lang="en-US" sz="500" dirty="0"/>
              <a:t>        </a:t>
            </a:r>
            <a:r>
              <a:rPr lang="en-US" sz="500" dirty="0" err="1"/>
              <a:t>perror</a:t>
            </a:r>
            <a:r>
              <a:rPr lang="en-US" sz="500" dirty="0"/>
              <a:t>("binding datagram socket");</a:t>
            </a:r>
          </a:p>
          <a:p>
            <a:pPr marL="0" indent="0">
              <a:buNone/>
            </a:pPr>
            <a:r>
              <a:rPr lang="en-US" sz="500" dirty="0"/>
              <a:t>        exit(1);</a:t>
            </a:r>
          </a:p>
          <a:p>
            <a:pPr marL="0" indent="0">
              <a:buNone/>
            </a:pPr>
            <a:r>
              <a:rPr lang="en-US" sz="500" dirty="0"/>
              <a:t>    }</a:t>
            </a:r>
          </a:p>
          <a:p>
            <a:pPr marL="0" indent="0">
              <a:buNone/>
            </a:pPr>
            <a:endParaRPr lang="en-US" sz="500" dirty="0"/>
          </a:p>
          <a:p>
            <a:pPr marL="0" indent="0">
              <a:buNone/>
            </a:pPr>
            <a:r>
              <a:rPr lang="en-US" sz="500" dirty="0"/>
              <a:t>    // Find assigned port value and print it out.</a:t>
            </a:r>
          </a:p>
          <a:p>
            <a:pPr marL="0" indent="0">
              <a:buNone/>
            </a:pPr>
            <a:r>
              <a:rPr lang="en-US" sz="500" dirty="0"/>
              <a:t>    length = </a:t>
            </a:r>
            <a:r>
              <a:rPr lang="en-US" sz="500" dirty="0" err="1"/>
              <a:t>sizeof</a:t>
            </a:r>
            <a:r>
              <a:rPr lang="en-US" sz="500" dirty="0"/>
              <a:t>(name);</a:t>
            </a:r>
          </a:p>
          <a:p>
            <a:pPr marL="0" indent="0">
              <a:buNone/>
            </a:pPr>
            <a:r>
              <a:rPr lang="en-US" sz="500" dirty="0"/>
              <a:t>    if (</a:t>
            </a:r>
            <a:r>
              <a:rPr lang="en-US" sz="500" dirty="0" err="1"/>
              <a:t>getsockname</a:t>
            </a:r>
            <a:r>
              <a:rPr lang="en-US" sz="500" dirty="0"/>
              <a:t>(sock, (struct </a:t>
            </a:r>
            <a:r>
              <a:rPr lang="en-US" sz="500" dirty="0" err="1"/>
              <a:t>sockaddr</a:t>
            </a:r>
            <a:r>
              <a:rPr lang="en-US" sz="500" dirty="0"/>
              <a:t> *)&amp;name, &amp;length) == -1) {</a:t>
            </a:r>
          </a:p>
          <a:p>
            <a:pPr marL="0" indent="0">
              <a:buNone/>
            </a:pPr>
            <a:r>
              <a:rPr lang="en-US" sz="500" dirty="0"/>
              <a:t>        </a:t>
            </a:r>
            <a:r>
              <a:rPr lang="en-US" sz="500" dirty="0" err="1"/>
              <a:t>perror</a:t>
            </a:r>
            <a:r>
              <a:rPr lang="en-US" sz="500" dirty="0"/>
              <a:t>("getting socket name");</a:t>
            </a:r>
          </a:p>
          <a:p>
            <a:pPr marL="0" indent="0">
              <a:buNone/>
            </a:pPr>
            <a:r>
              <a:rPr lang="en-US" sz="500" dirty="0"/>
              <a:t>        exit(1);</a:t>
            </a:r>
          </a:p>
          <a:p>
            <a:pPr marL="0" indent="0">
              <a:buNone/>
            </a:pPr>
            <a:r>
              <a:rPr lang="en-US" sz="500" dirty="0"/>
              <a:t>    }</a:t>
            </a:r>
          </a:p>
          <a:p>
            <a:pPr marL="0" indent="0">
              <a:buNone/>
            </a:pPr>
            <a:r>
              <a:rPr lang="en-US" sz="500" dirty="0"/>
              <a:t>    </a:t>
            </a:r>
            <a:r>
              <a:rPr lang="en-US" sz="500" dirty="0" err="1"/>
              <a:t>printf</a:t>
            </a:r>
            <a:r>
              <a:rPr lang="en-US" sz="500" dirty="0"/>
              <a:t>("Socket port #%d\n", </a:t>
            </a:r>
            <a:r>
              <a:rPr lang="en-US" sz="500" dirty="0" err="1"/>
              <a:t>ntohs</a:t>
            </a:r>
            <a:r>
              <a:rPr lang="en-US" sz="500" dirty="0"/>
              <a:t>(name.sin6_port);</a:t>
            </a:r>
          </a:p>
          <a:p>
            <a:pPr marL="0" indent="0">
              <a:buNone/>
            </a:pPr>
            <a:endParaRPr lang="en-US" sz="500" dirty="0"/>
          </a:p>
          <a:p>
            <a:pPr marL="0" indent="0">
              <a:buNone/>
            </a:pPr>
            <a:r>
              <a:rPr lang="en-US" sz="500" dirty="0"/>
              <a:t>    while (1) {</a:t>
            </a:r>
          </a:p>
          <a:p>
            <a:pPr marL="0" indent="0">
              <a:buNone/>
            </a:pPr>
            <a:r>
              <a:rPr lang="en-US" sz="500" dirty="0"/>
              <a:t>        // Read from the socket.</a:t>
            </a:r>
          </a:p>
          <a:p>
            <a:pPr marL="0" indent="0">
              <a:buNone/>
            </a:pPr>
            <a:r>
              <a:rPr lang="en-US" sz="500" dirty="0"/>
              <a:t>        int </a:t>
            </a:r>
            <a:r>
              <a:rPr lang="en-US" sz="500" dirty="0" err="1"/>
              <a:t>bytes_received</a:t>
            </a:r>
            <a:r>
              <a:rPr lang="en-US" sz="500" dirty="0"/>
              <a:t> = read(sock, </a:t>
            </a:r>
            <a:r>
              <a:rPr lang="en-US" sz="500" dirty="0" err="1"/>
              <a:t>buf</a:t>
            </a:r>
            <a:r>
              <a:rPr lang="en-US" sz="500" dirty="0"/>
              <a:t>, </a:t>
            </a:r>
            <a:r>
              <a:rPr lang="en-US" sz="500" dirty="0" err="1"/>
              <a:t>sizeof</a:t>
            </a:r>
            <a:r>
              <a:rPr lang="en-US" sz="500" dirty="0"/>
              <a:t>(</a:t>
            </a:r>
            <a:r>
              <a:rPr lang="en-US" sz="500" dirty="0" err="1"/>
              <a:t>buf</a:t>
            </a:r>
            <a:r>
              <a:rPr lang="en-US" sz="500" dirty="0"/>
              <a:t>));</a:t>
            </a:r>
          </a:p>
          <a:p>
            <a:pPr marL="0" indent="0">
              <a:buNone/>
            </a:pPr>
            <a:r>
              <a:rPr lang="en-US" sz="500" dirty="0"/>
              <a:t>        if (</a:t>
            </a:r>
            <a:r>
              <a:rPr lang="en-US" sz="500" dirty="0" err="1"/>
              <a:t>bytes_received</a:t>
            </a:r>
            <a:r>
              <a:rPr lang="en-US" sz="500" dirty="0"/>
              <a:t> == -1) {</a:t>
            </a:r>
          </a:p>
          <a:p>
            <a:pPr marL="0" indent="0">
              <a:buNone/>
            </a:pPr>
            <a:r>
              <a:rPr lang="en-US" sz="500" dirty="0"/>
              <a:t>            </a:t>
            </a:r>
            <a:r>
              <a:rPr lang="en-US" sz="500" dirty="0" err="1"/>
              <a:t>perror</a:t>
            </a:r>
            <a:r>
              <a:rPr lang="en-US" sz="500" dirty="0"/>
              <a:t>("receiving datagram packet");</a:t>
            </a:r>
          </a:p>
          <a:p>
            <a:pPr marL="0" indent="0">
              <a:buNone/>
            </a:pPr>
            <a:r>
              <a:rPr lang="en-US" sz="500" dirty="0"/>
              <a:t>        } else {</a:t>
            </a:r>
          </a:p>
          <a:p>
            <a:pPr marL="0" indent="0">
              <a:buNone/>
            </a:pPr>
            <a:r>
              <a:rPr lang="en-US" sz="500" dirty="0"/>
              <a:t>            </a:t>
            </a:r>
            <a:r>
              <a:rPr lang="en-US" sz="500" dirty="0" err="1"/>
              <a:t>buf</a:t>
            </a:r>
            <a:r>
              <a:rPr lang="en-US" sz="500" dirty="0"/>
              <a:t>[</a:t>
            </a:r>
            <a:r>
              <a:rPr lang="en-US" sz="500" dirty="0" err="1"/>
              <a:t>bytes_received</a:t>
            </a:r>
            <a:r>
              <a:rPr lang="en-US" sz="500" dirty="0"/>
              <a:t>] = '\0'; // Null-terminate the received data</a:t>
            </a:r>
          </a:p>
          <a:p>
            <a:pPr marL="0" indent="0">
              <a:buNone/>
            </a:pPr>
            <a:r>
              <a:rPr lang="en-US" sz="500" dirty="0"/>
              <a:t>            </a:t>
            </a:r>
            <a:r>
              <a:rPr lang="en-US" sz="500" dirty="0" err="1"/>
              <a:t>printf</a:t>
            </a:r>
            <a:r>
              <a:rPr lang="en-US" sz="500" dirty="0"/>
              <a:t>("--&gt;%s\n", </a:t>
            </a:r>
            <a:r>
              <a:rPr lang="en-US" sz="500" dirty="0" err="1"/>
              <a:t>buf</a:t>
            </a:r>
            <a:r>
              <a:rPr lang="en-US" sz="500" dirty="0"/>
              <a:t>);</a:t>
            </a:r>
          </a:p>
          <a:p>
            <a:pPr marL="0" indent="0">
              <a:buNone/>
            </a:pPr>
            <a:r>
              <a:rPr lang="en-US" sz="500" dirty="0"/>
              <a:t>        }</a:t>
            </a:r>
          </a:p>
          <a:p>
            <a:pPr marL="0" indent="0">
              <a:buNone/>
            </a:pPr>
            <a:r>
              <a:rPr lang="en-US" sz="500" dirty="0"/>
              <a:t>    }</a:t>
            </a:r>
          </a:p>
          <a:p>
            <a:pPr marL="0" indent="0">
              <a:buNone/>
            </a:pPr>
            <a:endParaRPr lang="en-US" sz="500" dirty="0"/>
          </a:p>
          <a:p>
            <a:pPr marL="0" indent="0">
              <a:buNone/>
            </a:pPr>
            <a:r>
              <a:rPr lang="en-US" sz="500" dirty="0"/>
              <a:t>    close(sock);</a:t>
            </a:r>
          </a:p>
          <a:p>
            <a:pPr marL="0" indent="0">
              <a:buNone/>
            </a:pPr>
            <a:r>
              <a:rPr lang="en-US" sz="500" dirty="0"/>
              <a:t>    exit(0);</a:t>
            </a:r>
          </a:p>
          <a:p>
            <a:pPr marL="0" indent="0">
              <a:buNone/>
            </a:pPr>
            <a:r>
              <a:rPr lang="en-US" sz="500" dirty="0"/>
              <a:t>}</a:t>
            </a:r>
          </a:p>
          <a:p>
            <a:pPr marL="0" indent="0">
              <a:buNone/>
            </a:pPr>
            <a:endParaRPr lang="en-US" sz="500" dirty="0"/>
          </a:p>
        </p:txBody>
      </p:sp>
    </p:spTree>
    <p:extLst>
      <p:ext uri="{BB962C8B-B14F-4D97-AF65-F5344CB8AC3E}">
        <p14:creationId xmlns:p14="http://schemas.microsoft.com/office/powerpoint/2010/main" val="36680999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E9D5F-1A93-4D9B-A30C-467E84FFF2CD}"/>
              </a:ext>
            </a:extLst>
          </p:cNvPr>
          <p:cNvSpPr>
            <a:spLocks noGrp="1"/>
          </p:cNvSpPr>
          <p:nvPr>
            <p:ph idx="1"/>
          </p:nvPr>
        </p:nvSpPr>
        <p:spPr/>
        <p:txBody>
          <a:bodyPr>
            <a:normAutofit lnSpcReduction="10000"/>
          </a:bodyPr>
          <a:lstStyle/>
          <a:p>
            <a:r>
              <a:rPr lang="en-US" sz="2400" dirty="0"/>
              <a:t>Blocking refers to the </a:t>
            </a:r>
            <a:r>
              <a:rPr lang="en-US" sz="2400" b="1" dirty="0"/>
              <a:t>process of how </a:t>
            </a:r>
            <a:r>
              <a:rPr lang="en-US" sz="2400" dirty="0"/>
              <a:t>the program will wait for bytes to appear on the input stream</a:t>
            </a:r>
          </a:p>
          <a:p>
            <a:r>
              <a:rPr lang="en-US" sz="2400" dirty="0"/>
              <a:t>When blocking is turned on, every function call for input will </a:t>
            </a:r>
            <a:r>
              <a:rPr lang="en-US" sz="2400" b="1" dirty="0"/>
              <a:t>wait until data appears on the input stream</a:t>
            </a:r>
            <a:r>
              <a:rPr lang="en-US" sz="2400" dirty="0"/>
              <a:t>. The program will not continue until input is received. </a:t>
            </a:r>
          </a:p>
          <a:p>
            <a:r>
              <a:rPr lang="en-US" sz="2400" dirty="0"/>
              <a:t>When blocking is turned off, the function call will check to see if data is present. If data is present, read occurs normally, just as if blocking were turned on.  </a:t>
            </a:r>
          </a:p>
          <a:p>
            <a:r>
              <a:rPr lang="en-US" sz="2400" dirty="0"/>
              <a:t>However, if no data is present, the function call will return immediately and inform the program that no data is present. This allows the program to continue whether input data is present or not. </a:t>
            </a:r>
          </a:p>
        </p:txBody>
      </p:sp>
      <p:sp>
        <p:nvSpPr>
          <p:cNvPr id="4" name="Title 1">
            <a:extLst>
              <a:ext uri="{FF2B5EF4-FFF2-40B4-BE49-F238E27FC236}">
                <a16:creationId xmlns:a16="http://schemas.microsoft.com/office/drawing/2014/main" id="{534A82DA-8889-40B7-82E4-864E91892B74}"/>
              </a:ext>
            </a:extLst>
          </p:cNvPr>
          <p:cNvSpPr txBox="1">
            <a:spLocks/>
          </p:cNvSpPr>
          <p:nvPr/>
        </p:nvSpPr>
        <p:spPr>
          <a:xfrm>
            <a:off x="1447800" y="274638"/>
            <a:ext cx="7565232"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t>Blocking and Nonblocking</a:t>
            </a:r>
            <a:endParaRPr lang="en-US" sz="4000" b="1" dirty="0">
              <a:latin typeface="Courier New"/>
              <a:cs typeface="Courier New"/>
            </a:endParaRPr>
          </a:p>
        </p:txBody>
      </p:sp>
      <p:cxnSp>
        <p:nvCxnSpPr>
          <p:cNvPr id="5" name="Straight Connector 4">
            <a:extLst>
              <a:ext uri="{FF2B5EF4-FFF2-40B4-BE49-F238E27FC236}">
                <a16:creationId xmlns:a16="http://schemas.microsoft.com/office/drawing/2014/main" id="{7B5C591D-50A9-4E20-97FB-DC65172E03C6}"/>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a:extLst>
              <a:ext uri="{FF2B5EF4-FFF2-40B4-BE49-F238E27FC236}">
                <a16:creationId xmlns:a16="http://schemas.microsoft.com/office/drawing/2014/main" id="{F50DC2E7-D2D8-47A2-83BC-9FE9FB0ED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23456505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E9D5F-1A93-4D9B-A30C-467E84FFF2CD}"/>
              </a:ext>
            </a:extLst>
          </p:cNvPr>
          <p:cNvSpPr>
            <a:spLocks noGrp="1"/>
          </p:cNvSpPr>
          <p:nvPr>
            <p:ph idx="1"/>
          </p:nvPr>
        </p:nvSpPr>
        <p:spPr/>
        <p:txBody>
          <a:bodyPr>
            <a:normAutofit/>
          </a:bodyPr>
          <a:lstStyle/>
          <a:p>
            <a:pPr marL="0" indent="0">
              <a:buNone/>
            </a:pPr>
            <a:r>
              <a:rPr lang="en-US" dirty="0"/>
              <a:t>Examples of</a:t>
            </a:r>
          </a:p>
          <a:p>
            <a:pPr marL="0" indent="0">
              <a:buNone/>
            </a:pPr>
            <a:r>
              <a:rPr lang="en-US" dirty="0"/>
              <a:t>a. blocking </a:t>
            </a:r>
            <a:r>
              <a:rPr lang="en-US" dirty="0" err="1"/>
              <a:t>interprocess</a:t>
            </a:r>
            <a:r>
              <a:rPr lang="en-US" dirty="0"/>
              <a:t> communication</a:t>
            </a:r>
          </a:p>
          <a:p>
            <a:pPr marL="0" indent="0">
              <a:buNone/>
            </a:pPr>
            <a:r>
              <a:rPr lang="en-US" dirty="0"/>
              <a:t>		- disk data request</a:t>
            </a:r>
            <a:br>
              <a:rPr lang="en-US" dirty="0"/>
            </a:br>
            <a:r>
              <a:rPr lang="en-US" dirty="0"/>
              <a:t>		- network data transfer</a:t>
            </a:r>
            <a:br>
              <a:rPr lang="en-US" dirty="0"/>
            </a:br>
            <a:r>
              <a:rPr lang="en-US" dirty="0"/>
              <a:t>		- anything with a data dependency</a:t>
            </a:r>
          </a:p>
          <a:p>
            <a:pPr marL="0" indent="0">
              <a:buNone/>
            </a:pPr>
            <a:r>
              <a:rPr lang="en-US" dirty="0"/>
              <a:t>b. nonblocking </a:t>
            </a:r>
            <a:r>
              <a:rPr lang="en-US" dirty="0" err="1"/>
              <a:t>interprocess</a:t>
            </a:r>
            <a:r>
              <a:rPr lang="en-US" dirty="0"/>
              <a:t> communication</a:t>
            </a:r>
          </a:p>
          <a:p>
            <a:pPr marL="0" indent="0">
              <a:buNone/>
            </a:pPr>
            <a:r>
              <a:rPr lang="en-US" dirty="0"/>
              <a:t>	 	- mode change</a:t>
            </a:r>
          </a:p>
        </p:txBody>
      </p:sp>
      <p:sp>
        <p:nvSpPr>
          <p:cNvPr id="4" name="Title 1">
            <a:extLst>
              <a:ext uri="{FF2B5EF4-FFF2-40B4-BE49-F238E27FC236}">
                <a16:creationId xmlns:a16="http://schemas.microsoft.com/office/drawing/2014/main" id="{534A82DA-8889-40B7-82E4-864E91892B74}"/>
              </a:ext>
            </a:extLst>
          </p:cNvPr>
          <p:cNvSpPr txBox="1">
            <a:spLocks/>
          </p:cNvSpPr>
          <p:nvPr/>
        </p:nvSpPr>
        <p:spPr>
          <a:xfrm>
            <a:off x="1447800" y="274638"/>
            <a:ext cx="7565232"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t>Blocking and Nonblocking</a:t>
            </a:r>
            <a:endParaRPr lang="en-US" sz="4000" b="1" dirty="0">
              <a:latin typeface="Courier New"/>
              <a:cs typeface="Courier New"/>
            </a:endParaRPr>
          </a:p>
        </p:txBody>
      </p:sp>
      <p:cxnSp>
        <p:nvCxnSpPr>
          <p:cNvPr id="5" name="Straight Connector 4">
            <a:extLst>
              <a:ext uri="{FF2B5EF4-FFF2-40B4-BE49-F238E27FC236}">
                <a16:creationId xmlns:a16="http://schemas.microsoft.com/office/drawing/2014/main" id="{7B5C591D-50A9-4E20-97FB-DC65172E03C6}"/>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a:extLst>
              <a:ext uri="{FF2B5EF4-FFF2-40B4-BE49-F238E27FC236}">
                <a16:creationId xmlns:a16="http://schemas.microsoft.com/office/drawing/2014/main" id="{F50DC2E7-D2D8-47A2-83BC-9FE9FB0ED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5981627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B54463-43C3-41DD-9556-F535B53904C7}"/>
              </a:ext>
            </a:extLst>
          </p:cNvPr>
          <p:cNvSpPr txBox="1">
            <a:spLocks/>
          </p:cNvSpPr>
          <p:nvPr/>
        </p:nvSpPr>
        <p:spPr>
          <a:xfrm>
            <a:off x="1447800" y="274638"/>
            <a:ext cx="7565232"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t>Blocking and Nonblocking</a:t>
            </a:r>
            <a:endParaRPr lang="en-US" sz="4000" b="1" dirty="0">
              <a:latin typeface="Courier New"/>
              <a:cs typeface="Courier New"/>
            </a:endParaRPr>
          </a:p>
        </p:txBody>
      </p:sp>
      <p:cxnSp>
        <p:nvCxnSpPr>
          <p:cNvPr id="5" name="Straight Connector 4">
            <a:extLst>
              <a:ext uri="{FF2B5EF4-FFF2-40B4-BE49-F238E27FC236}">
                <a16:creationId xmlns:a16="http://schemas.microsoft.com/office/drawing/2014/main" id="{1A3E5FE3-2328-4346-8BCF-D2772B84F60F}"/>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a:extLst>
              <a:ext uri="{FF2B5EF4-FFF2-40B4-BE49-F238E27FC236}">
                <a16:creationId xmlns:a16="http://schemas.microsoft.com/office/drawing/2014/main" id="{A5A9C4F8-3C3E-4813-952F-9633ED0AC6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7" name="Rectangle 6">
            <a:extLst>
              <a:ext uri="{FF2B5EF4-FFF2-40B4-BE49-F238E27FC236}">
                <a16:creationId xmlns:a16="http://schemas.microsoft.com/office/drawing/2014/main" id="{9E2AC87A-8ECC-4040-824B-15F1D5220675}"/>
              </a:ext>
            </a:extLst>
          </p:cNvPr>
          <p:cNvSpPr/>
          <p:nvPr/>
        </p:nvSpPr>
        <p:spPr>
          <a:xfrm>
            <a:off x="205290" y="2070538"/>
            <a:ext cx="1242510" cy="486924"/>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Keyboard</a:t>
            </a:r>
          </a:p>
        </p:txBody>
      </p:sp>
      <p:sp>
        <p:nvSpPr>
          <p:cNvPr id="8" name="Rectangle 7">
            <a:extLst>
              <a:ext uri="{FF2B5EF4-FFF2-40B4-BE49-F238E27FC236}">
                <a16:creationId xmlns:a16="http://schemas.microsoft.com/office/drawing/2014/main" id="{C8149475-E768-4E6D-9259-906A0B258FC7}"/>
              </a:ext>
            </a:extLst>
          </p:cNvPr>
          <p:cNvSpPr/>
          <p:nvPr/>
        </p:nvSpPr>
        <p:spPr>
          <a:xfrm>
            <a:off x="2491289" y="1827076"/>
            <a:ext cx="1502641" cy="2314000"/>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Program</a:t>
            </a: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    :</a:t>
            </a:r>
            <a:br>
              <a:rPr lang="en-US" dirty="0">
                <a:ln w="0"/>
                <a:solidFill>
                  <a:schemeClr val="tx1"/>
                </a:solidFill>
                <a:effectLst>
                  <a:outerShdw blurRad="38100" dist="19050" dir="2700000" algn="tl" rotWithShape="0">
                    <a:schemeClr val="dk1">
                      <a:alpha val="40000"/>
                    </a:schemeClr>
                  </a:outerShdw>
                </a:effectLst>
              </a:rPr>
            </a:br>
            <a:r>
              <a:rPr lang="en-US" dirty="0">
                <a:ln w="0"/>
                <a:solidFill>
                  <a:schemeClr val="tx1"/>
                </a:solidFill>
                <a:effectLst>
                  <a:outerShdw blurRad="38100" dist="19050" dir="2700000" algn="tl" rotWithShape="0">
                    <a:schemeClr val="dk1">
                      <a:alpha val="40000"/>
                    </a:schemeClr>
                  </a:outerShdw>
                </a:effectLst>
              </a:rPr>
              <a:t>  get input</a:t>
            </a:r>
            <a:br>
              <a:rPr lang="en-US" dirty="0">
                <a:ln w="0"/>
                <a:solidFill>
                  <a:schemeClr val="tx1"/>
                </a:solidFill>
                <a:effectLst>
                  <a:outerShdw blurRad="38100" dist="19050" dir="2700000" algn="tl" rotWithShape="0">
                    <a:schemeClr val="dk1">
                      <a:alpha val="40000"/>
                    </a:schemeClr>
                  </a:outerShdw>
                </a:effectLst>
              </a:rPr>
            </a:br>
            <a:r>
              <a:rPr lang="en-US" dirty="0">
                <a:ln w="0"/>
                <a:solidFill>
                  <a:schemeClr val="tx1"/>
                </a:solidFill>
                <a:effectLst>
                  <a:outerShdw blurRad="38100" dist="19050" dir="2700000" algn="tl" rotWithShape="0">
                    <a:schemeClr val="dk1">
                      <a:alpha val="40000"/>
                    </a:schemeClr>
                  </a:outerShdw>
                </a:effectLst>
              </a:rPr>
              <a:t>    :</a:t>
            </a:r>
          </a:p>
        </p:txBody>
      </p:sp>
      <p:cxnSp>
        <p:nvCxnSpPr>
          <p:cNvPr id="10" name="Straight Arrow Connector 9">
            <a:extLst>
              <a:ext uri="{FF2B5EF4-FFF2-40B4-BE49-F238E27FC236}">
                <a16:creationId xmlns:a16="http://schemas.microsoft.com/office/drawing/2014/main" id="{1386D8AE-0E36-46D1-9716-028929170E18}"/>
              </a:ext>
            </a:extLst>
          </p:cNvPr>
          <p:cNvCxnSpPr>
            <a:stCxn id="7" idx="3"/>
          </p:cNvCxnSpPr>
          <p:nvPr/>
        </p:nvCxnSpPr>
        <p:spPr>
          <a:xfrm>
            <a:off x="1447800" y="2314000"/>
            <a:ext cx="10434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87D4ABA-68C2-4261-8B1E-B49DCE93AEAD}"/>
              </a:ext>
            </a:extLst>
          </p:cNvPr>
          <p:cNvCxnSpPr/>
          <p:nvPr/>
        </p:nvCxnSpPr>
        <p:spPr>
          <a:xfrm flipH="1">
            <a:off x="2123090" y="3426374"/>
            <a:ext cx="45194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76D4D230-38E0-4E08-A4CF-AEA2EC4D3EE6}"/>
              </a:ext>
            </a:extLst>
          </p:cNvPr>
          <p:cNvSpPr txBox="1"/>
          <p:nvPr/>
        </p:nvSpPr>
        <p:spPr>
          <a:xfrm>
            <a:off x="1296269" y="3242031"/>
            <a:ext cx="728726" cy="369332"/>
          </a:xfrm>
          <a:prstGeom prst="rect">
            <a:avLst/>
          </a:prstGeom>
          <a:noFill/>
        </p:spPr>
        <p:txBody>
          <a:bodyPr wrap="none" rtlCol="0">
            <a:spAutoFit/>
          </a:bodyPr>
          <a:lstStyle/>
          <a:p>
            <a:r>
              <a:rPr lang="en-US" dirty="0"/>
              <a:t>(wait)</a:t>
            </a:r>
          </a:p>
        </p:txBody>
      </p:sp>
      <p:sp>
        <p:nvSpPr>
          <p:cNvPr id="14" name="Rectangle 13">
            <a:extLst>
              <a:ext uri="{FF2B5EF4-FFF2-40B4-BE49-F238E27FC236}">
                <a16:creationId xmlns:a16="http://schemas.microsoft.com/office/drawing/2014/main" id="{8D2A6CB8-3A95-4C5C-B764-D55A38F3555D}"/>
              </a:ext>
            </a:extLst>
          </p:cNvPr>
          <p:cNvSpPr/>
          <p:nvPr/>
        </p:nvSpPr>
        <p:spPr>
          <a:xfrm>
            <a:off x="4529958" y="2017988"/>
            <a:ext cx="1242510" cy="486924"/>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Keyboard</a:t>
            </a:r>
          </a:p>
        </p:txBody>
      </p:sp>
      <p:sp>
        <p:nvSpPr>
          <p:cNvPr id="15" name="Rectangle 14">
            <a:extLst>
              <a:ext uri="{FF2B5EF4-FFF2-40B4-BE49-F238E27FC236}">
                <a16:creationId xmlns:a16="http://schemas.microsoft.com/office/drawing/2014/main" id="{847BEAC3-91FF-4520-8AC8-EE2EE7B96CC5}"/>
              </a:ext>
            </a:extLst>
          </p:cNvPr>
          <p:cNvSpPr/>
          <p:nvPr/>
        </p:nvSpPr>
        <p:spPr>
          <a:xfrm>
            <a:off x="6815957" y="1774526"/>
            <a:ext cx="1502641" cy="2314000"/>
          </a:xfrm>
          <a:prstGeom prst="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Program</a:t>
            </a:r>
          </a:p>
          <a:p>
            <a:pPr algn="ctr"/>
            <a:endParaRPr lang="en-US" dirty="0">
              <a:ln w="0"/>
              <a:solidFill>
                <a:schemeClr val="tx1"/>
              </a:solidFill>
              <a:effectLst>
                <a:outerShdw blurRad="38100" dist="19050" dir="2700000" algn="tl" rotWithShape="0">
                  <a:schemeClr val="dk1">
                    <a:alpha val="40000"/>
                  </a:schemeClr>
                </a:outerShdw>
              </a:effectLst>
            </a:endParaRPr>
          </a:p>
          <a:p>
            <a:pPr algn="ctr"/>
            <a:endParaRPr lang="en-US" dirty="0">
              <a:ln w="0"/>
              <a:solidFill>
                <a:schemeClr val="tx1"/>
              </a:solidFill>
              <a:effectLst>
                <a:outerShdw blurRad="38100" dist="19050" dir="2700000" algn="tl" rotWithShape="0">
                  <a:schemeClr val="dk1">
                    <a:alpha val="40000"/>
                  </a:schemeClr>
                </a:outerShdw>
              </a:effectLst>
            </a:endParaRPr>
          </a:p>
          <a:p>
            <a:r>
              <a:rPr lang="en-US" dirty="0">
                <a:ln w="0"/>
                <a:solidFill>
                  <a:schemeClr val="tx1"/>
                </a:solidFill>
                <a:effectLst>
                  <a:outerShdw blurRad="38100" dist="19050" dir="2700000" algn="tl" rotWithShape="0">
                    <a:schemeClr val="dk1">
                      <a:alpha val="40000"/>
                    </a:schemeClr>
                  </a:outerShdw>
                </a:effectLst>
              </a:rPr>
              <a:t>    :</a:t>
            </a:r>
            <a:br>
              <a:rPr lang="en-US" dirty="0">
                <a:ln w="0"/>
                <a:solidFill>
                  <a:schemeClr val="tx1"/>
                </a:solidFill>
                <a:effectLst>
                  <a:outerShdw blurRad="38100" dist="19050" dir="2700000" algn="tl" rotWithShape="0">
                    <a:schemeClr val="dk1">
                      <a:alpha val="40000"/>
                    </a:schemeClr>
                  </a:outerShdw>
                </a:effectLst>
              </a:rPr>
            </a:br>
            <a:r>
              <a:rPr lang="en-US" dirty="0">
                <a:ln w="0"/>
                <a:solidFill>
                  <a:schemeClr val="tx1"/>
                </a:solidFill>
                <a:effectLst>
                  <a:outerShdw blurRad="38100" dist="19050" dir="2700000" algn="tl" rotWithShape="0">
                    <a:schemeClr val="dk1">
                      <a:alpha val="40000"/>
                    </a:schemeClr>
                  </a:outerShdw>
                </a:effectLst>
              </a:rPr>
              <a:t>  get input</a:t>
            </a:r>
            <a:br>
              <a:rPr lang="en-US" dirty="0">
                <a:ln w="0"/>
                <a:solidFill>
                  <a:schemeClr val="tx1"/>
                </a:solidFill>
                <a:effectLst>
                  <a:outerShdw blurRad="38100" dist="19050" dir="2700000" algn="tl" rotWithShape="0">
                    <a:schemeClr val="dk1">
                      <a:alpha val="40000"/>
                    </a:schemeClr>
                  </a:outerShdw>
                </a:effectLst>
              </a:rPr>
            </a:br>
            <a:r>
              <a:rPr lang="en-US" dirty="0">
                <a:ln w="0"/>
                <a:solidFill>
                  <a:schemeClr val="tx1"/>
                </a:solidFill>
                <a:effectLst>
                  <a:outerShdw blurRad="38100" dist="19050" dir="2700000" algn="tl" rotWithShape="0">
                    <a:schemeClr val="dk1">
                      <a:alpha val="40000"/>
                    </a:schemeClr>
                  </a:outerShdw>
                </a:effectLst>
              </a:rPr>
              <a:t>    :</a:t>
            </a:r>
          </a:p>
        </p:txBody>
      </p:sp>
      <p:cxnSp>
        <p:nvCxnSpPr>
          <p:cNvPr id="16" name="Straight Arrow Connector 15">
            <a:extLst>
              <a:ext uri="{FF2B5EF4-FFF2-40B4-BE49-F238E27FC236}">
                <a16:creationId xmlns:a16="http://schemas.microsoft.com/office/drawing/2014/main" id="{A38B1E78-59F8-42BF-BFFA-EC53784D813E}"/>
              </a:ext>
            </a:extLst>
          </p:cNvPr>
          <p:cNvCxnSpPr>
            <a:stCxn id="14" idx="3"/>
          </p:cNvCxnSpPr>
          <p:nvPr/>
        </p:nvCxnSpPr>
        <p:spPr>
          <a:xfrm>
            <a:off x="5772468" y="2261450"/>
            <a:ext cx="104348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2EA44441-EAD9-4F27-BC5E-78532A17BEDC}"/>
              </a:ext>
            </a:extLst>
          </p:cNvPr>
          <p:cNvCxnSpPr/>
          <p:nvPr/>
        </p:nvCxnSpPr>
        <p:spPr>
          <a:xfrm flipH="1">
            <a:off x="6447758" y="3373824"/>
            <a:ext cx="45194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E8C14BC6-78F4-4301-BE18-CB1936776A51}"/>
              </a:ext>
            </a:extLst>
          </p:cNvPr>
          <p:cNvSpPr txBox="1"/>
          <p:nvPr/>
        </p:nvSpPr>
        <p:spPr>
          <a:xfrm>
            <a:off x="4607032" y="3103208"/>
            <a:ext cx="1688328" cy="646331"/>
          </a:xfrm>
          <a:prstGeom prst="rect">
            <a:avLst/>
          </a:prstGeom>
          <a:noFill/>
        </p:spPr>
        <p:txBody>
          <a:bodyPr wrap="square" rtlCol="0">
            <a:spAutoFit/>
          </a:bodyPr>
          <a:lstStyle/>
          <a:p>
            <a:r>
              <a:rPr lang="en-US" dirty="0"/>
              <a:t>(continue if no data present)</a:t>
            </a:r>
          </a:p>
        </p:txBody>
      </p:sp>
      <p:sp>
        <p:nvSpPr>
          <p:cNvPr id="19" name="TextBox 18">
            <a:extLst>
              <a:ext uri="{FF2B5EF4-FFF2-40B4-BE49-F238E27FC236}">
                <a16:creationId xmlns:a16="http://schemas.microsoft.com/office/drawing/2014/main" id="{1C4FE0A7-11A7-4B11-B1A5-9CA0236EF864}"/>
              </a:ext>
            </a:extLst>
          </p:cNvPr>
          <p:cNvSpPr txBox="1"/>
          <p:nvPr/>
        </p:nvSpPr>
        <p:spPr>
          <a:xfrm>
            <a:off x="1753642" y="4443334"/>
            <a:ext cx="970137" cy="369332"/>
          </a:xfrm>
          <a:prstGeom prst="rect">
            <a:avLst/>
          </a:prstGeom>
          <a:noFill/>
        </p:spPr>
        <p:txBody>
          <a:bodyPr wrap="none" rtlCol="0">
            <a:spAutoFit/>
          </a:bodyPr>
          <a:lstStyle/>
          <a:p>
            <a:r>
              <a:rPr lang="en-US" dirty="0"/>
              <a:t>Blocking</a:t>
            </a:r>
          </a:p>
        </p:txBody>
      </p:sp>
      <p:sp>
        <p:nvSpPr>
          <p:cNvPr id="20" name="TextBox 19">
            <a:extLst>
              <a:ext uri="{FF2B5EF4-FFF2-40B4-BE49-F238E27FC236}">
                <a16:creationId xmlns:a16="http://schemas.microsoft.com/office/drawing/2014/main" id="{EE7B9F65-89AE-4D0C-AC8D-C5EA54B57D72}"/>
              </a:ext>
            </a:extLst>
          </p:cNvPr>
          <p:cNvSpPr txBox="1"/>
          <p:nvPr/>
        </p:nvSpPr>
        <p:spPr>
          <a:xfrm>
            <a:off x="6137077" y="4468679"/>
            <a:ext cx="1430200" cy="369332"/>
          </a:xfrm>
          <a:prstGeom prst="rect">
            <a:avLst/>
          </a:prstGeom>
          <a:noFill/>
        </p:spPr>
        <p:txBody>
          <a:bodyPr wrap="none" rtlCol="0">
            <a:spAutoFit/>
          </a:bodyPr>
          <a:lstStyle/>
          <a:p>
            <a:r>
              <a:rPr lang="en-US" dirty="0"/>
              <a:t>Non-blocking</a:t>
            </a:r>
          </a:p>
        </p:txBody>
      </p:sp>
      <p:sp>
        <p:nvSpPr>
          <p:cNvPr id="21" name="TextBox 20">
            <a:extLst>
              <a:ext uri="{FF2B5EF4-FFF2-40B4-BE49-F238E27FC236}">
                <a16:creationId xmlns:a16="http://schemas.microsoft.com/office/drawing/2014/main" id="{30D3501D-F72D-4872-A20B-2405EC125418}"/>
              </a:ext>
            </a:extLst>
          </p:cNvPr>
          <p:cNvSpPr txBox="1"/>
          <p:nvPr/>
        </p:nvSpPr>
        <p:spPr>
          <a:xfrm>
            <a:off x="2737791" y="5622781"/>
            <a:ext cx="4015843" cy="369332"/>
          </a:xfrm>
          <a:prstGeom prst="rect">
            <a:avLst/>
          </a:prstGeom>
          <a:noFill/>
        </p:spPr>
        <p:txBody>
          <a:bodyPr wrap="none" rtlCol="0">
            <a:spAutoFit/>
          </a:bodyPr>
          <a:lstStyle/>
          <a:p>
            <a:r>
              <a:rPr lang="en-US" dirty="0"/>
              <a:t>Fig: Types of blocking on an input stream</a:t>
            </a:r>
          </a:p>
        </p:txBody>
      </p:sp>
    </p:spTree>
    <p:extLst>
      <p:ext uri="{BB962C8B-B14F-4D97-AF65-F5344CB8AC3E}">
        <p14:creationId xmlns:p14="http://schemas.microsoft.com/office/powerpoint/2010/main" val="20438795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E889A-F341-4780-9255-29A07C9C28CD}"/>
              </a:ext>
            </a:extLst>
          </p:cNvPr>
          <p:cNvSpPr>
            <a:spLocks noGrp="1"/>
          </p:cNvSpPr>
          <p:nvPr>
            <p:ph idx="1"/>
          </p:nvPr>
        </p:nvSpPr>
        <p:spPr/>
        <p:txBody>
          <a:bodyPr>
            <a:normAutofit fontScale="92500"/>
          </a:bodyPr>
          <a:lstStyle/>
          <a:p>
            <a:r>
              <a:rPr lang="en-US" dirty="0"/>
              <a:t>Being able to control blocking is important in a number of situations. </a:t>
            </a:r>
          </a:p>
          <a:p>
            <a:r>
              <a:rPr lang="en-US" dirty="0"/>
              <a:t>For e.g.: a banking machine typically does not wait forever for a user to enter a password, or to command a transaction. After waiting a fixed amount of time, a banking machine program typically continues to a portion of the program that ends the banking session, in order to protect the user. This is an example of timed blocking.</a:t>
            </a:r>
          </a:p>
        </p:txBody>
      </p:sp>
      <p:sp>
        <p:nvSpPr>
          <p:cNvPr id="4" name="Title 1">
            <a:extLst>
              <a:ext uri="{FF2B5EF4-FFF2-40B4-BE49-F238E27FC236}">
                <a16:creationId xmlns:a16="http://schemas.microsoft.com/office/drawing/2014/main" id="{E32DA304-5CF8-4D26-A8A2-CEAEC4639066}"/>
              </a:ext>
            </a:extLst>
          </p:cNvPr>
          <p:cNvSpPr txBox="1">
            <a:spLocks/>
          </p:cNvSpPr>
          <p:nvPr/>
        </p:nvSpPr>
        <p:spPr>
          <a:xfrm>
            <a:off x="1447800" y="274638"/>
            <a:ext cx="7565232"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t>Blocking and Nonblocking</a:t>
            </a:r>
            <a:endParaRPr lang="en-US" sz="4000" b="1" dirty="0">
              <a:latin typeface="Courier New"/>
              <a:cs typeface="Courier New"/>
            </a:endParaRPr>
          </a:p>
        </p:txBody>
      </p:sp>
      <p:cxnSp>
        <p:nvCxnSpPr>
          <p:cNvPr id="5" name="Straight Connector 4">
            <a:extLst>
              <a:ext uri="{FF2B5EF4-FFF2-40B4-BE49-F238E27FC236}">
                <a16:creationId xmlns:a16="http://schemas.microsoft.com/office/drawing/2014/main" id="{077F82A3-D53D-4F64-81C5-C66CE03FCD1E}"/>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a:extLst>
              <a:ext uri="{FF2B5EF4-FFF2-40B4-BE49-F238E27FC236}">
                <a16:creationId xmlns:a16="http://schemas.microsoft.com/office/drawing/2014/main" id="{B47935DA-82BB-4117-BABF-19B5D59E3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3657663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Unix Domain Stream Sockets</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5158277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BE889A-F341-4780-9255-29A07C9C28CD}"/>
              </a:ext>
            </a:extLst>
          </p:cNvPr>
          <p:cNvSpPr>
            <a:spLocks noGrp="1"/>
          </p:cNvSpPr>
          <p:nvPr>
            <p:ph idx="1"/>
          </p:nvPr>
        </p:nvSpPr>
        <p:spPr/>
        <p:txBody>
          <a:bodyPr>
            <a:normAutofit/>
          </a:bodyPr>
          <a:lstStyle/>
          <a:p>
            <a:r>
              <a:rPr lang="en-US" dirty="0"/>
              <a:t>Consider a movie-playing program (E.g. VLC Media player, Windows Media Player </a:t>
            </a:r>
            <a:r>
              <a:rPr lang="en-US" dirty="0" err="1"/>
              <a:t>etc</a:t>
            </a:r>
            <a:r>
              <a:rPr lang="en-US" dirty="0"/>
              <a:t>). </a:t>
            </a:r>
          </a:p>
          <a:p>
            <a:r>
              <a:rPr lang="en-US" dirty="0"/>
              <a:t>A user expects to be able to rewind, pause, and interact with a film while it is playing back. This can be accomplished through nonblocking input. </a:t>
            </a:r>
          </a:p>
        </p:txBody>
      </p:sp>
      <p:sp>
        <p:nvSpPr>
          <p:cNvPr id="4" name="Title 1">
            <a:extLst>
              <a:ext uri="{FF2B5EF4-FFF2-40B4-BE49-F238E27FC236}">
                <a16:creationId xmlns:a16="http://schemas.microsoft.com/office/drawing/2014/main" id="{E32DA304-5CF8-4D26-A8A2-CEAEC4639066}"/>
              </a:ext>
            </a:extLst>
          </p:cNvPr>
          <p:cNvSpPr txBox="1">
            <a:spLocks/>
          </p:cNvSpPr>
          <p:nvPr/>
        </p:nvSpPr>
        <p:spPr>
          <a:xfrm>
            <a:off x="1447800" y="274638"/>
            <a:ext cx="7565232"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t>Blocking and Nonblocking</a:t>
            </a:r>
            <a:endParaRPr lang="en-US" sz="4000" b="1" dirty="0">
              <a:latin typeface="Courier New"/>
              <a:cs typeface="Courier New"/>
            </a:endParaRPr>
          </a:p>
        </p:txBody>
      </p:sp>
      <p:cxnSp>
        <p:nvCxnSpPr>
          <p:cNvPr id="5" name="Straight Connector 4">
            <a:extLst>
              <a:ext uri="{FF2B5EF4-FFF2-40B4-BE49-F238E27FC236}">
                <a16:creationId xmlns:a16="http://schemas.microsoft.com/office/drawing/2014/main" id="{077F82A3-D53D-4F64-81C5-C66CE03FCD1E}"/>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a:extLst>
              <a:ext uri="{FF2B5EF4-FFF2-40B4-BE49-F238E27FC236}">
                <a16:creationId xmlns:a16="http://schemas.microsoft.com/office/drawing/2014/main" id="{B47935DA-82BB-4117-BABF-19B5D59E3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29231898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61</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I/O Multiplexing</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11176751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1CFA40-DF9F-46D0-92B8-35190ED16E5B}"/>
              </a:ext>
            </a:extLst>
          </p:cNvPr>
          <p:cNvSpPr>
            <a:spLocks noGrp="1"/>
          </p:cNvSpPr>
          <p:nvPr>
            <p:ph idx="1"/>
          </p:nvPr>
        </p:nvSpPr>
        <p:spPr/>
        <p:txBody>
          <a:bodyPr>
            <a:normAutofit fontScale="70000" lnSpcReduction="20000"/>
          </a:bodyPr>
          <a:lstStyle/>
          <a:p>
            <a:pPr marL="0" indent="0">
              <a:buNone/>
            </a:pPr>
            <a:r>
              <a:rPr lang="en-US" dirty="0"/>
              <a:t>I/O multiplexing is typically used in networking applications in the following scenarios:</a:t>
            </a:r>
          </a:p>
          <a:p>
            <a:pPr marL="0" indent="0">
              <a:buNone/>
            </a:pPr>
            <a:endParaRPr lang="en-US" dirty="0"/>
          </a:p>
          <a:p>
            <a:r>
              <a:rPr lang="en-US" dirty="0"/>
              <a:t>When a client is handling multiple descriptors (normally interactive input and a network socket)</a:t>
            </a:r>
          </a:p>
          <a:p>
            <a:r>
              <a:rPr lang="en-US" dirty="0"/>
              <a:t>When a client to handle multiple sockets at the same time (this is possible, but rare)</a:t>
            </a:r>
          </a:p>
          <a:p>
            <a:r>
              <a:rPr lang="en-US" dirty="0"/>
              <a:t>If a TCP server handles both a listening socket and its connected sockets</a:t>
            </a:r>
          </a:p>
          <a:p>
            <a:r>
              <a:rPr lang="en-US" dirty="0"/>
              <a:t>If a server handles both TCP and UDP</a:t>
            </a:r>
          </a:p>
          <a:p>
            <a:r>
              <a:rPr lang="en-US" dirty="0"/>
              <a:t>If a server handles multiple services and perhaps multiple protocols</a:t>
            </a:r>
          </a:p>
          <a:p>
            <a:endParaRPr lang="en-US" dirty="0"/>
          </a:p>
          <a:p>
            <a:pPr marL="0" indent="0">
              <a:buNone/>
            </a:pPr>
            <a:r>
              <a:rPr lang="en-US" dirty="0"/>
              <a:t>I/O multiplexing is not limited to network programming. Many nontrivial applications find a need for these techniques.</a:t>
            </a:r>
          </a:p>
          <a:p>
            <a:endParaRPr lang="en-US" dirty="0"/>
          </a:p>
          <a:p>
            <a:endParaRPr lang="en-US" dirty="0"/>
          </a:p>
        </p:txBody>
      </p:sp>
      <p:sp>
        <p:nvSpPr>
          <p:cNvPr id="5" name="Title 1">
            <a:extLst>
              <a:ext uri="{FF2B5EF4-FFF2-40B4-BE49-F238E27FC236}">
                <a16:creationId xmlns:a16="http://schemas.microsoft.com/office/drawing/2014/main" id="{333697B5-78B0-46EC-8CE3-14175A711918}"/>
              </a:ext>
            </a:extLst>
          </p:cNvPr>
          <p:cNvSpPr txBox="1">
            <a:spLocks/>
          </p:cNvSpPr>
          <p:nvPr/>
        </p:nvSpPr>
        <p:spPr>
          <a:xfrm>
            <a:off x="1447800" y="274638"/>
            <a:ext cx="7565232"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t>Definition</a:t>
            </a:r>
            <a:endParaRPr lang="en-US" sz="4000" b="1" dirty="0">
              <a:latin typeface="Courier New"/>
              <a:cs typeface="Courier New"/>
            </a:endParaRPr>
          </a:p>
        </p:txBody>
      </p:sp>
      <p:cxnSp>
        <p:nvCxnSpPr>
          <p:cNvPr id="6" name="Straight Connector 5">
            <a:extLst>
              <a:ext uri="{FF2B5EF4-FFF2-40B4-BE49-F238E27FC236}">
                <a16:creationId xmlns:a16="http://schemas.microsoft.com/office/drawing/2014/main" id="{47C1CE32-315B-4E02-99AF-9ABD5A9643EC}"/>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7" name="Picture 6" descr="trads-06-bg.jpg">
            <a:extLst>
              <a:ext uri="{FF2B5EF4-FFF2-40B4-BE49-F238E27FC236}">
                <a16:creationId xmlns:a16="http://schemas.microsoft.com/office/drawing/2014/main" id="{CA2E4507-3E7D-48BB-9D30-54A9976F0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6711548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2D44FA-0716-4B6C-9814-04554D0D4866}"/>
              </a:ext>
            </a:extLst>
          </p:cNvPr>
          <p:cNvSpPr>
            <a:spLocks noGrp="1"/>
          </p:cNvSpPr>
          <p:nvPr>
            <p:ph idx="1"/>
          </p:nvPr>
        </p:nvSpPr>
        <p:spPr/>
        <p:txBody>
          <a:bodyPr>
            <a:normAutofit fontScale="92500"/>
          </a:bodyPr>
          <a:lstStyle/>
          <a:p>
            <a:r>
              <a:rPr lang="en-US" dirty="0"/>
              <a:t>There are normally two distinct phases for an input operation:</a:t>
            </a:r>
          </a:p>
          <a:p>
            <a:pPr marL="0" indent="0">
              <a:buNone/>
            </a:pPr>
            <a:r>
              <a:rPr lang="en-US" dirty="0"/>
              <a:t>1.Waiting for the data to be ready. This involves waiting for data to arrive on the network. When the packet arrives, it is copied into a buffer within the kernel.</a:t>
            </a:r>
          </a:p>
          <a:p>
            <a:pPr marL="0" indent="0">
              <a:buNone/>
            </a:pPr>
            <a:r>
              <a:rPr lang="en-US" dirty="0"/>
              <a:t>2.Copying the data from the kernel to the process. This means copying the (ready) data from the kernel's buffer into our application buffer</a:t>
            </a:r>
          </a:p>
          <a:p>
            <a:endParaRPr lang="en-US" dirty="0"/>
          </a:p>
        </p:txBody>
      </p:sp>
      <p:sp>
        <p:nvSpPr>
          <p:cNvPr id="4" name="Title 1">
            <a:extLst>
              <a:ext uri="{FF2B5EF4-FFF2-40B4-BE49-F238E27FC236}">
                <a16:creationId xmlns:a16="http://schemas.microsoft.com/office/drawing/2014/main" id="{8E37DD34-8D5B-4D82-8D94-F220E1405B89}"/>
              </a:ext>
            </a:extLst>
          </p:cNvPr>
          <p:cNvSpPr txBox="1">
            <a:spLocks/>
          </p:cNvSpPr>
          <p:nvPr/>
        </p:nvSpPr>
        <p:spPr>
          <a:xfrm>
            <a:off x="1447800" y="274638"/>
            <a:ext cx="7565232"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t>Definition</a:t>
            </a:r>
            <a:endParaRPr lang="en-US" sz="4000" b="1" dirty="0">
              <a:latin typeface="Courier New"/>
              <a:cs typeface="Courier New"/>
            </a:endParaRPr>
          </a:p>
        </p:txBody>
      </p:sp>
      <p:cxnSp>
        <p:nvCxnSpPr>
          <p:cNvPr id="5" name="Straight Connector 4">
            <a:extLst>
              <a:ext uri="{FF2B5EF4-FFF2-40B4-BE49-F238E27FC236}">
                <a16:creationId xmlns:a16="http://schemas.microsoft.com/office/drawing/2014/main" id="{D832BE8B-7364-4465-9D18-547C104B21FC}"/>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a:extLst>
              <a:ext uri="{FF2B5EF4-FFF2-40B4-BE49-F238E27FC236}">
                <a16:creationId xmlns:a16="http://schemas.microsoft.com/office/drawing/2014/main" id="{6A0282E5-084F-4D85-828D-8C7F1DC78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34002457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2D44FA-0716-4B6C-9814-04554D0D4866}"/>
              </a:ext>
            </a:extLst>
          </p:cNvPr>
          <p:cNvSpPr>
            <a:spLocks noGrp="1"/>
          </p:cNvSpPr>
          <p:nvPr>
            <p:ph idx="1"/>
          </p:nvPr>
        </p:nvSpPr>
        <p:spPr/>
        <p:txBody>
          <a:bodyPr>
            <a:normAutofit/>
          </a:bodyPr>
          <a:lstStyle/>
          <a:p>
            <a:r>
              <a:rPr lang="en-US" sz="2400" b="0" i="0" dirty="0">
                <a:effectLst/>
                <a:latin typeface="Source Sans Pro" panose="020B0503030403020204" pitchFamily="34" charset="0"/>
              </a:rPr>
              <a:t>The most prevalent model for I/O is the blocking I/O model. </a:t>
            </a:r>
          </a:p>
          <a:p>
            <a:r>
              <a:rPr lang="en-US" sz="2400" b="0" i="0" dirty="0">
                <a:effectLst/>
                <a:latin typeface="Source Sans Pro" panose="020B0503030403020204" pitchFamily="34" charset="0"/>
              </a:rPr>
              <a:t>By default, all sockets are blocking. </a:t>
            </a:r>
            <a:endParaRPr lang="en-US" sz="2400" dirty="0">
              <a:latin typeface="Source Sans Pro" panose="020B0503030403020204" pitchFamily="34" charset="0"/>
            </a:endParaRPr>
          </a:p>
          <a:p>
            <a:endParaRPr lang="en-US" sz="2400" dirty="0"/>
          </a:p>
        </p:txBody>
      </p:sp>
      <p:sp>
        <p:nvSpPr>
          <p:cNvPr id="4" name="Title 1">
            <a:extLst>
              <a:ext uri="{FF2B5EF4-FFF2-40B4-BE49-F238E27FC236}">
                <a16:creationId xmlns:a16="http://schemas.microsoft.com/office/drawing/2014/main" id="{8E37DD34-8D5B-4D82-8D94-F220E1405B89}"/>
              </a:ext>
            </a:extLst>
          </p:cNvPr>
          <p:cNvSpPr txBox="1">
            <a:spLocks/>
          </p:cNvSpPr>
          <p:nvPr/>
        </p:nvSpPr>
        <p:spPr>
          <a:xfrm>
            <a:off x="1447800" y="274638"/>
            <a:ext cx="7565232"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t>Blocking I/O Model</a:t>
            </a:r>
            <a:endParaRPr lang="en-US" sz="4000" b="1" dirty="0">
              <a:latin typeface="Courier New"/>
              <a:cs typeface="Courier New"/>
            </a:endParaRPr>
          </a:p>
        </p:txBody>
      </p:sp>
      <p:cxnSp>
        <p:nvCxnSpPr>
          <p:cNvPr id="5" name="Straight Connector 4">
            <a:extLst>
              <a:ext uri="{FF2B5EF4-FFF2-40B4-BE49-F238E27FC236}">
                <a16:creationId xmlns:a16="http://schemas.microsoft.com/office/drawing/2014/main" id="{D832BE8B-7364-4465-9D18-547C104B21FC}"/>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a:extLst>
              <a:ext uri="{FF2B5EF4-FFF2-40B4-BE49-F238E27FC236}">
                <a16:creationId xmlns:a16="http://schemas.microsoft.com/office/drawing/2014/main" id="{6A0282E5-084F-4D85-828D-8C7F1DC78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4098" name="Picture 2" descr="Figure 6.1. Blocking I/O model.">
            <a:extLst>
              <a:ext uri="{FF2B5EF4-FFF2-40B4-BE49-F238E27FC236}">
                <a16:creationId xmlns:a16="http://schemas.microsoft.com/office/drawing/2014/main" id="{BACD837F-88BA-465F-89F2-3B85AE43C8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68131"/>
            <a:ext cx="5019675" cy="28670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252143A-C11B-4E84-9EB6-1A74309E3327}"/>
              </a:ext>
            </a:extLst>
          </p:cNvPr>
          <p:cNvSpPr txBox="1"/>
          <p:nvPr/>
        </p:nvSpPr>
        <p:spPr>
          <a:xfrm>
            <a:off x="5019675" y="2560638"/>
            <a:ext cx="3881134" cy="4093428"/>
          </a:xfrm>
          <a:prstGeom prst="rect">
            <a:avLst/>
          </a:prstGeom>
          <a:noFill/>
        </p:spPr>
        <p:txBody>
          <a:bodyPr wrap="square">
            <a:spAutoFit/>
          </a:bodyPr>
          <a:lstStyle/>
          <a:p>
            <a:r>
              <a:rPr lang="en-US" sz="2000" dirty="0"/>
              <a:t>In the figure above, the process calls </a:t>
            </a:r>
            <a:r>
              <a:rPr lang="en-US" sz="2000" b="1" dirty="0" err="1"/>
              <a:t>recvfrom</a:t>
            </a:r>
            <a:r>
              <a:rPr lang="en-US" sz="2000" b="1" dirty="0"/>
              <a:t> </a:t>
            </a:r>
            <a:r>
              <a:rPr lang="en-US" sz="2000" dirty="0"/>
              <a:t>and the system call does not return until the datagram arrives and is copied into our application buffer, or an error occurs</a:t>
            </a:r>
          </a:p>
          <a:p>
            <a:endParaRPr lang="en-US" sz="2000" dirty="0"/>
          </a:p>
          <a:p>
            <a:r>
              <a:rPr lang="en-US" sz="2000" dirty="0"/>
              <a:t>We say that the process is blocked the entire time from when it calls </a:t>
            </a:r>
            <a:r>
              <a:rPr lang="en-US" sz="2000" dirty="0" err="1"/>
              <a:t>recvfrom</a:t>
            </a:r>
            <a:r>
              <a:rPr lang="en-US" sz="2000" dirty="0"/>
              <a:t> until it returns. When </a:t>
            </a:r>
            <a:r>
              <a:rPr lang="en-US" sz="2000" dirty="0" err="1"/>
              <a:t>recvfrom</a:t>
            </a:r>
            <a:r>
              <a:rPr lang="en-US" sz="2000" dirty="0"/>
              <a:t> returns successfully, our application processes the datagram.</a:t>
            </a:r>
          </a:p>
        </p:txBody>
      </p:sp>
    </p:spTree>
    <p:extLst>
      <p:ext uri="{BB962C8B-B14F-4D97-AF65-F5344CB8AC3E}">
        <p14:creationId xmlns:p14="http://schemas.microsoft.com/office/powerpoint/2010/main" val="18448301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33697B5-78B0-46EC-8CE3-14175A711918}"/>
              </a:ext>
            </a:extLst>
          </p:cNvPr>
          <p:cNvSpPr txBox="1">
            <a:spLocks/>
          </p:cNvSpPr>
          <p:nvPr/>
        </p:nvSpPr>
        <p:spPr>
          <a:xfrm>
            <a:off x="1447800" y="274638"/>
            <a:ext cx="7565232"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t>Nonblocking I/O Model</a:t>
            </a:r>
            <a:endParaRPr lang="en-US" sz="4000" b="1" dirty="0">
              <a:latin typeface="Courier New"/>
              <a:cs typeface="Courier New"/>
            </a:endParaRPr>
          </a:p>
        </p:txBody>
      </p:sp>
      <p:cxnSp>
        <p:nvCxnSpPr>
          <p:cNvPr id="6" name="Straight Connector 5">
            <a:extLst>
              <a:ext uri="{FF2B5EF4-FFF2-40B4-BE49-F238E27FC236}">
                <a16:creationId xmlns:a16="http://schemas.microsoft.com/office/drawing/2014/main" id="{47C1CE32-315B-4E02-99AF-9ABD5A9643EC}"/>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7" name="Picture 6" descr="trads-06-bg.jpg">
            <a:extLst>
              <a:ext uri="{FF2B5EF4-FFF2-40B4-BE49-F238E27FC236}">
                <a16:creationId xmlns:a16="http://schemas.microsoft.com/office/drawing/2014/main" id="{CA2E4507-3E7D-48BB-9D30-54A9976F0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2052" name="Picture 4" descr="Figure 6.2. Nonblocking I/O model.">
            <a:extLst>
              <a:ext uri="{FF2B5EF4-FFF2-40B4-BE49-F238E27FC236}">
                <a16:creationId xmlns:a16="http://schemas.microsoft.com/office/drawing/2014/main" id="{519E0BA1-E44A-4E40-B6D0-469A70DFF59E}"/>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32397" y="3003351"/>
            <a:ext cx="4962525" cy="27717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3C38036-EB18-44D3-8DA2-37A66E2BED6D}"/>
              </a:ext>
            </a:extLst>
          </p:cNvPr>
          <p:cNvSpPr txBox="1"/>
          <p:nvPr/>
        </p:nvSpPr>
        <p:spPr>
          <a:xfrm>
            <a:off x="457200" y="1545432"/>
            <a:ext cx="8313420" cy="1323439"/>
          </a:xfrm>
          <a:prstGeom prst="rect">
            <a:avLst/>
          </a:prstGeom>
          <a:noFill/>
        </p:spPr>
        <p:txBody>
          <a:bodyPr wrap="square">
            <a:spAutoFit/>
          </a:bodyPr>
          <a:lstStyle/>
          <a:p>
            <a:pPr marL="285750" indent="-285750">
              <a:buFont typeface="Arial" panose="020B0604020202020204" pitchFamily="34" charset="0"/>
              <a:buChar char="•"/>
            </a:pPr>
            <a:r>
              <a:rPr lang="en-US" sz="2000" dirty="0"/>
              <a:t>When a socket is set to be nonblocking, we are telling the kernel "when an I/O operation that I request cannot be completed without putting the process to sleep, do not put the process to sleep, but return an error instead".</a:t>
            </a:r>
          </a:p>
        </p:txBody>
      </p:sp>
      <p:sp>
        <p:nvSpPr>
          <p:cNvPr id="14" name="TextBox 13">
            <a:extLst>
              <a:ext uri="{FF2B5EF4-FFF2-40B4-BE49-F238E27FC236}">
                <a16:creationId xmlns:a16="http://schemas.microsoft.com/office/drawing/2014/main" id="{A85ADA9A-9785-4576-A955-9E5B9C9FDDF6}"/>
              </a:ext>
            </a:extLst>
          </p:cNvPr>
          <p:cNvSpPr txBox="1"/>
          <p:nvPr/>
        </p:nvSpPr>
        <p:spPr>
          <a:xfrm>
            <a:off x="5230416" y="2917791"/>
            <a:ext cx="3540204" cy="3139321"/>
          </a:xfrm>
          <a:prstGeom prst="rect">
            <a:avLst/>
          </a:prstGeom>
          <a:noFill/>
        </p:spPr>
        <p:txBody>
          <a:bodyPr wrap="square">
            <a:spAutoFit/>
          </a:bodyPr>
          <a:lstStyle/>
          <a:p>
            <a:pPr marL="285750" indent="-285750">
              <a:buFont typeface="Arial" panose="020B0604020202020204" pitchFamily="34" charset="0"/>
              <a:buChar char="•"/>
            </a:pPr>
            <a:r>
              <a:rPr lang="en-US" dirty="0"/>
              <a:t>For the first three </a:t>
            </a:r>
            <a:r>
              <a:rPr lang="en-US" b="1" dirty="0" err="1"/>
              <a:t>recvfrom</a:t>
            </a:r>
            <a:r>
              <a:rPr lang="en-US" dirty="0"/>
              <a:t>, there is no data to return and the kernel immediately returns an error of EWOULDBLOCK.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the fourth time we call </a:t>
            </a:r>
            <a:r>
              <a:rPr lang="en-US" b="1" dirty="0" err="1"/>
              <a:t>recvfrom</a:t>
            </a:r>
            <a:r>
              <a:rPr lang="en-US" dirty="0"/>
              <a:t>, a datagram is ready, it is copied into our application buffer, and </a:t>
            </a:r>
            <a:r>
              <a:rPr lang="en-US" b="1" dirty="0" err="1"/>
              <a:t>recvfrom</a:t>
            </a:r>
            <a:r>
              <a:rPr lang="en-US" b="1" dirty="0"/>
              <a:t> </a:t>
            </a:r>
            <a:r>
              <a:rPr lang="en-US" dirty="0"/>
              <a:t>returns successfully. We then process the data.</a:t>
            </a:r>
          </a:p>
        </p:txBody>
      </p:sp>
    </p:spTree>
    <p:extLst>
      <p:ext uri="{BB962C8B-B14F-4D97-AF65-F5344CB8AC3E}">
        <p14:creationId xmlns:p14="http://schemas.microsoft.com/office/powerpoint/2010/main" val="33369414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Dealing with Blocking Calls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spcBef>
                <a:spcPts val="0"/>
              </a:spcBef>
              <a:spcAft>
                <a:spcPts val="600"/>
              </a:spcAft>
            </a:pPr>
            <a:r>
              <a:rPr lang="en-US" sz="2400" dirty="0"/>
              <a:t>Many functions block </a:t>
            </a:r>
            <a:endParaRPr lang="en-US" sz="2800" dirty="0"/>
          </a:p>
          <a:p>
            <a:pPr lvl="1">
              <a:spcBef>
                <a:spcPts val="0"/>
              </a:spcBef>
              <a:spcAft>
                <a:spcPts val="600"/>
              </a:spcAft>
              <a:tabLst>
                <a:tab pos="2744788" algn="l"/>
              </a:tabLst>
            </a:pPr>
            <a:r>
              <a:rPr lang="en-US" sz="2000" dirty="0">
                <a:solidFill>
                  <a:srgbClr val="2F02F0"/>
                </a:solidFill>
                <a:latin typeface="Arial" charset="0"/>
              </a:rPr>
              <a:t>accept</a:t>
            </a:r>
            <a:r>
              <a:rPr lang="en-US" sz="2000" dirty="0"/>
              <a:t> 	until a connection comes in</a:t>
            </a:r>
          </a:p>
          <a:p>
            <a:pPr lvl="1">
              <a:spcBef>
                <a:spcPts val="0"/>
              </a:spcBef>
              <a:spcAft>
                <a:spcPts val="600"/>
              </a:spcAft>
              <a:tabLst>
                <a:tab pos="2744788" algn="l"/>
              </a:tabLst>
            </a:pPr>
            <a:r>
              <a:rPr lang="en-US" sz="2000" dirty="0">
                <a:solidFill>
                  <a:srgbClr val="2F02F0"/>
                </a:solidFill>
                <a:latin typeface="Arial" charset="0"/>
              </a:rPr>
              <a:t>connect</a:t>
            </a:r>
            <a:r>
              <a:rPr lang="en-US" sz="2000" dirty="0"/>
              <a:t>	until the connection is established</a:t>
            </a:r>
          </a:p>
          <a:p>
            <a:pPr lvl="1">
              <a:spcBef>
                <a:spcPts val="0"/>
              </a:spcBef>
              <a:spcAft>
                <a:spcPts val="600"/>
              </a:spcAft>
              <a:tabLst>
                <a:tab pos="2744788" algn="l"/>
              </a:tabLst>
            </a:pPr>
            <a:r>
              <a:rPr lang="en-US" sz="2000" dirty="0" err="1">
                <a:solidFill>
                  <a:srgbClr val="2F02F0"/>
                </a:solidFill>
                <a:latin typeface="Arial" charset="0"/>
              </a:rPr>
              <a:t>recv</a:t>
            </a:r>
            <a:r>
              <a:rPr lang="en-US" sz="2000" dirty="0">
                <a:latin typeface="Arial" charset="0"/>
              </a:rPr>
              <a:t>, </a:t>
            </a:r>
            <a:r>
              <a:rPr lang="en-US" sz="2000" dirty="0" err="1">
                <a:solidFill>
                  <a:srgbClr val="2F02F0"/>
                </a:solidFill>
                <a:latin typeface="Arial" charset="0"/>
              </a:rPr>
              <a:t>recvfrom</a:t>
            </a:r>
            <a:r>
              <a:rPr lang="en-US" sz="2000" dirty="0"/>
              <a:t>	until a packet (of data) is received</a:t>
            </a:r>
          </a:p>
          <a:p>
            <a:pPr lvl="1">
              <a:spcBef>
                <a:spcPts val="0"/>
              </a:spcBef>
              <a:spcAft>
                <a:spcPts val="600"/>
              </a:spcAft>
              <a:tabLst>
                <a:tab pos="2744788" algn="l"/>
              </a:tabLst>
            </a:pPr>
            <a:r>
              <a:rPr lang="en-US" sz="2000" dirty="0">
                <a:solidFill>
                  <a:srgbClr val="2F02F0"/>
                </a:solidFill>
                <a:latin typeface="Arial" charset="0"/>
              </a:rPr>
              <a:t>send</a:t>
            </a:r>
            <a:r>
              <a:rPr lang="en-US" sz="2000" dirty="0">
                <a:latin typeface="Arial" charset="0"/>
              </a:rPr>
              <a:t>, </a:t>
            </a:r>
            <a:r>
              <a:rPr lang="en-US" sz="2000" dirty="0" err="1">
                <a:solidFill>
                  <a:srgbClr val="2F02F0"/>
                </a:solidFill>
                <a:latin typeface="Arial" charset="0"/>
              </a:rPr>
              <a:t>sendto</a:t>
            </a:r>
            <a:r>
              <a:rPr lang="en-US" sz="2000" dirty="0"/>
              <a:t>	until data is pushed into socket</a:t>
            </a:r>
            <a:r>
              <a:rPr lang="en-US" sz="2000" dirty="0">
                <a:latin typeface="Arial"/>
              </a:rPr>
              <a:t>’</a:t>
            </a:r>
            <a:r>
              <a:rPr lang="en-US" sz="2000" dirty="0"/>
              <a:t>s buffer</a:t>
            </a:r>
            <a:endParaRPr lang="en-US" sz="2000" dirty="0">
              <a:solidFill>
                <a:srgbClr val="2F02F0"/>
              </a:solidFill>
            </a:endParaRPr>
          </a:p>
          <a:p>
            <a:pPr>
              <a:spcBef>
                <a:spcPts val="0"/>
              </a:spcBef>
              <a:spcAft>
                <a:spcPts val="600"/>
              </a:spcAft>
            </a:pPr>
            <a:r>
              <a:rPr lang="en-US" sz="2400" dirty="0"/>
              <a:t>For simple programs, this is fine</a:t>
            </a:r>
          </a:p>
          <a:p>
            <a:pPr>
              <a:spcBef>
                <a:spcPts val="0"/>
              </a:spcBef>
              <a:spcAft>
                <a:spcPts val="600"/>
              </a:spcAft>
            </a:pPr>
            <a:r>
              <a:rPr lang="en-US" sz="2400" dirty="0"/>
              <a:t>What about complex connection routines?</a:t>
            </a:r>
          </a:p>
          <a:p>
            <a:pPr lvl="1">
              <a:spcBef>
                <a:spcPts val="0"/>
              </a:spcBef>
              <a:spcAft>
                <a:spcPts val="600"/>
              </a:spcAft>
            </a:pPr>
            <a:r>
              <a:rPr lang="en-US" sz="2400" dirty="0"/>
              <a:t>Multiple connections</a:t>
            </a:r>
          </a:p>
          <a:p>
            <a:pPr lvl="1">
              <a:spcBef>
                <a:spcPts val="0"/>
              </a:spcBef>
              <a:spcAft>
                <a:spcPts val="600"/>
              </a:spcAft>
            </a:pPr>
            <a:r>
              <a:rPr lang="en-US" sz="2400" dirty="0"/>
              <a:t>Simultaneous sends and receives</a:t>
            </a:r>
          </a:p>
          <a:p>
            <a:pPr lvl="1">
              <a:spcBef>
                <a:spcPts val="0"/>
              </a:spcBef>
              <a:spcAft>
                <a:spcPts val="600"/>
              </a:spcAft>
            </a:pPr>
            <a:r>
              <a:rPr lang="en-US" sz="2400" dirty="0"/>
              <a:t>Simultaneously doing non-networking processing</a:t>
            </a:r>
          </a:p>
        </p:txBody>
      </p:sp>
    </p:spTree>
    <p:extLst>
      <p:ext uri="{BB962C8B-B14F-4D97-AF65-F5344CB8AC3E}">
        <p14:creationId xmlns:p14="http://schemas.microsoft.com/office/powerpoint/2010/main" val="404126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blinds(horizontal)">
                                      <p:cBhvr>
                                        <p:cTn id="7" dur="500"/>
                                        <p:tgtEl>
                                          <p:spTgt spid="9">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xEl>
                                              <p:pRg st="7" end="7"/>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
                                            <p:txEl>
                                              <p:pRg st="8" end="8"/>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Dealing with Blocking Calls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Options</a:t>
            </a:r>
          </a:p>
          <a:p>
            <a:pPr lvl="1" algn="just">
              <a:spcBef>
                <a:spcPts val="0"/>
              </a:spcBef>
              <a:spcAft>
                <a:spcPts val="600"/>
              </a:spcAft>
            </a:pPr>
            <a:r>
              <a:rPr lang="en-US" sz="2000" dirty="0"/>
              <a:t>Create multi-process or multi-threaded code</a:t>
            </a:r>
          </a:p>
          <a:p>
            <a:pPr lvl="1" algn="just">
              <a:spcBef>
                <a:spcPts val="0"/>
              </a:spcBef>
              <a:spcAft>
                <a:spcPts val="600"/>
              </a:spcAft>
            </a:pPr>
            <a:r>
              <a:rPr lang="en-US" sz="2000" dirty="0"/>
              <a:t>Turn off blocking feature (e.g., use </a:t>
            </a:r>
            <a:r>
              <a:rPr lang="en-US" sz="2000" dirty="0" err="1">
                <a:solidFill>
                  <a:srgbClr val="2F02F0"/>
                </a:solidFill>
              </a:rPr>
              <a:t>fcntl</a:t>
            </a:r>
            <a:r>
              <a:rPr lang="en-US" sz="2000" dirty="0">
                <a:solidFill>
                  <a:srgbClr val="2F02F0"/>
                </a:solidFill>
              </a:rPr>
              <a:t>()</a:t>
            </a:r>
            <a:r>
              <a:rPr lang="en-US" sz="2000" dirty="0"/>
              <a:t> file-descriptor control system call)</a:t>
            </a:r>
          </a:p>
          <a:p>
            <a:pPr lvl="1" algn="just">
              <a:spcBef>
                <a:spcPts val="0"/>
              </a:spcBef>
              <a:spcAft>
                <a:spcPts val="600"/>
              </a:spcAft>
            </a:pPr>
            <a:r>
              <a:rPr lang="en-US" sz="2000" dirty="0"/>
              <a:t>Use the </a:t>
            </a:r>
            <a:r>
              <a:rPr lang="en-US" sz="2000" dirty="0">
                <a:solidFill>
                  <a:srgbClr val="2F02F0"/>
                </a:solidFill>
              </a:rPr>
              <a:t>select()</a:t>
            </a:r>
            <a:r>
              <a:rPr lang="en-US" sz="2000" dirty="0"/>
              <a:t> function </a:t>
            </a:r>
          </a:p>
          <a:p>
            <a:pPr algn="just">
              <a:spcBef>
                <a:spcPts val="0"/>
              </a:spcBef>
              <a:spcAft>
                <a:spcPts val="600"/>
              </a:spcAft>
            </a:pPr>
            <a:r>
              <a:rPr lang="en-US" sz="2400" dirty="0"/>
              <a:t>What does </a:t>
            </a:r>
            <a:r>
              <a:rPr lang="en-US" sz="2400" dirty="0">
                <a:solidFill>
                  <a:srgbClr val="2F02F0"/>
                </a:solidFill>
              </a:rPr>
              <a:t>select()</a:t>
            </a:r>
            <a:r>
              <a:rPr lang="en-US" sz="2400" dirty="0"/>
              <a:t> do?</a:t>
            </a:r>
          </a:p>
          <a:p>
            <a:pPr lvl="1" algn="just">
              <a:spcBef>
                <a:spcPts val="0"/>
              </a:spcBef>
              <a:spcAft>
                <a:spcPts val="600"/>
              </a:spcAft>
            </a:pPr>
            <a:r>
              <a:rPr lang="en-US" sz="2000" dirty="0"/>
              <a:t>Can be permanent blocking, time-limited blocking, or non-blocking</a:t>
            </a:r>
          </a:p>
          <a:p>
            <a:pPr lvl="1" algn="just">
              <a:spcBef>
                <a:spcPts val="0"/>
              </a:spcBef>
              <a:spcAft>
                <a:spcPts val="600"/>
              </a:spcAft>
            </a:pPr>
            <a:r>
              <a:rPr lang="en-US" sz="2000" dirty="0"/>
              <a:t>Input is a set of file descriptors</a:t>
            </a:r>
          </a:p>
          <a:p>
            <a:pPr lvl="1" algn="just">
              <a:spcBef>
                <a:spcPts val="0"/>
              </a:spcBef>
              <a:spcAft>
                <a:spcPts val="600"/>
              </a:spcAft>
            </a:pPr>
            <a:r>
              <a:rPr lang="en-US" sz="2000" dirty="0"/>
              <a:t>Output is information on the file-descriptors’ status</a:t>
            </a:r>
          </a:p>
          <a:p>
            <a:pPr lvl="1" algn="just">
              <a:spcBef>
                <a:spcPts val="0"/>
              </a:spcBef>
              <a:spcAft>
                <a:spcPts val="600"/>
              </a:spcAft>
            </a:pPr>
            <a:r>
              <a:rPr lang="en-US" sz="2000" dirty="0"/>
              <a:t>Therefore, can identify sockets that are </a:t>
            </a:r>
            <a:r>
              <a:rPr lang="en-US" sz="2000" dirty="0">
                <a:latin typeface="Arial"/>
              </a:rPr>
              <a:t>“</a:t>
            </a:r>
            <a:r>
              <a:rPr lang="en-US" sz="2000" dirty="0"/>
              <a:t>ready for use</a:t>
            </a:r>
            <a:r>
              <a:rPr lang="en-US" altLang="ja-JP" sz="2000" dirty="0">
                <a:latin typeface="Arial"/>
              </a:rPr>
              <a:t>”</a:t>
            </a:r>
            <a:r>
              <a:rPr lang="en-US" altLang="ja-JP" sz="2000" dirty="0"/>
              <a:t> so that</a:t>
            </a:r>
            <a:r>
              <a:rPr lang="en-US" sz="2000" dirty="0"/>
              <a:t> calls involving that socket will return immediately</a:t>
            </a:r>
          </a:p>
        </p:txBody>
      </p:sp>
    </p:spTree>
    <p:extLst>
      <p:ext uri="{BB962C8B-B14F-4D97-AF65-F5344CB8AC3E}">
        <p14:creationId xmlns:p14="http://schemas.microsoft.com/office/powerpoint/2010/main" val="415136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blinds(horizontal)">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blinds(horizontal)">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blinds(horizontal)">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blinds(horizontal)">
                                      <p:cBhvr>
                                        <p:cTn id="22" dur="500"/>
                                        <p:tgtEl>
                                          <p:spTgt spid="9">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blinds(horizontal)">
                                      <p:cBhvr>
                                        <p:cTn id="25" dur="500"/>
                                        <p:tgtEl>
                                          <p:spTgt spid="9">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9">
                                            <p:txEl>
                                              <p:pRg st="6" end="6"/>
                                            </p:txEl>
                                          </p:spTgt>
                                        </p:tgtEl>
                                        <p:attrNameLst>
                                          <p:attrName>style.visibility</p:attrName>
                                        </p:attrNameLst>
                                      </p:cBhvr>
                                      <p:to>
                                        <p:strVal val="visible"/>
                                      </p:to>
                                    </p:set>
                                    <p:animEffect transition="in" filter="blinds(horizontal)">
                                      <p:cBhvr>
                                        <p:cTn id="28" dur="500"/>
                                        <p:tgtEl>
                                          <p:spTgt spid="9">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Effect transition="in" filter="blinds(horizontal)">
                                      <p:cBhvr>
                                        <p:cTn id="31" dur="500"/>
                                        <p:tgtEl>
                                          <p:spTgt spid="9">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9">
                                            <p:txEl>
                                              <p:pRg st="8" end="8"/>
                                            </p:txEl>
                                          </p:spTgt>
                                        </p:tgtEl>
                                        <p:attrNameLst>
                                          <p:attrName>style.visibility</p:attrName>
                                        </p:attrNameLst>
                                      </p:cBhvr>
                                      <p:to>
                                        <p:strVal val="visible"/>
                                      </p:to>
                                    </p:set>
                                    <p:animEffect transition="in" filter="blinds(horizontal)">
                                      <p:cBhvr>
                                        <p:cTn id="34"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33697B5-78B0-46EC-8CE3-14175A711918}"/>
              </a:ext>
            </a:extLst>
          </p:cNvPr>
          <p:cNvSpPr txBox="1">
            <a:spLocks/>
          </p:cNvSpPr>
          <p:nvPr/>
        </p:nvSpPr>
        <p:spPr>
          <a:xfrm>
            <a:off x="1447800" y="274638"/>
            <a:ext cx="7565232"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t>I/O Multiplexing Model</a:t>
            </a:r>
            <a:endParaRPr lang="en-US" sz="4000" b="1" dirty="0">
              <a:latin typeface="Courier New"/>
              <a:cs typeface="Courier New"/>
            </a:endParaRPr>
          </a:p>
        </p:txBody>
      </p:sp>
      <p:cxnSp>
        <p:nvCxnSpPr>
          <p:cNvPr id="6" name="Straight Connector 5">
            <a:extLst>
              <a:ext uri="{FF2B5EF4-FFF2-40B4-BE49-F238E27FC236}">
                <a16:creationId xmlns:a16="http://schemas.microsoft.com/office/drawing/2014/main" id="{47C1CE32-315B-4E02-99AF-9ABD5A9643EC}"/>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7" name="Picture 6" descr="trads-06-bg.jpg">
            <a:extLst>
              <a:ext uri="{FF2B5EF4-FFF2-40B4-BE49-F238E27FC236}">
                <a16:creationId xmlns:a16="http://schemas.microsoft.com/office/drawing/2014/main" id="{CA2E4507-3E7D-48BB-9D30-54A9976F0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3074" name="Picture 2" descr="Figure 6.3. I/O multiplexing model.">
            <a:extLst>
              <a:ext uri="{FF2B5EF4-FFF2-40B4-BE49-F238E27FC236}">
                <a16:creationId xmlns:a16="http://schemas.microsoft.com/office/drawing/2014/main" id="{098D5AF7-0486-4068-8D53-3D6A3903FE50}"/>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438154" y="2273770"/>
            <a:ext cx="6267691" cy="33869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6FA7116-A6AB-4DA6-9658-1A1C6B3FAF99}"/>
              </a:ext>
            </a:extLst>
          </p:cNvPr>
          <p:cNvSpPr txBox="1"/>
          <p:nvPr/>
        </p:nvSpPr>
        <p:spPr>
          <a:xfrm>
            <a:off x="384858" y="1627439"/>
            <a:ext cx="8374284" cy="646331"/>
          </a:xfrm>
          <a:prstGeom prst="rect">
            <a:avLst/>
          </a:prstGeom>
          <a:noFill/>
        </p:spPr>
        <p:txBody>
          <a:bodyPr wrap="square">
            <a:spAutoFit/>
          </a:bodyPr>
          <a:lstStyle/>
          <a:p>
            <a:r>
              <a:rPr lang="en-US" dirty="0"/>
              <a:t>With I/O multiplexing, we call </a:t>
            </a:r>
            <a:r>
              <a:rPr lang="en-US" b="1" dirty="0"/>
              <a:t>select </a:t>
            </a:r>
            <a:r>
              <a:rPr lang="en-US" dirty="0"/>
              <a:t>or </a:t>
            </a:r>
            <a:r>
              <a:rPr lang="en-US" b="1" dirty="0"/>
              <a:t>poll </a:t>
            </a:r>
            <a:r>
              <a:rPr lang="en-US" dirty="0"/>
              <a:t>and block in one of these two system calls, instead of blocking in the actual I/O system call. </a:t>
            </a:r>
          </a:p>
        </p:txBody>
      </p:sp>
      <p:sp>
        <p:nvSpPr>
          <p:cNvPr id="12" name="TextBox 11">
            <a:extLst>
              <a:ext uri="{FF2B5EF4-FFF2-40B4-BE49-F238E27FC236}">
                <a16:creationId xmlns:a16="http://schemas.microsoft.com/office/drawing/2014/main" id="{7CF9F93A-F88A-4148-8521-B3F700B45E95}"/>
              </a:ext>
            </a:extLst>
          </p:cNvPr>
          <p:cNvSpPr txBox="1"/>
          <p:nvPr/>
        </p:nvSpPr>
        <p:spPr>
          <a:xfrm>
            <a:off x="384858" y="5706199"/>
            <a:ext cx="8628174" cy="923330"/>
          </a:xfrm>
          <a:prstGeom prst="rect">
            <a:avLst/>
          </a:prstGeom>
          <a:noFill/>
        </p:spPr>
        <p:txBody>
          <a:bodyPr wrap="square">
            <a:spAutoFit/>
          </a:bodyPr>
          <a:lstStyle/>
          <a:p>
            <a:r>
              <a:rPr lang="en-US" dirty="0"/>
              <a:t>We block in a call to </a:t>
            </a:r>
            <a:r>
              <a:rPr lang="en-US" b="1" dirty="0"/>
              <a:t>select</a:t>
            </a:r>
            <a:r>
              <a:rPr lang="en-US" dirty="0"/>
              <a:t>, waiting for the datagram socket to be readable. </a:t>
            </a:r>
          </a:p>
          <a:p>
            <a:r>
              <a:rPr lang="en-US" dirty="0"/>
              <a:t>When </a:t>
            </a:r>
            <a:r>
              <a:rPr lang="en-US" b="1" dirty="0"/>
              <a:t>select </a:t>
            </a:r>
            <a:r>
              <a:rPr lang="en-US" dirty="0"/>
              <a:t>returns that the socket is readable, we then call </a:t>
            </a:r>
            <a:r>
              <a:rPr lang="en-US" b="1" dirty="0" err="1"/>
              <a:t>recvfrom</a:t>
            </a:r>
            <a:r>
              <a:rPr lang="en-US" b="1" dirty="0"/>
              <a:t> </a:t>
            </a:r>
            <a:r>
              <a:rPr lang="en-US" dirty="0"/>
              <a:t>to copy the datagram into our application buffer.</a:t>
            </a:r>
          </a:p>
        </p:txBody>
      </p:sp>
    </p:spTree>
    <p:extLst>
      <p:ext uri="{BB962C8B-B14F-4D97-AF65-F5344CB8AC3E}">
        <p14:creationId xmlns:p14="http://schemas.microsoft.com/office/powerpoint/2010/main" val="2064373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ECE074-32D0-4F5E-B74F-A958797A5B9B}"/>
              </a:ext>
            </a:extLst>
          </p:cNvPr>
          <p:cNvSpPr>
            <a:spLocks noGrp="1"/>
          </p:cNvSpPr>
          <p:nvPr>
            <p:ph idx="1"/>
          </p:nvPr>
        </p:nvSpPr>
        <p:spPr/>
        <p:txBody>
          <a:bodyPr/>
          <a:lstStyle/>
          <a:p>
            <a:r>
              <a:rPr lang="en-US" dirty="0"/>
              <a:t>Comparing to the blocking I/O model</a:t>
            </a:r>
          </a:p>
          <a:p>
            <a:pPr marL="0" indent="0">
              <a:buNone/>
            </a:pPr>
            <a:r>
              <a:rPr lang="en-US" b="1" dirty="0"/>
              <a:t>Disadvantage</a:t>
            </a:r>
            <a:r>
              <a:rPr lang="en-US" dirty="0"/>
              <a:t>: using </a:t>
            </a:r>
            <a:r>
              <a:rPr lang="en-US" b="1" dirty="0"/>
              <a:t>select </a:t>
            </a:r>
            <a:r>
              <a:rPr lang="en-US" dirty="0"/>
              <a:t>requires two system calls (select and </a:t>
            </a:r>
            <a:r>
              <a:rPr lang="en-US" dirty="0" err="1"/>
              <a:t>recvfrom</a:t>
            </a:r>
            <a:r>
              <a:rPr lang="en-US" dirty="0"/>
              <a:t>) instead of one</a:t>
            </a:r>
          </a:p>
          <a:p>
            <a:pPr marL="0" indent="0">
              <a:buNone/>
            </a:pPr>
            <a:r>
              <a:rPr lang="en-US" b="1" dirty="0"/>
              <a:t>Advantage</a:t>
            </a:r>
            <a:r>
              <a:rPr lang="en-US" dirty="0"/>
              <a:t>: we can wait for more than one descriptor to be ready</a:t>
            </a:r>
          </a:p>
        </p:txBody>
      </p:sp>
      <p:sp>
        <p:nvSpPr>
          <p:cNvPr id="4" name="Title 1">
            <a:extLst>
              <a:ext uri="{FF2B5EF4-FFF2-40B4-BE49-F238E27FC236}">
                <a16:creationId xmlns:a16="http://schemas.microsoft.com/office/drawing/2014/main" id="{03A37394-9981-4C78-AB3E-8886EFF24510}"/>
              </a:ext>
            </a:extLst>
          </p:cNvPr>
          <p:cNvSpPr txBox="1">
            <a:spLocks/>
          </p:cNvSpPr>
          <p:nvPr/>
        </p:nvSpPr>
        <p:spPr>
          <a:xfrm>
            <a:off x="1447800" y="274638"/>
            <a:ext cx="7565232"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dirty="0"/>
              <a:t>I/O Multiplexing Model Vs Blocking Model</a:t>
            </a:r>
            <a:endParaRPr lang="en-US" sz="2800" b="1" dirty="0">
              <a:latin typeface="Courier New"/>
              <a:cs typeface="Courier New"/>
            </a:endParaRPr>
          </a:p>
        </p:txBody>
      </p:sp>
      <p:cxnSp>
        <p:nvCxnSpPr>
          <p:cNvPr id="5" name="Straight Connector 4">
            <a:extLst>
              <a:ext uri="{FF2B5EF4-FFF2-40B4-BE49-F238E27FC236}">
                <a16:creationId xmlns:a16="http://schemas.microsoft.com/office/drawing/2014/main" id="{BA72D5EF-3DBC-4AD8-B2A5-1348E7735917}"/>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a:extLst>
              <a:ext uri="{FF2B5EF4-FFF2-40B4-BE49-F238E27FC236}">
                <a16:creationId xmlns:a16="http://schemas.microsoft.com/office/drawing/2014/main" id="{1E5CD13E-0974-474D-AEE3-52D8991D4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1572191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UNIX Domain Sockets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Socket for communicating with another process on the </a:t>
            </a:r>
            <a:r>
              <a:rPr lang="en-US" sz="2400" dirty="0">
                <a:solidFill>
                  <a:srgbClr val="008000"/>
                </a:solidFill>
              </a:rPr>
              <a:t>same machine only</a:t>
            </a:r>
          </a:p>
          <a:p>
            <a:pPr lvl="1" algn="just">
              <a:spcBef>
                <a:spcPts val="0"/>
              </a:spcBef>
              <a:spcAft>
                <a:spcPts val="600"/>
              </a:spcAft>
            </a:pPr>
            <a:r>
              <a:rPr lang="en-US" sz="2000" dirty="0"/>
              <a:t>Provides an optimization since no network overhead</a:t>
            </a:r>
          </a:p>
          <a:p>
            <a:pPr>
              <a:spcBef>
                <a:spcPts val="0"/>
              </a:spcBef>
              <a:spcAft>
                <a:spcPts val="600"/>
              </a:spcAft>
            </a:pPr>
            <a:r>
              <a:rPr lang="en-US" sz="2400" dirty="0"/>
              <a:t>Uses </a:t>
            </a:r>
            <a:r>
              <a:rPr lang="en-US" sz="2400" dirty="0" err="1">
                <a:solidFill>
                  <a:srgbClr val="2F02F0"/>
                </a:solidFill>
              </a:rPr>
              <a:t>sockaddr_un</a:t>
            </a:r>
            <a:r>
              <a:rPr lang="en-US" sz="2400" dirty="0"/>
              <a:t> structure instead of </a:t>
            </a:r>
            <a:r>
              <a:rPr lang="en-US" sz="2400" dirty="0" err="1">
                <a:solidFill>
                  <a:srgbClr val="2F02F0"/>
                </a:solidFill>
              </a:rPr>
              <a:t>sockaddr_in</a:t>
            </a:r>
            <a:endParaRPr lang="en-US" sz="2400" dirty="0">
              <a:solidFill>
                <a:srgbClr val="2F02F0"/>
              </a:solidFill>
            </a:endParaRPr>
          </a:p>
          <a:p>
            <a:pPr>
              <a:spcBef>
                <a:spcPts val="0"/>
              </a:spcBef>
              <a:spcAft>
                <a:spcPts val="600"/>
              </a:spcAft>
            </a:pPr>
            <a:endParaRPr lang="en-US" sz="2800" dirty="0">
              <a:solidFill>
                <a:srgbClr val="2F02F0"/>
              </a:solidFill>
            </a:endParaRPr>
          </a:p>
          <a:p>
            <a:pPr marL="461963" indent="-461963">
              <a:spcBef>
                <a:spcPts val="0"/>
              </a:spcBef>
              <a:spcAft>
                <a:spcPts val="600"/>
              </a:spcAft>
              <a:buNone/>
            </a:pPr>
            <a:r>
              <a:rPr lang="en-US" sz="1800" b="1" dirty="0">
                <a:solidFill>
                  <a:srgbClr val="2F02F0"/>
                </a:solidFill>
                <a:latin typeface="Courier New"/>
                <a:cs typeface="Courier New"/>
              </a:rPr>
              <a:t>#include &lt;sys/</a:t>
            </a:r>
            <a:r>
              <a:rPr lang="en-US" sz="1800" b="1" dirty="0" err="1">
                <a:solidFill>
                  <a:srgbClr val="2F02F0"/>
                </a:solidFill>
                <a:latin typeface="Courier New"/>
                <a:cs typeface="Courier New"/>
              </a:rPr>
              <a:t>un.h</a:t>
            </a:r>
            <a:r>
              <a:rPr lang="en-US" sz="1800" b="1" dirty="0">
                <a:solidFill>
                  <a:srgbClr val="2F02F0"/>
                </a:solidFill>
                <a:latin typeface="Courier New"/>
                <a:cs typeface="Courier New"/>
              </a:rPr>
              <a:t>&gt;</a:t>
            </a:r>
          </a:p>
          <a:p>
            <a:pPr marL="461963" indent="-461963">
              <a:spcBef>
                <a:spcPts val="0"/>
              </a:spcBef>
              <a:spcAft>
                <a:spcPts val="600"/>
              </a:spcAft>
              <a:buNone/>
            </a:pPr>
            <a:r>
              <a:rPr lang="en-US" sz="1800" b="1" dirty="0" err="1">
                <a:solidFill>
                  <a:srgbClr val="2F02F0"/>
                </a:solidFill>
                <a:latin typeface="Courier New"/>
                <a:cs typeface="Courier New"/>
              </a:rPr>
              <a:t>struct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sockaddr_un</a:t>
            </a:r>
            <a:endParaRPr lang="en-US" sz="1800" b="1" dirty="0">
              <a:solidFill>
                <a:srgbClr val="2F02F0"/>
              </a:solidFill>
              <a:latin typeface="Courier New"/>
              <a:cs typeface="Courier New"/>
            </a:endParaRPr>
          </a:p>
          <a:p>
            <a:pPr marL="461963" indent="-461963">
              <a:spcBef>
                <a:spcPts val="0"/>
              </a:spcBef>
              <a:spcAft>
                <a:spcPts val="600"/>
              </a:spcAft>
              <a:buNone/>
            </a:pPr>
            <a:r>
              <a:rPr lang="en-US" sz="1800" b="1" dirty="0">
                <a:solidFill>
                  <a:srgbClr val="2F02F0"/>
                </a:solidFill>
                <a:latin typeface="Courier New"/>
                <a:cs typeface="Courier New"/>
              </a:rPr>
              <a:t>{</a:t>
            </a:r>
          </a:p>
          <a:p>
            <a:pPr marL="461963" indent="-461963">
              <a:spcBef>
                <a:spcPts val="0"/>
              </a:spcBef>
              <a:spcAft>
                <a:spcPts val="600"/>
              </a:spcAft>
              <a:buNone/>
              <a:tabLst>
                <a:tab pos="4117975" algn="l"/>
              </a:tabLst>
            </a:pP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sa_family_t</a:t>
            </a:r>
            <a:r>
              <a:rPr lang="en-US" sz="1800" b="1" dirty="0">
                <a:solidFill>
                  <a:srgbClr val="2F02F0"/>
                </a:solidFill>
                <a:latin typeface="Courier New"/>
                <a:cs typeface="Courier New"/>
              </a:rPr>
              <a:t> </a:t>
            </a:r>
            <a:r>
              <a:rPr lang="en-US" sz="1800" b="1" dirty="0" err="1">
                <a:solidFill>
                  <a:srgbClr val="2F02F0"/>
                </a:solidFill>
                <a:latin typeface="Courier New"/>
                <a:cs typeface="Courier New"/>
              </a:rPr>
              <a:t>sun_family</a:t>
            </a:r>
            <a:r>
              <a:rPr lang="en-US" sz="1800" b="1" dirty="0">
                <a:solidFill>
                  <a:srgbClr val="2F02F0"/>
                </a:solidFill>
                <a:latin typeface="Courier New"/>
                <a:cs typeface="Courier New"/>
              </a:rPr>
              <a:t>;	/* AF_UNIX */</a:t>
            </a:r>
          </a:p>
          <a:p>
            <a:pPr marL="461963" indent="-461963">
              <a:spcBef>
                <a:spcPts val="0"/>
              </a:spcBef>
              <a:spcAft>
                <a:spcPts val="600"/>
              </a:spcAft>
              <a:buNone/>
              <a:tabLst>
                <a:tab pos="4117975" algn="l"/>
              </a:tabLst>
            </a:pPr>
            <a:r>
              <a:rPr lang="en-US" sz="1800" b="1" dirty="0">
                <a:solidFill>
                  <a:srgbClr val="2F02F0"/>
                </a:solidFill>
                <a:latin typeface="Courier New"/>
                <a:cs typeface="Courier New"/>
              </a:rPr>
              <a:t>	char </a:t>
            </a:r>
            <a:r>
              <a:rPr lang="en-US" sz="1800" b="1" dirty="0" err="1">
                <a:solidFill>
                  <a:srgbClr val="2F02F0"/>
                </a:solidFill>
                <a:latin typeface="Courier New"/>
                <a:cs typeface="Courier New"/>
              </a:rPr>
              <a:t>sun_path</a:t>
            </a:r>
            <a:r>
              <a:rPr lang="en-US" sz="1800" b="1" dirty="0">
                <a:solidFill>
                  <a:srgbClr val="2F02F0"/>
                </a:solidFill>
                <a:latin typeface="Courier New"/>
                <a:cs typeface="Courier New"/>
              </a:rPr>
              <a:t>[108]; 	/* pathname */</a:t>
            </a:r>
          </a:p>
          <a:p>
            <a:pPr marL="461963" indent="-461963">
              <a:spcBef>
                <a:spcPts val="0"/>
              </a:spcBef>
              <a:spcAft>
                <a:spcPts val="600"/>
              </a:spcAft>
              <a:buNone/>
            </a:pPr>
            <a:r>
              <a:rPr lang="en-US" sz="1800" b="1" dirty="0">
                <a:solidFill>
                  <a:srgbClr val="2F02F0"/>
                </a:solidFill>
                <a:latin typeface="Courier New"/>
                <a:cs typeface="Courier New"/>
              </a:rPr>
              <a:t>};</a:t>
            </a:r>
          </a:p>
        </p:txBody>
      </p:sp>
    </p:spTree>
    <p:extLst>
      <p:ext uri="{BB962C8B-B14F-4D97-AF65-F5344CB8AC3E}">
        <p14:creationId xmlns:p14="http://schemas.microsoft.com/office/powerpoint/2010/main" val="24141063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I/O Blocking</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nSpc>
                <a:spcPct val="90000"/>
              </a:lnSpc>
              <a:buNone/>
              <a:defRPr/>
            </a:pPr>
            <a:r>
              <a:rPr lang="en-US" sz="2000" b="1" dirty="0">
                <a:latin typeface="Courier New"/>
                <a:cs typeface="Courier New"/>
              </a:rPr>
              <a:t>socket();</a:t>
            </a:r>
          </a:p>
          <a:p>
            <a:pPr>
              <a:lnSpc>
                <a:spcPct val="90000"/>
              </a:lnSpc>
              <a:buNone/>
              <a:defRPr/>
            </a:pPr>
            <a:r>
              <a:rPr lang="en-US" sz="2000" b="1" dirty="0">
                <a:latin typeface="Courier New"/>
                <a:cs typeface="Courier New"/>
              </a:rPr>
              <a:t>bind() ;</a:t>
            </a:r>
          </a:p>
          <a:p>
            <a:pPr>
              <a:lnSpc>
                <a:spcPct val="90000"/>
              </a:lnSpc>
              <a:buNone/>
              <a:defRPr/>
            </a:pPr>
            <a:r>
              <a:rPr lang="en-US" sz="2000" b="1" dirty="0">
                <a:latin typeface="Courier New"/>
                <a:cs typeface="Courier New"/>
              </a:rPr>
              <a:t>listen();</a:t>
            </a:r>
          </a:p>
          <a:p>
            <a:pPr>
              <a:lnSpc>
                <a:spcPct val="90000"/>
              </a:lnSpc>
              <a:buNone/>
              <a:defRPr/>
            </a:pPr>
            <a:r>
              <a:rPr lang="en-US" sz="2000" b="1" dirty="0">
                <a:latin typeface="Courier New"/>
                <a:cs typeface="Courier New"/>
              </a:rPr>
              <a:t>while</a:t>
            </a:r>
          </a:p>
          <a:p>
            <a:pPr lvl="1">
              <a:lnSpc>
                <a:spcPct val="90000"/>
              </a:lnSpc>
              <a:buNone/>
              <a:defRPr/>
            </a:pPr>
            <a:r>
              <a:rPr lang="en-US" sz="2000" b="1" dirty="0">
                <a:latin typeface="Courier New"/>
                <a:cs typeface="Courier New"/>
              </a:rPr>
              <a:t>accept();</a:t>
            </a:r>
          </a:p>
          <a:p>
            <a:pPr lvl="1">
              <a:lnSpc>
                <a:spcPct val="90000"/>
              </a:lnSpc>
              <a:buNone/>
              <a:defRPr/>
            </a:pPr>
            <a:r>
              <a:rPr lang="en-US" sz="2000" b="1" dirty="0" err="1">
                <a:latin typeface="Courier New"/>
                <a:cs typeface="Courier New"/>
              </a:rPr>
              <a:t>recv</a:t>
            </a:r>
            <a:r>
              <a:rPr lang="en-US" sz="2000" b="1" dirty="0">
                <a:latin typeface="Courier New"/>
                <a:cs typeface="Courier New"/>
              </a:rPr>
              <a:t>();</a:t>
            </a:r>
          </a:p>
          <a:p>
            <a:pPr lvl="1">
              <a:lnSpc>
                <a:spcPct val="90000"/>
              </a:lnSpc>
              <a:buNone/>
              <a:defRPr/>
            </a:pPr>
            <a:r>
              <a:rPr lang="en-US" sz="2000" b="1" dirty="0">
                <a:latin typeface="Courier New"/>
                <a:cs typeface="Courier New"/>
              </a:rPr>
              <a:t>send();</a:t>
            </a:r>
          </a:p>
          <a:p>
            <a:pPr lvl="1">
              <a:lnSpc>
                <a:spcPct val="90000"/>
              </a:lnSpc>
              <a:buNone/>
              <a:defRPr/>
            </a:pPr>
            <a:endParaRPr lang="en-US" sz="2000" b="1" dirty="0">
              <a:latin typeface="Courier New"/>
              <a:cs typeface="Courier New"/>
            </a:endParaRPr>
          </a:p>
          <a:p>
            <a:pPr>
              <a:spcBef>
                <a:spcPts val="0"/>
              </a:spcBef>
              <a:spcAft>
                <a:spcPts val="600"/>
              </a:spcAft>
              <a:defRPr/>
            </a:pPr>
            <a:r>
              <a:rPr lang="en-US" sz="2400" dirty="0"/>
              <a:t>Simple server has </a:t>
            </a:r>
            <a:r>
              <a:rPr lang="en-US" sz="2400" dirty="0">
                <a:solidFill>
                  <a:srgbClr val="008000"/>
                </a:solidFill>
              </a:rPr>
              <a:t>blocking</a:t>
            </a:r>
            <a:r>
              <a:rPr lang="en-US" sz="2400" dirty="0">
                <a:solidFill>
                  <a:srgbClr val="2F02F0"/>
                </a:solidFill>
              </a:rPr>
              <a:t> </a:t>
            </a:r>
            <a:r>
              <a:rPr lang="en-US" sz="2400" dirty="0"/>
              <a:t>problem</a:t>
            </a:r>
          </a:p>
          <a:p>
            <a:pPr lvl="1">
              <a:spcBef>
                <a:spcPts val="0"/>
              </a:spcBef>
              <a:spcAft>
                <a:spcPts val="600"/>
              </a:spcAft>
              <a:defRPr/>
            </a:pPr>
            <a:r>
              <a:rPr lang="en-US" sz="2000" dirty="0"/>
              <a:t>Suppose 5 connections accepted (5 times, </a:t>
            </a:r>
            <a:r>
              <a:rPr lang="en-US" sz="2000" b="1" dirty="0"/>
              <a:t>while</a:t>
            </a:r>
            <a:r>
              <a:rPr lang="en-US" sz="2000" dirty="0"/>
              <a:t> has run successfully)</a:t>
            </a:r>
          </a:p>
          <a:p>
            <a:pPr lvl="1">
              <a:spcBef>
                <a:spcPts val="0"/>
              </a:spcBef>
              <a:spcAft>
                <a:spcPts val="600"/>
              </a:spcAft>
              <a:defRPr/>
            </a:pPr>
            <a:r>
              <a:rPr lang="en-US" sz="2000" dirty="0"/>
              <a:t>Suppose 6</a:t>
            </a:r>
            <a:r>
              <a:rPr lang="en-US" sz="2000" baseline="30000" dirty="0"/>
              <a:t>th</a:t>
            </a:r>
            <a:r>
              <a:rPr lang="en-US" sz="2000" dirty="0"/>
              <a:t> </a:t>
            </a:r>
            <a:r>
              <a:rPr lang="en-US" sz="2000" i="1" dirty="0"/>
              <a:t>accept()</a:t>
            </a:r>
            <a:r>
              <a:rPr lang="en-US" sz="2000" dirty="0"/>
              <a:t> blocks </a:t>
            </a:r>
          </a:p>
          <a:p>
            <a:pPr lvl="1">
              <a:spcBef>
                <a:spcPts val="0"/>
              </a:spcBef>
              <a:spcAft>
                <a:spcPts val="600"/>
              </a:spcAft>
              <a:defRPr/>
            </a:pPr>
            <a:r>
              <a:rPr lang="en-US" sz="2000" dirty="0"/>
              <a:t>Other connections cannot receive and send</a:t>
            </a:r>
          </a:p>
          <a:p>
            <a:pPr lvl="1">
              <a:spcBef>
                <a:spcPts val="0"/>
              </a:spcBef>
              <a:spcAft>
                <a:spcPts val="600"/>
              </a:spcAft>
              <a:defRPr/>
            </a:pPr>
            <a:r>
              <a:rPr lang="en-US" sz="2000" dirty="0"/>
              <a:t>Cannot get keyboard input either</a:t>
            </a:r>
          </a:p>
        </p:txBody>
      </p:sp>
    </p:spTree>
    <p:extLst>
      <p:ext uri="{BB962C8B-B14F-4D97-AF65-F5344CB8AC3E}">
        <p14:creationId xmlns:p14="http://schemas.microsoft.com/office/powerpoint/2010/main" val="24740363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I/O Multiplexing</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285750" indent="-285750" defTabSz="914400">
              <a:spcBef>
                <a:spcPts val="0"/>
              </a:spcBef>
              <a:spcAft>
                <a:spcPts val="600"/>
              </a:spcAft>
              <a:defRPr/>
            </a:pPr>
            <a:r>
              <a:rPr lang="en-US" sz="2400" dirty="0">
                <a:solidFill>
                  <a:srgbClr val="2F02F0"/>
                </a:solidFill>
              </a:rPr>
              <a:t>select()</a:t>
            </a:r>
            <a:r>
              <a:rPr lang="en-US" sz="2400" dirty="0"/>
              <a:t> waits on multiple file descriptors and timeout</a:t>
            </a:r>
          </a:p>
          <a:p>
            <a:pPr marL="285750" indent="-285750" defTabSz="914400">
              <a:spcBef>
                <a:spcPts val="0"/>
              </a:spcBef>
              <a:spcAft>
                <a:spcPts val="600"/>
              </a:spcAft>
              <a:defRPr/>
            </a:pPr>
            <a:r>
              <a:rPr lang="en-US" sz="2400" dirty="0"/>
              <a:t>Returns when any file descriptor </a:t>
            </a:r>
          </a:p>
          <a:p>
            <a:pPr marL="685800" lvl="1" indent="-228600" defTabSz="914400">
              <a:spcBef>
                <a:spcPts val="0"/>
              </a:spcBef>
              <a:spcAft>
                <a:spcPts val="600"/>
              </a:spcAft>
              <a:defRPr/>
            </a:pPr>
            <a:r>
              <a:rPr lang="en-US" sz="2000" dirty="0"/>
              <a:t>Is ready to be read, or </a:t>
            </a:r>
          </a:p>
          <a:p>
            <a:pPr marL="685800" lvl="1" indent="-228600" defTabSz="914400">
              <a:spcBef>
                <a:spcPts val="0"/>
              </a:spcBef>
              <a:spcAft>
                <a:spcPts val="600"/>
              </a:spcAft>
              <a:defRPr/>
            </a:pPr>
            <a:r>
              <a:rPr lang="en-US" sz="2000" dirty="0"/>
              <a:t>Written, or </a:t>
            </a:r>
          </a:p>
          <a:p>
            <a:pPr marL="685800" lvl="1" indent="-228600" defTabSz="914400">
              <a:spcBef>
                <a:spcPts val="0"/>
              </a:spcBef>
              <a:spcAft>
                <a:spcPts val="600"/>
              </a:spcAft>
              <a:defRPr/>
            </a:pPr>
            <a:r>
              <a:rPr lang="en-US" sz="2000" dirty="0"/>
              <a:t>Indicates an error, or</a:t>
            </a:r>
          </a:p>
          <a:p>
            <a:pPr marL="685800" lvl="1" indent="-228600" defTabSz="914400">
              <a:spcBef>
                <a:spcPts val="0"/>
              </a:spcBef>
              <a:spcAft>
                <a:spcPts val="600"/>
              </a:spcAft>
              <a:defRPr/>
            </a:pPr>
            <a:r>
              <a:rPr lang="en-US" sz="2000" dirty="0"/>
              <a:t>Timeout exceeded</a:t>
            </a:r>
          </a:p>
          <a:p>
            <a:pPr marL="285750" indent="-285750" defTabSz="914400">
              <a:spcBef>
                <a:spcPts val="0"/>
              </a:spcBef>
              <a:spcAft>
                <a:spcPts val="600"/>
              </a:spcAft>
              <a:defRPr/>
            </a:pPr>
            <a:r>
              <a:rPr lang="en-US" sz="2000" dirty="0"/>
              <a:t>Advantages</a:t>
            </a:r>
          </a:p>
          <a:p>
            <a:pPr marL="685800" lvl="1" indent="-228600" defTabSz="914400">
              <a:spcBef>
                <a:spcPts val="0"/>
              </a:spcBef>
              <a:spcAft>
                <a:spcPts val="600"/>
              </a:spcAft>
              <a:defRPr/>
            </a:pPr>
            <a:r>
              <a:rPr lang="en-US" sz="2000" dirty="0"/>
              <a:t>Simple</a:t>
            </a:r>
          </a:p>
          <a:p>
            <a:pPr marL="685800" lvl="1" indent="-228600" defTabSz="914400">
              <a:spcBef>
                <a:spcPts val="0"/>
              </a:spcBef>
              <a:spcAft>
                <a:spcPts val="600"/>
              </a:spcAft>
              <a:defRPr/>
            </a:pPr>
            <a:r>
              <a:rPr lang="en-US" sz="2000" dirty="0"/>
              <a:t>Application </a:t>
            </a:r>
            <a:r>
              <a:rPr lang="en-US" sz="2000" dirty="0">
                <a:solidFill>
                  <a:srgbClr val="008000"/>
                </a:solidFill>
              </a:rPr>
              <a:t>does not consume CPU cycles while waiting</a:t>
            </a:r>
          </a:p>
          <a:p>
            <a:pPr marL="285750" indent="-285750" defTabSz="914400">
              <a:spcBef>
                <a:spcPts val="0"/>
              </a:spcBef>
              <a:spcAft>
                <a:spcPts val="600"/>
              </a:spcAft>
              <a:defRPr/>
            </a:pPr>
            <a:r>
              <a:rPr lang="en-US" sz="2000" dirty="0"/>
              <a:t>Disadvantages</a:t>
            </a:r>
          </a:p>
          <a:p>
            <a:pPr marL="685800" lvl="1" indent="-228600" defTabSz="914400">
              <a:spcBef>
                <a:spcPts val="0"/>
              </a:spcBef>
              <a:spcAft>
                <a:spcPts val="600"/>
              </a:spcAft>
              <a:defRPr/>
            </a:pPr>
            <a:r>
              <a:rPr lang="en-US" sz="2000" dirty="0">
                <a:solidFill>
                  <a:srgbClr val="008000"/>
                </a:solidFill>
              </a:rPr>
              <a:t>Does not scale to large number </a:t>
            </a:r>
            <a:r>
              <a:rPr lang="en-US" sz="2000" dirty="0"/>
              <a:t>of file descriptors</a:t>
            </a:r>
          </a:p>
        </p:txBody>
      </p:sp>
      <p:sp>
        <p:nvSpPr>
          <p:cNvPr id="2" name="Rectangle 1"/>
          <p:cNvSpPr/>
          <p:nvPr/>
        </p:nvSpPr>
        <p:spPr>
          <a:xfrm>
            <a:off x="4328493" y="2641063"/>
            <a:ext cx="4379729" cy="2036455"/>
          </a:xfrm>
          <a:prstGeom prst="rect">
            <a:avLst/>
          </a:prstGeom>
          <a:solidFill>
            <a:schemeClr val="bg1">
              <a:lumMod val="95000"/>
            </a:schemeClr>
          </a:solidFill>
        </p:spPr>
        <p:txBody>
          <a:bodyPr wrap="square">
            <a:spAutoFit/>
          </a:bodyPr>
          <a:lstStyle/>
          <a:p>
            <a:pPr>
              <a:lnSpc>
                <a:spcPct val="90000"/>
              </a:lnSpc>
              <a:buNone/>
              <a:defRPr/>
            </a:pPr>
            <a:r>
              <a:rPr lang="en-US" sz="2000" b="1" dirty="0">
                <a:latin typeface="Courier New"/>
                <a:cs typeface="Courier New"/>
              </a:rPr>
              <a:t>socket();</a:t>
            </a:r>
          </a:p>
          <a:p>
            <a:pPr>
              <a:lnSpc>
                <a:spcPct val="90000"/>
              </a:lnSpc>
              <a:buNone/>
              <a:defRPr/>
            </a:pPr>
            <a:r>
              <a:rPr lang="en-US" sz="2000" b="1" dirty="0">
                <a:latin typeface="Courier New"/>
                <a:cs typeface="Courier New"/>
              </a:rPr>
              <a:t>bind() ;</a:t>
            </a:r>
          </a:p>
          <a:p>
            <a:pPr>
              <a:lnSpc>
                <a:spcPct val="90000"/>
              </a:lnSpc>
              <a:buNone/>
              <a:defRPr/>
            </a:pPr>
            <a:r>
              <a:rPr lang="en-US" sz="2000" b="1" dirty="0">
                <a:latin typeface="Courier New"/>
                <a:cs typeface="Courier New"/>
              </a:rPr>
              <a:t>listen();</a:t>
            </a:r>
          </a:p>
          <a:p>
            <a:pPr>
              <a:lnSpc>
                <a:spcPct val="90000"/>
              </a:lnSpc>
              <a:buNone/>
              <a:defRPr/>
            </a:pPr>
            <a:r>
              <a:rPr lang="en-US" sz="2000" b="1" dirty="0">
                <a:latin typeface="Courier New"/>
                <a:cs typeface="Courier New"/>
              </a:rPr>
              <a:t>while</a:t>
            </a:r>
          </a:p>
          <a:p>
            <a:pPr lvl="1">
              <a:lnSpc>
                <a:spcPct val="90000"/>
              </a:lnSpc>
              <a:buNone/>
              <a:defRPr/>
            </a:pPr>
            <a:r>
              <a:rPr lang="en-US" sz="2000" b="1" dirty="0">
                <a:latin typeface="Courier New"/>
                <a:cs typeface="Courier New"/>
              </a:rPr>
              <a:t>accept();</a:t>
            </a:r>
          </a:p>
          <a:p>
            <a:pPr lvl="1">
              <a:lnSpc>
                <a:spcPct val="90000"/>
              </a:lnSpc>
              <a:buNone/>
              <a:defRPr/>
            </a:pPr>
            <a:r>
              <a:rPr lang="en-US" sz="2000" b="1" dirty="0" err="1">
                <a:latin typeface="Courier New"/>
                <a:cs typeface="Courier New"/>
              </a:rPr>
              <a:t>recv</a:t>
            </a:r>
            <a:r>
              <a:rPr lang="en-US" sz="2000" b="1" dirty="0">
                <a:latin typeface="Courier New"/>
                <a:cs typeface="Courier New"/>
              </a:rPr>
              <a:t>();</a:t>
            </a:r>
          </a:p>
          <a:p>
            <a:pPr lvl="1">
              <a:lnSpc>
                <a:spcPct val="90000"/>
              </a:lnSpc>
              <a:buNone/>
              <a:defRPr/>
            </a:pPr>
            <a:r>
              <a:rPr lang="en-US" sz="2000" b="1" dirty="0">
                <a:latin typeface="Courier New"/>
                <a:cs typeface="Courier New"/>
              </a:rPr>
              <a:t>send();</a:t>
            </a:r>
          </a:p>
        </p:txBody>
      </p:sp>
      <p:sp>
        <p:nvSpPr>
          <p:cNvPr id="3" name="TextBox 2"/>
          <p:cNvSpPr txBox="1"/>
          <p:nvPr/>
        </p:nvSpPr>
        <p:spPr>
          <a:xfrm>
            <a:off x="6422370" y="3006284"/>
            <a:ext cx="2285852" cy="400110"/>
          </a:xfrm>
          <a:prstGeom prst="rect">
            <a:avLst/>
          </a:prstGeom>
          <a:noFill/>
        </p:spPr>
        <p:txBody>
          <a:bodyPr wrap="none" rtlCol="0">
            <a:spAutoFit/>
          </a:bodyPr>
          <a:lstStyle/>
          <a:p>
            <a:r>
              <a:rPr lang="en-US" sz="2000" dirty="0"/>
              <a:t>wait for </a:t>
            </a:r>
            <a:r>
              <a:rPr lang="en-US" sz="2000" dirty="0">
                <a:latin typeface="Courier New"/>
                <a:cs typeface="Courier New"/>
              </a:rPr>
              <a:t>select()</a:t>
            </a:r>
          </a:p>
        </p:txBody>
      </p:sp>
      <p:cxnSp>
        <p:nvCxnSpPr>
          <p:cNvPr id="7" name="Straight Arrow Connector 6"/>
          <p:cNvCxnSpPr/>
          <p:nvPr/>
        </p:nvCxnSpPr>
        <p:spPr>
          <a:xfrm flipH="1">
            <a:off x="5211451" y="3406394"/>
            <a:ext cx="1461603" cy="411009"/>
          </a:xfrm>
          <a:prstGeom prst="straightConnector1">
            <a:avLst/>
          </a:prstGeom>
          <a:ln w="28575"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248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par>
                                <p:cTn id="11" presetID="5"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heckerboard(across)">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DCDC58-7368-4041-93F3-F9295457CB67}"/>
              </a:ext>
            </a:extLst>
          </p:cNvPr>
          <p:cNvSpPr>
            <a:spLocks noGrp="1"/>
          </p:cNvSpPr>
          <p:nvPr>
            <p:ph idx="1"/>
          </p:nvPr>
        </p:nvSpPr>
        <p:spPr/>
        <p:txBody>
          <a:bodyPr>
            <a:normAutofit fontScale="85000" lnSpcReduction="20000"/>
          </a:bodyPr>
          <a:lstStyle/>
          <a:p>
            <a:r>
              <a:rPr lang="en-US" dirty="0"/>
              <a:t>The </a:t>
            </a:r>
            <a:r>
              <a:rPr lang="en-US" b="1" dirty="0"/>
              <a:t>select</a:t>
            </a:r>
            <a:r>
              <a:rPr lang="en-US" dirty="0"/>
              <a:t> function allows the process to instruct the kernel to either:</a:t>
            </a:r>
          </a:p>
          <a:p>
            <a:pPr marL="0" indent="0">
              <a:buNone/>
            </a:pPr>
            <a:r>
              <a:rPr lang="en-US" dirty="0"/>
              <a:t>1.Wait for any one of multiple events to occur and to wake up the process only when one or more of these events occurs, or</a:t>
            </a:r>
          </a:p>
          <a:p>
            <a:pPr marL="0" indent="0">
              <a:buNone/>
            </a:pPr>
            <a:r>
              <a:rPr lang="en-US" dirty="0"/>
              <a:t>2.When a specified amount of time has passed.</a:t>
            </a:r>
          </a:p>
          <a:p>
            <a:endParaRPr lang="en-US" dirty="0"/>
          </a:p>
          <a:p>
            <a:r>
              <a:rPr lang="en-US" dirty="0"/>
              <a:t>This means that we tell the kernel what descriptors we are interested in (for reading, writing, or an exception condition) and how long to wait. The descriptors in which we are interested are not restricted to sockets; any descriptor can be tested using select.</a:t>
            </a:r>
          </a:p>
        </p:txBody>
      </p:sp>
      <p:sp>
        <p:nvSpPr>
          <p:cNvPr id="4" name="Title 1">
            <a:extLst>
              <a:ext uri="{FF2B5EF4-FFF2-40B4-BE49-F238E27FC236}">
                <a16:creationId xmlns:a16="http://schemas.microsoft.com/office/drawing/2014/main" id="{B6893857-29E7-4049-976F-B1EC31EDFB27}"/>
              </a:ext>
            </a:extLst>
          </p:cNvPr>
          <p:cNvSpPr txBox="1">
            <a:spLocks/>
          </p:cNvSpPr>
          <p:nvPr/>
        </p:nvSpPr>
        <p:spPr>
          <a:xfrm>
            <a:off x="1447800" y="274638"/>
            <a:ext cx="7565232"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a:t>select Function Call</a:t>
            </a:r>
            <a:endParaRPr lang="en-US" sz="4000" b="1" dirty="0">
              <a:latin typeface="Courier New"/>
              <a:cs typeface="Courier New"/>
            </a:endParaRPr>
          </a:p>
        </p:txBody>
      </p:sp>
      <p:cxnSp>
        <p:nvCxnSpPr>
          <p:cNvPr id="5" name="Straight Connector 4">
            <a:extLst>
              <a:ext uri="{FF2B5EF4-FFF2-40B4-BE49-F238E27FC236}">
                <a16:creationId xmlns:a16="http://schemas.microsoft.com/office/drawing/2014/main" id="{E0767712-1AE3-4BE1-85A1-4C20237E5957}"/>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a:extLst>
              <a:ext uri="{FF2B5EF4-FFF2-40B4-BE49-F238E27FC236}">
                <a16:creationId xmlns:a16="http://schemas.microsoft.com/office/drawing/2014/main" id="{98198B1E-ECC1-4F3E-865C-91EAA4952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26007719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select Function Call</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911225" indent="-512763">
              <a:spcBef>
                <a:spcPts val="0"/>
              </a:spcBef>
              <a:buNone/>
            </a:pPr>
            <a:r>
              <a:rPr lang="en-US" sz="1800" b="1" dirty="0">
                <a:solidFill>
                  <a:srgbClr val="2F02F0"/>
                </a:solidFill>
                <a:latin typeface="Courier New"/>
                <a:cs typeface="Courier New"/>
              </a:rPr>
              <a:t>#include &lt;sys/</a:t>
            </a:r>
            <a:r>
              <a:rPr lang="en-US" sz="1800" b="1" dirty="0" err="1">
                <a:solidFill>
                  <a:srgbClr val="2F02F0"/>
                </a:solidFill>
                <a:latin typeface="Courier New"/>
                <a:cs typeface="Courier New"/>
              </a:rPr>
              <a:t>types.h</a:t>
            </a:r>
            <a:r>
              <a:rPr lang="en-US" sz="1800" b="1" dirty="0">
                <a:solidFill>
                  <a:srgbClr val="2F02F0"/>
                </a:solidFill>
                <a:latin typeface="Courier New"/>
                <a:cs typeface="Courier New"/>
              </a:rPr>
              <a:t>&gt;</a:t>
            </a:r>
          </a:p>
          <a:p>
            <a:pPr marL="911225" indent="-512763">
              <a:spcBef>
                <a:spcPts val="0"/>
              </a:spcBef>
              <a:buNone/>
            </a:pPr>
            <a:r>
              <a:rPr lang="en-US" sz="1800" b="1" dirty="0">
                <a:solidFill>
                  <a:srgbClr val="2F02F0"/>
                </a:solidFill>
                <a:latin typeface="Courier New"/>
                <a:cs typeface="Courier New"/>
              </a:rPr>
              <a:t>#include &lt;sys/</a:t>
            </a:r>
            <a:r>
              <a:rPr lang="en-US" sz="1800" b="1" dirty="0" err="1">
                <a:solidFill>
                  <a:srgbClr val="2F02F0"/>
                </a:solidFill>
                <a:latin typeface="Courier New"/>
                <a:cs typeface="Courier New"/>
              </a:rPr>
              <a:t>socket.h</a:t>
            </a:r>
            <a:r>
              <a:rPr lang="en-US" sz="1800" b="1" dirty="0">
                <a:solidFill>
                  <a:srgbClr val="2F02F0"/>
                </a:solidFill>
                <a:latin typeface="Courier New"/>
                <a:cs typeface="Courier New"/>
              </a:rPr>
              <a:t>&gt;</a:t>
            </a:r>
          </a:p>
          <a:p>
            <a:pPr marL="911225" indent="-512763">
              <a:spcBef>
                <a:spcPts val="0"/>
              </a:spcBef>
              <a:buNone/>
            </a:pPr>
            <a:r>
              <a:rPr lang="en-US" sz="1800" b="1" dirty="0" err="1">
                <a:solidFill>
                  <a:srgbClr val="2F02F0"/>
                </a:solidFill>
                <a:latin typeface="Courier New"/>
                <a:cs typeface="Courier New"/>
              </a:rPr>
              <a:t>int</a:t>
            </a:r>
            <a:r>
              <a:rPr lang="en-US" sz="1800" b="1" dirty="0">
                <a:solidFill>
                  <a:srgbClr val="2F02F0"/>
                </a:solidFill>
                <a:latin typeface="Courier New"/>
                <a:cs typeface="Courier New"/>
              </a:rPr>
              <a:t> status = select(</a:t>
            </a:r>
            <a:r>
              <a:rPr lang="en-US" sz="1800" b="1" dirty="0" err="1">
                <a:solidFill>
                  <a:srgbClr val="2F02F0"/>
                </a:solidFill>
                <a:latin typeface="Courier New"/>
                <a:cs typeface="Courier New"/>
              </a:rPr>
              <a:t>nfds</a:t>
            </a:r>
            <a:r>
              <a:rPr lang="en-US" sz="1800" b="1" dirty="0">
                <a:solidFill>
                  <a:srgbClr val="2F02F0"/>
                </a:solidFill>
                <a:latin typeface="Courier New"/>
                <a:cs typeface="Courier New"/>
              </a:rPr>
              <a:t>, &amp;</a:t>
            </a:r>
            <a:r>
              <a:rPr lang="en-US" sz="1800" b="1" dirty="0" err="1">
                <a:solidFill>
                  <a:srgbClr val="2F02F0"/>
                </a:solidFill>
                <a:latin typeface="Courier New"/>
                <a:cs typeface="Courier New"/>
              </a:rPr>
              <a:t>readfds</a:t>
            </a:r>
            <a:r>
              <a:rPr lang="en-US" sz="1800" b="1" dirty="0">
                <a:solidFill>
                  <a:srgbClr val="2F02F0"/>
                </a:solidFill>
                <a:latin typeface="Courier New"/>
                <a:cs typeface="Courier New"/>
              </a:rPr>
              <a:t>, &amp;</a:t>
            </a:r>
            <a:r>
              <a:rPr lang="en-US" sz="1800" b="1" dirty="0" err="1">
                <a:solidFill>
                  <a:srgbClr val="2F02F0"/>
                </a:solidFill>
                <a:latin typeface="Courier New"/>
                <a:cs typeface="Courier New"/>
              </a:rPr>
              <a:t>writefds</a:t>
            </a:r>
            <a:r>
              <a:rPr lang="en-US" sz="1800" b="1" dirty="0">
                <a:solidFill>
                  <a:srgbClr val="2F02F0"/>
                </a:solidFill>
                <a:latin typeface="Courier New"/>
                <a:cs typeface="Courier New"/>
              </a:rPr>
              <a:t>, 	&amp;</a:t>
            </a:r>
            <a:r>
              <a:rPr lang="en-US" sz="1800" b="1" dirty="0" err="1">
                <a:solidFill>
                  <a:srgbClr val="2F02F0"/>
                </a:solidFill>
                <a:latin typeface="Courier New"/>
                <a:cs typeface="Courier New"/>
              </a:rPr>
              <a:t>exceptfds</a:t>
            </a:r>
            <a:r>
              <a:rPr lang="en-US" sz="1800" b="1" dirty="0">
                <a:solidFill>
                  <a:srgbClr val="2F02F0"/>
                </a:solidFill>
                <a:latin typeface="Courier New"/>
                <a:cs typeface="Courier New"/>
              </a:rPr>
              <a:t>, &amp;timeout);</a:t>
            </a:r>
          </a:p>
          <a:p>
            <a:pPr algn="just">
              <a:spcBef>
                <a:spcPts val="0"/>
              </a:spcBef>
            </a:pPr>
            <a:r>
              <a:rPr lang="en-US" sz="2400" dirty="0">
                <a:solidFill>
                  <a:schemeClr val="accent2"/>
                </a:solidFill>
              </a:rPr>
              <a:t>Provided a list of file descriptors to check the status if they are </a:t>
            </a:r>
            <a:r>
              <a:rPr lang="en-US" sz="2400" dirty="0">
                <a:solidFill>
                  <a:srgbClr val="008000"/>
                </a:solidFill>
              </a:rPr>
              <a:t>read-ready</a:t>
            </a:r>
            <a:r>
              <a:rPr lang="en-US" sz="2400" dirty="0">
                <a:solidFill>
                  <a:schemeClr val="accent2"/>
                </a:solidFill>
              </a:rPr>
              <a:t>, </a:t>
            </a:r>
            <a:r>
              <a:rPr lang="en-US" sz="2400" dirty="0">
                <a:solidFill>
                  <a:srgbClr val="008000"/>
                </a:solidFill>
              </a:rPr>
              <a:t>write-ready</a:t>
            </a:r>
            <a:r>
              <a:rPr lang="en-US" sz="2400" dirty="0">
                <a:solidFill>
                  <a:schemeClr val="accent2"/>
                </a:solidFill>
              </a:rPr>
              <a:t>, or have registered an </a:t>
            </a:r>
            <a:r>
              <a:rPr lang="en-US" sz="2400" dirty="0">
                <a:solidFill>
                  <a:srgbClr val="008000"/>
                </a:solidFill>
              </a:rPr>
              <a:t>exception</a:t>
            </a:r>
          </a:p>
          <a:p>
            <a:pPr algn="just">
              <a:spcBef>
                <a:spcPts val="0"/>
              </a:spcBef>
            </a:pPr>
            <a:r>
              <a:rPr lang="en-US" sz="2400" dirty="0">
                <a:solidFill>
                  <a:schemeClr val="accent2"/>
                </a:solidFill>
              </a:rPr>
              <a:t>Returns the number of ready objects, -1 if error</a:t>
            </a:r>
          </a:p>
          <a:p>
            <a:pPr algn="just">
              <a:spcBef>
                <a:spcPts val="0"/>
              </a:spcBef>
            </a:pPr>
            <a:r>
              <a:rPr lang="en-US" sz="2400" dirty="0" err="1">
                <a:solidFill>
                  <a:srgbClr val="2F02F0"/>
                </a:solidFill>
              </a:rPr>
              <a:t>nfds</a:t>
            </a:r>
            <a:r>
              <a:rPr lang="en-US" sz="2400" dirty="0">
                <a:solidFill>
                  <a:srgbClr val="2F02F0"/>
                </a:solidFill>
              </a:rPr>
              <a:t> </a:t>
            </a:r>
            <a:r>
              <a:rPr lang="en-US" sz="2400" dirty="0"/>
              <a:t>is 1 + largest file descriptor to check</a:t>
            </a:r>
          </a:p>
          <a:p>
            <a:pPr algn="just">
              <a:spcBef>
                <a:spcPts val="0"/>
              </a:spcBef>
            </a:pPr>
            <a:r>
              <a:rPr lang="en-US" sz="2400" dirty="0"/>
              <a:t>Uses bit-vector structure called </a:t>
            </a:r>
            <a:r>
              <a:rPr lang="en-US" sz="2400" dirty="0" err="1">
                <a:solidFill>
                  <a:srgbClr val="2F02F0"/>
                </a:solidFill>
              </a:rPr>
              <a:t>fd_set</a:t>
            </a:r>
            <a:r>
              <a:rPr lang="en-US" sz="2400" dirty="0">
                <a:solidFill>
                  <a:srgbClr val="2F02F0"/>
                </a:solidFill>
              </a:rPr>
              <a:t> </a:t>
            </a:r>
            <a:r>
              <a:rPr lang="en-US" sz="2400" dirty="0"/>
              <a:t>to manage list of file descriptors</a:t>
            </a:r>
          </a:p>
          <a:p>
            <a:pPr lvl="1" algn="just">
              <a:spcBef>
                <a:spcPts val="0"/>
              </a:spcBef>
              <a:tabLst>
                <a:tab pos="2052638" algn="l"/>
              </a:tabLst>
            </a:pPr>
            <a:r>
              <a:rPr lang="en-US" sz="2000" dirty="0" err="1">
                <a:solidFill>
                  <a:srgbClr val="2F02F0"/>
                </a:solidFill>
              </a:rPr>
              <a:t>readfds</a:t>
            </a:r>
            <a:r>
              <a:rPr lang="en-US" sz="2000" dirty="0"/>
              <a:t>	list of descriptors to check if read-ready</a:t>
            </a:r>
          </a:p>
          <a:p>
            <a:pPr lvl="1" algn="just">
              <a:spcBef>
                <a:spcPts val="0"/>
              </a:spcBef>
              <a:tabLst>
                <a:tab pos="2052638" algn="l"/>
              </a:tabLst>
            </a:pPr>
            <a:r>
              <a:rPr lang="en-US" sz="2000" dirty="0" err="1">
                <a:solidFill>
                  <a:srgbClr val="2F02F0"/>
                </a:solidFill>
              </a:rPr>
              <a:t>writefds</a:t>
            </a:r>
            <a:r>
              <a:rPr lang="en-US" sz="2000" dirty="0"/>
              <a:t>	list of descriptors to check if write-ready</a:t>
            </a:r>
          </a:p>
          <a:p>
            <a:pPr lvl="1" algn="just">
              <a:spcBef>
                <a:spcPts val="0"/>
              </a:spcBef>
              <a:tabLst>
                <a:tab pos="2052638" algn="l"/>
              </a:tabLst>
            </a:pPr>
            <a:r>
              <a:rPr lang="en-US" sz="2000" dirty="0" err="1">
                <a:solidFill>
                  <a:srgbClr val="2F02F0"/>
                </a:solidFill>
              </a:rPr>
              <a:t>exceptfds</a:t>
            </a:r>
            <a:r>
              <a:rPr lang="en-US" sz="2000" dirty="0"/>
              <a:t>	list of descriptors to check if an exception is registered</a:t>
            </a:r>
          </a:p>
          <a:p>
            <a:pPr algn="just">
              <a:spcBef>
                <a:spcPts val="0"/>
              </a:spcBef>
            </a:pPr>
            <a:r>
              <a:rPr lang="en-US" sz="2400" dirty="0">
                <a:solidFill>
                  <a:srgbClr val="2F02F0"/>
                </a:solidFill>
              </a:rPr>
              <a:t>timeout </a:t>
            </a:r>
            <a:r>
              <a:rPr lang="en-US" sz="2400" dirty="0">
                <a:solidFill>
                  <a:schemeClr val="accent2"/>
                </a:solidFill>
              </a:rPr>
              <a:t>passed to indicate time after which </a:t>
            </a:r>
            <a:r>
              <a:rPr lang="en-US" sz="2400" dirty="0">
                <a:solidFill>
                  <a:srgbClr val="2F02F0"/>
                </a:solidFill>
              </a:rPr>
              <a:t>select</a:t>
            </a:r>
            <a:r>
              <a:rPr lang="en-US" sz="2400" dirty="0">
                <a:solidFill>
                  <a:schemeClr val="accent2"/>
                </a:solidFill>
              </a:rPr>
              <a:t> returns, even if no ready file descriptors</a:t>
            </a:r>
          </a:p>
        </p:txBody>
      </p:sp>
    </p:spTree>
    <p:extLst>
      <p:ext uri="{BB962C8B-B14F-4D97-AF65-F5344CB8AC3E}">
        <p14:creationId xmlns:p14="http://schemas.microsoft.com/office/powerpoint/2010/main" val="3452283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942FC0-1748-48A1-8FD3-9E3E02108843}"/>
              </a:ext>
            </a:extLst>
          </p:cNvPr>
          <p:cNvSpPr>
            <a:spLocks noGrp="1"/>
          </p:cNvSpPr>
          <p:nvPr>
            <p:ph idx="1"/>
          </p:nvPr>
        </p:nvSpPr>
        <p:spPr>
          <a:xfrm>
            <a:off x="205290" y="1536275"/>
            <a:ext cx="8481510" cy="4525963"/>
          </a:xfrm>
        </p:spPr>
        <p:txBody>
          <a:bodyPr>
            <a:normAutofit fontScale="77500" lnSpcReduction="20000"/>
          </a:bodyPr>
          <a:lstStyle/>
          <a:p>
            <a:r>
              <a:rPr lang="en-US" dirty="0"/>
              <a:t>The three middle arguments, </a:t>
            </a:r>
            <a:r>
              <a:rPr lang="en-US" dirty="0" err="1"/>
              <a:t>readset</a:t>
            </a:r>
            <a:r>
              <a:rPr lang="en-US" dirty="0"/>
              <a:t>, </a:t>
            </a:r>
            <a:r>
              <a:rPr lang="en-US" dirty="0" err="1"/>
              <a:t>writeset</a:t>
            </a:r>
            <a:r>
              <a:rPr lang="en-US" dirty="0"/>
              <a:t>, and </a:t>
            </a:r>
            <a:r>
              <a:rPr lang="en-US" dirty="0" err="1"/>
              <a:t>exceptset</a:t>
            </a:r>
            <a:r>
              <a:rPr lang="en-US" dirty="0"/>
              <a:t> </a:t>
            </a:r>
            <a:r>
              <a:rPr lang="en-US" sz="3200" b="1" dirty="0">
                <a:solidFill>
                  <a:srgbClr val="2F02F0"/>
                </a:solidFill>
                <a:latin typeface="Courier New"/>
                <a:cs typeface="Courier New"/>
              </a:rPr>
              <a:t>(&amp;</a:t>
            </a:r>
            <a:r>
              <a:rPr lang="en-US" sz="3200" b="1" dirty="0" err="1">
                <a:solidFill>
                  <a:srgbClr val="2F02F0"/>
                </a:solidFill>
                <a:latin typeface="Courier New"/>
                <a:cs typeface="Courier New"/>
              </a:rPr>
              <a:t>readfds</a:t>
            </a:r>
            <a:r>
              <a:rPr lang="en-US" sz="3200" b="1" dirty="0">
                <a:solidFill>
                  <a:srgbClr val="2F02F0"/>
                </a:solidFill>
                <a:latin typeface="Courier New"/>
                <a:cs typeface="Courier New"/>
              </a:rPr>
              <a:t>, &amp;</a:t>
            </a:r>
            <a:r>
              <a:rPr lang="en-US" sz="3200" b="1" dirty="0" err="1">
                <a:solidFill>
                  <a:srgbClr val="2F02F0"/>
                </a:solidFill>
                <a:latin typeface="Courier New"/>
                <a:cs typeface="Courier New"/>
              </a:rPr>
              <a:t>writefds</a:t>
            </a:r>
            <a:r>
              <a:rPr lang="en-US" sz="3200" b="1" dirty="0">
                <a:solidFill>
                  <a:srgbClr val="2F02F0"/>
                </a:solidFill>
                <a:latin typeface="Courier New"/>
                <a:cs typeface="Courier New"/>
              </a:rPr>
              <a:t>, &amp;</a:t>
            </a:r>
            <a:r>
              <a:rPr lang="en-US" sz="3200" b="1" dirty="0" err="1">
                <a:solidFill>
                  <a:srgbClr val="2F02F0"/>
                </a:solidFill>
                <a:latin typeface="Courier New"/>
                <a:cs typeface="Courier New"/>
              </a:rPr>
              <a:t>exceptfds</a:t>
            </a:r>
            <a:r>
              <a:rPr lang="en-US" sz="3200" b="1" dirty="0">
                <a:solidFill>
                  <a:srgbClr val="2F02F0"/>
                </a:solidFill>
                <a:latin typeface="Courier New"/>
                <a:cs typeface="Courier New"/>
              </a:rPr>
              <a:t>)</a:t>
            </a:r>
            <a:r>
              <a:rPr lang="en-US" dirty="0"/>
              <a:t>specify the descriptors that we want the kernel to test for reading, writing, and exception conditions. </a:t>
            </a:r>
          </a:p>
          <a:p>
            <a:r>
              <a:rPr lang="en-US" b="1" dirty="0"/>
              <a:t>select </a:t>
            </a:r>
            <a:r>
              <a:rPr lang="en-US" dirty="0"/>
              <a:t>uses descriptor sets, typically an </a:t>
            </a:r>
            <a:r>
              <a:rPr lang="en-US" b="1" dirty="0"/>
              <a:t>array of integers</a:t>
            </a:r>
            <a:r>
              <a:rPr lang="en-US" dirty="0"/>
              <a:t>, with each bit in each integer corresponding to a descriptor. </a:t>
            </a:r>
          </a:p>
          <a:p>
            <a:r>
              <a:rPr lang="en-US" dirty="0"/>
              <a:t>For example, using 32-bit integers, the first element of the array corresponds to descriptors 0 through 31, the second element of the array corresponds to descriptors 32 through 63, and so on. All the implementation details are irrelevant to the application and are hidden in the </a:t>
            </a:r>
            <a:r>
              <a:rPr lang="en-US" b="1" dirty="0"/>
              <a:t>FD_SET </a:t>
            </a:r>
            <a:r>
              <a:rPr lang="en-US" dirty="0"/>
              <a:t>datatype and the following four macros</a:t>
            </a:r>
          </a:p>
        </p:txBody>
      </p:sp>
      <p:sp>
        <p:nvSpPr>
          <p:cNvPr id="4" name="Title 1">
            <a:extLst>
              <a:ext uri="{FF2B5EF4-FFF2-40B4-BE49-F238E27FC236}">
                <a16:creationId xmlns:a16="http://schemas.microsoft.com/office/drawing/2014/main" id="{E5A74C18-8279-419C-84D7-A2C6002A1BEF}"/>
              </a:ext>
            </a:extLst>
          </p:cNvPr>
          <p:cNvSpPr>
            <a:spLocks noGrp="1"/>
          </p:cNvSpPr>
          <p:nvPr>
            <p:ph type="title"/>
          </p:nvPr>
        </p:nvSpPr>
        <p:spPr>
          <a:xfrm>
            <a:off x="1447800" y="274638"/>
            <a:ext cx="7565232" cy="1143000"/>
          </a:xfrm>
        </p:spPr>
        <p:txBody>
          <a:bodyPr>
            <a:normAutofit/>
          </a:bodyPr>
          <a:lstStyle/>
          <a:p>
            <a:pPr algn="l"/>
            <a:r>
              <a:rPr lang="en-US" sz="4000" dirty="0"/>
              <a:t>select Function Call</a:t>
            </a:r>
            <a:endParaRPr lang="en-US" sz="4000" b="1" dirty="0">
              <a:latin typeface="Courier New"/>
              <a:cs typeface="Courier New"/>
            </a:endParaRPr>
          </a:p>
        </p:txBody>
      </p:sp>
      <p:cxnSp>
        <p:nvCxnSpPr>
          <p:cNvPr id="5" name="Straight Connector 4">
            <a:extLst>
              <a:ext uri="{FF2B5EF4-FFF2-40B4-BE49-F238E27FC236}">
                <a16:creationId xmlns:a16="http://schemas.microsoft.com/office/drawing/2014/main" id="{DA073A0B-C74A-4707-ABA6-98EC3F14722C}"/>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a:extLst>
              <a:ext uri="{FF2B5EF4-FFF2-40B4-BE49-F238E27FC236}">
                <a16:creationId xmlns:a16="http://schemas.microsoft.com/office/drawing/2014/main" id="{1247917A-8E32-4445-A17A-1605FDAEB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8" name="Picture 7">
            <a:extLst>
              <a:ext uri="{FF2B5EF4-FFF2-40B4-BE49-F238E27FC236}">
                <a16:creationId xmlns:a16="http://schemas.microsoft.com/office/drawing/2014/main" id="{7A0540A3-5AB4-42C3-9CB4-E9A7291693D6}"/>
              </a:ext>
            </a:extLst>
          </p:cNvPr>
          <p:cNvPicPr>
            <a:picLocks noChangeAspect="1"/>
          </p:cNvPicPr>
          <p:nvPr/>
        </p:nvPicPr>
        <p:blipFill>
          <a:blip r:embed="rId3"/>
          <a:stretch>
            <a:fillRect/>
          </a:stretch>
        </p:blipFill>
        <p:spPr>
          <a:xfrm>
            <a:off x="704850" y="5641340"/>
            <a:ext cx="7734300" cy="1104900"/>
          </a:xfrm>
          <a:prstGeom prst="rect">
            <a:avLst/>
          </a:prstGeom>
        </p:spPr>
      </p:pic>
    </p:spTree>
    <p:extLst>
      <p:ext uri="{BB962C8B-B14F-4D97-AF65-F5344CB8AC3E}">
        <p14:creationId xmlns:p14="http://schemas.microsoft.com/office/powerpoint/2010/main" val="27575320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To Be Used With select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spcBef>
                <a:spcPts val="0"/>
              </a:spcBef>
              <a:spcAft>
                <a:spcPts val="600"/>
              </a:spcAft>
            </a:pPr>
            <a:r>
              <a:rPr lang="en-US" sz="2400" dirty="0">
                <a:solidFill>
                  <a:srgbClr val="2F02F0"/>
                </a:solidFill>
              </a:rPr>
              <a:t>select</a:t>
            </a:r>
            <a:r>
              <a:rPr lang="en-US" sz="2400" dirty="0"/>
              <a:t> uses a structure </a:t>
            </a:r>
            <a:r>
              <a:rPr lang="en-US" sz="2400" dirty="0" err="1">
                <a:solidFill>
                  <a:srgbClr val="2F02F0"/>
                </a:solidFill>
              </a:rPr>
              <a:t>struct</a:t>
            </a:r>
            <a:r>
              <a:rPr lang="en-US" sz="2400" dirty="0">
                <a:solidFill>
                  <a:srgbClr val="2F02F0"/>
                </a:solidFill>
              </a:rPr>
              <a:t> </a:t>
            </a:r>
            <a:r>
              <a:rPr lang="en-US" sz="2400" dirty="0" err="1">
                <a:solidFill>
                  <a:srgbClr val="2F02F0"/>
                </a:solidFill>
              </a:rPr>
              <a:t>fd_set</a:t>
            </a:r>
            <a:endParaRPr lang="en-US" sz="2400" dirty="0">
              <a:solidFill>
                <a:srgbClr val="2F02F0"/>
              </a:solidFill>
            </a:endParaRPr>
          </a:p>
          <a:p>
            <a:pPr lvl="1">
              <a:spcBef>
                <a:spcPts val="0"/>
              </a:spcBef>
              <a:spcAft>
                <a:spcPts val="600"/>
              </a:spcAft>
            </a:pPr>
            <a:r>
              <a:rPr lang="en-US" sz="2400" dirty="0"/>
              <a:t>It is just a bit-vector</a:t>
            </a:r>
          </a:p>
          <a:p>
            <a:pPr lvl="1" algn="just">
              <a:spcBef>
                <a:spcPts val="0"/>
              </a:spcBef>
              <a:spcAft>
                <a:spcPts val="600"/>
              </a:spcAft>
            </a:pPr>
            <a:r>
              <a:rPr lang="en-US" sz="2400" dirty="0"/>
              <a:t>If bit </a:t>
            </a:r>
            <a:r>
              <a:rPr lang="en-US" sz="2400" i="1" dirty="0" err="1">
                <a:solidFill>
                  <a:srgbClr val="2F02F0"/>
                </a:solidFill>
              </a:rPr>
              <a:t>i</a:t>
            </a:r>
            <a:r>
              <a:rPr lang="en-US" sz="2400" dirty="0"/>
              <a:t> is set in [</a:t>
            </a:r>
            <a:r>
              <a:rPr lang="en-US" sz="2400" dirty="0" err="1">
                <a:solidFill>
                  <a:srgbClr val="2F02F0"/>
                </a:solidFill>
              </a:rPr>
              <a:t>readfds</a:t>
            </a:r>
            <a:r>
              <a:rPr lang="en-US" sz="2400" dirty="0"/>
              <a:t>, </a:t>
            </a:r>
            <a:r>
              <a:rPr lang="en-US" sz="2400" dirty="0" err="1">
                <a:solidFill>
                  <a:srgbClr val="2F02F0"/>
                </a:solidFill>
              </a:rPr>
              <a:t>writefds</a:t>
            </a:r>
            <a:r>
              <a:rPr lang="en-US" sz="2400" dirty="0"/>
              <a:t>, </a:t>
            </a:r>
            <a:r>
              <a:rPr lang="en-US" sz="2400" dirty="0" err="1">
                <a:solidFill>
                  <a:srgbClr val="2F02F0"/>
                </a:solidFill>
              </a:rPr>
              <a:t>exceptfds</a:t>
            </a:r>
            <a:r>
              <a:rPr lang="en-US" sz="2400" dirty="0"/>
              <a:t>], </a:t>
            </a:r>
            <a:r>
              <a:rPr lang="en-US" sz="2400" dirty="0">
                <a:solidFill>
                  <a:srgbClr val="2F02F0"/>
                </a:solidFill>
              </a:rPr>
              <a:t>select</a:t>
            </a:r>
            <a:r>
              <a:rPr lang="en-US" sz="2400" dirty="0"/>
              <a:t> will check if file descriptor (i.e. socket) </a:t>
            </a:r>
            <a:r>
              <a:rPr lang="en-US" sz="2400" i="1" dirty="0" err="1">
                <a:solidFill>
                  <a:srgbClr val="2F02F0"/>
                </a:solidFill>
              </a:rPr>
              <a:t>i</a:t>
            </a:r>
            <a:r>
              <a:rPr lang="en-US" sz="2400" dirty="0"/>
              <a:t> is ready for [reading, writing, exception]</a:t>
            </a:r>
          </a:p>
          <a:p>
            <a:pPr>
              <a:spcBef>
                <a:spcPts val="0"/>
              </a:spcBef>
              <a:spcAft>
                <a:spcPts val="600"/>
              </a:spcAft>
            </a:pPr>
            <a:r>
              <a:rPr lang="en-US" sz="2400" dirty="0"/>
              <a:t>Before calling select</a:t>
            </a:r>
          </a:p>
          <a:p>
            <a:pPr lvl="1">
              <a:spcBef>
                <a:spcPts val="0"/>
              </a:spcBef>
              <a:spcAft>
                <a:spcPts val="600"/>
              </a:spcAft>
            </a:pPr>
            <a:r>
              <a:rPr lang="en-US" sz="2400" dirty="0">
                <a:solidFill>
                  <a:srgbClr val="2F02F0"/>
                </a:solidFill>
              </a:rPr>
              <a:t>FD_ZERO(&amp;</a:t>
            </a:r>
            <a:r>
              <a:rPr lang="en-US" sz="2400" dirty="0" err="1">
                <a:solidFill>
                  <a:srgbClr val="2F02F0"/>
                </a:solidFill>
              </a:rPr>
              <a:t>fdvar</a:t>
            </a:r>
            <a:r>
              <a:rPr lang="en-US" sz="2400" dirty="0">
                <a:solidFill>
                  <a:srgbClr val="2F02F0"/>
                </a:solidFill>
              </a:rPr>
              <a:t>) </a:t>
            </a:r>
            <a:r>
              <a:rPr lang="en-US" sz="2400" dirty="0"/>
              <a:t>clears the structure</a:t>
            </a:r>
          </a:p>
          <a:p>
            <a:pPr lvl="1">
              <a:spcBef>
                <a:spcPts val="0"/>
              </a:spcBef>
              <a:spcAft>
                <a:spcPts val="600"/>
              </a:spcAft>
            </a:pPr>
            <a:r>
              <a:rPr lang="en-US" sz="2400" dirty="0">
                <a:solidFill>
                  <a:srgbClr val="2F02F0"/>
                </a:solidFill>
              </a:rPr>
              <a:t>FD_SET(</a:t>
            </a:r>
            <a:r>
              <a:rPr lang="en-US" sz="2400" dirty="0" err="1">
                <a:solidFill>
                  <a:srgbClr val="2F02F0"/>
                </a:solidFill>
              </a:rPr>
              <a:t>i</a:t>
            </a:r>
            <a:r>
              <a:rPr lang="en-US" sz="2400" dirty="0">
                <a:solidFill>
                  <a:srgbClr val="2F02F0"/>
                </a:solidFill>
              </a:rPr>
              <a:t>, &amp;</a:t>
            </a:r>
            <a:r>
              <a:rPr lang="en-US" sz="2400" dirty="0" err="1">
                <a:solidFill>
                  <a:srgbClr val="2F02F0"/>
                </a:solidFill>
              </a:rPr>
              <a:t>fdvar</a:t>
            </a:r>
            <a:r>
              <a:rPr lang="en-US" sz="2400" dirty="0">
                <a:solidFill>
                  <a:srgbClr val="2F02F0"/>
                </a:solidFill>
              </a:rPr>
              <a:t>) </a:t>
            </a:r>
            <a:r>
              <a:rPr lang="en-US" sz="2400" dirty="0"/>
              <a:t>to check file descriptor </a:t>
            </a:r>
            <a:r>
              <a:rPr lang="en-US" sz="2400" i="1" dirty="0" err="1">
                <a:solidFill>
                  <a:srgbClr val="2F02F0"/>
                </a:solidFill>
              </a:rPr>
              <a:t>i</a:t>
            </a:r>
            <a:endParaRPr lang="en-US" sz="2400" i="1" dirty="0">
              <a:solidFill>
                <a:srgbClr val="2F02F0"/>
              </a:solidFill>
            </a:endParaRPr>
          </a:p>
          <a:p>
            <a:pPr algn="just">
              <a:spcBef>
                <a:spcPts val="0"/>
              </a:spcBef>
              <a:spcAft>
                <a:spcPts val="600"/>
              </a:spcAft>
            </a:pPr>
            <a:r>
              <a:rPr lang="en-US" sz="2400" dirty="0"/>
              <a:t>After calling select</a:t>
            </a:r>
          </a:p>
          <a:p>
            <a:pPr lvl="1" algn="just">
              <a:spcBef>
                <a:spcPts val="0"/>
              </a:spcBef>
              <a:spcAft>
                <a:spcPts val="600"/>
              </a:spcAft>
            </a:pPr>
            <a:r>
              <a:rPr lang="en-US" sz="2400" dirty="0" err="1">
                <a:solidFill>
                  <a:srgbClr val="2F02F0"/>
                </a:solidFill>
              </a:rPr>
              <a:t>int</a:t>
            </a:r>
            <a:r>
              <a:rPr lang="en-US" sz="2400" dirty="0">
                <a:solidFill>
                  <a:srgbClr val="2F02F0"/>
                </a:solidFill>
              </a:rPr>
              <a:t> FD_ISSET(</a:t>
            </a:r>
            <a:r>
              <a:rPr lang="en-US" sz="2400" dirty="0" err="1">
                <a:solidFill>
                  <a:srgbClr val="2F02F0"/>
                </a:solidFill>
              </a:rPr>
              <a:t>i</a:t>
            </a:r>
            <a:r>
              <a:rPr lang="en-US" sz="2400" dirty="0">
                <a:solidFill>
                  <a:srgbClr val="2F02F0"/>
                </a:solidFill>
              </a:rPr>
              <a:t>, &amp;</a:t>
            </a:r>
            <a:r>
              <a:rPr lang="en-US" sz="2400" dirty="0" err="1">
                <a:solidFill>
                  <a:srgbClr val="2F02F0"/>
                </a:solidFill>
              </a:rPr>
              <a:t>fdvar</a:t>
            </a:r>
            <a:r>
              <a:rPr lang="en-US" sz="2400" dirty="0">
                <a:solidFill>
                  <a:srgbClr val="2F02F0"/>
                </a:solidFill>
              </a:rPr>
              <a:t>)</a:t>
            </a:r>
            <a:r>
              <a:rPr lang="en-US" sz="2400" dirty="0"/>
              <a:t> </a:t>
            </a:r>
            <a:r>
              <a:rPr lang="en-US" sz="2400" dirty="0" err="1"/>
              <a:t>boolean</a:t>
            </a:r>
            <a:r>
              <a:rPr lang="en-US" sz="2400" dirty="0"/>
              <a:t> returns TRUE </a:t>
            </a:r>
            <a:r>
              <a:rPr lang="en-US" sz="2400" dirty="0" err="1"/>
              <a:t>iff</a:t>
            </a:r>
            <a:r>
              <a:rPr lang="en-US" sz="2400" dirty="0"/>
              <a:t> </a:t>
            </a:r>
            <a:r>
              <a:rPr lang="en-US" sz="2400" i="1" dirty="0" err="1">
                <a:solidFill>
                  <a:srgbClr val="2F02F0"/>
                </a:solidFill>
              </a:rPr>
              <a:t>i</a:t>
            </a:r>
            <a:r>
              <a:rPr lang="en-US" sz="2400" dirty="0"/>
              <a:t> is “ready”</a:t>
            </a:r>
          </a:p>
        </p:txBody>
      </p:sp>
    </p:spTree>
    <p:extLst>
      <p:ext uri="{BB962C8B-B14F-4D97-AF65-F5344CB8AC3E}">
        <p14:creationId xmlns:p14="http://schemas.microsoft.com/office/powerpoint/2010/main" val="2858455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8</a:t>
            </a:fld>
            <a:endParaRPr lang="en-US" dirty="0">
              <a:solidFill>
                <a:schemeClr val="tx1"/>
              </a:solidFill>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38" name="Picture 37" descr="Macintosh HD:Users:MatCat:Desktop:Screen Shot 2017-08-02 at 7.54.54 PM.png"/>
          <p:cNvPicPr/>
          <p:nvPr/>
        </p:nvPicPr>
        <p:blipFill>
          <a:blip r:embed="rId3">
            <a:extLst>
              <a:ext uri="{28A0092B-C50C-407E-A947-70E740481C1C}">
                <a14:useLocalDpi xmlns:a14="http://schemas.microsoft.com/office/drawing/2010/main" val="0"/>
              </a:ext>
            </a:extLst>
          </a:blip>
          <a:srcRect/>
          <a:stretch>
            <a:fillRect/>
          </a:stretch>
        </p:blipFill>
        <p:spPr bwMode="auto">
          <a:xfrm>
            <a:off x="4308490" y="274637"/>
            <a:ext cx="4378310" cy="6498431"/>
          </a:xfrm>
          <a:prstGeom prst="rect">
            <a:avLst/>
          </a:prstGeom>
          <a:noFill/>
          <a:ln>
            <a:noFill/>
          </a:ln>
        </p:spPr>
      </p:pic>
      <p:sp>
        <p:nvSpPr>
          <p:cNvPr id="39" name="Content Placeholder 1"/>
          <p:cNvSpPr>
            <a:spLocks noGrp="1"/>
          </p:cNvSpPr>
          <p:nvPr>
            <p:ph idx="1"/>
          </p:nvPr>
        </p:nvSpPr>
        <p:spPr>
          <a:xfrm>
            <a:off x="457200" y="1600200"/>
            <a:ext cx="4058672" cy="4807744"/>
          </a:xfrm>
        </p:spPr>
        <p:txBody>
          <a:bodyPr>
            <a:noAutofit/>
          </a:bodyPr>
          <a:lstStyle/>
          <a:p>
            <a:pPr algn="just">
              <a:spcBef>
                <a:spcPts val="0"/>
              </a:spcBef>
              <a:spcAft>
                <a:spcPts val="600"/>
              </a:spcAft>
            </a:pPr>
            <a:r>
              <a:rPr lang="en-US" sz="2400" dirty="0"/>
              <a:t>Sequence of function calls for a client and server to implement a stream socket</a:t>
            </a: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Stream Socket</a:t>
            </a:r>
            <a:endParaRPr lang="en-US" sz="4000" b="1" dirty="0">
              <a:latin typeface="Courier New"/>
              <a:cs typeface="Courier New"/>
            </a:endParaRPr>
          </a:p>
        </p:txBody>
      </p:sp>
    </p:spTree>
    <p:extLst>
      <p:ext uri="{BB962C8B-B14F-4D97-AF65-F5344CB8AC3E}">
        <p14:creationId xmlns:p14="http://schemas.microsoft.com/office/powerpoint/2010/main" val="106181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Steps in Server Process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514350" indent="-514350" algn="just">
              <a:spcBef>
                <a:spcPts val="0"/>
              </a:spcBef>
              <a:spcAft>
                <a:spcPts val="600"/>
              </a:spcAft>
              <a:buFont typeface="+mj-lt"/>
              <a:buAutoNum type="arabicPeriod"/>
            </a:pPr>
            <a:r>
              <a:rPr lang="en-US" sz="2400" dirty="0"/>
              <a:t>Call </a:t>
            </a:r>
            <a:r>
              <a:rPr lang="en-US" sz="2400" dirty="0">
                <a:latin typeface="Courier New"/>
                <a:cs typeface="Courier New"/>
              </a:rPr>
              <a:t>socket()</a:t>
            </a:r>
            <a:r>
              <a:rPr lang="en-US" sz="2400" dirty="0"/>
              <a:t> with proper arguments to create the socket</a:t>
            </a:r>
          </a:p>
          <a:p>
            <a:pPr marL="514350" indent="-514350" algn="just">
              <a:spcBef>
                <a:spcPts val="0"/>
              </a:spcBef>
              <a:spcAft>
                <a:spcPts val="600"/>
              </a:spcAft>
              <a:buFont typeface="+mj-lt"/>
              <a:buAutoNum type="arabicPeriod"/>
            </a:pPr>
            <a:r>
              <a:rPr lang="en-US" sz="2400" dirty="0"/>
              <a:t>Call </a:t>
            </a:r>
            <a:r>
              <a:rPr lang="en-US" sz="2400" dirty="0">
                <a:latin typeface="Courier New"/>
                <a:cs typeface="Courier New"/>
              </a:rPr>
              <a:t>bind()</a:t>
            </a:r>
            <a:r>
              <a:rPr lang="en-US" sz="2400" dirty="0"/>
              <a:t> to bind the socket to an address (in our case, it is just a pathname) in the UNIX domain</a:t>
            </a:r>
          </a:p>
          <a:p>
            <a:pPr marL="514350" indent="-514350" algn="just">
              <a:spcBef>
                <a:spcPts val="0"/>
              </a:spcBef>
              <a:spcAft>
                <a:spcPts val="600"/>
              </a:spcAft>
              <a:buFont typeface="+mj-lt"/>
              <a:buAutoNum type="arabicPeriod"/>
            </a:pPr>
            <a:r>
              <a:rPr lang="en-US" sz="2400" dirty="0"/>
              <a:t>Call </a:t>
            </a:r>
            <a:r>
              <a:rPr lang="en-US" sz="2400" dirty="0">
                <a:latin typeface="Courier New"/>
                <a:cs typeface="Courier New"/>
              </a:rPr>
              <a:t>listen()</a:t>
            </a:r>
            <a:r>
              <a:rPr lang="en-US" sz="2400" dirty="0"/>
              <a:t> to instruct the socket to listen for incoming connections from client programs</a:t>
            </a:r>
          </a:p>
          <a:p>
            <a:pPr marL="514350" indent="-514350" algn="just">
              <a:spcBef>
                <a:spcPts val="0"/>
              </a:spcBef>
              <a:spcAft>
                <a:spcPts val="600"/>
              </a:spcAft>
              <a:buFont typeface="+mj-lt"/>
              <a:buAutoNum type="arabicPeriod"/>
            </a:pPr>
            <a:r>
              <a:rPr lang="en-US" sz="2400" dirty="0"/>
              <a:t>Call </a:t>
            </a:r>
            <a:r>
              <a:rPr lang="en-US" sz="2400" dirty="0">
                <a:latin typeface="Courier New"/>
                <a:cs typeface="Courier New"/>
              </a:rPr>
              <a:t>accept()</a:t>
            </a:r>
            <a:r>
              <a:rPr lang="en-US" sz="2400" dirty="0"/>
              <a:t> to accept a connection from a client</a:t>
            </a:r>
          </a:p>
          <a:p>
            <a:pPr marL="514350" indent="-514350" algn="just">
              <a:spcBef>
                <a:spcPts val="0"/>
              </a:spcBef>
              <a:spcAft>
                <a:spcPts val="600"/>
              </a:spcAft>
              <a:buFont typeface="+mj-lt"/>
              <a:buAutoNum type="arabicPeriod"/>
            </a:pPr>
            <a:r>
              <a:rPr lang="en-US" sz="2400" dirty="0"/>
              <a:t>Handle the connection and loop back to </a:t>
            </a:r>
            <a:r>
              <a:rPr lang="en-US" sz="2400" dirty="0">
                <a:latin typeface="Courier New"/>
                <a:cs typeface="Courier New"/>
              </a:rPr>
              <a:t>accept()</a:t>
            </a:r>
          </a:p>
          <a:p>
            <a:pPr marL="514350" indent="-514350" algn="just">
              <a:spcBef>
                <a:spcPts val="0"/>
              </a:spcBef>
              <a:spcAft>
                <a:spcPts val="600"/>
              </a:spcAft>
              <a:buFont typeface="+mj-lt"/>
              <a:buAutoNum type="arabicPeriod"/>
            </a:pPr>
            <a:r>
              <a:rPr lang="en-US" sz="2400" dirty="0"/>
              <a:t>Close the connection</a:t>
            </a:r>
            <a:endParaRPr lang="en-US" sz="1800" dirty="0"/>
          </a:p>
        </p:txBody>
      </p:sp>
    </p:spTree>
    <p:extLst>
      <p:ext uri="{BB962C8B-B14F-4D97-AF65-F5344CB8AC3E}">
        <p14:creationId xmlns:p14="http://schemas.microsoft.com/office/powerpoint/2010/main" val="3691754817"/>
      </p:ext>
    </p:extLst>
  </p:cSld>
  <p:clrMapOvr>
    <a:masterClrMapping/>
  </p:clrMapOvr>
</p:sld>
</file>

<file path=ppt/theme/theme1.xml><?xml version="1.0" encoding="utf-8"?>
<a:theme xmlns:a="http://schemas.openxmlformats.org/drawingml/2006/main" name="Office Them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26137</TotalTime>
  <Words>7562</Words>
  <Application>Microsoft Office PowerPoint</Application>
  <PresentationFormat>On-screen Show (4:3)</PresentationFormat>
  <Paragraphs>942</Paragraphs>
  <Slides>75</Slides>
  <Notes>10</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92" baseType="lpstr">
      <vt:lpstr>굴림</vt:lpstr>
      <vt:lpstr>ＭＳ Ｐゴシック</vt:lpstr>
      <vt:lpstr>-apple-system</vt:lpstr>
      <vt:lpstr>Arial</vt:lpstr>
      <vt:lpstr>Avenir Next Regular</vt:lpstr>
      <vt:lpstr>Calibri</vt:lpstr>
      <vt:lpstr>Comic Sans MS</vt:lpstr>
      <vt:lpstr>Courier</vt:lpstr>
      <vt:lpstr>Courier New</vt:lpstr>
      <vt:lpstr>Roboto</vt:lpstr>
      <vt:lpstr>Söhne</vt:lpstr>
      <vt:lpstr>Source Sans Pro</vt:lpstr>
      <vt:lpstr>Tahoma</vt:lpstr>
      <vt:lpstr>Times New Roman</vt:lpstr>
      <vt:lpstr>Wingdings</vt:lpstr>
      <vt:lpstr>Office Theme</vt:lpstr>
      <vt:lpstr>Clip</vt:lpstr>
      <vt:lpstr>CSCE 3600 Principles of Systems Programming    Interprocess Communication Part 2</vt:lpstr>
      <vt:lpstr>What are Sockets?</vt:lpstr>
      <vt:lpstr>Socket Client-Server Model</vt:lpstr>
      <vt:lpstr>Socket Attributes</vt:lpstr>
      <vt:lpstr>Socket Attributes</vt:lpstr>
      <vt:lpstr>Unix Domain Stream Sockets</vt:lpstr>
      <vt:lpstr>UNIX Domain Sockets</vt:lpstr>
      <vt:lpstr>Stream Socket</vt:lpstr>
      <vt:lpstr>Steps in Server Process</vt:lpstr>
      <vt:lpstr>Steps in Client Process</vt:lpstr>
      <vt:lpstr>Creating the Socket</vt:lpstr>
      <vt:lpstr>Bind to a Name (Server Side)</vt:lpstr>
      <vt:lpstr>Set Up Queue (Server Side)</vt:lpstr>
      <vt:lpstr>Establish Connection (Server Side)</vt:lpstr>
      <vt:lpstr>Establish Connection (Client Side)</vt:lpstr>
      <vt:lpstr>Sending Data</vt:lpstr>
      <vt:lpstr>Receiving Data</vt:lpstr>
      <vt:lpstr>Close and Shutdown</vt:lpstr>
      <vt:lpstr>Socket Pair</vt:lpstr>
      <vt:lpstr>Socket Pipe</vt:lpstr>
      <vt:lpstr>socketpair() Function</vt:lpstr>
      <vt:lpstr>Internet Stream Sockets</vt:lpstr>
      <vt:lpstr>Layers of the IP Protocol Suite</vt:lpstr>
      <vt:lpstr>Protocol Suite Location</vt:lpstr>
      <vt:lpstr>Internet Sockets</vt:lpstr>
      <vt:lpstr>What is the Internet?</vt:lpstr>
      <vt:lpstr>Byte Ordering of Integers</vt:lpstr>
      <vt:lpstr>Examples of systems in different byte ordering</vt:lpstr>
      <vt:lpstr>Byte Ordering</vt:lpstr>
      <vt:lpstr>PowerPoint Presentation</vt:lpstr>
      <vt:lpstr>Byte Ordering of Integers</vt:lpstr>
      <vt:lpstr>Byte Ordering Problem</vt:lpstr>
      <vt:lpstr>Byte Ordering Solution</vt:lpstr>
      <vt:lpstr>PowerPoint Presentation</vt:lpstr>
      <vt:lpstr>Byte Ordering Solution</vt:lpstr>
      <vt:lpstr>Naming and Addressing</vt:lpstr>
      <vt:lpstr>Addresses, Ports, and Sockets</vt:lpstr>
      <vt:lpstr>Port Numbers</vt:lpstr>
      <vt:lpstr>Addresses, Ports, and Sockets</vt:lpstr>
      <vt:lpstr>IP Address Data Structure</vt:lpstr>
      <vt:lpstr>IP Address Data Structure</vt:lpstr>
      <vt:lpstr>Network Addressing Library Routines</vt:lpstr>
      <vt:lpstr>Network Addressing Library Routines</vt:lpstr>
      <vt:lpstr>Other Library Routines</vt:lpstr>
      <vt:lpstr>Datagram Sockets</vt:lpstr>
      <vt:lpstr>TCP vs. UDP</vt:lpstr>
      <vt:lpstr>Why UDP?</vt:lpstr>
      <vt:lpstr>UDP Client/Server</vt:lpstr>
      <vt:lpstr>Datagram Socket</vt:lpstr>
      <vt:lpstr>Receiving a Message</vt:lpstr>
      <vt:lpstr>Sending a Message</vt:lpstr>
      <vt:lpstr>The following example code shows how to send an Internet call by creating a socket, binding a name to the socket, and sending the message to the socket.  </vt:lpstr>
      <vt:lpstr>Send from file</vt:lpstr>
      <vt:lpstr>The following sample code shows how to read an Internet call by creating a socket, binding a name to the socket, and then reading from the socket. </vt:lpstr>
      <vt:lpstr>Receive continuously</vt:lpstr>
      <vt:lpstr>PowerPoint Presentation</vt:lpstr>
      <vt:lpstr>PowerPoint Presentation</vt:lpstr>
      <vt:lpstr>PowerPoint Presentation</vt:lpstr>
      <vt:lpstr>PowerPoint Presentation</vt:lpstr>
      <vt:lpstr>PowerPoint Presentation</vt:lpstr>
      <vt:lpstr>I/O Multiplexing</vt:lpstr>
      <vt:lpstr>PowerPoint Presentation</vt:lpstr>
      <vt:lpstr>PowerPoint Presentation</vt:lpstr>
      <vt:lpstr>PowerPoint Presentation</vt:lpstr>
      <vt:lpstr>PowerPoint Presentation</vt:lpstr>
      <vt:lpstr>Dealing with Blocking Calls</vt:lpstr>
      <vt:lpstr>Dealing with Blocking Calls</vt:lpstr>
      <vt:lpstr>PowerPoint Presentation</vt:lpstr>
      <vt:lpstr>PowerPoint Presentation</vt:lpstr>
      <vt:lpstr>I/O Blocking</vt:lpstr>
      <vt:lpstr>I/O Multiplexing</vt:lpstr>
      <vt:lpstr>PowerPoint Presentation</vt:lpstr>
      <vt:lpstr>select Function Call</vt:lpstr>
      <vt:lpstr>select Function Call</vt:lpstr>
      <vt:lpstr>To Be Used With select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1030 Computer Science I</dc:title>
  <dc:subject>Introduction</dc:subject>
  <dc:creator>Thompson, Mark</dc:creator>
  <cp:keywords/>
  <dc:description/>
  <cp:lastModifiedBy>Parupudi, Satya vrvt</cp:lastModifiedBy>
  <cp:revision>979</cp:revision>
  <cp:lastPrinted>2019-03-25T17:58:57Z</cp:lastPrinted>
  <dcterms:created xsi:type="dcterms:W3CDTF">2011-09-18T04:52:00Z</dcterms:created>
  <dcterms:modified xsi:type="dcterms:W3CDTF">2024-03-27T19:19:01Z</dcterms:modified>
  <cp:category/>
</cp:coreProperties>
</file>