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1049" r:id="rId2"/>
    <p:sldId id="256" r:id="rId3"/>
    <p:sldId id="1008" r:id="rId4"/>
    <p:sldId id="1016" r:id="rId5"/>
    <p:sldId id="1017" r:id="rId6"/>
    <p:sldId id="1018" r:id="rId7"/>
    <p:sldId id="1019" r:id="rId8"/>
    <p:sldId id="1020" r:id="rId9"/>
    <p:sldId id="1015" r:id="rId10"/>
    <p:sldId id="988" r:id="rId11"/>
    <p:sldId id="1007" r:id="rId12"/>
    <p:sldId id="1006" r:id="rId13"/>
    <p:sldId id="1048" r:id="rId14"/>
    <p:sldId id="1047" r:id="rId15"/>
    <p:sldId id="1005" r:id="rId16"/>
    <p:sldId id="989" r:id="rId17"/>
    <p:sldId id="990" r:id="rId18"/>
    <p:sldId id="991" r:id="rId19"/>
    <p:sldId id="1021" r:id="rId20"/>
    <p:sldId id="993" r:id="rId21"/>
    <p:sldId id="994" r:id="rId22"/>
    <p:sldId id="1009" r:id="rId23"/>
    <p:sldId id="1027" r:id="rId24"/>
    <p:sldId id="1023" r:id="rId25"/>
    <p:sldId id="1024" r:id="rId26"/>
    <p:sldId id="1025" r:id="rId27"/>
    <p:sldId id="1026" r:id="rId28"/>
    <p:sldId id="1028" r:id="rId29"/>
    <p:sldId id="1029" r:id="rId30"/>
    <p:sldId id="1022" r:id="rId31"/>
    <p:sldId id="1010" r:id="rId32"/>
    <p:sldId id="1011" r:id="rId33"/>
    <p:sldId id="1012" r:id="rId34"/>
    <p:sldId id="1014" r:id="rId35"/>
    <p:sldId id="997" r:id="rId36"/>
    <p:sldId id="998" r:id="rId37"/>
    <p:sldId id="999" r:id="rId38"/>
    <p:sldId id="1000" r:id="rId39"/>
    <p:sldId id="1001" r:id="rId40"/>
    <p:sldId id="1030" r:id="rId41"/>
    <p:sldId id="1031" r:id="rId42"/>
    <p:sldId id="1032" r:id="rId43"/>
    <p:sldId id="1033" r:id="rId44"/>
    <p:sldId id="1034" r:id="rId45"/>
    <p:sldId id="1035" r:id="rId46"/>
    <p:sldId id="1036" r:id="rId47"/>
    <p:sldId id="1037" r:id="rId48"/>
    <p:sldId id="1038" r:id="rId49"/>
    <p:sldId id="1039" r:id="rId50"/>
    <p:sldId id="1040" r:id="rId51"/>
    <p:sldId id="1041" r:id="rId52"/>
    <p:sldId id="1042" r:id="rId53"/>
    <p:sldId id="1043" r:id="rId54"/>
    <p:sldId id="1044" r:id="rId55"/>
    <p:sldId id="1045" r:id="rId56"/>
    <p:sldId id="1046" r:id="rId57"/>
    <p:sldId id="1002" r:id="rId58"/>
    <p:sldId id="1003" r:id="rId59"/>
    <p:sldId id="1004" r:id="rId6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0E1"/>
    <a:srgbClr val="008000"/>
    <a:srgbClr val="008040"/>
    <a:srgbClr val="2F02F0"/>
    <a:srgbClr val="FFFEBA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3216" autoAdjust="0"/>
  </p:normalViewPr>
  <p:slideViewPr>
    <p:cSldViewPr snapToGrid="0" snapToObjects="1">
      <p:cViewPr varScale="1">
        <p:scale>
          <a:sx n="80" d="100"/>
          <a:sy n="80" d="100"/>
        </p:scale>
        <p:origin x="15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csegitlab.engineering.unt.edu/users/confirmation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csegitlab.engineering.unt.edu/users/confirmatio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99077-2D21-4086-BF29-1FAD08E9882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615A02-761C-4819-9D00-3685C8EEEAAE}">
      <dgm:prSet/>
      <dgm:spPr/>
      <dgm:t>
        <a:bodyPr/>
        <a:lstStyle/>
        <a:p>
          <a:r>
            <a:rPr lang="en-US" b="0" i="0"/>
            <a:t>The Gitlab server used in CSE is </a:t>
          </a:r>
          <a:r>
            <a:rPr lang="en-US" b="1" i="0"/>
            <a:t>csegitlab.engineering.unt.edu </a:t>
          </a:r>
          <a:endParaRPr lang="en-US"/>
        </a:p>
      </dgm:t>
    </dgm:pt>
    <dgm:pt modelId="{F7CD8C1A-D300-46D7-B586-30B4C1C73F68}" type="parTrans" cxnId="{C1E6FE1D-0264-4257-A9F9-5A7079973A4C}">
      <dgm:prSet/>
      <dgm:spPr/>
      <dgm:t>
        <a:bodyPr/>
        <a:lstStyle/>
        <a:p>
          <a:endParaRPr lang="en-US"/>
        </a:p>
      </dgm:t>
    </dgm:pt>
    <dgm:pt modelId="{574DEDA4-5D5F-4B28-8234-00B507A9DF43}" type="sibTrans" cxnId="{C1E6FE1D-0264-4257-A9F9-5A7079973A4C}">
      <dgm:prSet/>
      <dgm:spPr/>
      <dgm:t>
        <a:bodyPr/>
        <a:lstStyle/>
        <a:p>
          <a:endParaRPr lang="en-US"/>
        </a:p>
      </dgm:t>
    </dgm:pt>
    <dgm:pt modelId="{5E0434C1-C880-4DA3-BD79-D67030994A14}">
      <dgm:prSet/>
      <dgm:spPr/>
      <dgm:t>
        <a:bodyPr/>
        <a:lstStyle/>
        <a:p>
          <a:r>
            <a:rPr lang="en-US"/>
            <a:t>This </a:t>
          </a:r>
          <a:r>
            <a:rPr lang="en-US" b="0" i="0"/>
            <a:t>server is only accessible on the UNT network (either being physically on UNT campus or by using the VPN)</a:t>
          </a:r>
          <a:endParaRPr lang="en-US"/>
        </a:p>
      </dgm:t>
    </dgm:pt>
    <dgm:pt modelId="{0036F67B-FE82-473C-9F65-8F303D8D1D26}" type="parTrans" cxnId="{AAD92D96-F710-4A85-A8EF-854366601AED}">
      <dgm:prSet/>
      <dgm:spPr/>
      <dgm:t>
        <a:bodyPr/>
        <a:lstStyle/>
        <a:p>
          <a:endParaRPr lang="en-US"/>
        </a:p>
      </dgm:t>
    </dgm:pt>
    <dgm:pt modelId="{74E44241-088B-49E4-A5F6-DFD1DC127352}" type="sibTrans" cxnId="{AAD92D96-F710-4A85-A8EF-854366601AED}">
      <dgm:prSet/>
      <dgm:spPr/>
      <dgm:t>
        <a:bodyPr/>
        <a:lstStyle/>
        <a:p>
          <a:endParaRPr lang="en-US"/>
        </a:p>
      </dgm:t>
    </dgm:pt>
    <dgm:pt modelId="{B6EFC9C8-1280-41B2-9617-31B3C4539416}">
      <dgm:prSet/>
      <dgm:spPr/>
      <dgm:t>
        <a:bodyPr/>
        <a:lstStyle/>
        <a:p>
          <a:r>
            <a:rPr lang="en-US" b="0" i="0"/>
            <a:t>You will receive a confirmation email when groups and accounts are created for each one of you. </a:t>
          </a:r>
          <a:endParaRPr lang="en-US"/>
        </a:p>
      </dgm:t>
    </dgm:pt>
    <dgm:pt modelId="{25FA214F-7B70-4181-B85B-72A358286481}" type="parTrans" cxnId="{3904BB88-64F2-4C3C-8028-3883A0A843F5}">
      <dgm:prSet/>
      <dgm:spPr/>
      <dgm:t>
        <a:bodyPr/>
        <a:lstStyle/>
        <a:p>
          <a:endParaRPr lang="en-US"/>
        </a:p>
      </dgm:t>
    </dgm:pt>
    <dgm:pt modelId="{ED4EE525-AA46-4D05-920B-2ED724CB6910}" type="sibTrans" cxnId="{3904BB88-64F2-4C3C-8028-3883A0A843F5}">
      <dgm:prSet/>
      <dgm:spPr/>
      <dgm:t>
        <a:bodyPr/>
        <a:lstStyle/>
        <a:p>
          <a:endParaRPr lang="en-US"/>
        </a:p>
      </dgm:t>
    </dgm:pt>
    <dgm:pt modelId="{D865343C-0EFC-4C46-87F1-FC6636FDE605}">
      <dgm:prSet/>
      <dgm:spPr/>
      <dgm:t>
        <a:bodyPr/>
        <a:lstStyle/>
        <a:p>
          <a:r>
            <a:rPr lang="en-US" b="0" i="0"/>
            <a:t>The confirmation email will provide a link to confirm your account</a:t>
          </a:r>
          <a:br>
            <a:rPr lang="en-US"/>
          </a:br>
          <a:r>
            <a:rPr lang="en-US" b="0" i="0">
              <a:hlinkClick xmlns:r="http://schemas.openxmlformats.org/officeDocument/2006/relationships" r:id="rId1"/>
            </a:rPr>
            <a:t>https://csegitlab.engineering.unt.edu/users/confirmation</a:t>
          </a:r>
          <a:endParaRPr lang="en-US"/>
        </a:p>
      </dgm:t>
    </dgm:pt>
    <dgm:pt modelId="{C2114042-CD54-41F0-A5A7-9350169B4B65}" type="parTrans" cxnId="{6484D09B-9BCD-426B-AF55-98019B2FEE11}">
      <dgm:prSet/>
      <dgm:spPr/>
      <dgm:t>
        <a:bodyPr/>
        <a:lstStyle/>
        <a:p>
          <a:endParaRPr lang="en-US"/>
        </a:p>
      </dgm:t>
    </dgm:pt>
    <dgm:pt modelId="{3E35B68E-DB6E-415F-9B7D-D9B7EB0807AB}" type="sibTrans" cxnId="{6484D09B-9BCD-426B-AF55-98019B2FEE11}">
      <dgm:prSet/>
      <dgm:spPr/>
      <dgm:t>
        <a:bodyPr/>
        <a:lstStyle/>
        <a:p>
          <a:endParaRPr lang="en-US"/>
        </a:p>
      </dgm:t>
    </dgm:pt>
    <dgm:pt modelId="{B925AF2D-B7DE-44DA-BDCD-E5567286329D}">
      <dgm:prSet/>
      <dgm:spPr/>
      <dgm:t>
        <a:bodyPr/>
        <a:lstStyle/>
        <a:p>
          <a:r>
            <a:rPr lang="en-US" b="0" i="0"/>
            <a:t>You must use your</a:t>
          </a:r>
          <a:r>
            <a:rPr lang="en-US" b="1" i="0"/>
            <a:t>@my.unt.edu </a:t>
          </a:r>
          <a:r>
            <a:rPr lang="en-US" b="0" i="0"/>
            <a:t>email to confirm </a:t>
          </a:r>
          <a:r>
            <a:rPr lang="en-US"/>
            <a:t>your </a:t>
          </a:r>
          <a:r>
            <a:rPr lang="en-US" b="0" i="0"/>
            <a:t>account</a:t>
          </a:r>
          <a:r>
            <a:rPr lang="en-US"/>
            <a:t> and</a:t>
          </a:r>
          <a:r>
            <a:rPr lang="en-US" b="0" i="0"/>
            <a:t> then you should be able to log in</a:t>
          </a:r>
          <a:endParaRPr lang="en-US"/>
        </a:p>
      </dgm:t>
    </dgm:pt>
    <dgm:pt modelId="{3CFD33E3-5B8F-4048-AA29-D0E92F69F859}" type="parTrans" cxnId="{FC92A7F2-6FAF-4ED4-85A6-49EEF4C75FE5}">
      <dgm:prSet/>
      <dgm:spPr/>
      <dgm:t>
        <a:bodyPr/>
        <a:lstStyle/>
        <a:p>
          <a:endParaRPr lang="en-US"/>
        </a:p>
      </dgm:t>
    </dgm:pt>
    <dgm:pt modelId="{5340AB87-80F1-4D85-97C2-A9BBC650EA91}" type="sibTrans" cxnId="{FC92A7F2-6FAF-4ED4-85A6-49EEF4C75FE5}">
      <dgm:prSet/>
      <dgm:spPr/>
      <dgm:t>
        <a:bodyPr/>
        <a:lstStyle/>
        <a:p>
          <a:endParaRPr lang="en-US"/>
        </a:p>
      </dgm:t>
    </dgm:pt>
    <dgm:pt modelId="{DE609B55-D75C-4498-A495-88D5483CC649}" type="pres">
      <dgm:prSet presAssocID="{A5D99077-2D21-4086-BF29-1FAD08E9882D}" presName="vert0" presStyleCnt="0">
        <dgm:presLayoutVars>
          <dgm:dir/>
          <dgm:animOne val="branch"/>
          <dgm:animLvl val="lvl"/>
        </dgm:presLayoutVars>
      </dgm:prSet>
      <dgm:spPr/>
    </dgm:pt>
    <dgm:pt modelId="{D6850856-1E9E-450A-AADD-A5090B5003DD}" type="pres">
      <dgm:prSet presAssocID="{34615A02-761C-4819-9D00-3685C8EEEAAE}" presName="thickLine" presStyleLbl="alignNode1" presStyleIdx="0" presStyleCnt="5"/>
      <dgm:spPr/>
    </dgm:pt>
    <dgm:pt modelId="{907D0FD9-9780-448B-B06C-AD0B628E3196}" type="pres">
      <dgm:prSet presAssocID="{34615A02-761C-4819-9D00-3685C8EEEAAE}" presName="horz1" presStyleCnt="0"/>
      <dgm:spPr/>
    </dgm:pt>
    <dgm:pt modelId="{0990B1CC-D111-4F2B-BB3F-D6C8DD8868FA}" type="pres">
      <dgm:prSet presAssocID="{34615A02-761C-4819-9D00-3685C8EEEAAE}" presName="tx1" presStyleLbl="revTx" presStyleIdx="0" presStyleCnt="5"/>
      <dgm:spPr/>
    </dgm:pt>
    <dgm:pt modelId="{CC251B94-EF10-4045-91A4-7D65CF5101A1}" type="pres">
      <dgm:prSet presAssocID="{34615A02-761C-4819-9D00-3685C8EEEAAE}" presName="vert1" presStyleCnt="0"/>
      <dgm:spPr/>
    </dgm:pt>
    <dgm:pt modelId="{5EE5D728-0DA1-4C01-AA0B-1D753586A2EA}" type="pres">
      <dgm:prSet presAssocID="{5E0434C1-C880-4DA3-BD79-D67030994A14}" presName="thickLine" presStyleLbl="alignNode1" presStyleIdx="1" presStyleCnt="5"/>
      <dgm:spPr/>
    </dgm:pt>
    <dgm:pt modelId="{B6A3C174-908B-406C-8D27-219167AFD01C}" type="pres">
      <dgm:prSet presAssocID="{5E0434C1-C880-4DA3-BD79-D67030994A14}" presName="horz1" presStyleCnt="0"/>
      <dgm:spPr/>
    </dgm:pt>
    <dgm:pt modelId="{EDC95D3C-046D-4F63-B20B-4CC85B3468D2}" type="pres">
      <dgm:prSet presAssocID="{5E0434C1-C880-4DA3-BD79-D67030994A14}" presName="tx1" presStyleLbl="revTx" presStyleIdx="1" presStyleCnt="5"/>
      <dgm:spPr/>
    </dgm:pt>
    <dgm:pt modelId="{17788A1B-B1CE-4798-BD76-52ADBF6CFBEB}" type="pres">
      <dgm:prSet presAssocID="{5E0434C1-C880-4DA3-BD79-D67030994A14}" presName="vert1" presStyleCnt="0"/>
      <dgm:spPr/>
    </dgm:pt>
    <dgm:pt modelId="{E7ED663F-535C-479D-8671-09B5B3ACD4DA}" type="pres">
      <dgm:prSet presAssocID="{B6EFC9C8-1280-41B2-9617-31B3C4539416}" presName="thickLine" presStyleLbl="alignNode1" presStyleIdx="2" presStyleCnt="5"/>
      <dgm:spPr/>
    </dgm:pt>
    <dgm:pt modelId="{0247F9F2-2E3E-4F6C-AF7D-E702374F18EB}" type="pres">
      <dgm:prSet presAssocID="{B6EFC9C8-1280-41B2-9617-31B3C4539416}" presName="horz1" presStyleCnt="0"/>
      <dgm:spPr/>
    </dgm:pt>
    <dgm:pt modelId="{DB4A87B2-5862-4EDA-BDAD-8C3AA3A167DB}" type="pres">
      <dgm:prSet presAssocID="{B6EFC9C8-1280-41B2-9617-31B3C4539416}" presName="tx1" presStyleLbl="revTx" presStyleIdx="2" presStyleCnt="5"/>
      <dgm:spPr/>
    </dgm:pt>
    <dgm:pt modelId="{CEAB19DA-ED67-4146-BFC9-81BE08B7A71A}" type="pres">
      <dgm:prSet presAssocID="{B6EFC9C8-1280-41B2-9617-31B3C4539416}" presName="vert1" presStyleCnt="0"/>
      <dgm:spPr/>
    </dgm:pt>
    <dgm:pt modelId="{0C4C8CF1-A44A-49F5-9F66-27C56B337AF8}" type="pres">
      <dgm:prSet presAssocID="{D865343C-0EFC-4C46-87F1-FC6636FDE605}" presName="thickLine" presStyleLbl="alignNode1" presStyleIdx="3" presStyleCnt="5"/>
      <dgm:spPr/>
    </dgm:pt>
    <dgm:pt modelId="{09E6ACAB-F3B6-4773-ABCA-42FD41AF8038}" type="pres">
      <dgm:prSet presAssocID="{D865343C-0EFC-4C46-87F1-FC6636FDE605}" presName="horz1" presStyleCnt="0"/>
      <dgm:spPr/>
    </dgm:pt>
    <dgm:pt modelId="{A1E4F230-0C63-4A8A-B829-ED2377F2652A}" type="pres">
      <dgm:prSet presAssocID="{D865343C-0EFC-4C46-87F1-FC6636FDE605}" presName="tx1" presStyleLbl="revTx" presStyleIdx="3" presStyleCnt="5"/>
      <dgm:spPr/>
    </dgm:pt>
    <dgm:pt modelId="{02049580-8E2A-4B14-A349-8DF8A3F1623D}" type="pres">
      <dgm:prSet presAssocID="{D865343C-0EFC-4C46-87F1-FC6636FDE605}" presName="vert1" presStyleCnt="0"/>
      <dgm:spPr/>
    </dgm:pt>
    <dgm:pt modelId="{F77C92F4-F58C-481F-8A28-62FB92823ECD}" type="pres">
      <dgm:prSet presAssocID="{B925AF2D-B7DE-44DA-BDCD-E5567286329D}" presName="thickLine" presStyleLbl="alignNode1" presStyleIdx="4" presStyleCnt="5"/>
      <dgm:spPr/>
    </dgm:pt>
    <dgm:pt modelId="{52DE15C7-D608-4241-887A-42A1BD081879}" type="pres">
      <dgm:prSet presAssocID="{B925AF2D-B7DE-44DA-BDCD-E5567286329D}" presName="horz1" presStyleCnt="0"/>
      <dgm:spPr/>
    </dgm:pt>
    <dgm:pt modelId="{E8B35D1E-3DF1-43A9-B193-84FF8F8DC7DE}" type="pres">
      <dgm:prSet presAssocID="{B925AF2D-B7DE-44DA-BDCD-E5567286329D}" presName="tx1" presStyleLbl="revTx" presStyleIdx="4" presStyleCnt="5"/>
      <dgm:spPr/>
    </dgm:pt>
    <dgm:pt modelId="{92986C76-238A-414B-B219-77A259822E66}" type="pres">
      <dgm:prSet presAssocID="{B925AF2D-B7DE-44DA-BDCD-E5567286329D}" presName="vert1" presStyleCnt="0"/>
      <dgm:spPr/>
    </dgm:pt>
  </dgm:ptLst>
  <dgm:cxnLst>
    <dgm:cxn modelId="{5C76820F-A9D5-4C3C-A56F-1C2E9D151E29}" type="presOf" srcId="{D865343C-0EFC-4C46-87F1-FC6636FDE605}" destId="{A1E4F230-0C63-4A8A-B829-ED2377F2652A}" srcOrd="0" destOrd="0" presId="urn:microsoft.com/office/officeart/2008/layout/LinedList"/>
    <dgm:cxn modelId="{C1E6FE1D-0264-4257-A9F9-5A7079973A4C}" srcId="{A5D99077-2D21-4086-BF29-1FAD08E9882D}" destId="{34615A02-761C-4819-9D00-3685C8EEEAAE}" srcOrd="0" destOrd="0" parTransId="{F7CD8C1A-D300-46D7-B586-30B4C1C73F68}" sibTransId="{574DEDA4-5D5F-4B28-8234-00B507A9DF43}"/>
    <dgm:cxn modelId="{21C26944-29B6-43D4-9656-AB74BC70CADD}" type="presOf" srcId="{A5D99077-2D21-4086-BF29-1FAD08E9882D}" destId="{DE609B55-D75C-4498-A495-88D5483CC649}" srcOrd="0" destOrd="0" presId="urn:microsoft.com/office/officeart/2008/layout/LinedList"/>
    <dgm:cxn modelId="{99E27F45-F952-45ED-B513-D0A5EB6DADCE}" type="presOf" srcId="{5E0434C1-C880-4DA3-BD79-D67030994A14}" destId="{EDC95D3C-046D-4F63-B20B-4CC85B3468D2}" srcOrd="0" destOrd="0" presId="urn:microsoft.com/office/officeart/2008/layout/LinedList"/>
    <dgm:cxn modelId="{E0BDEE7F-668D-4569-9D3D-AFF20A62DE95}" type="presOf" srcId="{34615A02-761C-4819-9D00-3685C8EEEAAE}" destId="{0990B1CC-D111-4F2B-BB3F-D6C8DD8868FA}" srcOrd="0" destOrd="0" presId="urn:microsoft.com/office/officeart/2008/layout/LinedList"/>
    <dgm:cxn modelId="{601CF685-B558-4A48-9D66-D6B188B24825}" type="presOf" srcId="{B6EFC9C8-1280-41B2-9617-31B3C4539416}" destId="{DB4A87B2-5862-4EDA-BDAD-8C3AA3A167DB}" srcOrd="0" destOrd="0" presId="urn:microsoft.com/office/officeart/2008/layout/LinedList"/>
    <dgm:cxn modelId="{3904BB88-64F2-4C3C-8028-3883A0A843F5}" srcId="{A5D99077-2D21-4086-BF29-1FAD08E9882D}" destId="{B6EFC9C8-1280-41B2-9617-31B3C4539416}" srcOrd="2" destOrd="0" parTransId="{25FA214F-7B70-4181-B85B-72A358286481}" sibTransId="{ED4EE525-AA46-4D05-920B-2ED724CB6910}"/>
    <dgm:cxn modelId="{AAD92D96-F710-4A85-A8EF-854366601AED}" srcId="{A5D99077-2D21-4086-BF29-1FAD08E9882D}" destId="{5E0434C1-C880-4DA3-BD79-D67030994A14}" srcOrd="1" destOrd="0" parTransId="{0036F67B-FE82-473C-9F65-8F303D8D1D26}" sibTransId="{74E44241-088B-49E4-A5F6-DFD1DC127352}"/>
    <dgm:cxn modelId="{6484D09B-9BCD-426B-AF55-98019B2FEE11}" srcId="{A5D99077-2D21-4086-BF29-1FAD08E9882D}" destId="{D865343C-0EFC-4C46-87F1-FC6636FDE605}" srcOrd="3" destOrd="0" parTransId="{C2114042-CD54-41F0-A5A7-9350169B4B65}" sibTransId="{3E35B68E-DB6E-415F-9B7D-D9B7EB0807AB}"/>
    <dgm:cxn modelId="{16A0F0B0-084F-4EEB-A312-8FD9BAFD63E5}" type="presOf" srcId="{B925AF2D-B7DE-44DA-BDCD-E5567286329D}" destId="{E8B35D1E-3DF1-43A9-B193-84FF8F8DC7DE}" srcOrd="0" destOrd="0" presId="urn:microsoft.com/office/officeart/2008/layout/LinedList"/>
    <dgm:cxn modelId="{FC92A7F2-6FAF-4ED4-85A6-49EEF4C75FE5}" srcId="{A5D99077-2D21-4086-BF29-1FAD08E9882D}" destId="{B925AF2D-B7DE-44DA-BDCD-E5567286329D}" srcOrd="4" destOrd="0" parTransId="{3CFD33E3-5B8F-4048-AA29-D0E92F69F859}" sibTransId="{5340AB87-80F1-4D85-97C2-A9BBC650EA91}"/>
    <dgm:cxn modelId="{F20696C2-C370-4406-B1AC-6BBD3F542AAF}" type="presParOf" srcId="{DE609B55-D75C-4498-A495-88D5483CC649}" destId="{D6850856-1E9E-450A-AADD-A5090B5003DD}" srcOrd="0" destOrd="0" presId="urn:microsoft.com/office/officeart/2008/layout/LinedList"/>
    <dgm:cxn modelId="{ECA9D7A6-FF20-45F7-B3FD-F9B0729B8E8B}" type="presParOf" srcId="{DE609B55-D75C-4498-A495-88D5483CC649}" destId="{907D0FD9-9780-448B-B06C-AD0B628E3196}" srcOrd="1" destOrd="0" presId="urn:microsoft.com/office/officeart/2008/layout/LinedList"/>
    <dgm:cxn modelId="{B9C88EF7-6253-4E62-BD44-11A76EB78958}" type="presParOf" srcId="{907D0FD9-9780-448B-B06C-AD0B628E3196}" destId="{0990B1CC-D111-4F2B-BB3F-D6C8DD8868FA}" srcOrd="0" destOrd="0" presId="urn:microsoft.com/office/officeart/2008/layout/LinedList"/>
    <dgm:cxn modelId="{8E1D301D-3BC2-4012-8A0E-C457DB5CB986}" type="presParOf" srcId="{907D0FD9-9780-448B-B06C-AD0B628E3196}" destId="{CC251B94-EF10-4045-91A4-7D65CF5101A1}" srcOrd="1" destOrd="0" presId="urn:microsoft.com/office/officeart/2008/layout/LinedList"/>
    <dgm:cxn modelId="{AD5308FF-92AD-463E-AC2B-735833B3DF51}" type="presParOf" srcId="{DE609B55-D75C-4498-A495-88D5483CC649}" destId="{5EE5D728-0DA1-4C01-AA0B-1D753586A2EA}" srcOrd="2" destOrd="0" presId="urn:microsoft.com/office/officeart/2008/layout/LinedList"/>
    <dgm:cxn modelId="{15AA48ED-65DA-45E8-A7CE-B47AB212EF29}" type="presParOf" srcId="{DE609B55-D75C-4498-A495-88D5483CC649}" destId="{B6A3C174-908B-406C-8D27-219167AFD01C}" srcOrd="3" destOrd="0" presId="urn:microsoft.com/office/officeart/2008/layout/LinedList"/>
    <dgm:cxn modelId="{255651B6-49EB-4FCF-8D13-A56482985384}" type="presParOf" srcId="{B6A3C174-908B-406C-8D27-219167AFD01C}" destId="{EDC95D3C-046D-4F63-B20B-4CC85B3468D2}" srcOrd="0" destOrd="0" presId="urn:microsoft.com/office/officeart/2008/layout/LinedList"/>
    <dgm:cxn modelId="{79A14A39-80C9-4FD6-8653-CF22912C7496}" type="presParOf" srcId="{B6A3C174-908B-406C-8D27-219167AFD01C}" destId="{17788A1B-B1CE-4798-BD76-52ADBF6CFBEB}" srcOrd="1" destOrd="0" presId="urn:microsoft.com/office/officeart/2008/layout/LinedList"/>
    <dgm:cxn modelId="{82215EBE-2041-4171-8A19-D622D3606E6B}" type="presParOf" srcId="{DE609B55-D75C-4498-A495-88D5483CC649}" destId="{E7ED663F-535C-479D-8671-09B5B3ACD4DA}" srcOrd="4" destOrd="0" presId="urn:microsoft.com/office/officeart/2008/layout/LinedList"/>
    <dgm:cxn modelId="{32891E88-D133-4076-922D-D34425928C62}" type="presParOf" srcId="{DE609B55-D75C-4498-A495-88D5483CC649}" destId="{0247F9F2-2E3E-4F6C-AF7D-E702374F18EB}" srcOrd="5" destOrd="0" presId="urn:microsoft.com/office/officeart/2008/layout/LinedList"/>
    <dgm:cxn modelId="{09032D76-F9BB-4529-B786-B23699FEDA8C}" type="presParOf" srcId="{0247F9F2-2E3E-4F6C-AF7D-E702374F18EB}" destId="{DB4A87B2-5862-4EDA-BDAD-8C3AA3A167DB}" srcOrd="0" destOrd="0" presId="urn:microsoft.com/office/officeart/2008/layout/LinedList"/>
    <dgm:cxn modelId="{25CA85FC-DCE4-4697-889B-8B6D53D3D440}" type="presParOf" srcId="{0247F9F2-2E3E-4F6C-AF7D-E702374F18EB}" destId="{CEAB19DA-ED67-4146-BFC9-81BE08B7A71A}" srcOrd="1" destOrd="0" presId="urn:microsoft.com/office/officeart/2008/layout/LinedList"/>
    <dgm:cxn modelId="{B6AE3224-693F-493E-AAC3-37E7282C691A}" type="presParOf" srcId="{DE609B55-D75C-4498-A495-88D5483CC649}" destId="{0C4C8CF1-A44A-49F5-9F66-27C56B337AF8}" srcOrd="6" destOrd="0" presId="urn:microsoft.com/office/officeart/2008/layout/LinedList"/>
    <dgm:cxn modelId="{BA545478-94A0-49DB-A5C1-86D78FA73953}" type="presParOf" srcId="{DE609B55-D75C-4498-A495-88D5483CC649}" destId="{09E6ACAB-F3B6-4773-ABCA-42FD41AF8038}" srcOrd="7" destOrd="0" presId="urn:microsoft.com/office/officeart/2008/layout/LinedList"/>
    <dgm:cxn modelId="{48220788-26F4-49CF-9B29-D71D3D224630}" type="presParOf" srcId="{09E6ACAB-F3B6-4773-ABCA-42FD41AF8038}" destId="{A1E4F230-0C63-4A8A-B829-ED2377F2652A}" srcOrd="0" destOrd="0" presId="urn:microsoft.com/office/officeart/2008/layout/LinedList"/>
    <dgm:cxn modelId="{4E481744-C12F-4C5A-93D3-478A86F50CB4}" type="presParOf" srcId="{09E6ACAB-F3B6-4773-ABCA-42FD41AF8038}" destId="{02049580-8E2A-4B14-A349-8DF8A3F1623D}" srcOrd="1" destOrd="0" presId="urn:microsoft.com/office/officeart/2008/layout/LinedList"/>
    <dgm:cxn modelId="{0BDBF995-F408-4587-B546-A56040115BC0}" type="presParOf" srcId="{DE609B55-D75C-4498-A495-88D5483CC649}" destId="{F77C92F4-F58C-481F-8A28-62FB92823ECD}" srcOrd="8" destOrd="0" presId="urn:microsoft.com/office/officeart/2008/layout/LinedList"/>
    <dgm:cxn modelId="{0658995F-E0BD-435B-BE62-DA149F98E49D}" type="presParOf" srcId="{DE609B55-D75C-4498-A495-88D5483CC649}" destId="{52DE15C7-D608-4241-887A-42A1BD081879}" srcOrd="9" destOrd="0" presId="urn:microsoft.com/office/officeart/2008/layout/LinedList"/>
    <dgm:cxn modelId="{5C25AB8C-563A-48AB-8847-1B2BFED55D13}" type="presParOf" srcId="{52DE15C7-D608-4241-887A-42A1BD081879}" destId="{E8B35D1E-3DF1-43A9-B193-84FF8F8DC7DE}" srcOrd="0" destOrd="0" presId="urn:microsoft.com/office/officeart/2008/layout/LinedList"/>
    <dgm:cxn modelId="{102684CD-F9AC-4CFC-9C5F-0EFB32DD6BAD}" type="presParOf" srcId="{52DE15C7-D608-4241-887A-42A1BD081879}" destId="{92986C76-238A-414B-B219-77A259822E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50856-1E9E-450A-AADD-A5090B5003DD}">
      <dsp:nvSpPr>
        <dsp:cNvPr id="0" name=""/>
        <dsp:cNvSpPr/>
      </dsp:nvSpPr>
      <dsp:spPr>
        <a:xfrm>
          <a:off x="0" y="552"/>
          <a:ext cx="8699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B1CC-D111-4F2B-BB3F-D6C8DD8868FA}">
      <dsp:nvSpPr>
        <dsp:cNvPr id="0" name=""/>
        <dsp:cNvSpPr/>
      </dsp:nvSpPr>
      <dsp:spPr>
        <a:xfrm>
          <a:off x="0" y="552"/>
          <a:ext cx="8699013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 Gitlab server used in CSE is </a:t>
          </a:r>
          <a:r>
            <a:rPr lang="en-US" sz="2500" b="1" i="0" kern="1200"/>
            <a:t>csegitlab.engineering.unt.edu </a:t>
          </a:r>
          <a:endParaRPr lang="en-US" sz="2500" kern="1200"/>
        </a:p>
      </dsp:txBody>
      <dsp:txXfrm>
        <a:off x="0" y="552"/>
        <a:ext cx="8699013" cy="904971"/>
      </dsp:txXfrm>
    </dsp:sp>
    <dsp:sp modelId="{5EE5D728-0DA1-4C01-AA0B-1D753586A2EA}">
      <dsp:nvSpPr>
        <dsp:cNvPr id="0" name=""/>
        <dsp:cNvSpPr/>
      </dsp:nvSpPr>
      <dsp:spPr>
        <a:xfrm>
          <a:off x="0" y="905524"/>
          <a:ext cx="8699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95D3C-046D-4F63-B20B-4CC85B3468D2}">
      <dsp:nvSpPr>
        <dsp:cNvPr id="0" name=""/>
        <dsp:cNvSpPr/>
      </dsp:nvSpPr>
      <dsp:spPr>
        <a:xfrm>
          <a:off x="0" y="905524"/>
          <a:ext cx="8699013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</a:t>
          </a:r>
          <a:r>
            <a:rPr lang="en-US" sz="2500" b="0" i="0" kern="1200"/>
            <a:t>server is only accessible on the UNT network (either being physically on UNT campus or by using the VPN)</a:t>
          </a:r>
          <a:endParaRPr lang="en-US" sz="2500" kern="1200"/>
        </a:p>
      </dsp:txBody>
      <dsp:txXfrm>
        <a:off x="0" y="905524"/>
        <a:ext cx="8699013" cy="904971"/>
      </dsp:txXfrm>
    </dsp:sp>
    <dsp:sp modelId="{E7ED663F-535C-479D-8671-09B5B3ACD4DA}">
      <dsp:nvSpPr>
        <dsp:cNvPr id="0" name=""/>
        <dsp:cNvSpPr/>
      </dsp:nvSpPr>
      <dsp:spPr>
        <a:xfrm>
          <a:off x="0" y="1810495"/>
          <a:ext cx="8699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A87B2-5862-4EDA-BDAD-8C3AA3A167DB}">
      <dsp:nvSpPr>
        <dsp:cNvPr id="0" name=""/>
        <dsp:cNvSpPr/>
      </dsp:nvSpPr>
      <dsp:spPr>
        <a:xfrm>
          <a:off x="0" y="1810495"/>
          <a:ext cx="8699013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You will receive a confirmation email when groups and accounts are created for each one of you. </a:t>
          </a:r>
          <a:endParaRPr lang="en-US" sz="2500" kern="1200"/>
        </a:p>
      </dsp:txBody>
      <dsp:txXfrm>
        <a:off x="0" y="1810495"/>
        <a:ext cx="8699013" cy="904971"/>
      </dsp:txXfrm>
    </dsp:sp>
    <dsp:sp modelId="{0C4C8CF1-A44A-49F5-9F66-27C56B337AF8}">
      <dsp:nvSpPr>
        <dsp:cNvPr id="0" name=""/>
        <dsp:cNvSpPr/>
      </dsp:nvSpPr>
      <dsp:spPr>
        <a:xfrm>
          <a:off x="0" y="2715467"/>
          <a:ext cx="8699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4F230-0C63-4A8A-B829-ED2377F2652A}">
      <dsp:nvSpPr>
        <dsp:cNvPr id="0" name=""/>
        <dsp:cNvSpPr/>
      </dsp:nvSpPr>
      <dsp:spPr>
        <a:xfrm>
          <a:off x="0" y="2715467"/>
          <a:ext cx="8699013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The confirmation email will provide a link to confirm your account</a:t>
          </a:r>
          <a:br>
            <a:rPr lang="en-US" sz="2500" kern="1200"/>
          </a:br>
          <a:r>
            <a:rPr lang="en-US" sz="2500" b="0" i="0" kern="1200">
              <a:hlinkClick xmlns:r="http://schemas.openxmlformats.org/officeDocument/2006/relationships" r:id="rId1"/>
            </a:rPr>
            <a:t>https://csegitlab.engineering.unt.edu/users/confirmation</a:t>
          </a:r>
          <a:endParaRPr lang="en-US" sz="2500" kern="1200"/>
        </a:p>
      </dsp:txBody>
      <dsp:txXfrm>
        <a:off x="0" y="2715467"/>
        <a:ext cx="8699013" cy="904971"/>
      </dsp:txXfrm>
    </dsp:sp>
    <dsp:sp modelId="{F77C92F4-F58C-481F-8A28-62FB92823ECD}">
      <dsp:nvSpPr>
        <dsp:cNvPr id="0" name=""/>
        <dsp:cNvSpPr/>
      </dsp:nvSpPr>
      <dsp:spPr>
        <a:xfrm>
          <a:off x="0" y="3620438"/>
          <a:ext cx="86990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5D1E-3DF1-43A9-B193-84FF8F8DC7DE}">
      <dsp:nvSpPr>
        <dsp:cNvPr id="0" name=""/>
        <dsp:cNvSpPr/>
      </dsp:nvSpPr>
      <dsp:spPr>
        <a:xfrm>
          <a:off x="0" y="3620438"/>
          <a:ext cx="8699013" cy="9049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You must use your</a:t>
          </a:r>
          <a:r>
            <a:rPr lang="en-US" sz="2500" b="1" i="0" kern="1200"/>
            <a:t>@my.unt.edu </a:t>
          </a:r>
          <a:r>
            <a:rPr lang="en-US" sz="2500" b="0" i="0" kern="1200"/>
            <a:t>email to confirm </a:t>
          </a:r>
          <a:r>
            <a:rPr lang="en-US" sz="2500" kern="1200"/>
            <a:t>your </a:t>
          </a:r>
          <a:r>
            <a:rPr lang="en-US" sz="2500" b="0" i="0" kern="1200"/>
            <a:t>account</a:t>
          </a:r>
          <a:r>
            <a:rPr lang="en-US" sz="2500" kern="1200"/>
            <a:t> and</a:t>
          </a:r>
          <a:r>
            <a:rPr lang="en-US" sz="2500" b="0" i="0" kern="1200"/>
            <a:t> then you should be able to log in</a:t>
          </a:r>
          <a:endParaRPr lang="en-US" sz="2500" kern="1200"/>
        </a:p>
      </dsp:txBody>
      <dsp:txXfrm>
        <a:off x="0" y="3620438"/>
        <a:ext cx="8699013" cy="904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https://githowto.com/create_a_project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93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6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omes.cs.washington.edu/~mernst/advice/version-contro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nvie.com/posts/a-successful-git-branching-model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gitlab.com/2014/09/29/gitlab-flow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it-scm.com/doc" TargetMode="External"/><Relationship Id="rId4" Type="http://schemas.openxmlformats.org/officeDocument/2006/relationships/hyperlink" Target="https://docs.gitlab.com/ee/gitlab-basics/command-line-command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A45E-16B4-486F-8786-863E914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support for 3600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4EAC18-FE8B-43FC-B654-EC7B88182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98" y="2266950"/>
            <a:ext cx="8758727" cy="3010588"/>
          </a:xfrm>
        </p:spPr>
      </p:pic>
    </p:spTree>
    <p:extLst>
      <p:ext uri="{BB962C8B-B14F-4D97-AF65-F5344CB8AC3E}">
        <p14:creationId xmlns:p14="http://schemas.microsoft.com/office/powerpoint/2010/main" val="3881964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Git?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Git is a version control system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Developed as a repository system for both local and remote changes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Allows teammates to work simultaneously on a project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Tracks each commit, allowing for detailed documentation of the project along every step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Allows for advanced merging and branching operations</a:t>
            </a:r>
          </a:p>
        </p:txBody>
      </p:sp>
      <p:pic>
        <p:nvPicPr>
          <p:cNvPr id="4" name="Picture 3" descr="Screen Shot 2019-01-22 at 9.44.3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18" y="4721893"/>
            <a:ext cx="7048874" cy="182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Git?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05290" y="1610881"/>
            <a:ext cx="6338037" cy="4162420"/>
            <a:chOff x="611462" y="1610881"/>
            <a:chExt cx="7815246" cy="5000196"/>
          </a:xfrm>
        </p:grpSpPr>
        <p:pic>
          <p:nvPicPr>
            <p:cNvPr id="3" name="Picture 2" descr="Screen Shot 2019-01-22 at 9.47.43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08" y="1610881"/>
              <a:ext cx="7721600" cy="500019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11462" y="6407944"/>
              <a:ext cx="411561" cy="2031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931" y="2467423"/>
            <a:ext cx="2816102" cy="403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196931" y="6407944"/>
            <a:ext cx="1596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cap="small" dirty="0">
                <a:ea typeface="ＭＳ Ｐゴシック" charset="-128"/>
              </a:rPr>
              <a:t>http://xkcd.com/1597/</a:t>
            </a:r>
            <a:endParaRPr lang="en-US" sz="1200" dirty="0">
              <a:ea typeface="ＭＳ Ｐゴシック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432" y="5773301"/>
            <a:ext cx="1768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Unmodified/modified</a:t>
            </a:r>
          </a:p>
          <a:p>
            <a:pPr algn="ctr"/>
            <a:r>
              <a:rPr lang="en-US" sz="1400" dirty="0"/>
              <a:t>files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69577" y="5773301"/>
            <a:ext cx="681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Staged</a:t>
            </a:r>
          </a:p>
          <a:p>
            <a:pPr algn="ctr"/>
            <a:r>
              <a:rPr lang="en-US" sz="1400" dirty="0"/>
              <a:t>files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2344" y="5773301"/>
            <a:ext cx="100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Committed</a:t>
            </a:r>
          </a:p>
          <a:p>
            <a:pPr algn="ctr"/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10102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GitLab?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GitLab is a web interface for Git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Provides additional features on top of Git repository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Allows for access to the repository from a web browser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Issue and milestone tracking implemented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Support for attachments and code snippets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Integration of a wiki and a wall for project documentation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Each user is able to submit a generated SSH key to uniquely identify the submitter and machine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Commits are done through an SSH shell, using the generated public key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1523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4990-9838-4483-B4DF-AFE1A6A43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8398"/>
          </a:xfrm>
        </p:spPr>
        <p:txBody>
          <a:bodyPr>
            <a:noAutofit/>
          </a:bodyPr>
          <a:lstStyle/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GitLab is a repository hosting manager tool developed by GitLab Inc, used for Software Development Process. </a:t>
            </a:r>
          </a:p>
          <a:p>
            <a:pPr algn="l" fontAlgn="base"/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provides ways to streamline your collaborative workflow for completing the SDLC </a:t>
            </a:r>
          </a:p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FEATURES: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Open-source community edition repository management platform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Easy Maintaining of repository on a server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Offers tools like Group Milestones, Time Tracking and Issue Tracker, etc. for effective software development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More Spontaneous User interface and authentication features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User Permission and Branch protection are enhanced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3414AF-73CE-470B-9829-029DB3F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GitLab?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AE70BF-DA33-4AF7-8724-218EFC090FEF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>
            <a:extLst>
              <a:ext uri="{FF2B5EF4-FFF2-40B4-BE49-F238E27FC236}">
                <a16:creationId xmlns:a16="http://schemas.microsoft.com/office/drawing/2014/main" id="{2CB60793-C783-4EB9-BE1E-7F909C624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2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587FA97-89A8-4E2D-B54E-C234EC7D83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5290" y="1600200"/>
          <a:ext cx="8699013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885B2DA-A921-42BA-9471-B2E2ECE4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Using GitLab at UNT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82C70B-8796-4ABE-A426-0319F813DA35}"/>
              </a:ext>
            </a:extLst>
          </p:cNvPr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>
            <a:extLst>
              <a:ext uri="{FF2B5EF4-FFF2-40B4-BE49-F238E27FC236}">
                <a16:creationId xmlns:a16="http://schemas.microsoft.com/office/drawing/2014/main" id="{F5CC0D03-0DBA-4D3C-B11C-DF84A12F3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1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GitLab Setup Overview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Preview setup in GitLab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Generation of SSH key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Copy of SSH key to clipboard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GitLab connection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Add SSH key in GitLab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GitLab setup on your machine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Copy URL of the repository</a:t>
            </a:r>
          </a:p>
          <a:p>
            <a:pPr marL="914400" lvl="1" indent="-514350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Initial setup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Steps to create a new file and upload to GitLab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Steps to modify a file and upload to GitLab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Handling merge conflicts</a:t>
            </a:r>
          </a:p>
          <a:p>
            <a:pPr marL="514350" indent="-51435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Other helpful commands</a:t>
            </a:r>
          </a:p>
        </p:txBody>
      </p:sp>
      <p:sp>
        <p:nvSpPr>
          <p:cNvPr id="2" name="Right Brace 1"/>
          <p:cNvSpPr/>
          <p:nvPr/>
        </p:nvSpPr>
        <p:spPr>
          <a:xfrm>
            <a:off x="4830904" y="1840166"/>
            <a:ext cx="356087" cy="294380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98860" y="3080949"/>
            <a:ext cx="368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Only needs to be done once</a:t>
            </a:r>
          </a:p>
        </p:txBody>
      </p:sp>
    </p:spTree>
    <p:extLst>
      <p:ext uri="{BB962C8B-B14F-4D97-AF65-F5344CB8AC3E}">
        <p14:creationId xmlns:p14="http://schemas.microsoft.com/office/powerpoint/2010/main" val="63621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Generate and Copy SSH Key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$ </a:t>
            </a:r>
            <a:r>
              <a:rPr lang="en-US" sz="1600" b="1" dirty="0">
                <a:latin typeface="Courier New"/>
                <a:cs typeface="Courier New"/>
              </a:rPr>
              <a:t>ssh-keygen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Generating public/private rsa key pair.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Enter file in which to save the key (/home/sp1568/.ssh/id_rsa):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Enter passphrase (empty for no passphrase):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Enter same passphrase again: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Your identification has been saved in /home/sp1568/.ssh/id_rsa.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Your public key has been saved in /home/sp1568/.ssh/id_rsa.pub.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The key fingerprint is: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$ </a:t>
            </a:r>
            <a:r>
              <a:rPr lang="en-US" sz="1600" b="1" dirty="0">
                <a:latin typeface="Courier New"/>
                <a:cs typeface="Courier New"/>
              </a:rPr>
              <a:t>cat ~/.ssh/id_rsa.pub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Courier New"/>
                <a:cs typeface="Courier New"/>
              </a:rPr>
              <a:t>...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80771" y="1720258"/>
            <a:ext cx="165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hit [ENTER]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094993" y="2089590"/>
            <a:ext cx="2385778" cy="94917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99163" y="2089590"/>
            <a:ext cx="1020781" cy="6642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137670" y="1904924"/>
            <a:ext cx="384663" cy="5047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>
            <a:off x="2693469" y="4937997"/>
            <a:ext cx="356087" cy="1044575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227598" y="5234749"/>
            <a:ext cx="5343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Copy the entire SSH key</a:t>
            </a:r>
          </a:p>
          <a:p>
            <a:pPr marL="574675" lvl="1" indent="-342900">
              <a:buFont typeface="Lucida Grande"/>
              <a:buChar char="­"/>
            </a:pPr>
            <a:r>
              <a:rPr lang="en-US" sz="2000" dirty="0"/>
              <a:t>You will paste this in GitLab (see next slides)</a:t>
            </a:r>
          </a:p>
        </p:txBody>
      </p:sp>
    </p:spTree>
    <p:extLst>
      <p:ext uri="{BB962C8B-B14F-4D97-AF65-F5344CB8AC3E}">
        <p14:creationId xmlns:p14="http://schemas.microsoft.com/office/powerpoint/2010/main" val="289261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Login and Add SSH Key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Connect to </a:t>
            </a:r>
            <a:r>
              <a:rPr lang="en-US" sz="2400" dirty="0" err="1"/>
              <a:t>GitLab</a:t>
            </a:r>
            <a:r>
              <a:rPr lang="en-US" sz="2400" dirty="0"/>
              <a:t> Server</a:t>
            </a:r>
            <a:endParaRPr lang="en-US" sz="2000" dirty="0"/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URL: </a:t>
            </a:r>
            <a:r>
              <a:rPr lang="en-US" sz="2400" dirty="0">
                <a:solidFill>
                  <a:srgbClr val="008000"/>
                </a:solidFill>
              </a:rPr>
              <a:t>apollo.cse.unt.edu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GitLab Login Credentials: EUID / password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You should </a:t>
            </a:r>
            <a:r>
              <a:rPr lang="en-US" sz="2400" b="1" dirty="0"/>
              <a:t>reset your password using the link that you receive </a:t>
            </a:r>
            <a:r>
              <a:rPr lang="en-US" sz="2400" dirty="0"/>
              <a:t>when your account gets created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Adding SSH Key in GitLab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/>
              <a:t>If necessary, go to </a:t>
            </a:r>
            <a:r>
              <a:rPr lang="en-US" sz="2400" dirty="0">
                <a:solidFill>
                  <a:srgbClr val="008000"/>
                </a:solidFill>
              </a:rPr>
              <a:t>Settings</a:t>
            </a:r>
            <a:r>
              <a:rPr lang="en-US" sz="2400" dirty="0"/>
              <a:t> under Public Avatar icon (top right of browser)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008000"/>
                </a:solidFill>
              </a:rPr>
              <a:t>SSH Keys</a:t>
            </a:r>
            <a:r>
              <a:rPr lang="en-US" sz="2400" dirty="0"/>
              <a:t> under User Settings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/>
              <a:t>Paste the SSH key (from previous slide) in text box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/>
              <a:t>Select </a:t>
            </a:r>
            <a:r>
              <a:rPr lang="en-US" sz="2400" dirty="0">
                <a:solidFill>
                  <a:srgbClr val="008000"/>
                </a:solidFill>
              </a:rPr>
              <a:t>Add key</a:t>
            </a:r>
            <a:r>
              <a:rPr lang="en-US" sz="2400" dirty="0"/>
              <a:t> button</a:t>
            </a:r>
          </a:p>
          <a:p>
            <a:pPr lvl="1" indent="-342900" algn="just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pic>
        <p:nvPicPr>
          <p:cNvPr id="3" name="Picture 2" descr="Screen Shot 2019-01-22 at 6.53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172" y="4679058"/>
            <a:ext cx="800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Login and Add SSH Key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958A43-8F60-467A-8B9C-B8C088D8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0636"/>
            <a:ext cx="7858125" cy="465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BBD05A-E312-422A-9467-06FD6C7EC467}"/>
              </a:ext>
            </a:extLst>
          </p:cNvPr>
          <p:cNvSpPr txBox="1"/>
          <p:nvPr/>
        </p:nvSpPr>
        <p:spPr>
          <a:xfrm>
            <a:off x="457200" y="6221879"/>
            <a:ext cx="621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https://csegitlab.engineering.unt.edu/users/sign_in</a:t>
            </a:r>
          </a:p>
        </p:txBody>
      </p:sp>
    </p:spTree>
    <p:extLst>
      <p:ext uri="{BB962C8B-B14F-4D97-AF65-F5344CB8AC3E}">
        <p14:creationId xmlns:p14="http://schemas.microsoft.com/office/powerpoint/2010/main" val="51148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Copy URL of Repository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69809"/>
            <a:ext cx="8229600" cy="351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430143"/>
            <a:ext cx="3246935" cy="18328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5467" y="4027470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Press here to copy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7715892" y="4396802"/>
            <a:ext cx="10274" cy="949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04624" y="5346567"/>
            <a:ext cx="42154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996701" y="5116530"/>
            <a:ext cx="307923" cy="3698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407969" y="3328784"/>
            <a:ext cx="770260" cy="36987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33373" y="3032172"/>
            <a:ext cx="4524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Copying link has been moved to blue “Clone” popup button</a:t>
            </a:r>
          </a:p>
        </p:txBody>
      </p:sp>
    </p:spTree>
    <p:extLst>
      <p:ext uri="{BB962C8B-B14F-4D97-AF65-F5344CB8AC3E}">
        <p14:creationId xmlns:p14="http://schemas.microsoft.com/office/powerpoint/2010/main" val="11607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600" dirty="0" err="1">
                <a:solidFill>
                  <a:srgbClr val="008000"/>
                </a:solidFill>
              </a:rPr>
              <a:t>GitLab</a:t>
            </a:r>
            <a:r>
              <a:rPr kumimoji="0" lang="en-US" sz="3600" dirty="0">
                <a:solidFill>
                  <a:srgbClr val="008000"/>
                </a:solidFill>
              </a:rPr>
              <a:t> and Team Development</a:t>
            </a:r>
            <a:endParaRPr kumimoji="0" lang="en-US" sz="31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Initial Setup on CSE Machine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Login to one of the CSE machines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Create a directory with your project name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Open the directory and run the following 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git</a:t>
            </a:r>
            <a:r>
              <a:rPr lang="en-US" sz="2400" dirty="0"/>
              <a:t> commands:</a:t>
            </a:r>
          </a:p>
          <a:p>
            <a:pPr marL="45878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init</a:t>
            </a:r>
          </a:p>
          <a:p>
            <a:pPr marL="45878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45878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clone &lt;URL&gt;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/>
              <a:t>You should now have a directory with your repository name.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These commands will initialize a 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git</a:t>
            </a:r>
            <a:r>
              <a:rPr lang="en-US" sz="2400" dirty="0"/>
              <a:t> directory, pull down all the data for that repository, and check out a working copy of the latest version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This will be your master branch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957340" y="2927804"/>
            <a:ext cx="484403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Creates a new local repository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Downloads a project and its entire version history</a:t>
            </a:r>
          </a:p>
          <a:p>
            <a:pPr marL="519113" lvl="1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This is the URL copied on previous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A39493-3453-4CCB-90D0-589C69A7B011}"/>
              </a:ext>
            </a:extLst>
          </p:cNvPr>
          <p:cNvSpPr/>
          <p:nvPr/>
        </p:nvSpPr>
        <p:spPr>
          <a:xfrm>
            <a:off x="896645" y="2927804"/>
            <a:ext cx="1837677" cy="401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FB98B-6134-4FB5-8EF8-779982359F08}"/>
              </a:ext>
            </a:extLst>
          </p:cNvPr>
          <p:cNvSpPr/>
          <p:nvPr/>
        </p:nvSpPr>
        <p:spPr>
          <a:xfrm>
            <a:off x="907000" y="3683885"/>
            <a:ext cx="2857132" cy="401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06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Initial Setup on CSE Machine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400" dirty="0"/>
              <a:t>Setup your identity, which is used by every </a:t>
            </a:r>
            <a:r>
              <a:rPr lang="en-US" sz="2400" b="1" dirty="0">
                <a:solidFill>
                  <a:srgbClr val="2F02F0"/>
                </a:solidFill>
                <a:latin typeface="Courier New"/>
                <a:cs typeface="Courier New"/>
              </a:rPr>
              <a:t>git</a:t>
            </a:r>
            <a:r>
              <a:rPr lang="en-US" sz="2400" dirty="0"/>
              <a:t> commit</a:t>
            </a:r>
          </a:p>
          <a:p>
            <a:pPr marL="458788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config --global user.name "Your Name"</a:t>
            </a:r>
          </a:p>
          <a:p>
            <a:pPr marL="458788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458788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config --global user.email name@my.unt.edu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>
              <a:spcBef>
                <a:spcPts val="0"/>
              </a:spcBef>
              <a:spcAft>
                <a:spcPts val="30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756568" y="2610333"/>
            <a:ext cx="6890704" cy="51736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Sets the name you want attached to your commit transactions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756568" y="4185480"/>
            <a:ext cx="6890704" cy="51736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Sets the e-mail you want attached to your commit transactions</a:t>
            </a:r>
          </a:p>
        </p:txBody>
      </p:sp>
    </p:spTree>
    <p:extLst>
      <p:ext uri="{BB962C8B-B14F-4D97-AF65-F5344CB8AC3E}">
        <p14:creationId xmlns:p14="http://schemas.microsoft.com/office/powerpoint/2010/main" val="1030112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/>
              <a:t>GitLab</a:t>
            </a:r>
            <a:r>
              <a:rPr lang="en-US" sz="4000" dirty="0"/>
              <a:t> Help Options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Three ways to get more information about a command from the </a:t>
            </a:r>
            <a:r>
              <a:rPr lang="en-US" sz="2400" dirty="0" err="1"/>
              <a:t>manpage</a:t>
            </a:r>
            <a:endParaRPr lang="en-US" sz="2400" dirty="0"/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help &lt;command&gt;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&lt;command&gt; --help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man </a:t>
            </a:r>
            <a:r>
              <a:rPr lang="en-US" sz="2000" dirty="0" err="1">
                <a:solidFill>
                  <a:srgbClr val="2F02F0"/>
                </a:solidFill>
                <a:latin typeface="Courier New"/>
                <a:cs typeface="Courier New"/>
              </a:rPr>
              <a:t>git</a:t>
            </a:r>
            <a:r>
              <a:rPr lang="en-US" sz="2000" dirty="0">
                <a:solidFill>
                  <a:srgbClr val="2F02F0"/>
                </a:solidFill>
                <a:latin typeface="Courier New"/>
                <a:cs typeface="Courier New"/>
              </a:rPr>
              <a:t>-&lt;command&gt;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F02F0"/>
                </a:solidFill>
                <a:latin typeface="Courier New"/>
                <a:cs typeface="Courier New"/>
              </a:rPr>
              <a:t>&lt;command&gt; -h</a:t>
            </a:r>
            <a:r>
              <a:rPr lang="en-US" sz="2400" dirty="0"/>
              <a:t> will pull up a </a:t>
            </a:r>
            <a:r>
              <a:rPr lang="en-US" sz="2400" b="1" dirty="0"/>
              <a:t>quick reference version </a:t>
            </a:r>
            <a:r>
              <a:rPr lang="en-US" sz="2400" dirty="0"/>
              <a:t>of the </a:t>
            </a:r>
            <a:r>
              <a:rPr lang="en-US" sz="2400" dirty="0" err="1"/>
              <a:t>manpage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6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Status Report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2400" dirty="0"/>
              <a:t> will report which files have been modified, staged, and untracked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gives the short report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cs typeface="Courier New"/>
              </a:rPr>
              <a:t>??</a:t>
            </a:r>
            <a:r>
              <a:rPr lang="en-US" sz="2000" dirty="0"/>
              <a:t> indicates a file is untracked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cs typeface="Courier New"/>
              </a:rPr>
              <a:t>''</a:t>
            </a:r>
            <a:r>
              <a:rPr lang="en-US" sz="2000" dirty="0"/>
              <a:t> indicates a file is unmodified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cs typeface="Courier New"/>
              </a:rPr>
              <a:t>A</a:t>
            </a:r>
            <a:r>
              <a:rPr lang="en-US" sz="2000" dirty="0"/>
              <a:t> indicates a new file has been added to the staging area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/>
                <a:cs typeface="Courier New"/>
              </a:rPr>
              <a:t>M</a:t>
            </a:r>
            <a:r>
              <a:rPr lang="en-US" sz="2000" dirty="0"/>
              <a:t> indicates a file has been modified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There are actually two columns!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Left column is the status of the staging area version of the file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Right column is the status of the working directory version of the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018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Committed File Options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Sometimes mistakes are made when staging and committing, so there are a few commands to help with this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000" dirty="0"/>
              <a:t> with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--amend </a:t>
            </a:r>
            <a:r>
              <a:rPr lang="en-US" sz="2000" dirty="0"/>
              <a:t>flag allows you to update the most recent commit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Just be careful about rewriting history!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reset HEAD</a:t>
            </a:r>
            <a:r>
              <a:rPr lang="en-US" sz="2000" dirty="0"/>
              <a:t> removes all files from staging</a:t>
            </a:r>
          </a:p>
        </p:txBody>
      </p:sp>
    </p:spTree>
    <p:extLst>
      <p:ext uri="{BB962C8B-B14F-4D97-AF65-F5344CB8AC3E}">
        <p14:creationId xmlns:p14="http://schemas.microsoft.com/office/powerpoint/2010/main" val="1519212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Moving and Removing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can remove files in one of two ways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We can just delete the file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Or we can remove it from the repository using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can also stop files from being tracked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2400" dirty="0"/>
              <a:t> with       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--cached </a:t>
            </a:r>
            <a:r>
              <a:rPr lang="en-US" sz="2400" dirty="0"/>
              <a:t>flag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Renaming a file can be performed using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24248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Ignoring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you want to keep files out of the status listing or staging you can create a </a:t>
            </a:r>
            <a:r>
              <a:rPr lang="en-US" sz="2400" dirty="0">
                <a:latin typeface="Courier New"/>
                <a:cs typeface="Courier New"/>
              </a:rPr>
              <a:t>.</a:t>
            </a:r>
            <a:r>
              <a:rPr lang="en-US" sz="2400" dirty="0" err="1">
                <a:latin typeface="Courier New"/>
                <a:cs typeface="Courier New"/>
              </a:rPr>
              <a:t>gitignore</a:t>
            </a:r>
            <a:r>
              <a:rPr lang="en-US" sz="2400" dirty="0"/>
              <a:t>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Uses standard </a:t>
            </a:r>
            <a:r>
              <a:rPr lang="en-US" sz="2000" dirty="0" err="1"/>
              <a:t>globbing</a:t>
            </a:r>
            <a:r>
              <a:rPr lang="en-US" sz="2000" dirty="0"/>
              <a:t> patterns (i.e., similar to regular expressions)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Each line represents a pattern used to exclude specific files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hlinkClick r:id="rId3"/>
              </a:rPr>
              <a:t>https://github.com/github/gitignore</a:t>
            </a:r>
            <a:r>
              <a:rPr lang="en-US" sz="2400" dirty="0"/>
              <a:t> has a very comprehensive collection of </a:t>
            </a:r>
            <a:r>
              <a:rPr lang="en-US" sz="2400" dirty="0">
                <a:latin typeface="Courier New"/>
                <a:cs typeface="Courier New"/>
              </a:rPr>
              <a:t>.</a:t>
            </a:r>
            <a:r>
              <a:rPr lang="en-US" sz="2400" dirty="0" err="1">
                <a:latin typeface="Courier New"/>
                <a:cs typeface="Courier New"/>
              </a:rPr>
              <a:t>gitignore</a:t>
            </a:r>
            <a:r>
              <a:rPr lang="en-US" sz="2400" dirty="0"/>
              <a:t> files for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3163371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Tagging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Sometimes it is helpful to name certain commits, such as v1.0 or v2.0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tag</a:t>
            </a:r>
            <a:r>
              <a:rPr lang="en-US" sz="2400" dirty="0"/>
              <a:t> to both list the named version as well as to name new ones!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sz="2000" dirty="0"/>
              <a:t>generates annotated tags with a message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Otherwise, just naming the current version will suffice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need a portion of the checksum to name earlier commits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en-US" sz="2000" dirty="0"/>
              <a:t>will delete a tag as well</a:t>
            </a:r>
          </a:p>
        </p:txBody>
      </p:sp>
    </p:spTree>
    <p:extLst>
      <p:ext uri="{BB962C8B-B14F-4D97-AF65-F5344CB8AC3E}">
        <p14:creationId xmlns:p14="http://schemas.microsoft.com/office/powerpoint/2010/main" val="429456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Working Remotely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400" dirty="0"/>
              <a:t> only affects the local repository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sz="2400" dirty="0"/>
              <a:t> are needed to modify the remote repository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Along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Keep in mind, this is a bit more complicated, but very important when developing code with a team</a:t>
            </a:r>
          </a:p>
        </p:txBody>
      </p:sp>
    </p:spTree>
    <p:extLst>
      <p:ext uri="{BB962C8B-B14F-4D97-AF65-F5344CB8AC3E}">
        <p14:creationId xmlns:p14="http://schemas.microsoft.com/office/powerpoint/2010/main" val="28098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Multiple Users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Unorganized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sz="2400" dirty="0"/>
              <a:t> requests may cause problems and some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/>
              <a:t> requests may be rejected!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need to use and understand branching!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Also, make sure you always test your branch before you move it back to the remote repository!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DON’T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400" dirty="0"/>
              <a:t> BROKEN CODE!</a:t>
            </a:r>
          </a:p>
        </p:txBody>
      </p:sp>
    </p:spTree>
    <p:extLst>
      <p:ext uri="{BB962C8B-B14F-4D97-AF65-F5344CB8AC3E}">
        <p14:creationId xmlns:p14="http://schemas.microsoft.com/office/powerpoint/2010/main" val="134934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Working in Teams</a:t>
            </a:r>
            <a:br>
              <a:rPr lang="en-US" sz="4000" dirty="0"/>
            </a:br>
            <a:r>
              <a:rPr lang="en-US" sz="3100" dirty="0"/>
              <a:t>(A Simplified, Modified View of Scrum)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3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782" y="3082248"/>
            <a:ext cx="4666490" cy="35921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Version Control through Branching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way to write code without affecting the rest of your team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Merge branches to integrate your changes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Why use branching?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 you can push unstable code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Work independently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Still use remote version control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Only merge stable/functioning code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164" y="5072353"/>
            <a:ext cx="2781499" cy="707886"/>
          </a:xfrm>
          <a:prstGeom prst="rect">
            <a:avLst/>
          </a:prstGeom>
          <a:solidFill>
            <a:srgbClr val="D4F0E1"/>
          </a:solidFill>
        </p:spPr>
        <p:txBody>
          <a:bodyPr wrap="square">
            <a:spAutoFit/>
          </a:bodyPr>
          <a:lstStyle/>
          <a:p>
            <a:pPr marL="1588" lvl="1" algn="ctr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What if everyone pushes to the same branch?</a:t>
            </a:r>
          </a:p>
        </p:txBody>
      </p:sp>
    </p:spTree>
    <p:extLst>
      <p:ext uri="{BB962C8B-B14F-4D97-AF65-F5344CB8AC3E}">
        <p14:creationId xmlns:p14="http://schemas.microsoft.com/office/powerpoint/2010/main" val="141925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New commits are only added to the current branch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implement experimental code without affecting others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the life of the branch is over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Merge it into the primary codebase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Branching is crucial on large teams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846" y="3829721"/>
            <a:ext cx="3886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10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Merging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Once the changes are complete and stable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Merge the branch back to the codebase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Typically: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Initiate a pull request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If your team performs code reviews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It will likely happen here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Choose how to merge the code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Conflict resolution can be time consuming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Helps to coordinate with your team and limit editing the same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080" y="5349665"/>
            <a:ext cx="2938453" cy="127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91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152" y="1600200"/>
            <a:ext cx="3121584" cy="469991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 (Suggested) Branching Model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Two primary branches: </a:t>
            </a:r>
            <a:r>
              <a:rPr lang="en-US" sz="2400" dirty="0">
                <a:solidFill>
                  <a:srgbClr val="008000"/>
                </a:solidFill>
              </a:rPr>
              <a:t>Master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8000"/>
                </a:solidFill>
              </a:rPr>
              <a:t>Develop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Master is the default branch in </a:t>
            </a:r>
            <a:r>
              <a:rPr lang="en-US" sz="2400" b="1" dirty="0" err="1">
                <a:solidFill>
                  <a:srgbClr val="2F02F0"/>
                </a:solidFill>
                <a:latin typeface="Courier New"/>
                <a:cs typeface="Courier New"/>
              </a:rPr>
              <a:t>git</a:t>
            </a:r>
            <a:endParaRPr lang="en-US" sz="2400" b="1" dirty="0">
              <a:solidFill>
                <a:srgbClr val="2F02F0"/>
              </a:solidFill>
              <a:latin typeface="Courier New"/>
              <a:cs typeface="Courier New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for stable releases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Create develop branch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Use for untested code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Primary working branch for the team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Contains the latest features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Close to a release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Test </a:t>
            </a:r>
            <a:r>
              <a:rPr lang="en-US" sz="2000" dirty="0">
                <a:solidFill>
                  <a:srgbClr val="008000"/>
                </a:solidFill>
              </a:rPr>
              <a:t>develop</a:t>
            </a:r>
            <a:r>
              <a:rPr lang="en-US" sz="2000" dirty="0"/>
              <a:t> branch for stability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Merge commits in </a:t>
            </a:r>
            <a:r>
              <a:rPr lang="en-US" sz="2000" dirty="0">
                <a:solidFill>
                  <a:srgbClr val="008000"/>
                </a:solidFill>
              </a:rPr>
              <a:t>develop</a:t>
            </a:r>
            <a:r>
              <a:rPr lang="en-US" sz="2000" dirty="0"/>
              <a:t> into </a:t>
            </a:r>
            <a:r>
              <a:rPr lang="en-US" sz="2000" dirty="0">
                <a:solidFill>
                  <a:srgbClr val="008000"/>
                </a:solidFill>
              </a:rPr>
              <a:t>master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Test and release </a:t>
            </a:r>
            <a:r>
              <a:rPr lang="en-US" sz="2000" dirty="0">
                <a:solidFill>
                  <a:srgbClr val="008000"/>
                </a:solidFill>
              </a:rPr>
              <a:t>master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Continue to code on </a:t>
            </a:r>
            <a:r>
              <a:rPr lang="en-US" sz="2000" dirty="0">
                <a:solidFill>
                  <a:srgbClr val="008000"/>
                </a:solidFill>
              </a:rPr>
              <a:t>develop</a:t>
            </a:r>
            <a:r>
              <a:rPr lang="en-US" sz="2000" dirty="0"/>
              <a:t> through the release</a:t>
            </a:r>
          </a:p>
        </p:txBody>
      </p:sp>
    </p:spTree>
    <p:extLst>
      <p:ext uri="{BB962C8B-B14F-4D97-AF65-F5344CB8AC3E}">
        <p14:creationId xmlns:p14="http://schemas.microsoft.com/office/powerpoint/2010/main" val="3635701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Feature Branch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80256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Branch off of </a:t>
            </a:r>
            <a:r>
              <a:rPr lang="en-US" sz="2400" dirty="0">
                <a:solidFill>
                  <a:srgbClr val="008000"/>
                </a:solidFill>
              </a:rPr>
              <a:t>develop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Primary working branches for individual(s)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When new feature is finished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Merge into </a:t>
            </a:r>
            <a:r>
              <a:rPr lang="en-US" sz="2000" dirty="0">
                <a:solidFill>
                  <a:srgbClr val="008000"/>
                </a:solidFill>
              </a:rPr>
              <a:t>develop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Code reviews (if applicable)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Hope it doesn’t break </a:t>
            </a:r>
            <a:r>
              <a:rPr lang="en-US" sz="2000" dirty="0">
                <a:solidFill>
                  <a:srgbClr val="008000"/>
                </a:solidFill>
              </a:rPr>
              <a:t>develop</a:t>
            </a:r>
            <a:r>
              <a:rPr lang="en-US" sz="2000" dirty="0"/>
              <a:t> (it might)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Temporary branches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Can be many feature branches being developed in parallel</a:t>
            </a:r>
          </a:p>
        </p:txBody>
      </p:sp>
      <p:pic>
        <p:nvPicPr>
          <p:cNvPr id="8" name="Picture 7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484" y="1515269"/>
            <a:ext cx="195878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63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Uploading </a:t>
            </a:r>
            <a:r>
              <a:rPr lang="en-US" b="1" dirty="0"/>
              <a:t>New File </a:t>
            </a:r>
            <a:r>
              <a:rPr lang="en-US" sz="4000" dirty="0"/>
              <a:t>to GitLab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Create a new file in the project</a:t>
            </a:r>
          </a:p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Stage</a:t>
            </a:r>
            <a:r>
              <a:rPr lang="en-US" sz="2400" dirty="0"/>
              <a:t> the added file(s)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add &lt;filename&gt;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08000"/>
                </a:solidFill>
              </a:rPr>
              <a:t>Commit</a:t>
            </a:r>
            <a:r>
              <a:rPr lang="en-US" sz="2400" dirty="0"/>
              <a:t> the changes after staging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commit –m "Your commit reason"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Once you have committed, you need to </a:t>
            </a:r>
            <a:r>
              <a:rPr lang="en-US" sz="2400" dirty="0">
                <a:solidFill>
                  <a:srgbClr val="008000"/>
                </a:solidFill>
              </a:rPr>
              <a:t>pull</a:t>
            </a:r>
            <a:r>
              <a:rPr lang="en-US" sz="2400" dirty="0"/>
              <a:t> the latest from the remote branch and then </a:t>
            </a:r>
            <a:r>
              <a:rPr lang="en-US" sz="2400" dirty="0">
                <a:solidFill>
                  <a:srgbClr val="008000"/>
                </a:solidFill>
              </a:rPr>
              <a:t>push</a:t>
            </a:r>
            <a:r>
              <a:rPr lang="en-US" sz="2400" dirty="0"/>
              <a:t> to the server (i.e., origin)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pull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push origin master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4915212" y="5244181"/>
            <a:ext cx="4097820" cy="116376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Only after this </a:t>
            </a:r>
            <a:r>
              <a:rPr lang="en-US" sz="2000" b="1" dirty="0">
                <a:latin typeface="Courier New"/>
                <a:cs typeface="Courier New"/>
              </a:rPr>
              <a:t>push</a:t>
            </a:r>
            <a:r>
              <a:rPr lang="en-US" sz="2000" dirty="0"/>
              <a:t> command will your file(s) be added to the GitLab repository (be sure to confirm this)</a:t>
            </a:r>
          </a:p>
        </p:txBody>
      </p:sp>
    </p:spTree>
    <p:extLst>
      <p:ext uri="{BB962C8B-B14F-4D97-AF65-F5344CB8AC3E}">
        <p14:creationId xmlns:p14="http://schemas.microsoft.com/office/powerpoint/2010/main" val="201728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Upload </a:t>
            </a:r>
            <a:r>
              <a:rPr lang="en-US" b="1" dirty="0"/>
              <a:t>Modified File </a:t>
            </a:r>
            <a:r>
              <a:rPr lang="en-US" sz="4000" dirty="0"/>
              <a:t>to GitLab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Download actual version of repository files to your directory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pull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  <a:endParaRPr lang="en-US" sz="2400" dirty="0"/>
          </a:p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Create new branch (usually with your name) to identify as different from the master branch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branch &lt;branch_name&gt;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Switch from current branch to new branch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checkout &lt;branch_name&gt;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400" dirty="0"/>
              <a:t>Check the status of the branch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status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892685" y="2128243"/>
            <a:ext cx="5514915" cy="435055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Alternatively: </a:t>
            </a:r>
            <a:r>
              <a:rPr lang="en-US" sz="2000" b="1" dirty="0">
                <a:latin typeface="Courier New"/>
                <a:cs typeface="Courier New"/>
              </a:rPr>
              <a:t>git checkout &lt;filename&gt;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03949" y="5843851"/>
            <a:ext cx="4097820" cy="728710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Shows the current branch and the status of all files</a:t>
            </a:r>
          </a:p>
        </p:txBody>
      </p:sp>
    </p:spTree>
    <p:extLst>
      <p:ext uri="{BB962C8B-B14F-4D97-AF65-F5344CB8AC3E}">
        <p14:creationId xmlns:p14="http://schemas.microsoft.com/office/powerpoint/2010/main" val="2993150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Upload </a:t>
            </a:r>
            <a:r>
              <a:rPr lang="en-US" b="1" dirty="0"/>
              <a:t>Modified File </a:t>
            </a:r>
            <a:r>
              <a:rPr lang="en-US" sz="4000" dirty="0"/>
              <a:t>to GitLab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en-US" sz="2400" dirty="0"/>
              <a:t>Now you can modify the file (or add new files)</a:t>
            </a:r>
          </a:p>
          <a:p>
            <a:pPr marL="457200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en-US" sz="2400" dirty="0"/>
              <a:t>Once all changes are made in your new branch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add .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  <a:endParaRPr lang="en-US" sz="2400" dirty="0"/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en-US" sz="2400" dirty="0">
                <a:solidFill>
                  <a:srgbClr val="008000"/>
                </a:solidFill>
              </a:rPr>
              <a:t>Commit</a:t>
            </a:r>
            <a:r>
              <a:rPr lang="en-US" sz="2400" dirty="0"/>
              <a:t> the changes after staging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commit –m "Your commit reason”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en-US" sz="2400" dirty="0"/>
              <a:t>Switch back to master branch and merge new branch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checkout master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5"/>
            </a:pPr>
            <a:r>
              <a:rPr lang="en-US" sz="2400" dirty="0"/>
              <a:t>Merge new branch to master branch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merge &lt;branch_name&gt;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85521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Upload </a:t>
            </a:r>
            <a:r>
              <a:rPr lang="en-US" b="1" dirty="0"/>
              <a:t>Modified File </a:t>
            </a:r>
            <a:r>
              <a:rPr lang="en-US" sz="4000" dirty="0"/>
              <a:t>to GitLab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2400" dirty="0"/>
              <a:t>Delete your new branch (since now included in master)</a:t>
            </a: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branch –d &lt;branch_name&gt;</a:t>
            </a: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  <a:endParaRPr lang="en-US" sz="2400" dirty="0"/>
          </a:p>
          <a:p>
            <a:pPr marL="515938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2400" dirty="0"/>
              <a:t>Once the master branch is ready, you need to </a:t>
            </a:r>
            <a:r>
              <a:rPr lang="en-US" sz="2400" dirty="0">
                <a:solidFill>
                  <a:srgbClr val="008000"/>
                </a:solidFill>
              </a:rPr>
              <a:t>pull</a:t>
            </a:r>
            <a:r>
              <a:rPr lang="en-US" sz="2400" dirty="0"/>
              <a:t> the latest from the remote branch and then </a:t>
            </a:r>
            <a:r>
              <a:rPr lang="en-US" sz="2400" dirty="0">
                <a:solidFill>
                  <a:srgbClr val="008000"/>
                </a:solidFill>
              </a:rPr>
              <a:t>push</a:t>
            </a:r>
            <a:r>
              <a:rPr lang="en-US" sz="2400" dirty="0"/>
              <a:t> to the server (i.e., origin)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pull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push origin master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15212" y="4468136"/>
            <a:ext cx="4097820" cy="1163764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Only after this </a:t>
            </a:r>
            <a:r>
              <a:rPr lang="en-US" sz="2000" b="1" dirty="0">
                <a:latin typeface="Courier New"/>
                <a:cs typeface="Courier New"/>
              </a:rPr>
              <a:t>push</a:t>
            </a:r>
            <a:r>
              <a:rPr lang="en-US" sz="2000" dirty="0"/>
              <a:t> command will your file(s) be added to the GitLab repository (be sure to confirm this)</a:t>
            </a:r>
          </a:p>
        </p:txBody>
      </p:sp>
    </p:spTree>
    <p:extLst>
      <p:ext uri="{BB962C8B-B14F-4D97-AF65-F5344CB8AC3E}">
        <p14:creationId xmlns:p14="http://schemas.microsoft.com/office/powerpoint/2010/main" val="41604778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Handling Merge Conflicts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Sometimes, we get conflicts while merging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Usually occurs if </a:t>
            </a:r>
            <a:r>
              <a:rPr lang="en-US" sz="2000" b="1" dirty="0"/>
              <a:t>change same part of same file </a:t>
            </a:r>
            <a:r>
              <a:rPr lang="en-US" sz="2000" dirty="0"/>
              <a:t>in two different user branches</a:t>
            </a:r>
          </a:p>
          <a:p>
            <a:pPr lvl="1" algn="just">
              <a:spcBef>
                <a:spcPts val="0"/>
              </a:spcBef>
              <a:spcAft>
                <a:spcPts val="400"/>
              </a:spcAft>
            </a:pPr>
            <a:r>
              <a:rPr lang="en-US" sz="2000" dirty="0"/>
              <a:t>Error message example when conflicts on merge</a:t>
            </a: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400"/>
              </a:spcAft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515938" indent="-457200" algn="just">
              <a:spcBef>
                <a:spcPts val="0"/>
              </a:spcBef>
              <a:spcAft>
                <a:spcPts val="400"/>
              </a:spcAft>
              <a:buFont typeface="+mj-lt"/>
              <a:buAutoNum type="arabicPeriod" startAt="10"/>
            </a:pPr>
            <a:endParaRPr lang="en-US" sz="2000" dirty="0">
              <a:latin typeface="Courier New"/>
              <a:cs typeface="Courier New"/>
            </a:endParaRPr>
          </a:p>
          <a:p>
            <a:pPr marL="515938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Check which files not merged when conflict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status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marL="515938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Once all conflicts resolved, use </a:t>
            </a:r>
            <a:r>
              <a:rPr lang="en-US" sz="2400" b="1" dirty="0">
                <a:latin typeface="Courier New"/>
                <a:cs typeface="Courier New"/>
              </a:rPr>
              <a:t>git</a:t>
            </a:r>
            <a:r>
              <a:rPr lang="en-US" sz="2400" b="1" dirty="0">
                <a:cs typeface="Courier New"/>
              </a:rPr>
              <a:t> </a:t>
            </a:r>
            <a:r>
              <a:rPr lang="en-US" sz="2400" b="1" dirty="0">
                <a:latin typeface="Courier New"/>
                <a:cs typeface="Courier New"/>
              </a:rPr>
              <a:t>commit</a:t>
            </a:r>
            <a:r>
              <a:rPr lang="en-US" sz="2400" dirty="0"/>
              <a:t> to finalize the merge commit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92387" y="4561899"/>
            <a:ext cx="4931466" cy="752831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 </a:t>
            </a:r>
            <a:r>
              <a:rPr lang="en-US" sz="2000" b="1" dirty="0">
                <a:latin typeface="Courier New"/>
                <a:cs typeface="Courier New"/>
              </a:rPr>
              <a:t>git mergetool</a:t>
            </a:r>
            <a:r>
              <a:rPr lang="en-US" sz="2000" dirty="0"/>
              <a:t> to find out more details about conflict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345278B-CEA4-44A1-9C42-E6434AC1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424" y="3158412"/>
            <a:ext cx="5023811" cy="83990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$ git merge iss53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Auto-merging 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CONFLICT (content): Merge conflict in index.html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Automatic merge failed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; fix conflicts and then commit the result.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Agile Framework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Agile approach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Adaptive, empirical process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Small repeating cycles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Short-term planning with constant feedback, inspection, and adaptation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Fail-early lifecycle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Agile philosophy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Individuals and interactions </a:t>
            </a:r>
            <a:r>
              <a:rPr lang="en-US" sz="2000" dirty="0"/>
              <a:t>over processes and tools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Working software </a:t>
            </a:r>
            <a:r>
              <a:rPr lang="en-US" sz="2000" dirty="0"/>
              <a:t>over comprehensive documentation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Customer collaboration </a:t>
            </a:r>
            <a:r>
              <a:rPr lang="en-US" sz="2000" dirty="0"/>
              <a:t>over contract negotiation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8000"/>
                </a:solidFill>
              </a:rPr>
              <a:t>Responding to change </a:t>
            </a:r>
            <a:r>
              <a:rPr lang="en-US" sz="2000" dirty="0"/>
              <a:t>over following a plan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128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 Manager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Snapshots are formed in a basic file hierarchy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Commit 98ca9, with one tree 92ec2 keeping track of three files, 5b1d3, 911e7, cba0a</a:t>
            </a:r>
          </a:p>
        </p:txBody>
      </p:sp>
      <p:pic>
        <p:nvPicPr>
          <p:cNvPr id="10" name="Picture 4" descr="A commit and its tre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99" y="2411604"/>
            <a:ext cx="7660045" cy="42417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F9D486-5F10-4D94-BFA8-2679786BED83}"/>
              </a:ext>
            </a:extLst>
          </p:cNvPr>
          <p:cNvSpPr txBox="1"/>
          <p:nvPr/>
        </p:nvSpPr>
        <p:spPr>
          <a:xfrm>
            <a:off x="794570" y="2862143"/>
            <a:ext cx="4572000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Snapshots record the state of the items within a project or branch at a specific point in 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52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 Manager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Snapshots themselves are stored a bit like a Linked List using pointers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Now we have three commits and thus three snapshots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Each has a hash id (SHA-1)</a:t>
            </a:r>
          </a:p>
        </p:txBody>
      </p:sp>
      <p:pic>
        <p:nvPicPr>
          <p:cNvPr id="9" name="Picture 4" descr="Commits and their parent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34599"/>
            <a:ext cx="8296881" cy="27483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576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 Manager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branch is another pointer representing which snapshot you are working with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highlight>
                  <a:srgbClr val="FFFF00"/>
                </a:highlight>
              </a:rPr>
              <a:t>master</a:t>
            </a:r>
            <a:r>
              <a:rPr lang="en-US" sz="2000" b="1" dirty="0"/>
              <a:t> </a:t>
            </a:r>
            <a:r>
              <a:rPr lang="en-US" sz="2000" dirty="0"/>
              <a:t>is the default initial branch name, but you can always change that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 main branch, </a:t>
            </a:r>
            <a:r>
              <a:rPr lang="en-US" sz="2000" b="1" dirty="0"/>
              <a:t>master</a:t>
            </a:r>
            <a:r>
              <a:rPr lang="en-US" sz="2000" dirty="0"/>
              <a:t> in this case, is referred to as the trunk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451" y="4887808"/>
            <a:ext cx="1865118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98ca9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44884" y="4887808"/>
            <a:ext cx="1865118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34ac2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3118" y="4887808"/>
            <a:ext cx="1865118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f30ab</a:t>
            </a:r>
          </a:p>
        </p:txBody>
      </p:sp>
      <p:cxnSp>
        <p:nvCxnSpPr>
          <p:cNvPr id="14" name="Straight Arrow Connector 13"/>
          <p:cNvCxnSpPr>
            <a:stCxn id="11" idx="1"/>
            <a:endCxn id="10" idx="3"/>
          </p:cNvCxnSpPr>
          <p:nvPr/>
        </p:nvCxnSpPr>
        <p:spPr>
          <a:xfrm flipH="1">
            <a:off x="2555569" y="5219729"/>
            <a:ext cx="1089315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1"/>
            <a:endCxn id="11" idx="3"/>
          </p:cNvCxnSpPr>
          <p:nvPr/>
        </p:nvCxnSpPr>
        <p:spPr>
          <a:xfrm flipH="1">
            <a:off x="5510002" y="5219729"/>
            <a:ext cx="1013116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523118" y="3815845"/>
            <a:ext cx="1865118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master</a:t>
            </a:r>
          </a:p>
        </p:txBody>
      </p:sp>
      <p:cxnSp>
        <p:nvCxnSpPr>
          <p:cNvPr id="20" name="Straight Arrow Connector 19"/>
          <p:cNvCxnSpPr>
            <a:stCxn id="19" idx="2"/>
            <a:endCxn id="12" idx="0"/>
          </p:cNvCxnSpPr>
          <p:nvPr/>
        </p:nvCxnSpPr>
        <p:spPr>
          <a:xfrm>
            <a:off x="7455677" y="4479687"/>
            <a:ext cx="0" cy="4081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 Manager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In </a:t>
            </a:r>
            <a:r>
              <a:rPr lang="en-US" sz="2400" dirty="0" err="1"/>
              <a:t>Git</a:t>
            </a:r>
            <a:r>
              <a:rPr lang="en-US" sz="2400" dirty="0"/>
              <a:t>, the HEAD pointer always points to the branch you are current working 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Works a bit differently with other systems.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74434" y="2897132"/>
            <a:ext cx="1865120" cy="663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767" y="5035895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96200" y="5035895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74434" y="5035895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2606887" y="5367816"/>
            <a:ext cx="108931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  <a:endCxn id="23" idx="3"/>
          </p:cNvCxnSpPr>
          <p:nvPr/>
        </p:nvCxnSpPr>
        <p:spPr>
          <a:xfrm flipH="1">
            <a:off x="5561320" y="5367816"/>
            <a:ext cx="1013114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74434" y="3963932"/>
            <a:ext cx="1865120" cy="663842"/>
          </a:xfrm>
          <a:prstGeom prst="rect">
            <a:avLst/>
          </a:prstGeom>
          <a:solidFill>
            <a:srgbClr val="FDE9D2"/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28" name="Straight Arrow Connector 27"/>
          <p:cNvCxnSpPr>
            <a:stCxn id="27" idx="2"/>
            <a:endCxn id="24" idx="0"/>
          </p:cNvCxnSpPr>
          <p:nvPr/>
        </p:nvCxnSpPr>
        <p:spPr>
          <a:xfrm>
            <a:off x="7506994" y="4627774"/>
            <a:ext cx="0" cy="4081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2"/>
            <a:endCxn id="27" idx="0"/>
          </p:cNvCxnSpPr>
          <p:nvPr/>
        </p:nvCxnSpPr>
        <p:spPr>
          <a:xfrm>
            <a:off x="7506994" y="3560974"/>
            <a:ext cx="0" cy="4029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552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93245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sz="2400" dirty="0"/>
              <a:t> command creates a new named pointer pointing to your current snapshot by default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Eventually these need to be merged with your trunk (i.e., master in this case) to become part of the main code development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548776" y="2743200"/>
            <a:ext cx="1865120" cy="663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6109" y="488196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70542" y="488196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48776" y="488196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31" name="Straight Arrow Connector 30"/>
          <p:cNvCxnSpPr>
            <a:stCxn id="20" idx="1"/>
            <a:endCxn id="19" idx="3"/>
          </p:cNvCxnSpPr>
          <p:nvPr/>
        </p:nvCxnSpPr>
        <p:spPr>
          <a:xfrm flipH="1">
            <a:off x="2581229" y="5213884"/>
            <a:ext cx="108931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0" idx="3"/>
          </p:cNvCxnSpPr>
          <p:nvPr/>
        </p:nvCxnSpPr>
        <p:spPr>
          <a:xfrm flipH="1">
            <a:off x="5535662" y="5213884"/>
            <a:ext cx="1013114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548776" y="3810000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34" name="Straight Arrow Connector 33"/>
          <p:cNvCxnSpPr>
            <a:stCxn id="33" idx="2"/>
            <a:endCxn id="30" idx="0"/>
          </p:cNvCxnSpPr>
          <p:nvPr/>
        </p:nvCxnSpPr>
        <p:spPr>
          <a:xfrm>
            <a:off x="7481336" y="4473842"/>
            <a:ext cx="0" cy="4081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7" idx="2"/>
            <a:endCxn id="33" idx="0"/>
          </p:cNvCxnSpPr>
          <p:nvPr/>
        </p:nvCxnSpPr>
        <p:spPr>
          <a:xfrm>
            <a:off x="7481336" y="3407042"/>
            <a:ext cx="0" cy="4029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548776" y="6019800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37" name="Straight Arrow Connector 36"/>
          <p:cNvCxnSpPr>
            <a:stCxn id="36" idx="0"/>
            <a:endCxn id="30" idx="2"/>
          </p:cNvCxnSpPr>
          <p:nvPr/>
        </p:nvCxnSpPr>
        <p:spPr>
          <a:xfrm flipV="1">
            <a:off x="7481336" y="5545805"/>
            <a:ext cx="0" cy="4739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5167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93245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400" dirty="0"/>
              <a:t> command changes which branch pointer you are currently working 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Using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–b </a:t>
            </a:r>
            <a:r>
              <a:rPr lang="en-US" sz="2000" dirty="0"/>
              <a:t>option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000" dirty="0"/>
              <a:t> will create the branch and swap you to it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23117" y="5968335"/>
            <a:ext cx="1865120" cy="663842"/>
          </a:xfrm>
          <a:prstGeom prst="rect">
            <a:avLst/>
          </a:prstGeom>
          <a:solidFill>
            <a:srgbClr val="E0E0EB"/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90450" y="383989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44883" y="383989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523117" y="383989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2555570" y="4171819"/>
            <a:ext cx="1089313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1"/>
            <a:endCxn id="23" idx="3"/>
          </p:cNvCxnSpPr>
          <p:nvPr/>
        </p:nvCxnSpPr>
        <p:spPr>
          <a:xfrm flipH="1">
            <a:off x="5510003" y="4171819"/>
            <a:ext cx="1013114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523117" y="2767935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28" name="Straight Arrow Connector 27"/>
          <p:cNvCxnSpPr>
            <a:stCxn id="27" idx="2"/>
            <a:endCxn id="24" idx="0"/>
          </p:cNvCxnSpPr>
          <p:nvPr/>
        </p:nvCxnSpPr>
        <p:spPr>
          <a:xfrm>
            <a:off x="7455677" y="3431777"/>
            <a:ext cx="0" cy="4081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1" idx="0"/>
            <a:endCxn id="38" idx="2"/>
          </p:cNvCxnSpPr>
          <p:nvPr/>
        </p:nvCxnSpPr>
        <p:spPr>
          <a:xfrm flipV="1">
            <a:off x="7455677" y="5641577"/>
            <a:ext cx="0" cy="3267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23117" y="4977735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39" name="Straight Arrow Connector 38"/>
          <p:cNvCxnSpPr>
            <a:stCxn id="38" idx="0"/>
            <a:endCxn id="24" idx="2"/>
          </p:cNvCxnSpPr>
          <p:nvPr/>
        </p:nvCxnSpPr>
        <p:spPr>
          <a:xfrm flipV="1">
            <a:off x="7455677" y="4503740"/>
            <a:ext cx="0" cy="473995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457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Commits move only the current branch (i.e. the branch that HEAD is pointing to) pointer ahead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629400" y="5877930"/>
            <a:ext cx="1865120" cy="663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374949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14600" y="374949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0" y="374949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32" name="Straight Arrow Connector 31"/>
          <p:cNvCxnSpPr>
            <a:stCxn id="30" idx="1"/>
            <a:endCxn id="20" idx="3"/>
          </p:cNvCxnSpPr>
          <p:nvPr/>
        </p:nvCxnSpPr>
        <p:spPr>
          <a:xfrm flipH="1">
            <a:off x="2322320" y="4081414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1"/>
            <a:endCxn id="30" idx="3"/>
          </p:cNvCxnSpPr>
          <p:nvPr/>
        </p:nvCxnSpPr>
        <p:spPr>
          <a:xfrm flipH="1">
            <a:off x="4379720" y="4081414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2677530"/>
            <a:ext cx="1865120" cy="663842"/>
          </a:xfrm>
          <a:prstGeom prst="rect">
            <a:avLst/>
          </a:prstGeom>
          <a:solidFill>
            <a:srgbClr val="FDE9D2"/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35" name="Straight Arrow Connector 34"/>
          <p:cNvCxnSpPr>
            <a:stCxn id="34" idx="2"/>
            <a:endCxn id="31" idx="0"/>
          </p:cNvCxnSpPr>
          <p:nvPr/>
        </p:nvCxnSpPr>
        <p:spPr>
          <a:xfrm>
            <a:off x="5504560" y="3341372"/>
            <a:ext cx="0" cy="4081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0"/>
            <a:endCxn id="37" idx="2"/>
          </p:cNvCxnSpPr>
          <p:nvPr/>
        </p:nvCxnSpPr>
        <p:spPr>
          <a:xfrm flipV="1">
            <a:off x="7561960" y="5578234"/>
            <a:ext cx="0" cy="29969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4914392"/>
            <a:ext cx="1865120" cy="663842"/>
          </a:xfrm>
          <a:prstGeom prst="rect">
            <a:avLst/>
          </a:prstGeom>
          <a:solidFill>
            <a:srgbClr val="FDE9D2"/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40" name="Straight Arrow Connector 39"/>
          <p:cNvCxnSpPr>
            <a:stCxn id="37" idx="0"/>
            <a:endCxn id="41" idx="2"/>
          </p:cNvCxnSpPr>
          <p:nvPr/>
        </p:nvCxnSpPr>
        <p:spPr>
          <a:xfrm flipV="1">
            <a:off x="7561960" y="4413335"/>
            <a:ext cx="0" cy="501057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29400" y="3749493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42" name="Straight Arrow Connector 41"/>
          <p:cNvCxnSpPr>
            <a:stCxn id="41" idx="1"/>
            <a:endCxn id="31" idx="3"/>
          </p:cNvCxnSpPr>
          <p:nvPr/>
        </p:nvCxnSpPr>
        <p:spPr>
          <a:xfrm flipH="1">
            <a:off x="6437120" y="4081414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511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Branching Out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420880" y="5051217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78280" y="5051217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35680" y="5051217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2286000" y="5383138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4343400" y="5383138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35680" y="4082516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27" name="Straight Arrow Connector 26"/>
          <p:cNvCxnSpPr>
            <a:stCxn id="26" idx="2"/>
            <a:endCxn id="23" idx="0"/>
          </p:cNvCxnSpPr>
          <p:nvPr/>
        </p:nvCxnSpPr>
        <p:spPr>
          <a:xfrm>
            <a:off x="5468240" y="4746358"/>
            <a:ext cx="0" cy="3048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593080" y="6041758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29" name="Straight Arrow Connector 28"/>
          <p:cNvCxnSpPr>
            <a:stCxn id="28" idx="0"/>
            <a:endCxn id="38" idx="2"/>
          </p:cNvCxnSpPr>
          <p:nvPr/>
        </p:nvCxnSpPr>
        <p:spPr>
          <a:xfrm flipV="1">
            <a:off x="7525640" y="5715059"/>
            <a:ext cx="0" cy="32669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93080" y="5051217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39" name="Straight Arrow Connector 38"/>
          <p:cNvCxnSpPr>
            <a:stCxn id="38" idx="1"/>
            <a:endCxn id="23" idx="3"/>
          </p:cNvCxnSpPr>
          <p:nvPr/>
        </p:nvCxnSpPr>
        <p:spPr>
          <a:xfrm flipH="1">
            <a:off x="6400800" y="5383138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535680" y="3091916"/>
            <a:ext cx="1865120" cy="663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44" name="Straight Arrow Connector 43"/>
          <p:cNvCxnSpPr>
            <a:stCxn id="43" idx="2"/>
            <a:endCxn id="26" idx="0"/>
          </p:cNvCxnSpPr>
          <p:nvPr/>
        </p:nvCxnSpPr>
        <p:spPr>
          <a:xfrm>
            <a:off x="5468240" y="3755758"/>
            <a:ext cx="0" cy="3267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sz="2400" dirty="0"/>
              <a:t> command by itself will list all of the current branches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Knowing the names of branches allows us to swap to other existing branches using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</a:t>
            </a:r>
          </a:p>
        </p:txBody>
      </p:sp>
    </p:spTree>
    <p:extLst>
      <p:ext uri="{BB962C8B-B14F-4D97-AF65-F5344CB8AC3E}">
        <p14:creationId xmlns:p14="http://schemas.microsoft.com/office/powerpoint/2010/main" val="2178918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Merging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After changes are made and tested they need to be merged back into master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First we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000" dirty="0"/>
              <a:t> master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Then we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with the edited branch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" y="4845974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514600" y="4845974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4845974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33" name="Straight Arrow Connector 32"/>
          <p:cNvCxnSpPr>
            <a:stCxn id="31" idx="1"/>
            <a:endCxn id="30" idx="3"/>
          </p:cNvCxnSpPr>
          <p:nvPr/>
        </p:nvCxnSpPr>
        <p:spPr>
          <a:xfrm flipH="1">
            <a:off x="2322320" y="5177895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4379720" y="5177895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629400" y="3877273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36" name="Straight Arrow Connector 35"/>
          <p:cNvCxnSpPr>
            <a:stCxn id="35" idx="2"/>
            <a:endCxn id="41" idx="0"/>
          </p:cNvCxnSpPr>
          <p:nvPr/>
        </p:nvCxnSpPr>
        <p:spPr>
          <a:xfrm>
            <a:off x="7561960" y="4541115"/>
            <a:ext cx="0" cy="3048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629400" y="5836515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40" name="Straight Arrow Connector 39"/>
          <p:cNvCxnSpPr>
            <a:stCxn id="37" idx="0"/>
            <a:endCxn id="41" idx="2"/>
          </p:cNvCxnSpPr>
          <p:nvPr/>
        </p:nvCxnSpPr>
        <p:spPr>
          <a:xfrm flipV="1">
            <a:off x="7561960" y="5509816"/>
            <a:ext cx="0" cy="32669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629400" y="4845974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42" name="Straight Arrow Connector 41"/>
          <p:cNvCxnSpPr>
            <a:stCxn id="41" idx="1"/>
            <a:endCxn id="32" idx="3"/>
          </p:cNvCxnSpPr>
          <p:nvPr/>
        </p:nvCxnSpPr>
        <p:spPr>
          <a:xfrm flipH="1">
            <a:off x="6437120" y="5177895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6629400" y="2886673"/>
            <a:ext cx="1865120" cy="663842"/>
          </a:xfrm>
          <a:prstGeom prst="rect">
            <a:avLst/>
          </a:prstGeom>
          <a:solidFill>
            <a:srgbClr val="E0E0EB"/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47" name="Straight Arrow Connector 46"/>
          <p:cNvCxnSpPr>
            <a:stCxn id="46" idx="2"/>
            <a:endCxn id="35" idx="0"/>
          </p:cNvCxnSpPr>
          <p:nvPr/>
        </p:nvCxnSpPr>
        <p:spPr>
          <a:xfrm>
            <a:off x="7561960" y="3550515"/>
            <a:ext cx="0" cy="3267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16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Merging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After changes are made and tested they need to be merged back into master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First we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000" dirty="0"/>
              <a:t> master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Then we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000" dirty="0"/>
              <a:t> with the edited branch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Finally, we delete the extra branch with 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sz="2000" dirty="0"/>
              <a:t>option 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Known as a fast-forward merge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" y="5726101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514600" y="5726101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0" y="5726101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2322320" y="6058022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1"/>
            <a:endCxn id="22" idx="3"/>
          </p:cNvCxnSpPr>
          <p:nvPr/>
        </p:nvCxnSpPr>
        <p:spPr>
          <a:xfrm flipH="1">
            <a:off x="4379720" y="6058022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629400" y="4757400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27" name="Straight Arrow Connector 26"/>
          <p:cNvCxnSpPr>
            <a:stCxn id="26" idx="2"/>
            <a:endCxn id="28" idx="0"/>
          </p:cNvCxnSpPr>
          <p:nvPr/>
        </p:nvCxnSpPr>
        <p:spPr>
          <a:xfrm>
            <a:off x="7561960" y="5421242"/>
            <a:ext cx="0" cy="3048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629400" y="5726101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29" name="Straight Arrow Connector 28"/>
          <p:cNvCxnSpPr>
            <a:stCxn id="28" idx="1"/>
            <a:endCxn id="23" idx="3"/>
          </p:cNvCxnSpPr>
          <p:nvPr/>
        </p:nvCxnSpPr>
        <p:spPr>
          <a:xfrm flipH="1">
            <a:off x="6437120" y="6058022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629400" y="3766800"/>
            <a:ext cx="1865120" cy="6638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39" name="Straight Arrow Connector 38"/>
          <p:cNvCxnSpPr>
            <a:stCxn id="38" idx="2"/>
            <a:endCxn id="26" idx="0"/>
          </p:cNvCxnSpPr>
          <p:nvPr/>
        </p:nvCxnSpPr>
        <p:spPr>
          <a:xfrm>
            <a:off x="7561960" y="4430642"/>
            <a:ext cx="0" cy="3267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What is Scrum?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Scrum is a lightweight, iterative, and incremental </a:t>
            </a:r>
            <a:r>
              <a:rPr lang="en-US" sz="2400" dirty="0">
                <a:solidFill>
                  <a:srgbClr val="008000"/>
                </a:solidFill>
              </a:rPr>
              <a:t>agile</a:t>
            </a:r>
            <a:r>
              <a:rPr lang="en-US" sz="2400" dirty="0"/>
              <a:t> framework for managing product development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Designed for teams of 3 – 9 members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Break work into actions that can be completed in </a:t>
            </a:r>
            <a:r>
              <a:rPr lang="en-US" sz="2000" dirty="0" err="1"/>
              <a:t>timeboxed</a:t>
            </a:r>
            <a:r>
              <a:rPr lang="en-US" sz="2000" dirty="0"/>
              <a:t> iterations called </a:t>
            </a:r>
            <a:r>
              <a:rPr lang="en-US" sz="2000" dirty="0">
                <a:solidFill>
                  <a:srgbClr val="008000"/>
                </a:solidFill>
              </a:rPr>
              <a:t>sprints</a:t>
            </a:r>
            <a:r>
              <a:rPr lang="en-US" sz="2000" dirty="0"/>
              <a:t>, lasting between 2 – 4 weeks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Progress tracked and re-planned in 15-minute stand-up meetings, called daily </a:t>
            </a:r>
            <a:r>
              <a:rPr lang="en-US" sz="2000" dirty="0">
                <a:solidFill>
                  <a:srgbClr val="008000"/>
                </a:solidFill>
              </a:rPr>
              <a:t>scrums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How can we use Scrum for our Major Assignments?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Scaled down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Teams of 3 or 4 (preferably 4)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Weekly sprints will consist of the deliverable (working solution) by the assignment due date (major assignments typically due in 2 – 4 weeks)</a:t>
            </a:r>
          </a:p>
          <a:p>
            <a:pPr lvl="1" algn="just">
              <a:spcBef>
                <a:spcPts val="0"/>
              </a:spcBef>
            </a:pPr>
            <a:r>
              <a:rPr lang="en-US" sz="2000" dirty="0"/>
              <a:t>Daily scrums may not be feasible due to school/work schedules</a:t>
            </a:r>
          </a:p>
          <a:p>
            <a:pPr lvl="2" algn="just">
              <a:spcBef>
                <a:spcPts val="0"/>
              </a:spcBef>
            </a:pPr>
            <a:r>
              <a:rPr lang="en-US" sz="2000" dirty="0"/>
              <a:t>Instead, teams can meet for 15 minutes 2 – 4 times/week in recitation, time given at end of class, and other times</a:t>
            </a:r>
          </a:p>
        </p:txBody>
      </p:sp>
    </p:spTree>
    <p:extLst>
      <p:ext uri="{BB962C8B-B14F-4D97-AF65-F5344CB8AC3E}">
        <p14:creationId xmlns:p14="http://schemas.microsoft.com/office/powerpoint/2010/main" val="364151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Diverging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But what if multiple branches start committing different changes?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Now we have to be more careful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We will need a three-way merge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467015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86000" y="467015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43400" y="467015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31" name="Straight Arrow Connector 30"/>
          <p:cNvCxnSpPr>
            <a:stCxn id="20" idx="1"/>
            <a:endCxn id="19" idx="3"/>
          </p:cNvCxnSpPr>
          <p:nvPr/>
        </p:nvCxnSpPr>
        <p:spPr>
          <a:xfrm flipH="1">
            <a:off x="2093720" y="5002079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0" idx="1"/>
            <a:endCxn id="20" idx="3"/>
          </p:cNvCxnSpPr>
          <p:nvPr/>
        </p:nvCxnSpPr>
        <p:spPr>
          <a:xfrm flipH="1">
            <a:off x="4151120" y="5002079"/>
            <a:ext cx="19228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00800" y="3168057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34" name="Straight Arrow Connector 33"/>
          <p:cNvCxnSpPr>
            <a:stCxn id="33" idx="2"/>
            <a:endCxn id="35" idx="0"/>
          </p:cNvCxnSpPr>
          <p:nvPr/>
        </p:nvCxnSpPr>
        <p:spPr>
          <a:xfrm>
            <a:off x="7333360" y="3831899"/>
            <a:ext cx="0" cy="30485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00800" y="4136758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6208520" y="4468679"/>
            <a:ext cx="192280" cy="24533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400800" y="2177457"/>
            <a:ext cx="1865120" cy="663842"/>
          </a:xfrm>
          <a:prstGeom prst="rect">
            <a:avLst/>
          </a:prstGeom>
          <a:solidFill>
            <a:srgbClr val="E0E0EB"/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40" name="Straight Arrow Connector 39"/>
          <p:cNvCxnSpPr>
            <a:stCxn id="37" idx="2"/>
            <a:endCxn id="33" idx="0"/>
          </p:cNvCxnSpPr>
          <p:nvPr/>
        </p:nvCxnSpPr>
        <p:spPr>
          <a:xfrm>
            <a:off x="7333360" y="2841299"/>
            <a:ext cx="0" cy="32675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400800" y="5181600"/>
            <a:ext cx="1865120" cy="66384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893cf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400800" y="6093804"/>
            <a:ext cx="1865120" cy="663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 flipV="1">
            <a:off x="6208520" y="5257800"/>
            <a:ext cx="192280" cy="255721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0"/>
            <a:endCxn id="41" idx="2"/>
          </p:cNvCxnSpPr>
          <p:nvPr/>
        </p:nvCxnSpPr>
        <p:spPr>
          <a:xfrm flipV="1">
            <a:off x="7333360" y="5845442"/>
            <a:ext cx="0" cy="248362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466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Conflicting Information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45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Conflicts are individual lines that are different between the files e.g. file1.txt and file2.txt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Some must be resolved manually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a line is altered in one file but not the other, </a:t>
            </a:r>
            <a:r>
              <a:rPr lang="en-US" sz="2400" b="1" dirty="0"/>
              <a:t>the altered line is used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If a line is altered in both files,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400" dirty="0"/>
              <a:t> will mark it as such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&lt;&lt;&lt;&lt;&lt;&lt;&lt;&lt; HEAD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Input:file1.txt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===========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Input:file2.txt</a:t>
            </a:r>
          </a:p>
          <a:p>
            <a:pPr marL="5143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&gt;&gt;&gt;&gt;&gt;&gt;&gt;&gt;&gt;&gt;&gt; </a:t>
            </a:r>
            <a:r>
              <a:rPr lang="en-US" sz="2000" dirty="0" err="1">
                <a:latin typeface="Courier New"/>
                <a:cs typeface="Courier New"/>
              </a:rPr>
              <a:t>otherBranch</a:t>
            </a:r>
            <a:endParaRPr lang="en-US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02807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Conflict Resolution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9985" y="4673791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6505" y="4673791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66585" y="4673791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11" name="Straight Arrow Connector 10"/>
          <p:cNvCxnSpPr>
            <a:stCxn id="9" idx="1"/>
            <a:endCxn id="8" idx="3"/>
          </p:cNvCxnSpPr>
          <p:nvPr/>
        </p:nvCxnSpPr>
        <p:spPr>
          <a:xfrm flipH="1">
            <a:off x="1997905" y="4924347"/>
            <a:ext cx="22860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>
            <a:off x="3634425" y="4924347"/>
            <a:ext cx="23216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3185" y="3171690"/>
            <a:ext cx="1407920" cy="501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16" name="Straight Arrow Connector 15"/>
          <p:cNvCxnSpPr>
            <a:stCxn id="14" idx="2"/>
            <a:endCxn id="26" idx="0"/>
          </p:cNvCxnSpPr>
          <p:nvPr/>
        </p:nvCxnSpPr>
        <p:spPr>
          <a:xfrm>
            <a:off x="7847145" y="3672802"/>
            <a:ext cx="0" cy="46758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03105" y="4140391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5274505" y="4390947"/>
            <a:ext cx="228600" cy="28284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143185" y="2181090"/>
            <a:ext cx="1407920" cy="501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21" name="Straight Arrow Connector 20"/>
          <p:cNvCxnSpPr>
            <a:stCxn id="20" idx="2"/>
            <a:endCxn id="14" idx="0"/>
          </p:cNvCxnSpPr>
          <p:nvPr/>
        </p:nvCxnSpPr>
        <p:spPr>
          <a:xfrm>
            <a:off x="7847145" y="2682202"/>
            <a:ext cx="0" cy="4894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03105" y="518523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893cf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03105" y="6097437"/>
            <a:ext cx="1407920" cy="501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dev</a:t>
            </a:r>
          </a:p>
        </p:txBody>
      </p:sp>
      <p:cxnSp>
        <p:nvCxnSpPr>
          <p:cNvPr id="24" name="Straight Arrow Connector 23"/>
          <p:cNvCxnSpPr>
            <a:stCxn id="22" idx="1"/>
          </p:cNvCxnSpPr>
          <p:nvPr/>
        </p:nvCxnSpPr>
        <p:spPr>
          <a:xfrm flipH="1" flipV="1">
            <a:off x="5274505" y="5185233"/>
            <a:ext cx="228600" cy="25055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  <a:endCxn id="22" idx="2"/>
          </p:cNvCxnSpPr>
          <p:nvPr/>
        </p:nvCxnSpPr>
        <p:spPr>
          <a:xfrm flipV="1">
            <a:off x="6207065" y="5686345"/>
            <a:ext cx="0" cy="411092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143185" y="4140391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a38de</a:t>
            </a:r>
          </a:p>
        </p:txBody>
      </p:sp>
      <p:cxnSp>
        <p:nvCxnSpPr>
          <p:cNvPr id="27" name="Straight Arrow Connector 26"/>
          <p:cNvCxnSpPr>
            <a:stCxn id="26" idx="1"/>
            <a:endCxn id="17" idx="3"/>
          </p:cNvCxnSpPr>
          <p:nvPr/>
        </p:nvCxnSpPr>
        <p:spPr>
          <a:xfrm flipH="1">
            <a:off x="6911025" y="4390947"/>
            <a:ext cx="23216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2" idx="3"/>
          </p:cNvCxnSpPr>
          <p:nvPr/>
        </p:nvCxnSpPr>
        <p:spPr>
          <a:xfrm flipH="1">
            <a:off x="6911025" y="4641503"/>
            <a:ext cx="936120" cy="79428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93245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Can edit the file or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mergetool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Once the conflict is resolved,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400" dirty="0"/>
              <a:t> to store the changes</a:t>
            </a:r>
          </a:p>
        </p:txBody>
      </p:sp>
    </p:spTree>
    <p:extLst>
      <p:ext uri="{BB962C8B-B14F-4D97-AF65-F5344CB8AC3E}">
        <p14:creationId xmlns:p14="http://schemas.microsoft.com/office/powerpoint/2010/main" val="3335590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Conflict Resolution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893245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Can edit the file or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mergetool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Once the conflict is resolved,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2400" dirty="0"/>
              <a:t> to store the changes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also delete the other branch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1497" y="429432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98ca9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88017" y="429432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34ac2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28097" y="429432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f30ab</a:t>
            </a:r>
          </a:p>
        </p:txBody>
      </p:sp>
      <p:cxnSp>
        <p:nvCxnSpPr>
          <p:cNvPr id="33" name="Straight Arrow Connector 32"/>
          <p:cNvCxnSpPr>
            <a:stCxn id="31" idx="1"/>
            <a:endCxn id="30" idx="3"/>
          </p:cNvCxnSpPr>
          <p:nvPr/>
        </p:nvCxnSpPr>
        <p:spPr>
          <a:xfrm flipH="1">
            <a:off x="1959417" y="4544879"/>
            <a:ext cx="22860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1"/>
            <a:endCxn id="31" idx="3"/>
          </p:cNvCxnSpPr>
          <p:nvPr/>
        </p:nvCxnSpPr>
        <p:spPr>
          <a:xfrm flipH="1">
            <a:off x="3595937" y="4544879"/>
            <a:ext cx="23216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104697" y="2792222"/>
            <a:ext cx="1407920" cy="5011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8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master</a:t>
            </a:r>
          </a:p>
        </p:txBody>
      </p:sp>
      <p:cxnSp>
        <p:nvCxnSpPr>
          <p:cNvPr id="36" name="Straight Arrow Connector 35"/>
          <p:cNvCxnSpPr>
            <a:stCxn id="35" idx="2"/>
            <a:endCxn id="43" idx="0"/>
          </p:cNvCxnSpPr>
          <p:nvPr/>
        </p:nvCxnSpPr>
        <p:spPr>
          <a:xfrm>
            <a:off x="7808657" y="3293334"/>
            <a:ext cx="0" cy="467589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64617" y="376092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190a3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>
          <a:xfrm flipH="1">
            <a:off x="5236017" y="4011479"/>
            <a:ext cx="228600" cy="282844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7104697" y="1801622"/>
            <a:ext cx="1407920" cy="501112"/>
          </a:xfrm>
          <a:prstGeom prst="rect">
            <a:avLst/>
          </a:prstGeom>
          <a:solidFill>
            <a:srgbClr val="E0E0EB"/>
          </a:solidFill>
          <a:ln>
            <a:solidFill>
              <a:srgbClr val="008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HEAD</a:t>
            </a:r>
          </a:p>
        </p:txBody>
      </p:sp>
      <p:cxnSp>
        <p:nvCxnSpPr>
          <p:cNvPr id="40" name="Straight Arrow Connector 39"/>
          <p:cNvCxnSpPr>
            <a:stCxn id="39" idx="2"/>
            <a:endCxn id="35" idx="0"/>
          </p:cNvCxnSpPr>
          <p:nvPr/>
        </p:nvCxnSpPr>
        <p:spPr>
          <a:xfrm>
            <a:off x="7808657" y="2302734"/>
            <a:ext cx="0" cy="489488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464617" y="4805765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893cf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 flipV="1">
            <a:off x="5236017" y="4805765"/>
            <a:ext cx="228600" cy="25055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104697" y="3760923"/>
            <a:ext cx="1407920" cy="501112"/>
          </a:xfrm>
          <a:prstGeom prst="rect">
            <a:avLst/>
          </a:prstGeom>
          <a:solidFill>
            <a:srgbClr val="D4F0E1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a38de</a:t>
            </a:r>
          </a:p>
        </p:txBody>
      </p:sp>
      <p:cxnSp>
        <p:nvCxnSpPr>
          <p:cNvPr id="44" name="Straight Arrow Connector 43"/>
          <p:cNvCxnSpPr>
            <a:stCxn id="43" idx="1"/>
            <a:endCxn id="37" idx="3"/>
          </p:cNvCxnSpPr>
          <p:nvPr/>
        </p:nvCxnSpPr>
        <p:spPr>
          <a:xfrm flipH="1">
            <a:off x="6872537" y="4011479"/>
            <a:ext cx="232160" cy="0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3" idx="2"/>
            <a:endCxn id="41" idx="3"/>
          </p:cNvCxnSpPr>
          <p:nvPr/>
        </p:nvCxnSpPr>
        <p:spPr>
          <a:xfrm flipH="1">
            <a:off x="6872537" y="4262035"/>
            <a:ext cx="936120" cy="794286"/>
          </a:xfrm>
          <a:prstGeom prst="straightConnector1">
            <a:avLst/>
          </a:prstGeom>
          <a:ln w="3810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7200" y="5807779"/>
            <a:ext cx="7240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2400" dirty="0"/>
              <a:t>But what about branches on the remote repository?</a:t>
            </a:r>
          </a:p>
        </p:txBody>
      </p:sp>
    </p:spTree>
    <p:extLst>
      <p:ext uri="{BB962C8B-B14F-4D97-AF65-F5344CB8AC3E}">
        <p14:creationId xmlns:p14="http://schemas.microsoft.com/office/powerpoint/2010/main" val="2138112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Fetch and Pull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To access updates that may have been pushed to the remote repository, we can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pull</a:t>
            </a:r>
            <a:r>
              <a:rPr lang="en-US" sz="2000" dirty="0"/>
              <a:t> is the same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2000" dirty="0"/>
              <a:t>, but just with an implied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Similar to how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/>
              <a:t> performs all of the other setup commands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/>
                <a:cs typeface="Courier New"/>
              </a:rPr>
              <a:t>fetch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pull</a:t>
            </a:r>
            <a:r>
              <a:rPr lang="en-US" sz="2400" dirty="0"/>
              <a:t> by default download all branches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You can always specify a particular branch though by including the name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Downloaded branches may be named origin/&lt;branch name&gt;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No need to delete origin/&lt;branch name&gt;</a:t>
            </a:r>
          </a:p>
        </p:txBody>
      </p:sp>
    </p:spTree>
    <p:extLst>
      <p:ext uri="{BB962C8B-B14F-4D97-AF65-F5344CB8AC3E}">
        <p14:creationId xmlns:p14="http://schemas.microsoft.com/office/powerpoint/2010/main" val="4013622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Back to the Past – how version control is enabled</a:t>
            </a:r>
            <a:endParaRPr lang="en-US" sz="28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Creating commits along branches helps preserve previous versions of the system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Need a way to return to previous versions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000" dirty="0"/>
              <a:t> allows moving to a previous version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400" dirty="0"/>
              <a:t> can be performed using the </a:t>
            </a:r>
            <a:r>
              <a:rPr lang="en-US" sz="2400" b="1" dirty="0"/>
              <a:t>tag</a:t>
            </a:r>
            <a:r>
              <a:rPr lang="en-US" sz="2400" dirty="0"/>
              <a:t> or </a:t>
            </a:r>
            <a:r>
              <a:rPr lang="en-US" sz="2400" b="1" dirty="0"/>
              <a:t>checksum </a:t>
            </a:r>
            <a:r>
              <a:rPr lang="en-US" sz="2400" dirty="0"/>
              <a:t>of any commit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This results in the detached HEAD state</a:t>
            </a:r>
          </a:p>
        </p:txBody>
      </p:sp>
    </p:spTree>
    <p:extLst>
      <p:ext uri="{BB962C8B-B14F-4D97-AF65-F5344CB8AC3E}">
        <p14:creationId xmlns:p14="http://schemas.microsoft.com/office/powerpoint/2010/main" val="1968329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Yours, Mine, and Ours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Once in a previous version, we can </a:t>
            </a:r>
            <a:r>
              <a:rPr lang="en-US" sz="2400" b="1" dirty="0"/>
              <a:t>use branching and merging </a:t>
            </a:r>
            <a:r>
              <a:rPr lang="en-US" sz="2400" dirty="0"/>
              <a:t>to </a:t>
            </a:r>
            <a:r>
              <a:rPr lang="en-US" sz="2400" b="1" dirty="0"/>
              <a:t>overwrite</a:t>
            </a:r>
            <a:r>
              <a:rPr lang="en-US" sz="2400" dirty="0"/>
              <a:t> the latest version on HEAD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First,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branch</a:t>
            </a:r>
            <a:r>
              <a:rPr lang="en-US" sz="2400" dirty="0"/>
              <a:t> from the old version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Make sure you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000" dirty="0"/>
              <a:t> onto the new branch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merge –s ours </a:t>
            </a:r>
            <a:r>
              <a:rPr lang="en-US" sz="2400" dirty="0"/>
              <a:t>to your desired branch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ours</a:t>
            </a:r>
            <a:r>
              <a:rPr lang="en-US" sz="2000" dirty="0"/>
              <a:t> is a merge strategy that uses only the current branch’s version</a:t>
            </a:r>
            <a:endParaRPr lang="en-US" sz="24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  <a:r>
              <a:rPr lang="en-US" sz="2400" dirty="0"/>
              <a:t> your desired branch and then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sz="2400" dirty="0"/>
              <a:t> with the old version</a:t>
            </a:r>
          </a:p>
        </p:txBody>
      </p:sp>
    </p:spTree>
    <p:extLst>
      <p:ext uri="{BB962C8B-B14F-4D97-AF65-F5344CB8AC3E}">
        <p14:creationId xmlns:p14="http://schemas.microsoft.com/office/powerpoint/2010/main" val="912646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Other Helpful Commands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see all changes made, but not yet staged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diff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see all changes made that will go into next commit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diff --staged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remove a file from GitLab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rm &lt;filename&gt;</a:t>
            </a: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rm </a:t>
            </a:r>
            <a:r>
              <a:rPr lang="en-US" sz="2000" b="1">
                <a:latin typeface="Courier New"/>
                <a:cs typeface="Courier New"/>
              </a:rPr>
              <a:t>&lt;filename&gt;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list the version history for the current branch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log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55506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Other Helpful Commands</a:t>
            </a:r>
            <a:r>
              <a:rPr lang="en-US" sz="32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redo a commit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commit --amend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unstage a staged file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reset HEAD &lt;filename&gt;</a:t>
            </a:r>
            <a:endParaRPr lang="en-US" sz="20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  <a:p>
            <a:pPr algn="just">
              <a:spcBef>
                <a:spcPts val="0"/>
              </a:spcBef>
              <a:spcAft>
                <a:spcPts val="400"/>
              </a:spcAft>
            </a:pPr>
            <a:r>
              <a:rPr lang="en-US" sz="2400" dirty="0"/>
              <a:t>To unmodify a modified file</a:t>
            </a:r>
            <a:endParaRPr lang="en-US" sz="2400" dirty="0">
              <a:latin typeface="Courier New"/>
              <a:cs typeface="Courier New"/>
            </a:endParaRP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$ </a:t>
            </a:r>
            <a:r>
              <a:rPr lang="en-US" sz="2000" b="1" dirty="0">
                <a:latin typeface="Courier New"/>
                <a:cs typeface="Courier New"/>
              </a:rPr>
              <a:t>git checkout &lt;filename&gt;</a:t>
            </a:r>
          </a:p>
          <a:p>
            <a:pPr marL="458788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27071" y="1716704"/>
            <a:ext cx="3457111" cy="1187583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Make the additional changes you missed, stage them, and then run this command</a:t>
            </a:r>
          </a:p>
        </p:txBody>
      </p:sp>
    </p:spTree>
    <p:extLst>
      <p:ext uri="{BB962C8B-B14F-4D97-AF65-F5344CB8AC3E}">
        <p14:creationId xmlns:p14="http://schemas.microsoft.com/office/powerpoint/2010/main" val="1911037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Useful Links and References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16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hlinkClick r:id="rId3"/>
              </a:rPr>
              <a:t>https://git-scm.com/book/en/v2/Getting-Started-About-Version-Control</a:t>
            </a: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hlinkClick r:id="rId3"/>
              </a:rPr>
              <a:t>https://about.gitlab.com/2014/09/29/gitlab-flow/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hlinkClick r:id="rId4"/>
              </a:rPr>
              <a:t>https://docs.gitlab.com/ee/gitlab-basics/command-line-commands.html</a:t>
            </a:r>
            <a:endParaRPr lang="en-US" sz="2000" dirty="0"/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US" sz="2000" dirty="0">
                <a:hlinkClick r:id="rId5"/>
              </a:rPr>
              <a:t>http://git-scm.com/doc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Scrum Process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033" y="1652803"/>
            <a:ext cx="7200666" cy="50313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7033" y="1652803"/>
            <a:ext cx="2120829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09184" y="1984248"/>
            <a:ext cx="2809907" cy="62273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65736" y="4667568"/>
            <a:ext cx="711214" cy="37672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weekly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289" y="1984248"/>
            <a:ext cx="2922573" cy="1178722"/>
          </a:xfrm>
          <a:prstGeom prst="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sz="1200" b="1" dirty="0">
                <a:solidFill>
                  <a:srgbClr val="000000"/>
                </a:solidFill>
              </a:rPr>
              <a:t>15 Minute Frequent Scrum Meetings</a:t>
            </a:r>
          </a:p>
          <a:p>
            <a:pPr algn="just"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</a:rPr>
              <a:t>Team members describe:</a:t>
            </a:r>
          </a:p>
          <a:p>
            <a:pPr marL="223838" indent="-223838" algn="just">
              <a:spcAft>
                <a:spcPts val="20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What I’ve done since last Scrum meeting</a:t>
            </a:r>
          </a:p>
          <a:p>
            <a:pPr marL="223838" indent="-223838" algn="just">
              <a:spcAft>
                <a:spcPts val="20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What I plan to do before the next</a:t>
            </a:r>
          </a:p>
          <a:p>
            <a:pPr marL="223838" indent="-223838" algn="just">
              <a:spcAft>
                <a:spcPts val="200"/>
              </a:spcAft>
              <a:buFont typeface="Arial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Issues I have that I need help to resolve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80520" y="3408976"/>
            <a:ext cx="711214" cy="37672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2 – 4 /week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9184" y="2554864"/>
            <a:ext cx="2809907" cy="1230835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rot="18485417">
            <a:off x="4818888" y="3108960"/>
            <a:ext cx="2120829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63183" y="3624407"/>
            <a:ext cx="2120829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151875" y="3162970"/>
            <a:ext cx="1164130" cy="461437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69365" y="6246652"/>
            <a:ext cx="2739819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92883" y="5924069"/>
            <a:ext cx="1481620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132944" y="5800595"/>
            <a:ext cx="886147" cy="32258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59736" y="5916168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505455" y="610757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Product Backlog</a:t>
            </a:r>
          </a:p>
          <a:p>
            <a:r>
              <a:rPr lang="en-US" sz="1200" dirty="0"/>
              <a:t>Prioritized product features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32571" y="5800595"/>
            <a:ext cx="932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Assignment</a:t>
            </a:r>
          </a:p>
          <a:p>
            <a:r>
              <a:rPr lang="en-US" sz="1200" b="1" dirty="0"/>
              <a:t>solution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1383850" y="4415076"/>
            <a:ext cx="956167" cy="77031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459559" y="4354392"/>
            <a:ext cx="10971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Sprint Backlog</a:t>
            </a:r>
          </a:p>
          <a:p>
            <a:r>
              <a:rPr lang="en-US" sz="1200" dirty="0"/>
              <a:t>Features</a:t>
            </a:r>
          </a:p>
          <a:p>
            <a:r>
              <a:rPr lang="en-US" sz="1200" dirty="0"/>
              <a:t>assigned to</a:t>
            </a:r>
          </a:p>
          <a:p>
            <a:r>
              <a:rPr lang="en-US" sz="1200" dirty="0"/>
              <a:t>sprint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31641" y="4354392"/>
            <a:ext cx="992442" cy="80177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671412" y="4359094"/>
            <a:ext cx="9925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Backlog</a:t>
            </a:r>
          </a:p>
          <a:p>
            <a:r>
              <a:rPr lang="en-US" sz="1200" dirty="0"/>
              <a:t>Items</a:t>
            </a:r>
          </a:p>
          <a:p>
            <a:r>
              <a:rPr lang="en-US" sz="1200" dirty="0"/>
              <a:t>expanded by</a:t>
            </a:r>
          </a:p>
          <a:p>
            <a:r>
              <a:rPr lang="en-US" sz="1200" dirty="0"/>
              <a:t>team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914717" y="2798464"/>
            <a:ext cx="2633989" cy="1309818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200"/>
              </a:spcAft>
            </a:pPr>
            <a:r>
              <a:rPr lang="en-US" sz="1200" b="1" dirty="0"/>
              <a:t>Weekly Sprints</a:t>
            </a:r>
          </a:p>
          <a:p>
            <a:pPr marL="171450" indent="-171450" algn="just">
              <a:spcAft>
                <a:spcPts val="200"/>
              </a:spcAft>
              <a:buFont typeface="Arial"/>
              <a:buChar char="•"/>
            </a:pPr>
            <a:r>
              <a:rPr lang="en-US" sz="1200" dirty="0"/>
              <a:t>Short duration milestones</a:t>
            </a:r>
          </a:p>
          <a:p>
            <a:pPr marL="171450" indent="-171450" algn="just">
              <a:spcAft>
                <a:spcPts val="200"/>
              </a:spcAft>
              <a:buFont typeface="Arial"/>
              <a:buChar char="•"/>
            </a:pPr>
            <a:r>
              <a:rPr lang="en-US" sz="1200" dirty="0"/>
              <a:t>1 day sprint planning, 5 days work, and 1 day of sprint review</a:t>
            </a:r>
          </a:p>
          <a:p>
            <a:pPr marL="171450" indent="-171450" algn="just">
              <a:spcAft>
                <a:spcPts val="200"/>
              </a:spcAft>
              <a:buFont typeface="Arial"/>
              <a:buChar char="•"/>
            </a:pPr>
            <a:r>
              <a:rPr lang="en-US" sz="1200" dirty="0"/>
              <a:t>Each sprint delivers progressively iterative working solution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702592" y="4108281"/>
            <a:ext cx="1164130" cy="5832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158069" y="4509837"/>
            <a:ext cx="285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is designed, coded, and tested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17942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Scrum Team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 err="1"/>
              <a:t>ScrumMaster</a:t>
            </a:r>
            <a:endParaRPr lang="en-US" sz="2400" dirty="0"/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Combination of Coach, Fixer, and Gatekeeper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Makes sure the project is progressing smoothly, keeps team focused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Product Owner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Prioritizes the product backlog (i.e., requirements), but team determines sequence in which they will develop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Inspects and adapts features as needed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Team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Everyone, including </a:t>
            </a:r>
            <a:r>
              <a:rPr lang="en-US" sz="2000" dirty="0" err="1"/>
              <a:t>ScrumMaster</a:t>
            </a:r>
            <a:r>
              <a:rPr lang="en-US" sz="2000" dirty="0"/>
              <a:t> and Product Owner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Self-organizing (based on strengths, not lone-wolf)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sz="2000" dirty="0"/>
              <a:t>Does the work (analysis, design, code, test, </a:t>
            </a:r>
            <a:r>
              <a:rPr lang="is-IS" sz="2000" dirty="0"/>
              <a:t>…) </a:t>
            </a:r>
            <a:r>
              <a:rPr lang="en-US" sz="2000" dirty="0"/>
              <a:t>in iterations called sprints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3344" y="1564287"/>
            <a:ext cx="956964" cy="80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92" y="3767228"/>
            <a:ext cx="1075262" cy="83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21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Sprint Planning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rads-06-b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90" y="111760"/>
            <a:ext cx="1178560" cy="1178560"/>
          </a:xfrm>
          <a:prstGeom prst="rect">
            <a:avLst/>
          </a:prstGeom>
        </p:spPr>
      </p:pic>
      <p:pic>
        <p:nvPicPr>
          <p:cNvPr id="3" name="Picture 2" descr="Screen Shot 2019-01-23 at 1.1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9" y="1689688"/>
            <a:ext cx="75819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3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045" y="3582364"/>
            <a:ext cx="8059387" cy="1143000"/>
          </a:xfrm>
        </p:spPr>
        <p:txBody>
          <a:bodyPr>
            <a:normAutofit/>
          </a:bodyPr>
          <a:lstStyle/>
          <a:p>
            <a:r>
              <a:rPr lang="en-US" sz="4000" dirty="0" err="1"/>
              <a:t>GitLab</a:t>
            </a:r>
            <a:r>
              <a:rPr lang="en-US" sz="4000" dirty="0"/>
              <a:t> Overview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024541" y="3007086"/>
            <a:ext cx="5504892" cy="9612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5" y="2553664"/>
            <a:ext cx="24384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235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25352</TotalTime>
  <Words>3444</Words>
  <Application>Microsoft Office PowerPoint</Application>
  <PresentationFormat>On-screen Show (4:3)</PresentationFormat>
  <Paragraphs>574</Paragraphs>
  <Slides>59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Courier New</vt:lpstr>
      <vt:lpstr>Lucida Grande</vt:lpstr>
      <vt:lpstr>urw-din</vt:lpstr>
      <vt:lpstr>Office Theme</vt:lpstr>
      <vt:lpstr>Learning support for 3600</vt:lpstr>
      <vt:lpstr>CSCE 3600 Principles of Systems Programming    GitLab and Team Development</vt:lpstr>
      <vt:lpstr>Working in Teams (A Simplified, Modified View of Scrum)</vt:lpstr>
      <vt:lpstr>Agile Framework</vt:lpstr>
      <vt:lpstr>What is Scrum?</vt:lpstr>
      <vt:lpstr>Scrum Process</vt:lpstr>
      <vt:lpstr>Scrum Team</vt:lpstr>
      <vt:lpstr>Sprint Planning</vt:lpstr>
      <vt:lpstr>GitLab Overview</vt:lpstr>
      <vt:lpstr>What is Git?</vt:lpstr>
      <vt:lpstr>What is Git?</vt:lpstr>
      <vt:lpstr>What is GitLab?</vt:lpstr>
      <vt:lpstr>What is GitLab?</vt:lpstr>
      <vt:lpstr>Using GitLab at UNT</vt:lpstr>
      <vt:lpstr>GitLab Setup Overview</vt:lpstr>
      <vt:lpstr>Generate and Copy SSH Key</vt:lpstr>
      <vt:lpstr>Login and Add SSH Key</vt:lpstr>
      <vt:lpstr>Login and Add SSH Key</vt:lpstr>
      <vt:lpstr>Copy URL of Repository</vt:lpstr>
      <vt:lpstr>Initial Setup on CSE Machine</vt:lpstr>
      <vt:lpstr>Initial Setup on CSE Machine</vt:lpstr>
      <vt:lpstr>GitLab Help Options</vt:lpstr>
      <vt:lpstr>Status Report</vt:lpstr>
      <vt:lpstr>Committed File Options</vt:lpstr>
      <vt:lpstr>Moving and Removing Files</vt:lpstr>
      <vt:lpstr>Ignoring Files</vt:lpstr>
      <vt:lpstr>Tagging Files</vt:lpstr>
      <vt:lpstr>Working Remotely</vt:lpstr>
      <vt:lpstr>Multiple Users</vt:lpstr>
      <vt:lpstr>Version Control through Branching</vt:lpstr>
      <vt:lpstr>Branching</vt:lpstr>
      <vt:lpstr>Merging</vt:lpstr>
      <vt:lpstr>A (Suggested) Branching Model</vt:lpstr>
      <vt:lpstr>Feature Branch</vt:lpstr>
      <vt:lpstr>Uploading New File to GitLab</vt:lpstr>
      <vt:lpstr>Upload Modified File to GitLab</vt:lpstr>
      <vt:lpstr>Upload Modified File to GitLab</vt:lpstr>
      <vt:lpstr>Upload Modified File to GitLab</vt:lpstr>
      <vt:lpstr>Handling Merge Conflicts</vt:lpstr>
      <vt:lpstr>Branch Manager</vt:lpstr>
      <vt:lpstr>Branch Manager</vt:lpstr>
      <vt:lpstr>Branch Manager</vt:lpstr>
      <vt:lpstr>Branch Manager</vt:lpstr>
      <vt:lpstr>Branching Out</vt:lpstr>
      <vt:lpstr>Branching Out</vt:lpstr>
      <vt:lpstr>Branching Out</vt:lpstr>
      <vt:lpstr>Branching Out</vt:lpstr>
      <vt:lpstr>Merging</vt:lpstr>
      <vt:lpstr>Merging</vt:lpstr>
      <vt:lpstr>Diverging</vt:lpstr>
      <vt:lpstr>Conflicting Information</vt:lpstr>
      <vt:lpstr>Conflict Resolution</vt:lpstr>
      <vt:lpstr>Conflict Resolution</vt:lpstr>
      <vt:lpstr>Fetch and Pull</vt:lpstr>
      <vt:lpstr>Back to the Past – how version control is enabled</vt:lpstr>
      <vt:lpstr>Yours, Mine, and Ours</vt:lpstr>
      <vt:lpstr>Other Helpful Commands</vt:lpstr>
      <vt:lpstr>Other Helpful Commands (cont’d)</vt:lpstr>
      <vt:lpstr>Useful Links and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Thompson, Mark</dc:creator>
  <cp:keywords/>
  <dc:description/>
  <cp:lastModifiedBy>Tejasvi Parupudi</cp:lastModifiedBy>
  <cp:revision>1048</cp:revision>
  <cp:lastPrinted>2018-08-26T20:41:16Z</cp:lastPrinted>
  <dcterms:created xsi:type="dcterms:W3CDTF">2011-09-18T04:52:00Z</dcterms:created>
  <dcterms:modified xsi:type="dcterms:W3CDTF">2022-01-31T20:26:41Z</dcterms:modified>
  <cp:category/>
</cp:coreProperties>
</file>