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7010400" cy="92964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1368">
          <p15:clr>
            <a:srgbClr val="A4A3A4"/>
          </p15:clr>
        </p15:guide>
        <p15:guide id="4" orient="horz" pos="24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368" orient="horz"/>
        <p:guide pos="241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11" Type="http://schemas.openxmlformats.org/officeDocument/2006/relationships/slide" Target="slides/slide5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4.xml"/><Relationship Id="rId21" Type="http://schemas.openxmlformats.org/officeDocument/2006/relationships/font" Target="fonts/PlayfairDisplay-boldItalic.fntdata"/><Relationship Id="rId13" Type="http://schemas.openxmlformats.org/officeDocument/2006/relationships/slide" Target="slides/slide7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6.xml"/><Relationship Id="rId23" Type="http://schemas.openxmlformats.org/officeDocument/2006/relationships/font" Target="fonts/OldStandardT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layfairDisplay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345bfa454_8_7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4345bfa454_8_7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345bfa454_8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345bfa454_8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345bfa454_4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4345bfa454_4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5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6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6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22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22"/>
          <p:cNvSpPr txBox="1"/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" name="Google Shape;100;p22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hasCustomPrompt="1"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/>
        </p:nvSpPr>
        <p:spPr>
          <a:xfrm>
            <a:off x="1902435" y="3432300"/>
            <a:ext cx="53391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i="0" lang="en-US" sz="4200" u="none">
                <a:solidFill>
                  <a:srgbClr val="17375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Project Release Plan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457200" y="4460900"/>
            <a:ext cx="82296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member</a:t>
            </a:r>
            <a:r>
              <a:rPr lang="en-US" sz="2800">
                <a:latin typeface="Playfair Display"/>
                <a:ea typeface="Playfair Display"/>
                <a:cs typeface="Playfair Display"/>
                <a:sym typeface="Playfair Display"/>
              </a:rPr>
              <a:t>s: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Playfair Display"/>
              <a:buChar char="•"/>
            </a:pPr>
            <a:r>
              <a:rPr i="0" lang="en-US" sz="2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Mayank Tiwari</a:t>
            </a:r>
            <a:r>
              <a:rPr lang="en-US" sz="2000">
                <a:latin typeface="Playfair Display"/>
                <a:ea typeface="Playfair Display"/>
                <a:cs typeface="Playfair Display"/>
                <a:sym typeface="Playfair Display"/>
              </a:rPr>
              <a:t> (</a:t>
            </a:r>
            <a:r>
              <a:rPr i="0" lang="en-US" sz="2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Product Owner)</a:t>
            </a:r>
            <a:endParaRPr i="0" sz="20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•"/>
            </a:pPr>
            <a:r>
              <a:rPr lang="en-US" sz="2000">
                <a:latin typeface="Playfair Display"/>
                <a:ea typeface="Playfair Display"/>
                <a:cs typeface="Playfair Display"/>
                <a:sym typeface="Playfair Display"/>
              </a:rPr>
              <a:t>Youn Jae Kim (Initial Scrum Master)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•"/>
            </a:pPr>
            <a:r>
              <a:rPr lang="en-US" sz="2000">
                <a:latin typeface="Playfair Display"/>
                <a:ea typeface="Playfair Display"/>
                <a:cs typeface="Playfair Display"/>
                <a:sym typeface="Playfair Display"/>
              </a:rPr>
              <a:t>Abdurrahman Al-Omari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•"/>
            </a:pPr>
            <a:r>
              <a:rPr lang="en-US" sz="2000">
                <a:latin typeface="Playfair Display"/>
                <a:ea typeface="Playfair Display"/>
                <a:cs typeface="Playfair Display"/>
                <a:sym typeface="Playfair Display"/>
              </a:rPr>
              <a:t>Kali Fraser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•"/>
            </a:pPr>
            <a:r>
              <a:rPr lang="en-US" sz="2000">
                <a:latin typeface="Playfair Display"/>
                <a:ea typeface="Playfair Display"/>
                <a:cs typeface="Playfair Display"/>
                <a:sym typeface="Playfair Display"/>
              </a:rPr>
              <a:t>Paulo Engelke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3" name="Google Shape;123;p27"/>
          <p:cNvSpPr txBox="1"/>
          <p:nvPr>
            <p:ph type="title"/>
          </p:nvPr>
        </p:nvSpPr>
        <p:spPr>
          <a:xfrm>
            <a:off x="457163" y="2171700"/>
            <a:ext cx="82296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6000">
                <a:latin typeface="Playfair Display"/>
                <a:ea typeface="Playfair Display"/>
                <a:cs typeface="Playfair Display"/>
                <a:sym typeface="Playfair Display"/>
              </a:rPr>
              <a:t>SensAI</a:t>
            </a:r>
            <a:r>
              <a:rPr i="0" lang="en-US" sz="6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6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425" y="566725"/>
            <a:ext cx="1773133" cy="16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31" name="Google Shape;131;p28"/>
          <p:cNvSpPr txBox="1"/>
          <p:nvPr>
            <p:ph type="title"/>
          </p:nvPr>
        </p:nvSpPr>
        <p:spPr>
          <a:xfrm>
            <a:off x="457200" y="10287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High Level Goals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57200" y="21717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An interactive program that will be able to translate English sentences into code.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Output will be focused on providing users with a skeletal framework of code based on given sentences.</a:t>
            </a:r>
            <a:endParaRPr i="0" sz="2800" u="non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 txBox="1"/>
          <p:nvPr>
            <p:ph type="title"/>
          </p:nvPr>
        </p:nvSpPr>
        <p:spPr>
          <a:xfrm>
            <a:off x="457200" y="10287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Sprint 1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529200" y="2171700"/>
            <a:ext cx="80856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164591" lvl="0" marL="3383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As a user, I want to understand how an english text input can be categorized.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164591" lvl="0" marL="3383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434700" y="3829050"/>
            <a:ext cx="4137300" cy="1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•"/>
            </a:pPr>
            <a:r>
              <a:rPr lang="en-US" sz="3000">
                <a:latin typeface="Playfair Display"/>
                <a:ea typeface="Playfair Display"/>
                <a:cs typeface="Playfair Display"/>
                <a:sym typeface="Playfair Display"/>
              </a:rPr>
              <a:t>Environments</a:t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•"/>
            </a:pPr>
            <a:r>
              <a:rPr lang="en-US" sz="3000">
                <a:latin typeface="Playfair Display"/>
                <a:ea typeface="Playfair Display"/>
                <a:cs typeface="Playfair Display"/>
                <a:sym typeface="Playfair Display"/>
              </a:rPr>
              <a:t>Stanford CoreNLP Server</a:t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4572000" y="3829050"/>
            <a:ext cx="4137300" cy="1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layfair Display"/>
              <a:buChar char="•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Choose terms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layfair Display"/>
              <a:buChar char="•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Webscraping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514650" y="2171700"/>
            <a:ext cx="822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164591" lvl="0" marL="3383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As a user, I want to receive a preliminary syntax output from a text input.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457200" y="10445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Sprint 2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457200" y="3829050"/>
            <a:ext cx="41148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layfair Display"/>
              <a:buChar char="•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Database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layfair Display"/>
              <a:buChar char="•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Neural Network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4572000" y="3829050"/>
            <a:ext cx="41148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layfair Display"/>
              <a:buChar char="•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Training NN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457200" y="4308300"/>
            <a:ext cx="82296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layfair Display"/>
              <a:buChar char="•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mprove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layfair Display"/>
              <a:buChar char="•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Research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layfair Display"/>
              <a:buChar char="•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Add more terms if good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164591" lvl="0" marL="338328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457200" y="10445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Sprint 3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534900" y="2187575"/>
            <a:ext cx="82296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164591" lvl="0" marL="338328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As a user, I want to be able to input text and receive working code that can be easily merged with existing code.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10287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Challenges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457200" y="21717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164591" lvl="0" marL="338328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Getting large amount of datasets for training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164591" lvl="0" marL="338328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Implementing Machine Learning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164591" lvl="0" marL="338328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Testing ML models with techniques such as Logistic Regression Models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164591" lvl="0" marL="338328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Setting up Neural Network for decoding English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164591" lvl="0" marL="338328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0" sz="2800" u="non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3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457200" y="10287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Technology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457200" y="21717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layfair Display"/>
              <a:buChar char="•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Python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Char char="•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Tensorflow/Keras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Char char="•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Stanford CoreNLP Server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