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un Mahesh" initials="VM" lastIdx="1" clrIdx="0">
    <p:extLst>
      <p:ext uri="{19B8F6BF-5375-455C-9EA6-DF929625EA0E}">
        <p15:presenceInfo xmlns:p15="http://schemas.microsoft.com/office/powerpoint/2012/main" userId="S::VMahesh@slb.com::3c91b868-1d13-4e5a-83a6-391b577bf5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0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3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3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0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70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6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8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08E437-7A6A-4AA3-A31E-E1A0057BF98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6DCFB3-9741-46E1-A293-70926CBC48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39C7E623-FFA3-464E-9A41-71461916C813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303353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List_of_neighbourhoods_in_Mumba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F422-9FAF-4917-BD13-4B3AC538C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41400"/>
            <a:ext cx="10668000" cy="2387600"/>
          </a:xfrm>
        </p:spPr>
        <p:txBody>
          <a:bodyPr>
            <a:normAutofit/>
          </a:bodyPr>
          <a:lstStyle/>
          <a:p>
            <a:r>
              <a:rPr lang="en-US" sz="6000" dirty="0"/>
              <a:t>Starting up a Restaurant - Mumbai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2339A-903C-4F11-B4BD-0058D78A9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948"/>
            <a:ext cx="9144000" cy="1655762"/>
          </a:xfrm>
        </p:spPr>
        <p:txBody>
          <a:bodyPr/>
          <a:lstStyle/>
          <a:p>
            <a:pPr algn="ctr"/>
            <a:r>
              <a:rPr lang="en-US" dirty="0"/>
              <a:t>Varun Mahesh</a:t>
            </a:r>
          </a:p>
          <a:p>
            <a:pPr algn="ctr"/>
            <a:r>
              <a:rPr lang="en-US" i="1" u="sng" dirty="0"/>
              <a:t>Coursera Applied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77320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A72F-E2EF-4416-A57C-09B96B43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AF01-8B81-43B3-9396-D6A1F2A28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Identify suitable region to setup a restaurant in Mumbai, India.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Acquiring Geographical Data for Mumbai</a:t>
            </a:r>
          </a:p>
          <a:p>
            <a:pPr lvl="1"/>
            <a:r>
              <a:rPr lang="en-US" dirty="0"/>
              <a:t>Analyzing Venues through Foursquare API</a:t>
            </a:r>
          </a:p>
          <a:p>
            <a:pPr lvl="1"/>
            <a:r>
              <a:rPr lang="en-US" dirty="0"/>
              <a:t>Clustering Data Using K-Means</a:t>
            </a:r>
          </a:p>
          <a:p>
            <a:pPr lvl="1"/>
            <a:r>
              <a:rPr lang="en-US" dirty="0"/>
              <a:t>Identifying potential sites for setting up the restaurant</a:t>
            </a:r>
          </a:p>
          <a:p>
            <a:r>
              <a:rPr lang="en-US" dirty="0"/>
              <a:t>Audience</a:t>
            </a:r>
          </a:p>
          <a:p>
            <a:pPr lvl="1"/>
            <a:r>
              <a:rPr lang="en-US" dirty="0"/>
              <a:t>Prospective entrepreneurs exploring the restaurant space in Mumbai.</a:t>
            </a:r>
          </a:p>
        </p:txBody>
      </p:sp>
    </p:spTree>
    <p:extLst>
      <p:ext uri="{BB962C8B-B14F-4D97-AF65-F5344CB8AC3E}">
        <p14:creationId xmlns:p14="http://schemas.microsoft.com/office/powerpoint/2010/main" val="298751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F1F8-BFD1-4D5C-9C8F-1D6182A5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AE78-4CDC-46FD-AF02-67A2BE1A5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Preliminary Geographical Data on Mumbai Neighborhoods</a:t>
            </a:r>
          </a:p>
          <a:p>
            <a:pPr lvl="1"/>
            <a:r>
              <a:rPr lang="en-US" dirty="0">
                <a:hlinkClick r:id="rId2"/>
              </a:rPr>
              <a:t>https://en.wikipedia.org/wiki/List_of_neighbourhoods_in_Mumbai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4E9C7-EE01-4A22-BC0E-801A347FB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16" y="3005316"/>
            <a:ext cx="5491547" cy="256549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B3A8BB0-02D1-49E1-90DE-DF8BFC515D2E}"/>
              </a:ext>
            </a:extLst>
          </p:cNvPr>
          <p:cNvSpPr/>
          <p:nvPr/>
        </p:nvSpPr>
        <p:spPr>
          <a:xfrm>
            <a:off x="6217043" y="3961196"/>
            <a:ext cx="796412" cy="5456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8685D-0076-40DE-BE8F-29E41086E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137" y="3095579"/>
            <a:ext cx="4400550" cy="25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8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5159-F5A0-4990-9255-3196AB72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237"/>
            <a:ext cx="10515600" cy="1325563"/>
          </a:xfrm>
        </p:spPr>
        <p:txBody>
          <a:bodyPr/>
          <a:lstStyle/>
          <a:p>
            <a:r>
              <a:rPr lang="en-US" dirty="0"/>
              <a:t>Data Acquisition and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3B05-FD06-4BA2-A8CC-BB0E5456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87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Foursquare API</a:t>
            </a:r>
          </a:p>
          <a:p>
            <a:pPr lvl="1"/>
            <a:r>
              <a:rPr lang="en-US" dirty="0"/>
              <a:t>Called to obtain Venue Data for each Neighborhood</a:t>
            </a:r>
          </a:p>
          <a:p>
            <a:pPr lvl="1"/>
            <a:r>
              <a:rPr lang="en-US" dirty="0"/>
              <a:t>Interested in Venue Name and Venue Category</a:t>
            </a:r>
          </a:p>
          <a:p>
            <a:pPr lvl="1"/>
            <a:r>
              <a:rPr lang="en-US" dirty="0"/>
              <a:t>Constraints:</a:t>
            </a:r>
          </a:p>
          <a:p>
            <a:pPr lvl="2"/>
            <a:r>
              <a:rPr lang="en-US" dirty="0"/>
              <a:t>Limit of 100 venues per call</a:t>
            </a:r>
          </a:p>
          <a:p>
            <a:pPr lvl="2"/>
            <a:r>
              <a:rPr lang="en-US" dirty="0"/>
              <a:t>Radius of 1000m from center of each Neighborhood</a:t>
            </a:r>
          </a:p>
          <a:p>
            <a:pPr marL="0" indent="0">
              <a:buNone/>
            </a:pPr>
            <a:r>
              <a:rPr lang="en-US" i="1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4B890-C34E-45C0-9FE0-D5D43DC44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0" y="3988712"/>
            <a:ext cx="4597543" cy="1714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6E5011-67D1-46AA-BD01-6B19D41C87D5}"/>
              </a:ext>
            </a:extLst>
          </p:cNvPr>
          <p:cNvSpPr txBox="1"/>
          <p:nvPr/>
        </p:nvSpPr>
        <p:spPr>
          <a:xfrm>
            <a:off x="-512185" y="5921360"/>
            <a:ext cx="4569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URL for Foursquare API Call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E1E124-7ADD-4CEF-B25B-E7AD5F096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65" y="3988712"/>
            <a:ext cx="5958754" cy="1771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338D5D-E54A-47B2-A243-C416800AC85C}"/>
              </a:ext>
            </a:extLst>
          </p:cNvPr>
          <p:cNvSpPr txBox="1"/>
          <p:nvPr/>
        </p:nvSpPr>
        <p:spPr>
          <a:xfrm>
            <a:off x="7277100" y="5921360"/>
            <a:ext cx="4569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Dataframe obtained after Foursquare API Call</a:t>
            </a:r>
          </a:p>
        </p:txBody>
      </p:sp>
    </p:spTree>
    <p:extLst>
      <p:ext uri="{BB962C8B-B14F-4D97-AF65-F5344CB8AC3E}">
        <p14:creationId xmlns:p14="http://schemas.microsoft.com/office/powerpoint/2010/main" val="247415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9A6D-76EB-4B9B-9339-C4885E44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7199B-6B9A-4536-8465-42FE49063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355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primary dataframe from Wikipedia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Call Foursquare API for venues around each neighborhood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Filter Venues by Restaurants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Cluster Restaurants using k-Means Clustering (10 Clusters)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Visualize distribution through Folium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Identify potential spaces for setting up restaurant</a:t>
            </a:r>
          </a:p>
        </p:txBody>
      </p:sp>
    </p:spTree>
    <p:extLst>
      <p:ext uri="{BB962C8B-B14F-4D97-AF65-F5344CB8AC3E}">
        <p14:creationId xmlns:p14="http://schemas.microsoft.com/office/powerpoint/2010/main" val="332156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CF61-6E84-44C9-81CB-733C396B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9AEB-7970-4FD3-BF76-B175DA56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Property rents assumed to be uniform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Purchasing power assumed to be uniform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Procurement channels not considered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Scope for further filtering through: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Restaurant Type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Accessibility to public transport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Proximity to Residential </a:t>
            </a:r>
            <a:r>
              <a:rPr lang="en-US" dirty="0" err="1"/>
              <a:t>centres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8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30D-814F-41B8-96A8-7332080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4667A9C-6E62-4225-8928-24B9F7BB6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3" y="1102622"/>
            <a:ext cx="3515590" cy="4351338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63684C-F630-408F-A133-09E78165A8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587836" cy="412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Density of Restaurants in South and West Mumbai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Regions highlighted in the figure have sparsely distributed restaurants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Agreement with conventional wisdom that North and East Mumbai are developing regions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  <a:p>
            <a:pPr lvl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potential to set up restaurants in North and East Mumbai</a:t>
            </a:r>
          </a:p>
          <a:p>
            <a:pPr lvl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Provided assumptions &amp; limitations are considered</a:t>
            </a:r>
          </a:p>
          <a:p>
            <a:pPr lvl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5FD7D2-62F8-4958-8E71-C44A2DD16E48}"/>
              </a:ext>
            </a:extLst>
          </p:cNvPr>
          <p:cNvCxnSpPr/>
          <p:nvPr/>
        </p:nvCxnSpPr>
        <p:spPr>
          <a:xfrm>
            <a:off x="8326582" y="4336473"/>
            <a:ext cx="0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D9A842-C8F4-4843-9DAB-271F6044BF1D}"/>
              </a:ext>
            </a:extLst>
          </p:cNvPr>
          <p:cNvCxnSpPr>
            <a:cxnSpLocks/>
          </p:cNvCxnSpPr>
          <p:nvPr/>
        </p:nvCxnSpPr>
        <p:spPr>
          <a:xfrm>
            <a:off x="8146473" y="4599709"/>
            <a:ext cx="3602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328335-92DB-4B1C-8FB1-1027840CD3E6}"/>
              </a:ext>
            </a:extLst>
          </p:cNvPr>
          <p:cNvSpPr txBox="1"/>
          <p:nvPr/>
        </p:nvSpPr>
        <p:spPr>
          <a:xfrm>
            <a:off x="8159709" y="406868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110FE2-7FB4-4905-A1C0-82F35831C933}"/>
              </a:ext>
            </a:extLst>
          </p:cNvPr>
          <p:cNvSpPr/>
          <p:nvPr/>
        </p:nvSpPr>
        <p:spPr>
          <a:xfrm>
            <a:off x="8671832" y="1102622"/>
            <a:ext cx="1246290" cy="14335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F0926B-A202-42D2-9B14-623AB5BF7B56}"/>
              </a:ext>
            </a:extLst>
          </p:cNvPr>
          <p:cNvSpPr/>
          <p:nvPr/>
        </p:nvSpPr>
        <p:spPr>
          <a:xfrm>
            <a:off x="10217233" y="2872326"/>
            <a:ext cx="1246290" cy="14335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A297F2-966E-4AC9-9709-8CE56D62A748}"/>
              </a:ext>
            </a:extLst>
          </p:cNvPr>
          <p:cNvSpPr txBox="1"/>
          <p:nvPr/>
        </p:nvSpPr>
        <p:spPr>
          <a:xfrm>
            <a:off x="7176655" y="5615657"/>
            <a:ext cx="501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Distribution obtained after performing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0272610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271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 New</vt:lpstr>
      <vt:lpstr>Wingdings</vt:lpstr>
      <vt:lpstr>Retrospect</vt:lpstr>
      <vt:lpstr>Starting up a Restaurant - Mumbai</vt:lpstr>
      <vt:lpstr>Introduction</vt:lpstr>
      <vt:lpstr>Data Acquisition and Wrangling</vt:lpstr>
      <vt:lpstr>Data Acquisition and Wrangling</vt:lpstr>
      <vt:lpstr>Methodology</vt:lpstr>
      <vt:lpstr>Assumptions &amp; Limitations</vt:lpstr>
      <vt:lpstr>Results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a Restaurant - Mumbai</dc:title>
  <dc:creator>Varun Mahesh</dc:creator>
  <cp:lastModifiedBy>Varun Mahesh</cp:lastModifiedBy>
  <cp:revision>9</cp:revision>
  <dcterms:created xsi:type="dcterms:W3CDTF">2020-07-08T10:27:46Z</dcterms:created>
  <dcterms:modified xsi:type="dcterms:W3CDTF">2020-07-08T12:19:28Z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VMahesh@slb.com</vt:lpwstr>
  </property>
  <property fmtid="{D5CDD505-2E9C-101B-9397-08002B2CF9AE}" pid="5" name="MSIP_Label_585f1f62-8d2b-4457-869c-0a13c6549635_SetDate">
    <vt:lpwstr>2020-07-08T11:21:35.5479842Z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c0d13363-0d4f-4e19-bcf5-bf42faa83e23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VMahesh@slb.com</vt:lpwstr>
  </property>
  <property fmtid="{D5CDD505-2E9C-101B-9397-08002B2CF9AE}" pid="13" name="MSIP_Label_8bb759f6-5337-4dc5-b19b-e74b6da11f8f_SetDate">
    <vt:lpwstr>2020-07-08T11:21:35.5479842Z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c0d13363-0d4f-4e19-bcf5-bf42faa83e23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</Properties>
</file>