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76" r:id="rId5"/>
    <p:sldMasterId id="2147483692" r:id="rId6"/>
  </p:sldMasterIdLst>
  <p:notesMasterIdLst>
    <p:notesMasterId r:id="rId20"/>
  </p:notesMasterIdLst>
  <p:sldIdLst>
    <p:sldId id="256" r:id="rId7"/>
    <p:sldId id="258" r:id="rId8"/>
    <p:sldId id="266" r:id="rId9"/>
    <p:sldId id="267" r:id="rId10"/>
    <p:sldId id="268" r:id="rId11"/>
    <p:sldId id="259" r:id="rId12"/>
    <p:sldId id="260" r:id="rId13"/>
    <p:sldId id="270" r:id="rId14"/>
    <p:sldId id="261" r:id="rId15"/>
    <p:sldId id="262" r:id="rId16"/>
    <p:sldId id="264" r:id="rId17"/>
    <p:sldId id="265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68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2B6DDB-9D26-4781-BB31-3E2F1F0AADAC}" type="doc">
      <dgm:prSet loTypeId="urn:microsoft.com/office/officeart/2005/8/layout/cycle5" loCatId="cycle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69706ED5-C1E6-4A9A-B58D-BBB49963820F}">
      <dgm:prSet phldrT="[Text]" custT="1"/>
      <dgm:spPr/>
      <dgm:t>
        <a:bodyPr/>
        <a:lstStyle/>
        <a:p>
          <a:r>
            <a:rPr lang="en-US" sz="2000" b="1" dirty="0" smtClean="0">
              <a:latin typeface="Arial" panose="020B0604020202020204" pitchFamily="34" charset="0"/>
              <a:cs typeface="Arial" panose="020B0604020202020204" pitchFamily="34" charset="0"/>
            </a:rPr>
            <a:t>Define</a:t>
          </a:r>
          <a:endParaRPr lang="en-US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887B46-FFA5-4C1C-B7E9-5642CC889C91}" type="parTrans" cxnId="{0858F2E6-C779-4279-ADE6-26A5A8145A51}">
      <dgm:prSet/>
      <dgm:spPr/>
      <dgm:t>
        <a:bodyPr/>
        <a:lstStyle/>
        <a:p>
          <a:endParaRPr lang="en-US"/>
        </a:p>
      </dgm:t>
    </dgm:pt>
    <dgm:pt modelId="{5A2AB240-6E6E-4ACB-B4A0-111534127357}" type="sibTrans" cxnId="{0858F2E6-C779-4279-ADE6-26A5A8145A51}">
      <dgm:prSet/>
      <dgm:spPr/>
      <dgm:t>
        <a:bodyPr/>
        <a:lstStyle/>
        <a:p>
          <a:endParaRPr lang="en-US"/>
        </a:p>
      </dgm:t>
    </dgm:pt>
    <dgm:pt modelId="{35BD7B7F-8E19-4431-A9E2-1BA41914B216}">
      <dgm:prSet phldrT="[Text]" custT="1"/>
      <dgm:spPr/>
      <dgm:t>
        <a:bodyPr/>
        <a:lstStyle/>
        <a:p>
          <a:r>
            <a:rPr lang="en-US" sz="2000" b="1" dirty="0" smtClean="0">
              <a:latin typeface="Arial" panose="020B0604020202020204" pitchFamily="34" charset="0"/>
              <a:cs typeface="Arial" panose="020B0604020202020204" pitchFamily="34" charset="0"/>
            </a:rPr>
            <a:t>Measure</a:t>
          </a:r>
          <a:endParaRPr lang="en-US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FBB53D-35EA-4FE0-888C-89B62A677F87}" type="parTrans" cxnId="{2EACF095-D0EE-49CE-890E-8AA046C47D4F}">
      <dgm:prSet/>
      <dgm:spPr/>
      <dgm:t>
        <a:bodyPr/>
        <a:lstStyle/>
        <a:p>
          <a:endParaRPr lang="en-US"/>
        </a:p>
      </dgm:t>
    </dgm:pt>
    <dgm:pt modelId="{BB7B476B-68B7-4E0D-BE63-C159E749C248}" type="sibTrans" cxnId="{2EACF095-D0EE-49CE-890E-8AA046C47D4F}">
      <dgm:prSet/>
      <dgm:spPr/>
      <dgm:t>
        <a:bodyPr/>
        <a:lstStyle/>
        <a:p>
          <a:endParaRPr lang="en-US"/>
        </a:p>
      </dgm:t>
    </dgm:pt>
    <dgm:pt modelId="{29B9DB7C-3B68-45FF-8DC9-BA7B7AB65746}">
      <dgm:prSet phldrT="[Text]" custT="1"/>
      <dgm:spPr/>
      <dgm:t>
        <a:bodyPr/>
        <a:lstStyle/>
        <a:p>
          <a:r>
            <a:rPr lang="en-US" sz="2000" b="1" dirty="0" smtClean="0">
              <a:latin typeface="Arial" panose="020B0604020202020204" pitchFamily="34" charset="0"/>
              <a:cs typeface="Arial" panose="020B0604020202020204" pitchFamily="34" charset="0"/>
            </a:rPr>
            <a:t>Analyze</a:t>
          </a:r>
          <a:endParaRPr lang="en-US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FFB464-D38B-4454-95C9-C688864B8122}" type="parTrans" cxnId="{61928085-0A5C-4A4A-9B6E-621EC88511FC}">
      <dgm:prSet/>
      <dgm:spPr/>
      <dgm:t>
        <a:bodyPr/>
        <a:lstStyle/>
        <a:p>
          <a:endParaRPr lang="en-US"/>
        </a:p>
      </dgm:t>
    </dgm:pt>
    <dgm:pt modelId="{143B2D04-BBAD-434F-AD0A-8ED1869A7772}" type="sibTrans" cxnId="{61928085-0A5C-4A4A-9B6E-621EC88511FC}">
      <dgm:prSet/>
      <dgm:spPr/>
      <dgm:t>
        <a:bodyPr/>
        <a:lstStyle/>
        <a:p>
          <a:endParaRPr lang="en-US"/>
        </a:p>
      </dgm:t>
    </dgm:pt>
    <dgm:pt modelId="{4359B02C-8CC2-4202-A653-C22628BC7A15}">
      <dgm:prSet phldrT="[Text]" custT="1"/>
      <dgm:spPr/>
      <dgm:t>
        <a:bodyPr/>
        <a:lstStyle/>
        <a:p>
          <a:r>
            <a:rPr lang="en-US" sz="2000" b="1" dirty="0" smtClean="0">
              <a:latin typeface="Arial" panose="020B0604020202020204" pitchFamily="34" charset="0"/>
              <a:cs typeface="Arial" panose="020B0604020202020204" pitchFamily="34" charset="0"/>
            </a:rPr>
            <a:t>Improve</a:t>
          </a:r>
          <a:endParaRPr lang="en-US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743163-D3FF-4F91-B784-A263E3F3BE9A}" type="parTrans" cxnId="{84E839C3-64CE-491D-9302-B2D7E094DDA2}">
      <dgm:prSet/>
      <dgm:spPr/>
      <dgm:t>
        <a:bodyPr/>
        <a:lstStyle/>
        <a:p>
          <a:endParaRPr lang="en-US"/>
        </a:p>
      </dgm:t>
    </dgm:pt>
    <dgm:pt modelId="{F4C40A1D-AF85-47A6-B5EC-4ED412062D26}" type="sibTrans" cxnId="{84E839C3-64CE-491D-9302-B2D7E094DDA2}">
      <dgm:prSet/>
      <dgm:spPr/>
      <dgm:t>
        <a:bodyPr/>
        <a:lstStyle/>
        <a:p>
          <a:endParaRPr lang="en-US"/>
        </a:p>
      </dgm:t>
    </dgm:pt>
    <dgm:pt modelId="{790F7F1F-5CF3-4753-AB89-844AC92C330E}">
      <dgm:prSet phldrT="[Text]" custT="1"/>
      <dgm:spPr/>
      <dgm:t>
        <a:bodyPr/>
        <a:lstStyle/>
        <a:p>
          <a:r>
            <a:rPr lang="en-US" sz="2000" b="1" dirty="0" smtClean="0">
              <a:latin typeface="Arial" panose="020B0604020202020204" pitchFamily="34" charset="0"/>
              <a:cs typeface="Arial" panose="020B0604020202020204" pitchFamily="34" charset="0"/>
            </a:rPr>
            <a:t>Control</a:t>
          </a:r>
          <a:endParaRPr lang="en-US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355FEA-45A1-4401-9537-DBE33292674D}" type="parTrans" cxnId="{5DEF5861-D7BB-4990-A972-60BB4FBAB914}">
      <dgm:prSet/>
      <dgm:spPr/>
      <dgm:t>
        <a:bodyPr/>
        <a:lstStyle/>
        <a:p>
          <a:endParaRPr lang="en-US"/>
        </a:p>
      </dgm:t>
    </dgm:pt>
    <dgm:pt modelId="{51E6275B-88BF-4286-AF45-7B787115CF51}" type="sibTrans" cxnId="{5DEF5861-D7BB-4990-A972-60BB4FBAB914}">
      <dgm:prSet/>
      <dgm:spPr/>
      <dgm:t>
        <a:bodyPr/>
        <a:lstStyle/>
        <a:p>
          <a:endParaRPr lang="en-US"/>
        </a:p>
      </dgm:t>
    </dgm:pt>
    <dgm:pt modelId="{437D1FA2-AAFF-4E94-BAA7-5C0403144522}" type="pres">
      <dgm:prSet presAssocID="{572B6DDB-9D26-4781-BB31-3E2F1F0AADA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0F22B90-5E5E-4E35-9EA1-E73F5C92EA26}" type="pres">
      <dgm:prSet presAssocID="{69706ED5-C1E6-4A9A-B58D-BBB49963820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6D8136-D0B2-4B5A-B20B-42D5750B417F}" type="pres">
      <dgm:prSet presAssocID="{69706ED5-C1E6-4A9A-B58D-BBB49963820F}" presName="spNode" presStyleCnt="0"/>
      <dgm:spPr/>
    </dgm:pt>
    <dgm:pt modelId="{4EECD9B1-0FDB-4B82-9EBB-138255ED7FB6}" type="pres">
      <dgm:prSet presAssocID="{5A2AB240-6E6E-4ACB-B4A0-111534127357}" presName="sibTrans" presStyleLbl="sibTrans1D1" presStyleIdx="0" presStyleCnt="5"/>
      <dgm:spPr/>
      <dgm:t>
        <a:bodyPr/>
        <a:lstStyle/>
        <a:p>
          <a:endParaRPr lang="en-US"/>
        </a:p>
      </dgm:t>
    </dgm:pt>
    <dgm:pt modelId="{4E52D61C-A31D-4ED1-8F32-6667EC3B27C8}" type="pres">
      <dgm:prSet presAssocID="{35BD7B7F-8E19-4431-A9E2-1BA41914B21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E8039E-EEFC-4F6F-A55E-B426E396E0ED}" type="pres">
      <dgm:prSet presAssocID="{35BD7B7F-8E19-4431-A9E2-1BA41914B216}" presName="spNode" presStyleCnt="0"/>
      <dgm:spPr/>
    </dgm:pt>
    <dgm:pt modelId="{9359C00E-3075-426E-B268-A0EB7DF636B0}" type="pres">
      <dgm:prSet presAssocID="{BB7B476B-68B7-4E0D-BE63-C159E749C248}" presName="sibTrans" presStyleLbl="sibTrans1D1" presStyleIdx="1" presStyleCnt="5"/>
      <dgm:spPr/>
      <dgm:t>
        <a:bodyPr/>
        <a:lstStyle/>
        <a:p>
          <a:endParaRPr lang="en-US"/>
        </a:p>
      </dgm:t>
    </dgm:pt>
    <dgm:pt modelId="{A93CCE43-04F7-44CA-B209-092ADC7F9645}" type="pres">
      <dgm:prSet presAssocID="{29B9DB7C-3B68-45FF-8DC9-BA7B7AB6574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C0DAA8-0320-45B3-BD30-3C2241332004}" type="pres">
      <dgm:prSet presAssocID="{29B9DB7C-3B68-45FF-8DC9-BA7B7AB65746}" presName="spNode" presStyleCnt="0"/>
      <dgm:spPr/>
    </dgm:pt>
    <dgm:pt modelId="{AD4BEE9A-639F-4545-8FED-E17ECE3D2A8C}" type="pres">
      <dgm:prSet presAssocID="{143B2D04-BBAD-434F-AD0A-8ED1869A7772}" presName="sibTrans" presStyleLbl="sibTrans1D1" presStyleIdx="2" presStyleCnt="5"/>
      <dgm:spPr/>
      <dgm:t>
        <a:bodyPr/>
        <a:lstStyle/>
        <a:p>
          <a:endParaRPr lang="en-US"/>
        </a:p>
      </dgm:t>
    </dgm:pt>
    <dgm:pt modelId="{6D9A502B-3C58-4659-BC2B-0436128FF7F1}" type="pres">
      <dgm:prSet presAssocID="{4359B02C-8CC2-4202-A653-C22628BC7A15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D6080B-7E5A-4FC2-8EB8-427B0583F106}" type="pres">
      <dgm:prSet presAssocID="{4359B02C-8CC2-4202-A653-C22628BC7A15}" presName="spNode" presStyleCnt="0"/>
      <dgm:spPr/>
    </dgm:pt>
    <dgm:pt modelId="{C9FED5A8-6C69-4891-9213-249D329D61E4}" type="pres">
      <dgm:prSet presAssocID="{F4C40A1D-AF85-47A6-B5EC-4ED412062D26}" presName="sibTrans" presStyleLbl="sibTrans1D1" presStyleIdx="3" presStyleCnt="5"/>
      <dgm:spPr/>
      <dgm:t>
        <a:bodyPr/>
        <a:lstStyle/>
        <a:p>
          <a:endParaRPr lang="en-US"/>
        </a:p>
      </dgm:t>
    </dgm:pt>
    <dgm:pt modelId="{E19A036E-8E56-47FC-BE43-6CE2576BD5B3}" type="pres">
      <dgm:prSet presAssocID="{790F7F1F-5CF3-4753-AB89-844AC92C330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6AA775-720C-4D7D-B394-6E20C1CC96C4}" type="pres">
      <dgm:prSet presAssocID="{790F7F1F-5CF3-4753-AB89-844AC92C330E}" presName="spNode" presStyleCnt="0"/>
      <dgm:spPr/>
    </dgm:pt>
    <dgm:pt modelId="{D3964FA8-BBA1-4828-85E3-0125078C7CF5}" type="pres">
      <dgm:prSet presAssocID="{51E6275B-88BF-4286-AF45-7B787115CF51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044716B4-FE18-4E0C-858F-942D1C4C6CEB}" type="presOf" srcId="{5A2AB240-6E6E-4ACB-B4A0-111534127357}" destId="{4EECD9B1-0FDB-4B82-9EBB-138255ED7FB6}" srcOrd="0" destOrd="0" presId="urn:microsoft.com/office/officeart/2005/8/layout/cycle5"/>
    <dgm:cxn modelId="{5DEF5861-D7BB-4990-A972-60BB4FBAB914}" srcId="{572B6DDB-9D26-4781-BB31-3E2F1F0AADAC}" destId="{790F7F1F-5CF3-4753-AB89-844AC92C330E}" srcOrd="4" destOrd="0" parTransId="{57355FEA-45A1-4401-9537-DBE33292674D}" sibTransId="{51E6275B-88BF-4286-AF45-7B787115CF51}"/>
    <dgm:cxn modelId="{26A2DA0A-6DB3-409E-B49A-778B43EE8120}" type="presOf" srcId="{BB7B476B-68B7-4E0D-BE63-C159E749C248}" destId="{9359C00E-3075-426E-B268-A0EB7DF636B0}" srcOrd="0" destOrd="0" presId="urn:microsoft.com/office/officeart/2005/8/layout/cycle5"/>
    <dgm:cxn modelId="{4667D5EC-BCAD-4C70-A1DE-B33008302980}" type="presOf" srcId="{143B2D04-BBAD-434F-AD0A-8ED1869A7772}" destId="{AD4BEE9A-639F-4545-8FED-E17ECE3D2A8C}" srcOrd="0" destOrd="0" presId="urn:microsoft.com/office/officeart/2005/8/layout/cycle5"/>
    <dgm:cxn modelId="{2590AEA1-641C-4853-93D0-32F28524892C}" type="presOf" srcId="{69706ED5-C1E6-4A9A-B58D-BBB49963820F}" destId="{50F22B90-5E5E-4E35-9EA1-E73F5C92EA26}" srcOrd="0" destOrd="0" presId="urn:microsoft.com/office/officeart/2005/8/layout/cycle5"/>
    <dgm:cxn modelId="{26BFFC37-DCEB-46FA-9E96-8F0526D296D3}" type="presOf" srcId="{35BD7B7F-8E19-4431-A9E2-1BA41914B216}" destId="{4E52D61C-A31D-4ED1-8F32-6667EC3B27C8}" srcOrd="0" destOrd="0" presId="urn:microsoft.com/office/officeart/2005/8/layout/cycle5"/>
    <dgm:cxn modelId="{A3804988-547E-4CBE-B41A-E1A23BCAE034}" type="presOf" srcId="{51E6275B-88BF-4286-AF45-7B787115CF51}" destId="{D3964FA8-BBA1-4828-85E3-0125078C7CF5}" srcOrd="0" destOrd="0" presId="urn:microsoft.com/office/officeart/2005/8/layout/cycle5"/>
    <dgm:cxn modelId="{3B5DCE63-D66A-46A6-ABDF-D5EE445E1F22}" type="presOf" srcId="{F4C40A1D-AF85-47A6-B5EC-4ED412062D26}" destId="{C9FED5A8-6C69-4891-9213-249D329D61E4}" srcOrd="0" destOrd="0" presId="urn:microsoft.com/office/officeart/2005/8/layout/cycle5"/>
    <dgm:cxn modelId="{EEC02675-D9F3-44F8-A2EB-E6C0748B549F}" type="presOf" srcId="{4359B02C-8CC2-4202-A653-C22628BC7A15}" destId="{6D9A502B-3C58-4659-BC2B-0436128FF7F1}" srcOrd="0" destOrd="0" presId="urn:microsoft.com/office/officeart/2005/8/layout/cycle5"/>
    <dgm:cxn modelId="{40B4CF8F-D3E7-4814-B9E4-F2D0B1BFB14F}" type="presOf" srcId="{29B9DB7C-3B68-45FF-8DC9-BA7B7AB65746}" destId="{A93CCE43-04F7-44CA-B209-092ADC7F9645}" srcOrd="0" destOrd="0" presId="urn:microsoft.com/office/officeart/2005/8/layout/cycle5"/>
    <dgm:cxn modelId="{1FAA1EFF-CBAE-4CD5-9D44-539C7B089AE0}" type="presOf" srcId="{572B6DDB-9D26-4781-BB31-3E2F1F0AADAC}" destId="{437D1FA2-AAFF-4E94-BAA7-5C0403144522}" srcOrd="0" destOrd="0" presId="urn:microsoft.com/office/officeart/2005/8/layout/cycle5"/>
    <dgm:cxn modelId="{61928085-0A5C-4A4A-9B6E-621EC88511FC}" srcId="{572B6DDB-9D26-4781-BB31-3E2F1F0AADAC}" destId="{29B9DB7C-3B68-45FF-8DC9-BA7B7AB65746}" srcOrd="2" destOrd="0" parTransId="{0BFFB464-D38B-4454-95C9-C688864B8122}" sibTransId="{143B2D04-BBAD-434F-AD0A-8ED1869A7772}"/>
    <dgm:cxn modelId="{16C4F62B-E816-465D-9CDA-A469976CD9CF}" type="presOf" srcId="{790F7F1F-5CF3-4753-AB89-844AC92C330E}" destId="{E19A036E-8E56-47FC-BE43-6CE2576BD5B3}" srcOrd="0" destOrd="0" presId="urn:microsoft.com/office/officeart/2005/8/layout/cycle5"/>
    <dgm:cxn modelId="{2EACF095-D0EE-49CE-890E-8AA046C47D4F}" srcId="{572B6DDB-9D26-4781-BB31-3E2F1F0AADAC}" destId="{35BD7B7F-8E19-4431-A9E2-1BA41914B216}" srcOrd="1" destOrd="0" parTransId="{10FBB53D-35EA-4FE0-888C-89B62A677F87}" sibTransId="{BB7B476B-68B7-4E0D-BE63-C159E749C248}"/>
    <dgm:cxn modelId="{0858F2E6-C779-4279-ADE6-26A5A8145A51}" srcId="{572B6DDB-9D26-4781-BB31-3E2F1F0AADAC}" destId="{69706ED5-C1E6-4A9A-B58D-BBB49963820F}" srcOrd="0" destOrd="0" parTransId="{77887B46-FFA5-4C1C-B7E9-5642CC889C91}" sibTransId="{5A2AB240-6E6E-4ACB-B4A0-111534127357}"/>
    <dgm:cxn modelId="{84E839C3-64CE-491D-9302-B2D7E094DDA2}" srcId="{572B6DDB-9D26-4781-BB31-3E2F1F0AADAC}" destId="{4359B02C-8CC2-4202-A653-C22628BC7A15}" srcOrd="3" destOrd="0" parTransId="{2D743163-D3FF-4F91-B784-A263E3F3BE9A}" sibTransId="{F4C40A1D-AF85-47A6-B5EC-4ED412062D26}"/>
    <dgm:cxn modelId="{3BA0395E-C41B-427F-B8DE-B3CFEA9A1EA8}" type="presParOf" srcId="{437D1FA2-AAFF-4E94-BAA7-5C0403144522}" destId="{50F22B90-5E5E-4E35-9EA1-E73F5C92EA26}" srcOrd="0" destOrd="0" presId="urn:microsoft.com/office/officeart/2005/8/layout/cycle5"/>
    <dgm:cxn modelId="{4A695316-E845-4A30-AA22-192E8DBA01B8}" type="presParOf" srcId="{437D1FA2-AAFF-4E94-BAA7-5C0403144522}" destId="{196D8136-D0B2-4B5A-B20B-42D5750B417F}" srcOrd="1" destOrd="0" presId="urn:microsoft.com/office/officeart/2005/8/layout/cycle5"/>
    <dgm:cxn modelId="{C1FBFCAE-93D4-4137-AC96-CC675AED56B9}" type="presParOf" srcId="{437D1FA2-AAFF-4E94-BAA7-5C0403144522}" destId="{4EECD9B1-0FDB-4B82-9EBB-138255ED7FB6}" srcOrd="2" destOrd="0" presId="urn:microsoft.com/office/officeart/2005/8/layout/cycle5"/>
    <dgm:cxn modelId="{4D56BD53-AD13-425C-A125-88DE21BDD981}" type="presParOf" srcId="{437D1FA2-AAFF-4E94-BAA7-5C0403144522}" destId="{4E52D61C-A31D-4ED1-8F32-6667EC3B27C8}" srcOrd="3" destOrd="0" presId="urn:microsoft.com/office/officeart/2005/8/layout/cycle5"/>
    <dgm:cxn modelId="{269FD7B9-9475-4ECD-83A7-F6A2EA10E9AC}" type="presParOf" srcId="{437D1FA2-AAFF-4E94-BAA7-5C0403144522}" destId="{CCE8039E-EEFC-4F6F-A55E-B426E396E0ED}" srcOrd="4" destOrd="0" presId="urn:microsoft.com/office/officeart/2005/8/layout/cycle5"/>
    <dgm:cxn modelId="{6FBCC02A-D6A3-45F4-94E9-74E83F05484F}" type="presParOf" srcId="{437D1FA2-AAFF-4E94-BAA7-5C0403144522}" destId="{9359C00E-3075-426E-B268-A0EB7DF636B0}" srcOrd="5" destOrd="0" presId="urn:microsoft.com/office/officeart/2005/8/layout/cycle5"/>
    <dgm:cxn modelId="{4B1D0B12-C16B-4401-8218-42B55D5E32BC}" type="presParOf" srcId="{437D1FA2-AAFF-4E94-BAA7-5C0403144522}" destId="{A93CCE43-04F7-44CA-B209-092ADC7F9645}" srcOrd="6" destOrd="0" presId="urn:microsoft.com/office/officeart/2005/8/layout/cycle5"/>
    <dgm:cxn modelId="{AEF50028-6F1B-46A0-BDC3-A8C4832C8CD1}" type="presParOf" srcId="{437D1FA2-AAFF-4E94-BAA7-5C0403144522}" destId="{2BC0DAA8-0320-45B3-BD30-3C2241332004}" srcOrd="7" destOrd="0" presId="urn:microsoft.com/office/officeart/2005/8/layout/cycle5"/>
    <dgm:cxn modelId="{F9460BB6-6B08-4D0E-9898-D0488CCC20A3}" type="presParOf" srcId="{437D1FA2-AAFF-4E94-BAA7-5C0403144522}" destId="{AD4BEE9A-639F-4545-8FED-E17ECE3D2A8C}" srcOrd="8" destOrd="0" presId="urn:microsoft.com/office/officeart/2005/8/layout/cycle5"/>
    <dgm:cxn modelId="{DF2FDB3A-C5D7-4E4C-A92A-9A1C3C0B447D}" type="presParOf" srcId="{437D1FA2-AAFF-4E94-BAA7-5C0403144522}" destId="{6D9A502B-3C58-4659-BC2B-0436128FF7F1}" srcOrd="9" destOrd="0" presId="urn:microsoft.com/office/officeart/2005/8/layout/cycle5"/>
    <dgm:cxn modelId="{B6698241-4F24-4485-9BA2-B1A8D47683DA}" type="presParOf" srcId="{437D1FA2-AAFF-4E94-BAA7-5C0403144522}" destId="{77D6080B-7E5A-4FC2-8EB8-427B0583F106}" srcOrd="10" destOrd="0" presId="urn:microsoft.com/office/officeart/2005/8/layout/cycle5"/>
    <dgm:cxn modelId="{F2DBAE26-C23F-4A23-84AC-3ED01C8F56A3}" type="presParOf" srcId="{437D1FA2-AAFF-4E94-BAA7-5C0403144522}" destId="{C9FED5A8-6C69-4891-9213-249D329D61E4}" srcOrd="11" destOrd="0" presId="urn:microsoft.com/office/officeart/2005/8/layout/cycle5"/>
    <dgm:cxn modelId="{B05549AF-43CE-473A-AD5D-0080E035C3AB}" type="presParOf" srcId="{437D1FA2-AAFF-4E94-BAA7-5C0403144522}" destId="{E19A036E-8E56-47FC-BE43-6CE2576BD5B3}" srcOrd="12" destOrd="0" presId="urn:microsoft.com/office/officeart/2005/8/layout/cycle5"/>
    <dgm:cxn modelId="{8FCADC96-92BA-476A-864B-03C16A7C4212}" type="presParOf" srcId="{437D1FA2-AAFF-4E94-BAA7-5C0403144522}" destId="{B96AA775-720C-4D7D-B394-6E20C1CC96C4}" srcOrd="13" destOrd="0" presId="urn:microsoft.com/office/officeart/2005/8/layout/cycle5"/>
    <dgm:cxn modelId="{2B85467A-B41B-4404-AEB0-CA1F1DB07798}" type="presParOf" srcId="{437D1FA2-AAFF-4E94-BAA7-5C0403144522}" destId="{D3964FA8-BBA1-4828-85E3-0125078C7CF5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22B90-5E5E-4E35-9EA1-E73F5C92EA26}">
      <dsp:nvSpPr>
        <dsp:cNvPr id="0" name=""/>
        <dsp:cNvSpPr/>
      </dsp:nvSpPr>
      <dsp:spPr>
        <a:xfrm>
          <a:off x="3211487" y="771"/>
          <a:ext cx="1425624" cy="926655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Define</a:t>
          </a:r>
          <a:endParaRPr lang="en-U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56723" y="46007"/>
        <a:ext cx="1335152" cy="836183"/>
      </dsp:txXfrm>
    </dsp:sp>
    <dsp:sp modelId="{4EECD9B1-0FDB-4B82-9EBB-138255ED7FB6}">
      <dsp:nvSpPr>
        <dsp:cNvPr id="0" name=""/>
        <dsp:cNvSpPr/>
      </dsp:nvSpPr>
      <dsp:spPr>
        <a:xfrm>
          <a:off x="2070573" y="464099"/>
          <a:ext cx="3707453" cy="3707453"/>
        </a:xfrm>
        <a:custGeom>
          <a:avLst/>
          <a:gdLst/>
          <a:ahLst/>
          <a:cxnLst/>
          <a:rect l="0" t="0" r="0" b="0"/>
          <a:pathLst>
            <a:path>
              <a:moveTo>
                <a:pt x="2758103" y="235577"/>
              </a:moveTo>
              <a:arcTo wR="1853726" hR="1853726" stAng="17952038" swAng="1213757"/>
            </a:path>
          </a:pathLst>
        </a:custGeom>
        <a:noFill/>
        <a:ln w="9525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2D61C-A31D-4ED1-8F32-6667EC3B27C8}">
      <dsp:nvSpPr>
        <dsp:cNvPr id="0" name=""/>
        <dsp:cNvSpPr/>
      </dsp:nvSpPr>
      <dsp:spPr>
        <a:xfrm>
          <a:off x="4974486" y="1281665"/>
          <a:ext cx="1425624" cy="926655"/>
        </a:xfrm>
        <a:prstGeom prst="roundRect">
          <a:avLst/>
        </a:prstGeom>
        <a:solidFill>
          <a:schemeClr val="accent1">
            <a:shade val="50000"/>
            <a:hueOff val="66141"/>
            <a:satOff val="3987"/>
            <a:lumOff val="1470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Measure</a:t>
          </a:r>
          <a:endParaRPr lang="en-U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19722" y="1326901"/>
        <a:ext cx="1335152" cy="836183"/>
      </dsp:txXfrm>
    </dsp:sp>
    <dsp:sp modelId="{9359C00E-3075-426E-B268-A0EB7DF636B0}">
      <dsp:nvSpPr>
        <dsp:cNvPr id="0" name=""/>
        <dsp:cNvSpPr/>
      </dsp:nvSpPr>
      <dsp:spPr>
        <a:xfrm>
          <a:off x="2070573" y="464099"/>
          <a:ext cx="3707453" cy="3707453"/>
        </a:xfrm>
        <a:custGeom>
          <a:avLst/>
          <a:gdLst/>
          <a:ahLst/>
          <a:cxnLst/>
          <a:rect l="0" t="0" r="0" b="0"/>
          <a:pathLst>
            <a:path>
              <a:moveTo>
                <a:pt x="3703034" y="1981654"/>
              </a:moveTo>
              <a:arcTo wR="1853726" hR="1853726" stAng="21837432" swAng="1361443"/>
            </a:path>
          </a:pathLst>
        </a:custGeom>
        <a:noFill/>
        <a:ln w="9525" cap="flat" cmpd="sng" algn="ctr">
          <a:solidFill>
            <a:schemeClr val="accent1">
              <a:shade val="90000"/>
              <a:hueOff val="69874"/>
              <a:satOff val="-788"/>
              <a:lumOff val="962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CCE43-04F7-44CA-B209-092ADC7F9645}">
      <dsp:nvSpPr>
        <dsp:cNvPr id="0" name=""/>
        <dsp:cNvSpPr/>
      </dsp:nvSpPr>
      <dsp:spPr>
        <a:xfrm>
          <a:off x="4301081" y="3354195"/>
          <a:ext cx="1425624" cy="926655"/>
        </a:xfrm>
        <a:prstGeom prst="roundRect">
          <a:avLst/>
        </a:prstGeom>
        <a:solidFill>
          <a:schemeClr val="accent1">
            <a:shade val="50000"/>
            <a:hueOff val="132281"/>
            <a:satOff val="7974"/>
            <a:lumOff val="2940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Analyze</a:t>
          </a:r>
          <a:endParaRPr lang="en-U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46317" y="3399431"/>
        <a:ext cx="1335152" cy="836183"/>
      </dsp:txXfrm>
    </dsp:sp>
    <dsp:sp modelId="{AD4BEE9A-639F-4545-8FED-E17ECE3D2A8C}">
      <dsp:nvSpPr>
        <dsp:cNvPr id="0" name=""/>
        <dsp:cNvSpPr/>
      </dsp:nvSpPr>
      <dsp:spPr>
        <a:xfrm>
          <a:off x="2070573" y="464099"/>
          <a:ext cx="3707453" cy="3707453"/>
        </a:xfrm>
        <a:custGeom>
          <a:avLst/>
          <a:gdLst/>
          <a:ahLst/>
          <a:cxnLst/>
          <a:rect l="0" t="0" r="0" b="0"/>
          <a:pathLst>
            <a:path>
              <a:moveTo>
                <a:pt x="2081859" y="3693362"/>
              </a:moveTo>
              <a:arcTo wR="1853726" hR="1853726" stAng="4975852" swAng="848297"/>
            </a:path>
          </a:pathLst>
        </a:custGeom>
        <a:noFill/>
        <a:ln w="9525" cap="flat" cmpd="sng" algn="ctr">
          <a:solidFill>
            <a:schemeClr val="accent1">
              <a:shade val="90000"/>
              <a:hueOff val="139748"/>
              <a:satOff val="-1577"/>
              <a:lumOff val="1924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9A502B-3C58-4659-BC2B-0436128FF7F1}">
      <dsp:nvSpPr>
        <dsp:cNvPr id="0" name=""/>
        <dsp:cNvSpPr/>
      </dsp:nvSpPr>
      <dsp:spPr>
        <a:xfrm>
          <a:off x="2121894" y="3354195"/>
          <a:ext cx="1425624" cy="926655"/>
        </a:xfrm>
        <a:prstGeom prst="roundRect">
          <a:avLst/>
        </a:prstGeom>
        <a:solidFill>
          <a:schemeClr val="accent1">
            <a:shade val="50000"/>
            <a:hueOff val="132281"/>
            <a:satOff val="7974"/>
            <a:lumOff val="2940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Improve</a:t>
          </a:r>
          <a:endParaRPr lang="en-U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67130" y="3399431"/>
        <a:ext cx="1335152" cy="836183"/>
      </dsp:txXfrm>
    </dsp:sp>
    <dsp:sp modelId="{C9FED5A8-6C69-4891-9213-249D329D61E4}">
      <dsp:nvSpPr>
        <dsp:cNvPr id="0" name=""/>
        <dsp:cNvSpPr/>
      </dsp:nvSpPr>
      <dsp:spPr>
        <a:xfrm>
          <a:off x="2070573" y="464099"/>
          <a:ext cx="3707453" cy="3707453"/>
        </a:xfrm>
        <a:custGeom>
          <a:avLst/>
          <a:gdLst/>
          <a:ahLst/>
          <a:cxnLst/>
          <a:rect l="0" t="0" r="0" b="0"/>
          <a:pathLst>
            <a:path>
              <a:moveTo>
                <a:pt x="196903" y="2685135"/>
              </a:moveTo>
              <a:arcTo wR="1853726" hR="1853726" stAng="9201125" swAng="1361443"/>
            </a:path>
          </a:pathLst>
        </a:custGeom>
        <a:noFill/>
        <a:ln w="9525" cap="flat" cmpd="sng" algn="ctr">
          <a:solidFill>
            <a:schemeClr val="accent1">
              <a:shade val="90000"/>
              <a:hueOff val="139748"/>
              <a:satOff val="-1577"/>
              <a:lumOff val="1924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9A036E-8E56-47FC-BE43-6CE2576BD5B3}">
      <dsp:nvSpPr>
        <dsp:cNvPr id="0" name=""/>
        <dsp:cNvSpPr/>
      </dsp:nvSpPr>
      <dsp:spPr>
        <a:xfrm>
          <a:off x="1448488" y="1281665"/>
          <a:ext cx="1425624" cy="926655"/>
        </a:xfrm>
        <a:prstGeom prst="roundRect">
          <a:avLst/>
        </a:prstGeom>
        <a:solidFill>
          <a:schemeClr val="accent1">
            <a:shade val="50000"/>
            <a:hueOff val="66141"/>
            <a:satOff val="3987"/>
            <a:lumOff val="1470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Control</a:t>
          </a:r>
          <a:endParaRPr lang="en-U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93724" y="1326901"/>
        <a:ext cx="1335152" cy="836183"/>
      </dsp:txXfrm>
    </dsp:sp>
    <dsp:sp modelId="{D3964FA8-BBA1-4828-85E3-0125078C7CF5}">
      <dsp:nvSpPr>
        <dsp:cNvPr id="0" name=""/>
        <dsp:cNvSpPr/>
      </dsp:nvSpPr>
      <dsp:spPr>
        <a:xfrm>
          <a:off x="2070573" y="464099"/>
          <a:ext cx="3707453" cy="3707453"/>
        </a:xfrm>
        <a:custGeom>
          <a:avLst/>
          <a:gdLst/>
          <a:ahLst/>
          <a:cxnLst/>
          <a:rect l="0" t="0" r="0" b="0"/>
          <a:pathLst>
            <a:path>
              <a:moveTo>
                <a:pt x="445615" y="648104"/>
              </a:moveTo>
              <a:arcTo wR="1853726" hR="1853726" stAng="13234205" swAng="1213757"/>
            </a:path>
          </a:pathLst>
        </a:custGeom>
        <a:noFill/>
        <a:ln w="9525" cap="flat" cmpd="sng" algn="ctr">
          <a:solidFill>
            <a:schemeClr val="accent1">
              <a:shade val="90000"/>
              <a:hueOff val="69874"/>
              <a:satOff val="-788"/>
              <a:lumOff val="962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7C556-EF15-4A54-A652-4432C6AFC5E9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1B39B-0088-4AA9-90BB-15DF5B144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8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1B39B-0088-4AA9-90BB-15DF5B1442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1B39B-0088-4AA9-90BB-15DF5B1442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50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gradFill rotWithShape="1">
            <a:gsLst>
              <a:gs pos="0">
                <a:srgbClr val="23512E">
                  <a:alpha val="24001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0" y="1524000"/>
            <a:ext cx="9144000" cy="190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58975"/>
            <a:ext cx="7772400" cy="1470025"/>
          </a:xfrm>
        </p:spPr>
        <p:txBody>
          <a:bodyPr/>
          <a:lstStyle>
            <a:lvl1pPr algn="ctr">
              <a:defRPr sz="3600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581400"/>
            <a:ext cx="6400800" cy="1219200"/>
          </a:xfr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6082" name="AutoShape 2" descr="http://by132w.bay132.mail.live.com/att/GetAttachment.aspx?tnail=0&amp;messageId=f079fab4-d2c0-4d79-883f-2f8d25a93a80&amp;Aux=44|0|8CCF571580DB440||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84" name="AutoShape 4" descr="http://by132w.bay132.mail.live.com/att/GetAttachment.aspx?tnail=0&amp;messageId=f079fab4-d2c0-4d79-883f-2f8d25a93a80&amp;Aux=44|0|8CCF571580DB440||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86" name="AutoShape 6" descr="http://by132w.bay132.mail.live.com/att/GetAttachment.aspx?tnail=0&amp;messageId=f079fab4-d2c0-4d79-883f-2f8d25a93a80&amp;Aux=44|0|8CCF571580DB440||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gradFill rotWithShape="1">
            <a:gsLst>
              <a:gs pos="0">
                <a:srgbClr val="23512E">
                  <a:alpha val="24001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 dirty="0">
              <a:solidFill>
                <a:srgbClr val="FFFFFF"/>
              </a:solidFill>
              <a:latin typeface="+mn-lt"/>
              <a:cs typeface="+mn-cs"/>
            </a:endParaRPr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auto">
          <a:xfrm>
            <a:off x="0" y="1524000"/>
            <a:ext cx="9144000" cy="190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4" name="AutoShape 2" descr="http://by132w.bay132.mail.live.com/att/GetAttachment.aspx?tnail=0&amp;messageId=f079fab4-d2c0-4d79-883f-2f8d25a93a80&amp;Aux=44|0|8CCF571580DB440||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5" name="AutoShape 4" descr="http://by132w.bay132.mail.live.com/att/GetAttachment.aspx?tnail=0&amp;messageId=f079fab4-d2c0-4d79-883f-2f8d25a93a80&amp;Aux=44|0|8CCF571580DB440||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6" name="AutoShape 6" descr="http://by132w.bay132.mail.live.com/att/GetAttachment.aspx?tnail=0&amp;messageId=f079fab4-d2c0-4d79-883f-2f8d25a93a80&amp;Aux=44|0|8CCF571580DB440||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7" name="Picture 4" descr="http://www.bookdecay.com/static-media/schoolphotos/binghamton.jpg"/>
          <p:cNvPicPr>
            <a:picLocks noChangeAspect="1" noChangeArrowheads="1"/>
          </p:cNvPicPr>
          <p:nvPr/>
        </p:nvPicPr>
        <p:blipFill rotWithShape="1">
          <a:blip r:embed="rId2" cstate="print">
            <a:extLst/>
          </a:blip>
          <a:srcRect l="24854" t="14979" r="25000"/>
          <a:stretch/>
        </p:blipFill>
        <p:spPr bwMode="auto">
          <a:xfrm>
            <a:off x="2209799" y="-14164"/>
            <a:ext cx="4648202" cy="1766764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pic>
        <p:nvPicPr>
          <p:cNvPr id="18" name="Picture 17" descr="New Eng&amp;Sci Bldg 2011 crop"/>
          <p:cNvPicPr>
            <a:picLocks noChangeAspect="1" noChangeArrowheads="1"/>
          </p:cNvPicPr>
          <p:nvPr/>
        </p:nvPicPr>
        <p:blipFill rotWithShape="1">
          <a:blip r:embed="rId3" cstate="print"/>
          <a:srcRect l="-245" t="6084" r="3201"/>
          <a:stretch/>
        </p:blipFill>
        <p:spPr bwMode="auto">
          <a:xfrm>
            <a:off x="2107445" y="5140325"/>
            <a:ext cx="4760912" cy="1727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3200400" y="1371600"/>
            <a:ext cx="2819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5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Excellence Through Innovative Research</a:t>
            </a:r>
          </a:p>
        </p:txBody>
      </p:sp>
      <p:pic>
        <p:nvPicPr>
          <p:cNvPr id="21" name="Picture 2" descr="http://www.tradelineinc.com/attachments/2587054D-C29C-DD41-A071AD216B519821/Binghamton%20University_Stantec70789_525.jpg"/>
          <p:cNvPicPr>
            <a:picLocks noChangeAspect="1" noChangeArrowheads="1"/>
          </p:cNvPicPr>
          <p:nvPr/>
        </p:nvPicPr>
        <p:blipFill rotWithShape="1">
          <a:blip r:embed="rId4" cstate="print"/>
          <a:srcRect r="5277"/>
          <a:stretch/>
        </p:blipFill>
        <p:spPr bwMode="auto">
          <a:xfrm>
            <a:off x="-28576" y="5140325"/>
            <a:ext cx="2238375" cy="1719263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pic>
        <p:nvPicPr>
          <p:cNvPr id="22" name="Picture 6" descr="http://www2.binghamton.edu/physical-facilities/images/EngSci/front100f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1800" y="5140325"/>
            <a:ext cx="2362200" cy="1717675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pic>
        <p:nvPicPr>
          <p:cNvPr id="23" name="Picture 8" descr="http://www.mach-ae.com/files/awards/402031023_Binghamton%20University%20LEED%20Residence%20Halls.jpg"/>
          <p:cNvPicPr>
            <a:picLocks noChangeAspect="1" noChangeArrowheads="1"/>
          </p:cNvPicPr>
          <p:nvPr/>
        </p:nvPicPr>
        <p:blipFill>
          <a:blip r:embed="rId6" cstate="print">
            <a:extLst/>
          </a:blip>
          <a:srcRect/>
          <a:stretch>
            <a:fillRect/>
          </a:stretch>
        </p:blipFill>
        <p:spPr bwMode="auto">
          <a:xfrm>
            <a:off x="6781800" y="-14164"/>
            <a:ext cx="2362200" cy="1766764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pic>
        <p:nvPicPr>
          <p:cNvPr id="24" name="Picture 12" descr="http://www.baer-associates.com/content/images/B_ECH_0058.jpg.JPG"/>
          <p:cNvPicPr>
            <a:picLocks noChangeAspect="1" noChangeArrowheads="1"/>
          </p:cNvPicPr>
          <p:nvPr/>
        </p:nvPicPr>
        <p:blipFill rotWithShape="1">
          <a:blip r:embed="rId7" cstate="print">
            <a:extLst/>
          </a:blip>
          <a:srcRect r="3704" b="17698"/>
          <a:stretch/>
        </p:blipFill>
        <p:spPr bwMode="auto">
          <a:xfrm>
            <a:off x="-2959" y="0"/>
            <a:ext cx="2275642" cy="1752600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pic>
        <p:nvPicPr>
          <p:cNvPr id="25" name="Picture 5" descr="C:\Users\mkhasawn\Downloads\Gree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64319"/>
            <a:ext cx="1828800" cy="11072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397625"/>
            <a:ext cx="2133600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397625"/>
            <a:ext cx="2133600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397625"/>
            <a:ext cx="2133600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397625"/>
            <a:ext cx="2133600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45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397625"/>
            <a:ext cx="2133600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•"/>
              <a:defRPr sz="2200">
                <a:latin typeface="Arial" pitchFamily="34" charset="0"/>
                <a:cs typeface="Arial" pitchFamily="34" charset="0"/>
              </a:defRPr>
            </a:lvl2pPr>
            <a:lvl3pPr>
              <a:buFont typeface="Courier New" pitchFamily="49" charset="0"/>
              <a:buChar char="o"/>
              <a:defRPr sz="2000">
                <a:latin typeface="Arial" pitchFamily="34" charset="0"/>
                <a:cs typeface="Arial" pitchFamily="34" charset="0"/>
              </a:defRPr>
            </a:lvl3pPr>
            <a:lvl4pPr>
              <a:buFont typeface="Arial" pitchFamily="34" charset="0"/>
              <a:buChar char="•"/>
              <a:defRPr sz="1800" baseline="0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0" i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18" y="582406"/>
            <a:ext cx="7335212" cy="8043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05487" y="6552148"/>
            <a:ext cx="954283" cy="27432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4F82CAF9-C900-42BE-AA3E-A87D9330918B}" type="slidenum">
              <a:rPr lang="en-US" sz="1400" smtClean="0"/>
              <a:pPr algn="r"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884720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639762"/>
          </a:xfrm>
        </p:spPr>
        <p:txBody>
          <a:bodyPr/>
          <a:lstStyle>
            <a:lvl1pPr algn="l">
              <a:defRPr sz="4800" b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18"/>
          <p:cNvSpPr>
            <a:spLocks noChangeArrowheads="1"/>
          </p:cNvSpPr>
          <p:nvPr userDrawn="1"/>
        </p:nvSpPr>
        <p:spPr bwMode="auto">
          <a:xfrm>
            <a:off x="1295400" y="6400800"/>
            <a:ext cx="7826375" cy="4460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23512E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fld id="{B6E3E9BD-1836-42FC-B3D6-4F9383CADEC6}" type="slidenum">
              <a:rPr lang="en-US">
                <a:solidFill>
                  <a:schemeClr val="bg1"/>
                </a:solidFill>
                <a:cs typeface="Arial" charset="0"/>
              </a:rPr>
              <a:pPr algn="r">
                <a:defRPr/>
              </a:pPr>
              <a:t>‹#›</a:t>
            </a:fld>
            <a:endParaRPr lang="en-US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6" name="Text Box 21"/>
          <p:cNvSpPr txBox="1">
            <a:spLocks noChangeArrowheads="1"/>
          </p:cNvSpPr>
          <p:nvPr userDrawn="1"/>
        </p:nvSpPr>
        <p:spPr bwMode="auto">
          <a:xfrm>
            <a:off x="3350447" y="6485344"/>
            <a:ext cx="244310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3B635B"/>
                </a:solidFill>
              </a:rPr>
              <a:t>Binghamton University </a:t>
            </a:r>
            <a:r>
              <a:rPr lang="en-US" sz="1200" dirty="0" smtClean="0">
                <a:solidFill>
                  <a:srgbClr val="3B635B"/>
                </a:solidFill>
              </a:rPr>
              <a:t>|</a:t>
            </a:r>
            <a:r>
              <a:rPr lang="en-US" sz="1200" baseline="0" dirty="0" smtClean="0">
                <a:solidFill>
                  <a:srgbClr val="3B635B"/>
                </a:solidFill>
              </a:rPr>
              <a:t> 2016</a:t>
            </a:r>
            <a:endParaRPr lang="en-US" sz="1200" dirty="0">
              <a:solidFill>
                <a:srgbClr val="3B63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943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 algn="l">
              <a:defRPr sz="2800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itchFamily="34" charset="0"/>
              <a:buChar char="•"/>
              <a:defRPr sz="2400">
                <a:latin typeface="Arial" pitchFamily="34" charset="0"/>
                <a:cs typeface="Arial" pitchFamily="34" charset="0"/>
              </a:defRPr>
            </a:lvl1pPr>
            <a:lvl2pPr marL="742950" indent="-285750">
              <a:buFont typeface="Arial" pitchFamily="34" charset="0"/>
              <a:buChar char="•"/>
              <a:defRPr sz="2200">
                <a:latin typeface="Arial" pitchFamily="34" charset="0"/>
                <a:cs typeface="Arial" pitchFamily="34" charset="0"/>
              </a:defRPr>
            </a:lvl2pPr>
            <a:lvl3pPr marL="1143000" indent="-228600">
              <a:buFont typeface="Arial" pitchFamily="34" charset="0"/>
              <a:buChar char="•"/>
              <a:defRPr sz="2000">
                <a:latin typeface="Arial" pitchFamily="34" charset="0"/>
                <a:cs typeface="Arial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 baseline="0">
                <a:latin typeface="Arial" pitchFamily="34" charset="0"/>
                <a:cs typeface="Arial" pitchFamily="34" charset="0"/>
              </a:defRPr>
            </a:lvl4pPr>
            <a:lvl5pPr marL="2057400" indent="-228600"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gradFill rotWithShape="1">
            <a:gsLst>
              <a:gs pos="0">
                <a:srgbClr val="23512E">
                  <a:alpha val="24001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0" y="1524000"/>
            <a:ext cx="9144000" cy="190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58975"/>
            <a:ext cx="7772400" cy="1470025"/>
          </a:xfrm>
        </p:spPr>
        <p:txBody>
          <a:bodyPr/>
          <a:lstStyle>
            <a:lvl1pPr algn="ctr">
              <a:defRPr sz="3600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581400"/>
            <a:ext cx="6400800" cy="1219200"/>
          </a:xfr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6082" name="AutoShape 2" descr="http://by132w.bay132.mail.live.com/att/GetAttachment.aspx?tnail=0&amp;messageId=f079fab4-d2c0-4d79-883f-2f8d25a93a80&amp;Aux=44|0|8CCF571580DB440||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84" name="AutoShape 4" descr="http://by132w.bay132.mail.live.com/att/GetAttachment.aspx?tnail=0&amp;messageId=f079fab4-d2c0-4d79-883f-2f8d25a93a80&amp;Aux=44|0|8CCF571580DB440||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86" name="AutoShape 6" descr="http://by132w.bay132.mail.live.com/att/GetAttachment.aspx?tnail=0&amp;messageId=f079fab4-d2c0-4d79-883f-2f8d25a93a80&amp;Aux=44|0|8CCF571580DB440||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gradFill rotWithShape="1">
            <a:gsLst>
              <a:gs pos="0">
                <a:srgbClr val="23512E">
                  <a:alpha val="24001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 dirty="0">
              <a:solidFill>
                <a:srgbClr val="FFFFFF"/>
              </a:solidFill>
              <a:latin typeface="+mn-lt"/>
              <a:cs typeface="+mn-cs"/>
            </a:endParaRPr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auto">
          <a:xfrm>
            <a:off x="0" y="1524000"/>
            <a:ext cx="9144000" cy="190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4" name="AutoShape 2" descr="http://by132w.bay132.mail.live.com/att/GetAttachment.aspx?tnail=0&amp;messageId=f079fab4-d2c0-4d79-883f-2f8d25a93a80&amp;Aux=44|0|8CCF571580DB440||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5" name="AutoShape 4" descr="http://by132w.bay132.mail.live.com/att/GetAttachment.aspx?tnail=0&amp;messageId=f079fab4-d2c0-4d79-883f-2f8d25a93a80&amp;Aux=44|0|8CCF571580DB440||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6" name="AutoShape 6" descr="http://by132w.bay132.mail.live.com/att/GetAttachment.aspx?tnail=0&amp;messageId=f079fab4-d2c0-4d79-883f-2f8d25a93a80&amp;Aux=44|0|8CCF571580DB440||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7" name="Picture 4" descr="http://www.bookdecay.com/static-media/schoolphotos/binghamton.jpg"/>
          <p:cNvPicPr>
            <a:picLocks noChangeAspect="1" noChangeArrowheads="1"/>
          </p:cNvPicPr>
          <p:nvPr/>
        </p:nvPicPr>
        <p:blipFill rotWithShape="1">
          <a:blip r:embed="rId2" cstate="print">
            <a:extLst/>
          </a:blip>
          <a:srcRect l="24854" t="14979" r="25000"/>
          <a:stretch/>
        </p:blipFill>
        <p:spPr bwMode="auto">
          <a:xfrm>
            <a:off x="2209799" y="-14164"/>
            <a:ext cx="4648202" cy="1766764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pic>
        <p:nvPicPr>
          <p:cNvPr id="18" name="Picture 17" descr="New Eng&amp;Sci Bldg 2011 crop"/>
          <p:cNvPicPr>
            <a:picLocks noChangeAspect="1" noChangeArrowheads="1"/>
          </p:cNvPicPr>
          <p:nvPr/>
        </p:nvPicPr>
        <p:blipFill rotWithShape="1">
          <a:blip r:embed="rId3" cstate="print"/>
          <a:srcRect l="-245" t="6084" r="3201"/>
          <a:stretch/>
        </p:blipFill>
        <p:spPr bwMode="auto">
          <a:xfrm>
            <a:off x="2107445" y="5140325"/>
            <a:ext cx="4760912" cy="1727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3200400" y="1371600"/>
            <a:ext cx="2819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5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Excellence Through Innovative Research</a:t>
            </a:r>
          </a:p>
        </p:txBody>
      </p:sp>
      <p:pic>
        <p:nvPicPr>
          <p:cNvPr id="21" name="Picture 2" descr="http://www.tradelineinc.com/attachments/2587054D-C29C-DD41-A071AD216B519821/Binghamton%20University_Stantec70789_525.jpg"/>
          <p:cNvPicPr>
            <a:picLocks noChangeAspect="1" noChangeArrowheads="1"/>
          </p:cNvPicPr>
          <p:nvPr/>
        </p:nvPicPr>
        <p:blipFill rotWithShape="1">
          <a:blip r:embed="rId4" cstate="print"/>
          <a:srcRect r="5277"/>
          <a:stretch/>
        </p:blipFill>
        <p:spPr bwMode="auto">
          <a:xfrm>
            <a:off x="-28576" y="5140325"/>
            <a:ext cx="2238375" cy="1719263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pic>
        <p:nvPicPr>
          <p:cNvPr id="22" name="Picture 6" descr="http://www2.binghamton.edu/physical-facilities/images/EngSci/front100f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1800" y="5140325"/>
            <a:ext cx="2362200" cy="1717675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pic>
        <p:nvPicPr>
          <p:cNvPr id="23" name="Picture 8" descr="http://www.mach-ae.com/files/awards/402031023_Binghamton%20University%20LEED%20Residence%20Halls.jpg"/>
          <p:cNvPicPr>
            <a:picLocks noChangeAspect="1" noChangeArrowheads="1"/>
          </p:cNvPicPr>
          <p:nvPr/>
        </p:nvPicPr>
        <p:blipFill>
          <a:blip r:embed="rId6" cstate="print">
            <a:extLst/>
          </a:blip>
          <a:srcRect/>
          <a:stretch>
            <a:fillRect/>
          </a:stretch>
        </p:blipFill>
        <p:spPr bwMode="auto">
          <a:xfrm>
            <a:off x="6781800" y="-14164"/>
            <a:ext cx="2362200" cy="1766764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pic>
        <p:nvPicPr>
          <p:cNvPr id="24" name="Picture 12" descr="http://www.baer-associates.com/content/images/B_ECH_0058.jpg.JPG"/>
          <p:cNvPicPr>
            <a:picLocks noChangeAspect="1" noChangeArrowheads="1"/>
          </p:cNvPicPr>
          <p:nvPr/>
        </p:nvPicPr>
        <p:blipFill rotWithShape="1">
          <a:blip r:embed="rId7" cstate="print">
            <a:extLst/>
          </a:blip>
          <a:srcRect r="3704" b="17698"/>
          <a:stretch/>
        </p:blipFill>
        <p:spPr bwMode="auto">
          <a:xfrm>
            <a:off x="-2959" y="0"/>
            <a:ext cx="2275642" cy="1752600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pic>
        <p:nvPicPr>
          <p:cNvPr id="25" name="Picture 5" descr="C:\Users\mkhasawn\Downloads\Gree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64319"/>
            <a:ext cx="1828800" cy="11072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 algn="l">
              <a:defRPr sz="2800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itchFamily="34" charset="0"/>
              <a:buChar char="•"/>
              <a:defRPr sz="2400">
                <a:latin typeface="Arial" pitchFamily="34" charset="0"/>
                <a:cs typeface="Arial" pitchFamily="34" charset="0"/>
              </a:defRPr>
            </a:lvl1pPr>
            <a:lvl2pPr marL="742950" indent="-285750">
              <a:buFont typeface="Arial" pitchFamily="34" charset="0"/>
              <a:buChar char="•"/>
              <a:defRPr sz="2200">
                <a:latin typeface="Arial" pitchFamily="34" charset="0"/>
                <a:cs typeface="Arial" pitchFamily="34" charset="0"/>
              </a:defRPr>
            </a:lvl2pPr>
            <a:lvl3pPr marL="1143000" indent="-228600">
              <a:buFont typeface="Arial" pitchFamily="34" charset="0"/>
              <a:buChar char="•"/>
              <a:defRPr sz="2000">
                <a:latin typeface="Arial" pitchFamily="34" charset="0"/>
                <a:cs typeface="Arial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 baseline="0">
                <a:latin typeface="Arial" pitchFamily="34" charset="0"/>
                <a:cs typeface="Arial" pitchFamily="34" charset="0"/>
              </a:defRPr>
            </a:lvl4pPr>
            <a:lvl5pPr marL="2057400" indent="-228600"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371600"/>
            <a:ext cx="8229600" cy="1858962"/>
          </a:xfrm>
        </p:spPr>
        <p:txBody>
          <a:bodyPr/>
          <a:lstStyle>
            <a:lvl1pPr>
              <a:defRPr sz="9600" b="0">
                <a:latin typeface="Kunstler Script" pitchFamily="66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371600"/>
            <a:ext cx="8229600" cy="1858962"/>
          </a:xfrm>
        </p:spPr>
        <p:txBody>
          <a:bodyPr/>
          <a:lstStyle>
            <a:lvl1pPr>
              <a:defRPr sz="9600" b="0">
                <a:latin typeface="Kunstler Script" pitchFamily="66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MKTG00272_BrandingTemplates_President'sPPT_CoverSlide_CoBrandedNoPic_Rever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445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969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MKTG00272_BrandingTemplates_President'sPPT_CoverSlide_CoBrandedNoPic_Reverse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445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762000" y="2060575"/>
            <a:ext cx="7681913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4400" dirty="0">
              <a:solidFill>
                <a:srgbClr val="CA126A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626225"/>
            <a:ext cx="2133600" cy="231775"/>
          </a:xfrm>
          <a:prstGeom prst="rect">
            <a:avLst/>
          </a:prstGeom>
          <a:ln/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397625"/>
            <a:ext cx="2133600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397625"/>
            <a:ext cx="2133600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8.jpe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41288" y="6416675"/>
            <a:ext cx="1841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sz="90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457200" y="990600"/>
            <a:ext cx="8229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8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6324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1295400" y="6400800"/>
            <a:ext cx="7826375" cy="4460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23512E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fld id="{B6E3E9BD-1836-42FC-B3D6-4F9383CADEC6}" type="slidenum">
              <a:rPr lang="en-US">
                <a:solidFill>
                  <a:schemeClr val="bg1"/>
                </a:solidFill>
                <a:cs typeface="Arial" charset="0"/>
              </a:rPr>
              <a:pPr algn="r">
                <a:defRPr/>
              </a:pPr>
              <a:t>‹#›</a:t>
            </a:fld>
            <a:endParaRPr lang="en-US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3350447" y="6485344"/>
            <a:ext cx="244310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3B635B"/>
                </a:solidFill>
              </a:rPr>
              <a:t>Binghamton University </a:t>
            </a:r>
            <a:r>
              <a:rPr lang="en-US" sz="1200" dirty="0" smtClean="0">
                <a:solidFill>
                  <a:srgbClr val="3B635B"/>
                </a:solidFill>
              </a:rPr>
              <a:t>|</a:t>
            </a:r>
            <a:r>
              <a:rPr lang="en-US" sz="1200" baseline="0" dirty="0" smtClean="0">
                <a:solidFill>
                  <a:srgbClr val="3B635B"/>
                </a:solidFill>
              </a:rPr>
              <a:t> </a:t>
            </a:r>
            <a:r>
              <a:rPr lang="en-US" sz="1200" dirty="0" smtClean="0">
                <a:solidFill>
                  <a:srgbClr val="3B635B"/>
                </a:solidFill>
              </a:rPr>
              <a:t>2013</a:t>
            </a:r>
            <a:endParaRPr lang="en-US" sz="1200" dirty="0">
              <a:solidFill>
                <a:srgbClr val="3B635B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sz="2800" b="1" dirty="0" smtClean="0">
          <a:solidFill>
            <a:schemeClr val="tx1"/>
          </a:solidFill>
          <a:latin typeface="Book Antiqua" pitchFamily="18" charset="0"/>
          <a:ea typeface="Book Antiqua" pitchFamily="18" charset="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Georgia" pitchFamily="18" charset="0"/>
          <a:ea typeface="Arial" pitchFamily="-111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Georgia" pitchFamily="18" charset="0"/>
          <a:ea typeface="Arial" pitchFamily="-111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Georgia" pitchFamily="18" charset="0"/>
          <a:ea typeface="Arial" pitchFamily="-111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Georgia" pitchFamily="18" charset="0"/>
          <a:ea typeface="Arial" pitchFamily="-111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Meiryo" pitchFamily="34" charset="-128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Meiryo" pitchFamily="34" charset="-128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Meiryo" pitchFamily="34" charset="-128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Meiryo" pitchFamily="34" charset="-128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Book Antiqua" pitchFamily="18" charset="0"/>
          <a:ea typeface="Book Antiqua" pitchFamily="18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Book Antiqua" pitchFamily="18" charset="0"/>
          <a:ea typeface="Book Antiqua" pitchFamily="18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Book Antiqua" pitchFamily="18" charset="0"/>
          <a:ea typeface="Book Antiqua" pitchFamily="18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Book Antiqua" pitchFamily="18" charset="0"/>
          <a:ea typeface="Book Antiqua" pitchFamily="18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Book Antiqua" pitchFamily="18" charset="0"/>
          <a:ea typeface="Book Antiqua" pitchFamily="18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MKTG00272_BrandingTemplates_President'sPPT_CoverSlide_CoBrandedNoPic_Reverse16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6" r:id="rId1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A126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CA126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CA126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CA126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CA126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A126A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A126A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A126A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A126A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CA126A"/>
        </a:buClr>
        <a:buChar char="•"/>
        <a:defRPr sz="2400">
          <a:solidFill>
            <a:srgbClr val="01366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CA126A"/>
        </a:buClr>
        <a:buChar char="–"/>
        <a:defRPr sz="2000">
          <a:solidFill>
            <a:srgbClr val="013668"/>
          </a:solidFill>
          <a:latin typeface="+mn-lt"/>
        </a:defRPr>
      </a:lvl2pPr>
      <a:lvl3pPr marL="11430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CA126A"/>
        </a:buClr>
        <a:buChar char="•"/>
        <a:defRPr sz="1800">
          <a:solidFill>
            <a:srgbClr val="013668"/>
          </a:solidFill>
          <a:latin typeface="+mn-lt"/>
        </a:defRPr>
      </a:lvl3pPr>
      <a:lvl4pPr marL="16002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CA126A"/>
        </a:buClr>
        <a:buChar char="–"/>
        <a:defRPr sz="1600">
          <a:solidFill>
            <a:srgbClr val="013668"/>
          </a:solidFill>
          <a:latin typeface="+mn-lt"/>
        </a:defRPr>
      </a:lvl4pPr>
      <a:lvl5pPr marL="20574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CA126A"/>
        </a:buClr>
        <a:buChar char="»"/>
        <a:defRPr sz="1600">
          <a:solidFill>
            <a:srgbClr val="013668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A126A"/>
        </a:buClr>
        <a:buChar char="»"/>
        <a:defRPr sz="2000">
          <a:solidFill>
            <a:srgbClr val="01366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A126A"/>
        </a:buClr>
        <a:buChar char="»"/>
        <a:defRPr sz="2000">
          <a:solidFill>
            <a:srgbClr val="01366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A126A"/>
        </a:buClr>
        <a:buChar char="»"/>
        <a:defRPr sz="2000">
          <a:solidFill>
            <a:srgbClr val="01366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A126A"/>
        </a:buClr>
        <a:buChar char="»"/>
        <a:defRPr sz="2000">
          <a:solidFill>
            <a:srgbClr val="013668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41288" y="6416675"/>
            <a:ext cx="1841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sz="90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457200" y="990600"/>
            <a:ext cx="8229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8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6324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1295400" y="6400800"/>
            <a:ext cx="7826375" cy="4460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23512E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fld id="{B6E3E9BD-1836-42FC-B3D6-4F9383CADEC6}" type="slidenum">
              <a:rPr lang="en-US">
                <a:solidFill>
                  <a:schemeClr val="bg1"/>
                </a:solidFill>
                <a:cs typeface="Arial" charset="0"/>
              </a:rPr>
              <a:pPr algn="r">
                <a:defRPr/>
              </a:pPr>
              <a:t>‹#›</a:t>
            </a:fld>
            <a:endParaRPr lang="en-US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3350447" y="6485344"/>
            <a:ext cx="244310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3B635B"/>
                </a:solidFill>
              </a:rPr>
              <a:t>Binghamton University </a:t>
            </a:r>
            <a:r>
              <a:rPr lang="en-US" sz="1200" dirty="0" smtClean="0">
                <a:solidFill>
                  <a:srgbClr val="3B635B"/>
                </a:solidFill>
              </a:rPr>
              <a:t>|</a:t>
            </a:r>
            <a:r>
              <a:rPr lang="en-US" sz="1200" baseline="0" dirty="0" smtClean="0">
                <a:solidFill>
                  <a:srgbClr val="3B635B"/>
                </a:solidFill>
              </a:rPr>
              <a:t> </a:t>
            </a:r>
            <a:r>
              <a:rPr lang="en-US" sz="1200" dirty="0" smtClean="0">
                <a:solidFill>
                  <a:srgbClr val="3B635B"/>
                </a:solidFill>
              </a:rPr>
              <a:t>2013</a:t>
            </a:r>
            <a:endParaRPr lang="en-US" sz="1200" dirty="0">
              <a:solidFill>
                <a:srgbClr val="3B635B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sz="2800" b="1" dirty="0" smtClean="0">
          <a:solidFill>
            <a:schemeClr val="tx1"/>
          </a:solidFill>
          <a:latin typeface="Book Antiqua" pitchFamily="18" charset="0"/>
          <a:ea typeface="Book Antiqua" pitchFamily="18" charset="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Georgia" pitchFamily="18" charset="0"/>
          <a:ea typeface="Arial" pitchFamily="-111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Georgia" pitchFamily="18" charset="0"/>
          <a:ea typeface="Arial" pitchFamily="-111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Georgia" pitchFamily="18" charset="0"/>
          <a:ea typeface="Arial" pitchFamily="-111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Georgia" pitchFamily="18" charset="0"/>
          <a:ea typeface="Arial" pitchFamily="-111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Meiryo" pitchFamily="34" charset="-128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Meiryo" pitchFamily="34" charset="-128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Meiryo" pitchFamily="34" charset="-128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Meiryo" pitchFamily="34" charset="-128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Book Antiqua" pitchFamily="18" charset="0"/>
          <a:ea typeface="Book Antiqua" pitchFamily="18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Book Antiqua" pitchFamily="18" charset="0"/>
          <a:ea typeface="Book Antiqua" pitchFamily="18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Book Antiqua" pitchFamily="18" charset="0"/>
          <a:ea typeface="Book Antiqua" pitchFamily="18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Book Antiqua" pitchFamily="18" charset="0"/>
          <a:ea typeface="Book Antiqua" pitchFamily="18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Book Antiqua" pitchFamily="18" charset="0"/>
          <a:ea typeface="Book Antiqua" pitchFamily="18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8975"/>
            <a:ext cx="7772400" cy="2765425"/>
          </a:xfrm>
        </p:spPr>
        <p:txBody>
          <a:bodyPr/>
          <a:lstStyle/>
          <a:p>
            <a:r>
              <a:rPr lang="en-US" sz="3200" b="1" dirty="0" smtClean="0"/>
              <a:t>Unable to Reach (UTR) Process</a:t>
            </a:r>
            <a:br>
              <a:rPr lang="en-US" sz="3200" b="1" dirty="0" smtClean="0"/>
            </a:br>
            <a:r>
              <a:rPr lang="en-US" sz="3200" b="1" dirty="0" smtClean="0"/>
              <a:t>Standardization and Optimization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5400" b="1" dirty="0" smtClean="0">
                <a:solidFill>
                  <a:schemeClr val="tx1"/>
                </a:solidFill>
              </a:rPr>
              <a:t>DEFINE PHASE</a:t>
            </a:r>
            <a:br>
              <a:rPr lang="en-US" sz="5400" b="1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Ashley Holmes</a:t>
            </a:r>
            <a:endParaRPr lang="en-US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26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5999"/>
            <a:ext cx="8229600" cy="1143000"/>
          </a:xfrm>
        </p:spPr>
        <p:txBody>
          <a:bodyPr/>
          <a:lstStyle/>
          <a:p>
            <a:r>
              <a:rPr lang="en-US" sz="4800" b="1" dirty="0" smtClean="0"/>
              <a:t>Constraints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799"/>
            <a:ext cx="8229600" cy="3124199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Some programs (i.e. Health Home) have federal or state regulatory requirements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DA&amp;R has limited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10400" y="6553200"/>
            <a:ext cx="2133600" cy="23177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22200" y="449579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CA126A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CA126A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CA126A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CA126A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CA126A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A126A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A126A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A126A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A126A"/>
                </a:solidFill>
                <a:latin typeface="Arial" charset="0"/>
              </a:defRPr>
            </a:lvl9pPr>
          </a:lstStyle>
          <a:p>
            <a:r>
              <a:rPr lang="en-US" sz="4800" b="1" kern="0" dirty="0" smtClean="0"/>
              <a:t>Assumptions</a:t>
            </a:r>
            <a:endParaRPr lang="en-US" sz="4800" b="1" kern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22200" y="55626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A126A"/>
              </a:buClr>
              <a:buChar char="•"/>
              <a:defRPr sz="2400">
                <a:solidFill>
                  <a:srgbClr val="01366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A126A"/>
              </a:buClr>
              <a:buChar char="–"/>
              <a:defRPr sz="2000">
                <a:solidFill>
                  <a:srgbClr val="013668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A126A"/>
              </a:buClr>
              <a:buChar char="•"/>
              <a:defRPr sz="1800">
                <a:solidFill>
                  <a:srgbClr val="013668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A126A"/>
              </a:buClr>
              <a:buChar char="–"/>
              <a:defRPr sz="1600">
                <a:solidFill>
                  <a:srgbClr val="013668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A126A"/>
              </a:buClr>
              <a:buChar char="»"/>
              <a:defRPr sz="1600">
                <a:solidFill>
                  <a:srgbClr val="013668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A126A"/>
              </a:buClr>
              <a:buChar char="»"/>
              <a:defRPr sz="2000">
                <a:solidFill>
                  <a:srgbClr val="013668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A126A"/>
              </a:buClr>
              <a:buChar char="»"/>
              <a:defRPr sz="2000">
                <a:solidFill>
                  <a:srgbClr val="013668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A126A"/>
              </a:buClr>
              <a:buChar char="»"/>
              <a:defRPr sz="2000">
                <a:solidFill>
                  <a:srgbClr val="013668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A126A"/>
              </a:buClr>
              <a:buChar char="»"/>
              <a:defRPr sz="2000">
                <a:solidFill>
                  <a:srgbClr val="013668"/>
                </a:solidFill>
                <a:latin typeface="+mn-lt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kern="0" dirty="0" smtClean="0"/>
              <a:t>Cost = resources + monetary expenses + staff-hours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CA126A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CA126A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CA126A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CA126A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CA126A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A126A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A126A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A126A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A126A"/>
                </a:solidFill>
                <a:latin typeface="Arial" charset="0"/>
              </a:defRPr>
            </a:lvl9pPr>
          </a:lstStyle>
          <a:p>
            <a:r>
              <a:rPr lang="en-US" sz="4800" b="1" kern="0" dirty="0" smtClean="0"/>
              <a:t>Scope</a:t>
            </a:r>
            <a:endParaRPr lang="en-US" sz="4800" b="1" kern="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0668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A126A"/>
              </a:buClr>
              <a:buChar char="•"/>
              <a:defRPr sz="2400">
                <a:solidFill>
                  <a:srgbClr val="01366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A126A"/>
              </a:buClr>
              <a:buChar char="–"/>
              <a:defRPr sz="2000">
                <a:solidFill>
                  <a:srgbClr val="013668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A126A"/>
              </a:buClr>
              <a:buChar char="•"/>
              <a:defRPr sz="1800">
                <a:solidFill>
                  <a:srgbClr val="013668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A126A"/>
              </a:buClr>
              <a:buChar char="–"/>
              <a:defRPr sz="1600">
                <a:solidFill>
                  <a:srgbClr val="013668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A126A"/>
              </a:buClr>
              <a:buChar char="»"/>
              <a:defRPr sz="1600">
                <a:solidFill>
                  <a:srgbClr val="013668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A126A"/>
              </a:buClr>
              <a:buChar char="»"/>
              <a:defRPr sz="2000">
                <a:solidFill>
                  <a:srgbClr val="013668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A126A"/>
              </a:buClr>
              <a:buChar char="»"/>
              <a:defRPr sz="2000">
                <a:solidFill>
                  <a:srgbClr val="013668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A126A"/>
              </a:buClr>
              <a:buChar char="»"/>
              <a:defRPr sz="2000">
                <a:solidFill>
                  <a:srgbClr val="013668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A126A"/>
              </a:buClr>
              <a:buChar char="»"/>
              <a:defRPr sz="2000">
                <a:solidFill>
                  <a:srgbClr val="013668"/>
                </a:solidFill>
                <a:latin typeface="+mn-lt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kern="0" dirty="0" smtClean="0"/>
              <a:t>The entire outreach and unable to reach process</a:t>
            </a:r>
          </a:p>
          <a:p>
            <a:pPr lvl="1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kern="0" dirty="0" smtClean="0"/>
              <a:t>From when a program receives a list of members to contact</a:t>
            </a:r>
          </a:p>
          <a:p>
            <a:pPr lvl="1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kern="0" dirty="0" smtClean="0"/>
              <a:t>Until the member is disenrolled/the case is closed</a:t>
            </a:r>
          </a:p>
          <a:p>
            <a:pPr marL="0" indent="0" algn="just">
              <a:lnSpc>
                <a:spcPct val="100000"/>
              </a:lnSpc>
              <a:buFontTx/>
              <a:buNone/>
            </a:pP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1911327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sz="4800" b="1" dirty="0" smtClean="0"/>
              <a:t>Subject Matter Experts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3999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Barbara </a:t>
            </a:r>
            <a:r>
              <a:rPr lang="en-US" dirty="0" smtClean="0"/>
              <a:t>Bruno (Enrollment)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Michael </a:t>
            </a:r>
            <a:r>
              <a:rPr lang="en-US" dirty="0" smtClean="0"/>
              <a:t>Diamond (ICM, Housing)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Rhonda Baskin (Baseline)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Ana </a:t>
            </a:r>
            <a:r>
              <a:rPr lang="en-US" dirty="0" err="1" smtClean="0"/>
              <a:t>Gouldborne</a:t>
            </a:r>
            <a:r>
              <a:rPr lang="en-US" dirty="0" smtClean="0"/>
              <a:t> (Complex)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Diane </a:t>
            </a:r>
            <a:r>
              <a:rPr lang="en-US" dirty="0" smtClean="0"/>
              <a:t>Gross-Collins (HH)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Anne </a:t>
            </a:r>
            <a:r>
              <a:rPr lang="en-US" dirty="0" smtClean="0"/>
              <a:t>O’Keefe (MLTC)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Sandra </a:t>
            </a:r>
            <a:r>
              <a:rPr lang="en-US" dirty="0" smtClean="0"/>
              <a:t>Mitchell (PD)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Alessandra </a:t>
            </a:r>
            <a:r>
              <a:rPr lang="en-US" dirty="0" smtClean="0"/>
              <a:t>Taverna-Trani (Enrollment)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Margie Rohan (Episodic)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Deon Stewart-Miles (DM)</a:t>
            </a:r>
          </a:p>
          <a:p>
            <a:pPr algn="just">
              <a:lnSpc>
                <a:spcPct val="100000"/>
              </a:lnSpc>
            </a:pPr>
            <a:r>
              <a:rPr lang="en-US" dirty="0" err="1" smtClean="0"/>
              <a:t>Damaris</a:t>
            </a:r>
            <a:r>
              <a:rPr lang="en-US" dirty="0" smtClean="0"/>
              <a:t> </a:t>
            </a:r>
            <a:r>
              <a:rPr lang="en-US" dirty="0" err="1" smtClean="0"/>
              <a:t>Collado</a:t>
            </a:r>
            <a:r>
              <a:rPr lang="en-US" dirty="0" smtClean="0"/>
              <a:t> (DM)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Daniel Alexander (Synergy)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10400" y="6553200"/>
            <a:ext cx="2133600" cy="23177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525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800" b="1" dirty="0" smtClean="0"/>
              <a:t>Stakeholders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124199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 err="1" smtClean="0"/>
              <a:t>Kathe</a:t>
            </a:r>
            <a:r>
              <a:rPr lang="en-US" dirty="0" smtClean="0"/>
              <a:t> </a:t>
            </a:r>
            <a:r>
              <a:rPr lang="en-US" dirty="0" smtClean="0"/>
              <a:t>Byrne (Complex, PD, MLTC, Episodic)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Denise </a:t>
            </a:r>
            <a:r>
              <a:rPr lang="en-US" dirty="0" smtClean="0"/>
              <a:t>Connolly-Hoyt (DM)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Cathy </a:t>
            </a:r>
            <a:r>
              <a:rPr lang="en-US" dirty="0" smtClean="0"/>
              <a:t>Lynch (ICM, Housing)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Alessandra </a:t>
            </a:r>
            <a:r>
              <a:rPr lang="en-US" dirty="0" smtClean="0"/>
              <a:t>Taverna-Trani (Enrollment, HH)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Peggi Czinger (Champion)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John </a:t>
            </a:r>
            <a:r>
              <a:rPr lang="en-US" dirty="0" smtClean="0"/>
              <a:t>Williford (Sponsor)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10400" y="6553200"/>
            <a:ext cx="2133600" cy="23177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50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z="4800" b="1" dirty="0" smtClean="0"/>
              <a:t>Tentative Project Plan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3581399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b="1" dirty="0" smtClean="0"/>
              <a:t>SME Meeting</a:t>
            </a:r>
            <a:r>
              <a:rPr lang="en-US" dirty="0" smtClean="0"/>
              <a:t>: by April 1</a:t>
            </a:r>
            <a:r>
              <a:rPr lang="en-US" baseline="30000" dirty="0" smtClean="0"/>
              <a:t>st</a:t>
            </a:r>
            <a:r>
              <a:rPr lang="en-US" dirty="0" smtClean="0"/>
              <a:t>, 2016</a:t>
            </a:r>
          </a:p>
          <a:p>
            <a:pPr algn="just">
              <a:lnSpc>
                <a:spcPct val="100000"/>
              </a:lnSpc>
            </a:pPr>
            <a:r>
              <a:rPr lang="en-US" b="1" dirty="0" smtClean="0"/>
              <a:t>Define</a:t>
            </a:r>
            <a:r>
              <a:rPr lang="en-US" dirty="0" smtClean="0"/>
              <a:t>: </a:t>
            </a:r>
            <a:r>
              <a:rPr lang="en-US" dirty="0" smtClean="0"/>
              <a:t>by April 15</a:t>
            </a:r>
            <a:r>
              <a:rPr lang="en-US" baseline="30000" dirty="0" smtClean="0"/>
              <a:t>th</a:t>
            </a:r>
            <a:r>
              <a:rPr lang="en-US" dirty="0" smtClean="0"/>
              <a:t>, 2016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b="1" dirty="0" smtClean="0"/>
              <a:t>Measure</a:t>
            </a:r>
            <a:r>
              <a:rPr lang="en-US" dirty="0" smtClean="0"/>
              <a:t>: </a:t>
            </a:r>
            <a:r>
              <a:rPr lang="en-US" dirty="0" smtClean="0"/>
              <a:t>by May </a:t>
            </a: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, 2016</a:t>
            </a:r>
          </a:p>
          <a:p>
            <a:pPr algn="just">
              <a:lnSpc>
                <a:spcPct val="100000"/>
              </a:lnSpc>
            </a:pPr>
            <a:r>
              <a:rPr lang="en-US" b="1" dirty="0" smtClean="0"/>
              <a:t>Analyze</a:t>
            </a:r>
            <a:r>
              <a:rPr lang="en-US" dirty="0" smtClean="0"/>
              <a:t>:</a:t>
            </a:r>
          </a:p>
          <a:p>
            <a:pPr algn="just">
              <a:lnSpc>
                <a:spcPct val="100000"/>
              </a:lnSpc>
            </a:pPr>
            <a:r>
              <a:rPr lang="en-US" b="1" dirty="0"/>
              <a:t>I</a:t>
            </a:r>
            <a:r>
              <a:rPr lang="en-US" b="1" dirty="0" smtClean="0"/>
              <a:t>mprove</a:t>
            </a:r>
            <a:r>
              <a:rPr lang="en-US" dirty="0" smtClean="0"/>
              <a:t>: July 1</a:t>
            </a:r>
            <a:r>
              <a:rPr lang="en-US" baseline="30000" dirty="0" smtClean="0"/>
              <a:t>st</a:t>
            </a:r>
            <a:r>
              <a:rPr lang="en-US" dirty="0" smtClean="0"/>
              <a:t>, 2016</a:t>
            </a:r>
          </a:p>
          <a:p>
            <a:pPr algn="just">
              <a:lnSpc>
                <a:spcPct val="100000"/>
              </a:lnSpc>
            </a:pPr>
            <a:r>
              <a:rPr lang="en-US" b="1" dirty="0" smtClean="0"/>
              <a:t>Control</a:t>
            </a:r>
            <a:r>
              <a:rPr lang="en-US" dirty="0" smtClean="0"/>
              <a:t>: </a:t>
            </a:r>
          </a:p>
          <a:p>
            <a:pPr algn="just">
              <a:lnSpc>
                <a:spcPct val="100000"/>
              </a:lnSpc>
            </a:pPr>
            <a:r>
              <a:rPr lang="en-US" b="1" dirty="0" smtClean="0"/>
              <a:t>Final submission</a:t>
            </a:r>
            <a:r>
              <a:rPr lang="en-US" dirty="0" smtClean="0"/>
              <a:t>: September 5</a:t>
            </a:r>
            <a:r>
              <a:rPr lang="en-US" baseline="30000" dirty="0" smtClean="0"/>
              <a:t>th</a:t>
            </a:r>
            <a:r>
              <a:rPr lang="en-US" dirty="0" smtClean="0"/>
              <a:t>, 2016</a:t>
            </a:r>
          </a:p>
          <a:p>
            <a:pPr algn="just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10400" y="6553200"/>
            <a:ext cx="2133600" cy="23177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40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sz="4800" b="1" dirty="0" smtClean="0"/>
              <a:t>Agenda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Planning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Opportunity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Objective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Scope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Constraints and assumptions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Subject matter experts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Stakeholders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Next Steps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Project charter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Project plan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Data collection plan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10400" y="6553200"/>
            <a:ext cx="2133600" cy="23177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1143000"/>
          </a:xfrm>
        </p:spPr>
        <p:txBody>
          <a:bodyPr/>
          <a:lstStyle/>
          <a:p>
            <a:pPr algn="l"/>
            <a:r>
              <a:rPr lang="en-US" sz="4800" b="1" dirty="0" smtClean="0"/>
              <a:t>Unable to Reach (UTR)</a:t>
            </a:r>
            <a:endParaRPr lang="en-US" sz="48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550653" y="10668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4000" b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Georgia" pitchFamily="18" charset="0"/>
                <a:ea typeface="Arial" pitchFamily="-111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Georgia" pitchFamily="18" charset="0"/>
                <a:ea typeface="Arial" pitchFamily="-111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Georgia" pitchFamily="18" charset="0"/>
                <a:ea typeface="Arial" pitchFamily="-111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Georgia" pitchFamily="18" charset="0"/>
                <a:ea typeface="Arial" pitchFamily="-111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eiryo" pitchFamily="34" charset="-128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eiryo" pitchFamily="34" charset="-128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eiryo" pitchFamily="34" charset="-128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eiryo" pitchFamily="34" charset="-128"/>
                <a:cs typeface="Arial" charset="0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kern="0" dirty="0" smtClean="0">
                <a:solidFill>
                  <a:schemeClr val="tx1"/>
                </a:solidFill>
              </a:rPr>
              <a:t>Lean Six Sigma Black Belt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52634260"/>
              </p:ext>
            </p:extLst>
          </p:nvPr>
        </p:nvGraphicFramePr>
        <p:xfrm>
          <a:off x="762000" y="1828800"/>
          <a:ext cx="7848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10400" y="6553200"/>
            <a:ext cx="2133600" cy="23177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220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sz="4800" b="1" dirty="0" smtClean="0"/>
              <a:t>DMAIC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u="sng" dirty="0" smtClean="0"/>
              <a:t>Define</a:t>
            </a:r>
            <a:r>
              <a:rPr lang="en-US" dirty="0" smtClean="0"/>
              <a:t> the project goals and customer (internal and external) deliverables.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u="sng" dirty="0" smtClean="0"/>
          </a:p>
          <a:p>
            <a:pPr algn="just">
              <a:lnSpc>
                <a:spcPct val="100000"/>
              </a:lnSpc>
            </a:pPr>
            <a:r>
              <a:rPr lang="en-US" u="sng" dirty="0" smtClean="0"/>
              <a:t>Measure</a:t>
            </a:r>
            <a:r>
              <a:rPr lang="en-US" dirty="0" smtClean="0"/>
              <a:t> the process to determine current performance.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u="sng" dirty="0" smtClean="0"/>
              <a:t>Analyze</a:t>
            </a:r>
            <a:r>
              <a:rPr lang="en-US" dirty="0" smtClean="0"/>
              <a:t> and determine the root cause(s) of the defects.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u="sng" dirty="0" smtClean="0"/>
              <a:t>Improve</a:t>
            </a:r>
            <a:r>
              <a:rPr lang="en-US" dirty="0" smtClean="0"/>
              <a:t> the process by eliminating defects.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u="sng" dirty="0" smtClean="0"/>
          </a:p>
          <a:p>
            <a:pPr algn="just">
              <a:lnSpc>
                <a:spcPct val="100000"/>
              </a:lnSpc>
            </a:pPr>
            <a:r>
              <a:rPr lang="en-US" u="sng" dirty="0" smtClean="0"/>
              <a:t>Control</a:t>
            </a:r>
            <a:r>
              <a:rPr lang="en-US" dirty="0" smtClean="0"/>
              <a:t> future process performance.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10400" y="6553200"/>
            <a:ext cx="2133600" cy="23177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46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sz="4800" b="1" dirty="0" smtClean="0"/>
              <a:t>Define Phase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Phase steps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Problem statement, goals, and benefits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Identify champion, process owner, and team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Develop project plan and milestones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Develop high level process map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Tools used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Project charter (done)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Process flowchart (done)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Project plan 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SIPOC diagram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Stakeholder analysis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CTQ definitions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10400" y="6553200"/>
            <a:ext cx="2133600" cy="23177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4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800" b="1" dirty="0" smtClean="0"/>
              <a:t>Opportunity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Process for handling nonresponsive members differs by program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Total of 20 different workflows documenting UTR processes</a:t>
            </a:r>
          </a:p>
          <a:p>
            <a:pPr marL="342900" lvl="1" indent="-342900">
              <a:lnSpc>
                <a:spcPct val="100000"/>
              </a:lnSpc>
              <a:buFontTx/>
              <a:buChar char="•"/>
            </a:pPr>
            <a:r>
              <a:rPr lang="en-US" sz="2400" dirty="0" smtClean="0"/>
              <a:t>ATC </a:t>
            </a:r>
            <a:r>
              <a:rPr lang="en-US" sz="2400" dirty="0"/>
              <a:t>ID&amp;P Enrollment </a:t>
            </a:r>
            <a:r>
              <a:rPr lang="en-US" sz="2400" dirty="0" smtClean="0"/>
              <a:t>Tool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Need to be able to account for nonresponsive members during enrollment planning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No transparency into the process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Very low response rates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Lack of data to support decisions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Number of times to outreach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Amount of time between each outreach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Time(s) of day with best response rate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10400" y="6553200"/>
            <a:ext cx="2133600" cy="23177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58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800" b="1" dirty="0" smtClean="0"/>
              <a:t>Objective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3000" dirty="0" smtClean="0"/>
              <a:t>Standardize and optimize the process for handling nonresponsive members.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Maximize response rate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Minimize cost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Determine the optimal:</a:t>
            </a:r>
          </a:p>
          <a:p>
            <a:pPr lvl="1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Number of times to outreach a member</a:t>
            </a:r>
          </a:p>
          <a:p>
            <a:pPr lvl="1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Amount of time between outreaches</a:t>
            </a:r>
          </a:p>
          <a:p>
            <a:pPr lvl="1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Outreach method (phone, letter, home visit)</a:t>
            </a:r>
          </a:p>
          <a:p>
            <a:pPr lvl="1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Time(s) of day to call which yield the best response rate</a:t>
            </a:r>
          </a:p>
          <a:p>
            <a:pPr lvl="1" algn="just">
              <a:lnSpc>
                <a:spcPct val="100000"/>
              </a:lnSpc>
            </a:pPr>
            <a:endParaRPr lang="en-US" dirty="0" smtClean="0"/>
          </a:p>
          <a:p>
            <a:pPr lvl="1" algn="just">
              <a:lnSpc>
                <a:spcPct val="100000"/>
              </a:lnSpc>
            </a:pPr>
            <a:endParaRPr lang="en-US" dirty="0" smtClean="0"/>
          </a:p>
          <a:p>
            <a:pPr lvl="1" algn="just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10400" y="6553200"/>
            <a:ext cx="2133600" cy="23177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72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800" b="1" dirty="0" smtClean="0"/>
              <a:t>Scope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The entire outreach and unable to reach process</a:t>
            </a:r>
          </a:p>
          <a:p>
            <a:pPr lvl="1" algn="just">
              <a:lnSpc>
                <a:spcPct val="100000"/>
              </a:lnSpc>
            </a:pPr>
            <a:r>
              <a:rPr lang="en-US" dirty="0" smtClean="0"/>
              <a:t>From the first time a member is outreached</a:t>
            </a:r>
          </a:p>
          <a:p>
            <a:pPr lvl="1" algn="just">
              <a:lnSpc>
                <a:spcPct val="100000"/>
              </a:lnSpc>
            </a:pPr>
            <a:r>
              <a:rPr lang="en-US" dirty="0" smtClean="0"/>
              <a:t>Until the member is labeled as “UTR”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10400" y="6553200"/>
            <a:ext cx="2133600" cy="23177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71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800" b="1" dirty="0" smtClean="0"/>
              <a:t>Altered Processes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914400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 smtClean="0"/>
              <a:t>All programs/processes that have an unable to reach (UTR) process will be affected.</a:t>
            </a:r>
          </a:p>
          <a:p>
            <a:pPr lvl="1" algn="just">
              <a:lnSpc>
                <a:spcPct val="100000"/>
              </a:lnSpc>
            </a:pP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10400" y="6553200"/>
            <a:ext cx="2133600" cy="23177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33400" y="2209800"/>
            <a:ext cx="1828800" cy="610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Enrollment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3400" y="3800400"/>
            <a:ext cx="1828800" cy="610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Episodic</a:t>
            </a:r>
            <a:endParaRPr lang="en-US" sz="2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33400" y="3038400"/>
            <a:ext cx="1828800" cy="610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Baseline</a:t>
            </a:r>
            <a:endParaRPr lang="en-US" sz="2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33400" y="4562400"/>
            <a:ext cx="1828800" cy="610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Housing</a:t>
            </a:r>
            <a:endParaRPr lang="en-US" sz="2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539200" y="2209800"/>
            <a:ext cx="1828800" cy="610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MLTC</a:t>
            </a:r>
            <a:endParaRPr lang="en-US" sz="2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539200" y="3800400"/>
            <a:ext cx="1828800" cy="610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Complex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539200" y="3038400"/>
            <a:ext cx="1828800" cy="610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Synergy</a:t>
            </a:r>
            <a:endParaRPr lang="en-US" sz="2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39200" y="4562400"/>
            <a:ext cx="1828800" cy="610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ICM-Gen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495800" y="2217600"/>
            <a:ext cx="1828800" cy="610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DM-CKD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495800" y="3808200"/>
            <a:ext cx="1828800" cy="610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DM-Respiratory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495800" y="3046200"/>
            <a:ext cx="1828800" cy="610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DM-Diabetes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4495800" y="4570200"/>
            <a:ext cx="1828800" cy="610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PD-CTT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477000" y="2218800"/>
            <a:ext cx="1828800" cy="610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PD-DM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6477000" y="3809400"/>
            <a:ext cx="1828800" cy="610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PD-ICM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477000" y="3047400"/>
            <a:ext cx="1828800" cy="610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PD-Hospice /Palliative</a:t>
            </a:r>
            <a:endParaRPr lang="en-US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477000" y="4571400"/>
            <a:ext cx="1828800" cy="610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PD-NTUC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46000" y="5325000"/>
            <a:ext cx="1828800" cy="610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Health Home</a:t>
            </a:r>
            <a:endParaRPr lang="en-US" sz="2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502600" y="5332800"/>
            <a:ext cx="1828800" cy="610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ICM-HF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4483800" y="5334000"/>
            <a:ext cx="1828800" cy="610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PD-Complex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477000" y="5325000"/>
            <a:ext cx="1828800" cy="610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PD-SNF /Homecare</a:t>
            </a:r>
            <a:endParaRPr lang="en-US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877866"/>
      </p:ext>
    </p:extLst>
  </p:cSld>
  <p:clrMapOvr>
    <a:masterClrMapping/>
  </p:clrMapOvr>
</p:sld>
</file>

<file path=ppt/theme/theme1.xml><?xml version="1.0" encoding="utf-8"?>
<a:theme xmlns:a="http://schemas.openxmlformats.org/drawingml/2006/main" name="CMPE Orientation Presentation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1_Selling points presentation">
      <a:majorFont>
        <a:latin typeface="Meiryo"/>
        <a:ea typeface=""/>
        <a:cs typeface="Arial"/>
      </a:majorFont>
      <a:minorFont>
        <a:latin typeface="Meiryo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elling points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33"/>
        </a:accent1>
        <a:accent2>
          <a:srgbClr val="DBA215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C69212"/>
        </a:accent6>
        <a:hlink>
          <a:srgbClr val="0066C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2">
  <a:themeElements>
    <a:clrScheme name="PowerPointTemplate_PrimaryLogo 15">
      <a:dk1>
        <a:srgbClr val="013668"/>
      </a:dk1>
      <a:lt1>
        <a:srgbClr val="FFFFFF"/>
      </a:lt1>
      <a:dk2>
        <a:srgbClr val="CA126A"/>
      </a:dk2>
      <a:lt2>
        <a:srgbClr val="808080"/>
      </a:lt2>
      <a:accent1>
        <a:srgbClr val="809BC6"/>
      </a:accent1>
      <a:accent2>
        <a:srgbClr val="CA126A"/>
      </a:accent2>
      <a:accent3>
        <a:srgbClr val="FFFFFF"/>
      </a:accent3>
      <a:accent4>
        <a:srgbClr val="012D58"/>
      </a:accent4>
      <a:accent5>
        <a:srgbClr val="C0CBDF"/>
      </a:accent5>
      <a:accent6>
        <a:srgbClr val="B70F5F"/>
      </a:accent6>
      <a:hlink>
        <a:srgbClr val="3366CC"/>
      </a:hlink>
      <a:folHlink>
        <a:srgbClr val="009999"/>
      </a:folHlink>
    </a:clrScheme>
    <a:fontScheme name="PowerPointTemplate_PrimaryLog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owerPointTemplate_PrimaryLog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Template_PrimaryLog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Template_PrimaryLog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Template_PrimaryLog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Template_PrimaryLog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Template_PrimaryLog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Template_PrimaryLog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Template_PrimaryLog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Template_PrimaryLog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Template_PrimaryLog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Template_PrimaryLog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Template_PrimaryLog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Template_PrimaryLogo 13">
        <a:dk1>
          <a:srgbClr val="013668"/>
        </a:dk1>
        <a:lt1>
          <a:srgbClr val="FFFFFF"/>
        </a:lt1>
        <a:dk2>
          <a:srgbClr val="CA126A"/>
        </a:dk2>
        <a:lt2>
          <a:srgbClr val="808080"/>
        </a:lt2>
        <a:accent1>
          <a:srgbClr val="99A7D3"/>
        </a:accent1>
        <a:accent2>
          <a:srgbClr val="009999"/>
        </a:accent2>
        <a:accent3>
          <a:srgbClr val="FFFFFF"/>
        </a:accent3>
        <a:accent4>
          <a:srgbClr val="012D58"/>
        </a:accent4>
        <a:accent5>
          <a:srgbClr val="CAD0E6"/>
        </a:accent5>
        <a:accent6>
          <a:srgbClr val="008A8A"/>
        </a:accent6>
        <a:hlink>
          <a:srgbClr val="3366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Template_PrimaryLogo 14">
        <a:dk1>
          <a:srgbClr val="013668"/>
        </a:dk1>
        <a:lt1>
          <a:srgbClr val="FFFFFF"/>
        </a:lt1>
        <a:dk2>
          <a:srgbClr val="CA126A"/>
        </a:dk2>
        <a:lt2>
          <a:srgbClr val="808080"/>
        </a:lt2>
        <a:accent1>
          <a:srgbClr val="99A7D3"/>
        </a:accent1>
        <a:accent2>
          <a:srgbClr val="CA126A"/>
        </a:accent2>
        <a:accent3>
          <a:srgbClr val="FFFFFF"/>
        </a:accent3>
        <a:accent4>
          <a:srgbClr val="012D58"/>
        </a:accent4>
        <a:accent5>
          <a:srgbClr val="CAD0E6"/>
        </a:accent5>
        <a:accent6>
          <a:srgbClr val="B70F5F"/>
        </a:accent6>
        <a:hlink>
          <a:srgbClr val="3366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Template_PrimaryLogo 15">
        <a:dk1>
          <a:srgbClr val="013668"/>
        </a:dk1>
        <a:lt1>
          <a:srgbClr val="FFFFFF"/>
        </a:lt1>
        <a:dk2>
          <a:srgbClr val="CA126A"/>
        </a:dk2>
        <a:lt2>
          <a:srgbClr val="808080"/>
        </a:lt2>
        <a:accent1>
          <a:srgbClr val="809BC6"/>
        </a:accent1>
        <a:accent2>
          <a:srgbClr val="CA126A"/>
        </a:accent2>
        <a:accent3>
          <a:srgbClr val="FFFFFF"/>
        </a:accent3>
        <a:accent4>
          <a:srgbClr val="012D58"/>
        </a:accent4>
        <a:accent5>
          <a:srgbClr val="C0CBDF"/>
        </a:accent5>
        <a:accent6>
          <a:srgbClr val="B70F5F"/>
        </a:accent6>
        <a:hlink>
          <a:srgbClr val="3366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eme8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1_Selling points presentation">
      <a:majorFont>
        <a:latin typeface="Meiryo"/>
        <a:ea typeface=""/>
        <a:cs typeface="Arial"/>
      </a:majorFont>
      <a:minorFont>
        <a:latin typeface="Meiryo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elling points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33"/>
        </a:accent1>
        <a:accent2>
          <a:srgbClr val="DBA215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C69212"/>
        </a:accent6>
        <a:hlink>
          <a:srgbClr val="0066C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FF42AE2A506C45B4D7CD24810ADCFA" ma:contentTypeVersion="9" ma:contentTypeDescription="Create a new document." ma:contentTypeScope="" ma:versionID="a1d5058fe744bd4b26162b52cb58bbf2">
  <xsd:schema xmlns:xsd="http://www.w3.org/2001/XMLSchema" xmlns:xs="http://www.w3.org/2001/XMLSchema" xmlns:p="http://schemas.microsoft.com/office/2006/metadata/properties" xmlns:ns1="http://schemas.microsoft.com/sharepoint/v3" xmlns:ns2="f5af731f-e659-428f-b3d8-14501e1d8f0c" targetNamespace="http://schemas.microsoft.com/office/2006/metadata/properties" ma:root="true" ma:fieldsID="63aee37aee0c058c23c414e5deff21af" ns1:_="" ns2:_="">
    <xsd:import namespace="http://schemas.microsoft.com/sharepoint/v3"/>
    <xsd:import namespace="f5af731f-e659-428f-b3d8-14501e1d8f0c"/>
    <xsd:element name="properties">
      <xsd:complexType>
        <xsd:sequence>
          <xsd:element name="documentManagement">
            <xsd:complexType>
              <xsd:all>
                <xsd:element ref="ns1:AverageRating" minOccurs="0"/>
                <xsd:element ref="ns1:RatingCount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8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9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RatedBy" ma:index="10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11" nillable="true" ma:displayName="User ratings" ma:description="User ratings for the item" ma:hidden="true" ma:internalName="Ratings">
      <xsd:simpleType>
        <xsd:restriction base="dms:Note"/>
      </xsd:simpleType>
    </xsd:element>
    <xsd:element name="LikesCount" ma:index="12" nillable="true" ma:displayName="Number of Likes" ma:internalName="LikesCount">
      <xsd:simpleType>
        <xsd:restriction base="dms:Unknown"/>
      </xsd:simpleType>
    </xsd:element>
    <xsd:element name="LikedBy" ma:index="13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af731f-e659-428f-b3d8-14501e1d8f0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5" nillable="true" ma:displayName="Sharing Hint Hash" ma:internalName="SharingHintHash" ma:readOnly="true">
      <xsd:simpleType>
        <xsd:restriction base="dms:Text"/>
      </xsd:simple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Ratings xmlns="http://schemas.microsoft.com/sharepoint/v3" xsi:nil="true"/>
    <LikedBy xmlns="http://schemas.microsoft.com/sharepoint/v3">
      <UserInfo>
        <DisplayName/>
        <AccountId xsi:nil="true"/>
        <AccountType/>
      </UserInfo>
    </LikedBy>
    <RatedBy xmlns="http://schemas.microsoft.com/sharepoint/v3">
      <UserInfo>
        <DisplayName/>
        <AccountId xsi:nil="true"/>
        <AccountType/>
      </UserInfo>
    </RatedBy>
  </documentManagement>
</p:properties>
</file>

<file path=customXml/itemProps1.xml><?xml version="1.0" encoding="utf-8"?>
<ds:datastoreItem xmlns:ds="http://schemas.openxmlformats.org/officeDocument/2006/customXml" ds:itemID="{797C389F-B734-4258-941F-14213CC325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3E534E-3A1D-43BC-8FAB-EE3E8C3714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5af731f-e659-428f-b3d8-14501e1d8f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D4587E-9A20-4064-9349-B765D63CCE3E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microsoft.com/sharepoint/v3"/>
    <ds:schemaRef ds:uri="http://www.w3.org/XML/1998/namespace"/>
    <ds:schemaRef ds:uri="http://schemas.microsoft.com/office/2006/metadata/properties"/>
    <ds:schemaRef ds:uri="http://purl.org/dc/terms/"/>
    <ds:schemaRef ds:uri="http://schemas.openxmlformats.org/package/2006/metadata/core-properties"/>
    <ds:schemaRef ds:uri="f5af731f-e659-428f-b3d8-14501e1d8f0c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CMPE Orientation Presentation</Template>
  <TotalTime>334</TotalTime>
  <Words>547</Words>
  <Application>Microsoft Office PowerPoint</Application>
  <PresentationFormat>On-screen Show (4:3)</PresentationFormat>
  <Paragraphs>143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CMPE Orientation Presentation</vt:lpstr>
      <vt:lpstr>Theme2</vt:lpstr>
      <vt:lpstr>Theme8</vt:lpstr>
      <vt:lpstr>Unable to Reach (UTR) Process Standardization and Optimization DEFINE PHASE Ashley Holmes</vt:lpstr>
      <vt:lpstr>Agenda</vt:lpstr>
      <vt:lpstr>Unable to Reach (UTR)</vt:lpstr>
      <vt:lpstr>DMAIC</vt:lpstr>
      <vt:lpstr>Define Phase</vt:lpstr>
      <vt:lpstr>Opportunity</vt:lpstr>
      <vt:lpstr>Objective</vt:lpstr>
      <vt:lpstr>Scope</vt:lpstr>
      <vt:lpstr>Altered Processes</vt:lpstr>
      <vt:lpstr>Constraints</vt:lpstr>
      <vt:lpstr>Subject Matter Experts</vt:lpstr>
      <vt:lpstr>Stakeholders</vt:lpstr>
      <vt:lpstr>Tentative Project Plan</vt:lpstr>
    </vt:vector>
  </TitlesOfParts>
  <Company>Montefiore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Unable to Reach (UTR) Standardization and Optimization DEFINE</dc:title>
  <dc:creator>Ashley Holmes</dc:creator>
  <cp:lastModifiedBy>Ashley Holmes</cp:lastModifiedBy>
  <cp:revision>31</cp:revision>
  <dcterms:created xsi:type="dcterms:W3CDTF">2016-03-03T18:45:44Z</dcterms:created>
  <dcterms:modified xsi:type="dcterms:W3CDTF">2016-03-23T18:11:08Z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0x01010074FF42AE2A506C45B4D7CD24810ADCFA</vt:lpwstr>
  </property>
</Properties>
</file>