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0" r:id="rId10"/>
    <p:sldId id="271" r:id="rId11"/>
    <p:sldId id="261" r:id="rId12"/>
    <p:sldId id="272" r:id="rId13"/>
    <p:sldId id="273" r:id="rId14"/>
    <p:sldId id="263" r:id="rId15"/>
    <p:sldId id="264" r:id="rId16"/>
    <p:sldId id="265" r:id="rId17"/>
    <p:sldId id="266" r:id="rId18"/>
  </p:sldIdLst>
  <p:sldSz cx="9144000" cy="6858000" type="screen4x3"/>
  <p:notesSz cx="10234613" cy="7099300"/>
  <p:custDataLst>
    <p:tags r:id="rId20"/>
  </p:custDataLst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6C6"/>
    <a:srgbClr val="0D79B6"/>
    <a:srgbClr val="66BAEA"/>
    <a:srgbClr val="E4975B"/>
    <a:srgbClr val="00266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5" autoAdjust="0"/>
    <p:restoredTop sz="90208" autoAdjust="0"/>
  </p:normalViewPr>
  <p:slideViewPr>
    <p:cSldViewPr>
      <p:cViewPr varScale="1">
        <p:scale>
          <a:sx n="152" d="100"/>
          <a:sy n="152" d="100"/>
        </p:scale>
        <p:origin x="1488" y="192"/>
      </p:cViewPr>
      <p:guideLst/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13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234613" cy="7099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471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51525" y="0"/>
            <a:ext cx="435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2163" y="546100"/>
            <a:ext cx="355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77950" y="3378200"/>
            <a:ext cx="74549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6757988"/>
            <a:ext cx="4471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51525" y="6757988"/>
            <a:ext cx="4356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fld id="{BFF4498B-9906-4E29-A50D-C532DB0FC8D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56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8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124200" y="596265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ahoma" charset="0"/>
              </a:rPr>
              <a:t>Computer Networks Group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  <a:defRPr/>
            </a:pPr>
            <a:r>
              <a:rPr lang="de-DE" sz="1800" dirty="0">
                <a:solidFill>
                  <a:schemeClr val="tx1"/>
                </a:solidFill>
                <a:latin typeface="Tahoma" charset="0"/>
              </a:rPr>
              <a:t>Universität Paderborn</a:t>
            </a:r>
            <a:endParaRPr lang="en-US" sz="180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750888" y="22209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12763" y="2752725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pic>
        <p:nvPicPr>
          <p:cNvPr id="7" name="Picture 15" descr="uni-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5967413"/>
            <a:ext cx="6572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5088" y="2933700"/>
            <a:ext cx="6400800" cy="2052638"/>
          </a:xfrm>
        </p:spPr>
        <p:txBody>
          <a:bodyPr/>
          <a:lstStyle>
            <a:lvl1pPr marL="0" indent="0" algn="ctr">
              <a:buFont typeface="Symbol" charset="2"/>
              <a:buNone/>
              <a:defRPr sz="2800"/>
            </a:lvl1pPr>
          </a:lstStyle>
          <a:p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1963" y="150813"/>
            <a:ext cx="2132012" cy="5954712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0" y="150813"/>
            <a:ext cx="6246813" cy="5954712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foo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3863" y="914400"/>
            <a:ext cx="416718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0" y="914400"/>
            <a:ext cx="41687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Drag </a:t>
            </a:r>
            <a:r>
              <a:rPr lang="de-DE" noProof="0" dirty="0" err="1"/>
              <a:t>picture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50813"/>
            <a:ext cx="853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Sie, um das </a:t>
            </a:r>
            <a:r>
              <a:rPr lang="en-US" dirty="0" err="1"/>
              <a:t>Titelformat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14400"/>
            <a:ext cx="84883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Sie, um die </a:t>
            </a:r>
            <a:r>
              <a:rPr lang="en-US" dirty="0" err="1"/>
              <a:t>Formate</a:t>
            </a:r>
            <a:r>
              <a:rPr lang="en-US" dirty="0"/>
              <a:t> des </a:t>
            </a:r>
            <a:r>
              <a:rPr lang="en-US" dirty="0" err="1"/>
              <a:t>Vorlagentextes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Ebene</a:t>
            </a:r>
          </a:p>
          <a:p>
            <a:pPr lvl="2"/>
            <a:r>
              <a:rPr lang="en-US" dirty="0" err="1"/>
              <a:t>Dritte</a:t>
            </a:r>
            <a:r>
              <a:rPr lang="en-US" dirty="0"/>
              <a:t> Ebene</a:t>
            </a:r>
          </a:p>
          <a:p>
            <a:pPr lvl="3"/>
            <a:r>
              <a:rPr lang="en-US" dirty="0" err="1"/>
              <a:t>Vierte</a:t>
            </a:r>
            <a:r>
              <a:rPr lang="en-US" dirty="0"/>
              <a:t> Ebene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Ebene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319088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157163" y="784225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157163" y="6240463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148506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5" y="6340475"/>
            <a:ext cx="1590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endParaRPr lang="en-US" dirty="0"/>
          </a:p>
        </p:txBody>
      </p:sp>
      <p:sp>
        <p:nvSpPr>
          <p:cNvPr id="14850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0" y="6340475"/>
            <a:ext cx="567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endParaRPr lang="en-US" dirty="0"/>
          </a:p>
        </p:txBody>
      </p:sp>
      <p:sp>
        <p:nvSpPr>
          <p:cNvPr id="148508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340475"/>
            <a:ext cx="666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  <p:pic>
        <p:nvPicPr>
          <p:cNvPr id="1034" name="Picture 30" descr="uni-logo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97613"/>
            <a:ext cx="515938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"/>
          <p:cNvSpPr txBox="1"/>
          <p:nvPr userDrawn="1"/>
        </p:nvSpPr>
        <p:spPr>
          <a:xfrm>
            <a:off x="7812360" y="6381328"/>
            <a:ext cx="1192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CDBFA2-BE9E-409D-9DE6-07F629A228C8}" type="slidenum">
              <a:rPr lang="en-US" sz="1800" smtClean="0">
                <a:solidFill>
                  <a:srgbClr val="002664"/>
                </a:solidFill>
              </a:rPr>
              <a:pPr algn="r"/>
              <a:t>‹#›</a:t>
            </a:fld>
            <a:endParaRPr lang="en-US" sz="1800" dirty="0">
              <a:solidFill>
                <a:srgbClr val="0026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>
          <a:solidFill>
            <a:schemeClr val="tx1"/>
          </a:solidFill>
          <a:latin typeface="+mn-lt"/>
          <a:ea typeface="ＭＳ Ｐゴシック" charset="-128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D9B0-7B70-954E-9EC3-2A9AFE28E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Towards Network-Aware Resource Provisioning in Kubernetes for Fog Computing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241F9-2E3E-204D-A832-06BABD0AF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Abdul Ahad Ayaz</a:t>
            </a:r>
          </a:p>
        </p:txBody>
      </p:sp>
    </p:spTree>
    <p:extLst>
      <p:ext uri="{BB962C8B-B14F-4D97-AF65-F5344CB8AC3E}">
        <p14:creationId xmlns:p14="http://schemas.microsoft.com/office/powerpoint/2010/main" val="321862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4028-CB04-5F4C-94B7-2FFCF8FC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to Add New Scheduling Technique?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4644-979E-194E-A5C3-E6280FC3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Building new scheduler from scratch</a:t>
            </a:r>
          </a:p>
          <a:p>
            <a:r>
              <a:rPr lang="en-DE" dirty="0"/>
              <a:t>Extending Kube Scheduler</a:t>
            </a:r>
          </a:p>
          <a:p>
            <a:pPr lvl="1"/>
            <a:r>
              <a:rPr lang="en-DE" dirty="0"/>
              <a:t>Adding new filters or priorities</a:t>
            </a:r>
          </a:p>
          <a:p>
            <a:pPr lvl="1"/>
            <a:r>
              <a:rPr lang="en-DE" dirty="0"/>
              <a:t>Calling external scheduling process by </a:t>
            </a:r>
            <a:r>
              <a:rPr lang="en-DE" i="1" dirty="0"/>
              <a:t>Kube Scheduler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7972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96B9-B4BE-D148-AE92-6F1D2B99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Network-Based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3E9C-BB5A-B943-93BA-383F0B41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Implemented using Go Language</a:t>
            </a:r>
          </a:p>
          <a:p>
            <a:r>
              <a:rPr lang="en-DE" dirty="0"/>
              <a:t>Deployed as Pod with two container</a:t>
            </a:r>
          </a:p>
          <a:p>
            <a:pPr lvl="1"/>
            <a:r>
              <a:rPr lang="en-GB" dirty="0"/>
              <a:t>E</a:t>
            </a:r>
            <a:r>
              <a:rPr lang="en-DE" dirty="0"/>
              <a:t>xtender</a:t>
            </a:r>
          </a:p>
          <a:p>
            <a:pPr lvl="1"/>
            <a:r>
              <a:rPr lang="en-GB" dirty="0"/>
              <a:t>N</a:t>
            </a:r>
            <a:r>
              <a:rPr lang="en-DE" dirty="0"/>
              <a:t>etwork-scheduler</a:t>
            </a:r>
          </a:p>
          <a:p>
            <a:r>
              <a:rPr lang="en-DE" dirty="0"/>
              <a:t>Node Selection Criteria</a:t>
            </a:r>
          </a:p>
          <a:p>
            <a:pPr lvl="1"/>
            <a:r>
              <a:rPr lang="en-DE" dirty="0"/>
              <a:t>Minimum Round Trip Time (RTT)</a:t>
            </a:r>
          </a:p>
          <a:p>
            <a:pPr lvl="1"/>
            <a:r>
              <a:rPr lang="en-DE" dirty="0"/>
              <a:t>Enough Bandwidth support</a:t>
            </a:r>
          </a:p>
          <a:p>
            <a:pPr lvl="1"/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772246-0C91-964D-B2C9-05BACE67D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057954"/>
            <a:ext cx="4484242" cy="17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0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CBB0-1F32-C84B-9EEC-9EAF4DB2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Fog Computing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3301-31BA-384D-A146-E2634F82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Labeling of Infrastructure using Affinity/Anti-Affinity rule</a:t>
            </a:r>
          </a:p>
          <a:p>
            <a:r>
              <a:rPr lang="en-DE" dirty="0"/>
              <a:t>Node labeling for resources</a:t>
            </a:r>
          </a:p>
          <a:p>
            <a:pPr lvl="1"/>
            <a:r>
              <a:rPr lang="en-DE" dirty="0"/>
              <a:t>Resource: CPU, Memory -&gt; {</a:t>
            </a:r>
            <a:r>
              <a:rPr lang="en-DE" i="1" dirty="0"/>
              <a:t>Min, High, Medium</a:t>
            </a:r>
            <a:r>
              <a:rPr lang="en-DE" dirty="0"/>
              <a:t>}</a:t>
            </a:r>
          </a:p>
          <a:p>
            <a:pPr lvl="1"/>
            <a:r>
              <a:rPr lang="en-DE" dirty="0"/>
              <a:t>Device Type: {</a:t>
            </a:r>
            <a:r>
              <a:rPr lang="en-DE" i="1" dirty="0"/>
              <a:t>Fog, Cloud</a:t>
            </a:r>
            <a:r>
              <a:rPr lang="en-DE" dirty="0"/>
              <a:t>}</a:t>
            </a:r>
          </a:p>
          <a:p>
            <a:pPr lvl="1"/>
            <a:r>
              <a:rPr lang="en-DE" dirty="0"/>
              <a:t>Network delay: RTT tags</a:t>
            </a:r>
          </a:p>
          <a:p>
            <a:endParaRPr lang="en-DE" dirty="0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563A492-600E-184E-B4E3-028D3194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836712"/>
            <a:ext cx="7751779" cy="52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936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AB1E-7ACF-D747-BBDB-C60A7D69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Comparison of new scheduling technique with other solutions</a:t>
            </a:r>
          </a:p>
        </p:txBody>
      </p:sp>
    </p:spTree>
    <p:extLst>
      <p:ext uri="{BB962C8B-B14F-4D97-AF65-F5344CB8AC3E}">
        <p14:creationId xmlns:p14="http://schemas.microsoft.com/office/powerpoint/2010/main" val="190742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74A1-1315-3049-88C6-A63F591A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 of Network-based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52C1-1B46-F942-960D-9D065161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Smart City Scenario</a:t>
            </a:r>
          </a:p>
          <a:p>
            <a:pPr lvl="1"/>
            <a:r>
              <a:rPr lang="en-DE" dirty="0"/>
              <a:t>Collection of air quality data</a:t>
            </a:r>
          </a:p>
          <a:p>
            <a:r>
              <a:rPr lang="en-DE" dirty="0"/>
              <a:t>Comparison of Three Schedulers</a:t>
            </a:r>
          </a:p>
          <a:p>
            <a:pPr lvl="1"/>
            <a:r>
              <a:rPr lang="en-DE" dirty="0"/>
              <a:t>Kube Scheduler</a:t>
            </a:r>
          </a:p>
          <a:p>
            <a:pPr lvl="1"/>
            <a:r>
              <a:rPr lang="en-DE" dirty="0"/>
              <a:t>Network-based Scheduler</a:t>
            </a:r>
          </a:p>
          <a:p>
            <a:pPr lvl="1"/>
            <a:r>
              <a:rPr lang="en-DE" dirty="0"/>
              <a:t>Random Scheduler</a:t>
            </a:r>
          </a:p>
          <a:p>
            <a:endParaRPr lang="en-DE" dirty="0"/>
          </a:p>
        </p:txBody>
      </p:sp>
      <p:pic>
        <p:nvPicPr>
          <p:cNvPr id="5" name="Picture 4" descr="A picture containing screenshot, cabinet&#10;&#10;Description automatically generated">
            <a:extLst>
              <a:ext uri="{FF2B5EF4-FFF2-40B4-BE49-F238E27FC236}">
                <a16:creationId xmlns:a16="http://schemas.microsoft.com/office/drawing/2014/main" id="{5BFD7BD4-4CEC-FC42-8A58-E3FAFABAA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00" y="836711"/>
            <a:ext cx="3603948" cy="533005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890254-F47B-A643-8C46-488CC5A19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" y="4820598"/>
            <a:ext cx="4641998" cy="9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0D2F-C8B3-AD4A-8075-FB767E25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DFE-713E-B04C-A9B1-DDD10F8F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Based on Orchestrator</a:t>
            </a:r>
          </a:p>
          <a:p>
            <a:pPr lvl="1"/>
            <a:r>
              <a:rPr lang="en-DE" dirty="0"/>
              <a:t>Fogernetes</a:t>
            </a:r>
          </a:p>
          <a:p>
            <a:pPr lvl="1"/>
            <a:r>
              <a:rPr lang="en-DE" dirty="0"/>
              <a:t>Docker Swarm</a:t>
            </a:r>
          </a:p>
          <a:p>
            <a:r>
              <a:rPr lang="en-DE" dirty="0"/>
              <a:t>Based on Scheduling Techniques</a:t>
            </a:r>
          </a:p>
          <a:p>
            <a:pPr lvl="1"/>
            <a:r>
              <a:rPr lang="en-DE" dirty="0"/>
              <a:t>Scheduler [5]</a:t>
            </a:r>
          </a:p>
          <a:p>
            <a:pPr lvl="1"/>
            <a:r>
              <a:rPr lang="en-DE" dirty="0"/>
              <a:t>DYSCO [6]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1045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5A02-1779-4B44-BC04-2E68E5C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2D61-D58E-5345-97F2-891D4EE6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Network-based Scheduler adds extra execution time</a:t>
            </a:r>
          </a:p>
          <a:p>
            <a:r>
              <a:rPr lang="en-DE" dirty="0"/>
              <a:t>Optimized technique considering default scheduler</a:t>
            </a:r>
          </a:p>
          <a:p>
            <a:r>
              <a:rPr lang="en-DE" dirty="0"/>
              <a:t>Works along side the default scheduler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585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E8EF-4962-8042-8C93-8A912150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AB67-553F-5349-A3EC-1EA9200F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sz="1500" dirty="0"/>
              <a:t>[1] </a:t>
            </a:r>
            <a:r>
              <a:rPr lang="en-GB" sz="1500" dirty="0"/>
              <a:t>J. Santos, T. </a:t>
            </a:r>
            <a:r>
              <a:rPr lang="en-GB" sz="1500" dirty="0" err="1"/>
              <a:t>Wauters</a:t>
            </a:r>
            <a:r>
              <a:rPr lang="en-GB" sz="1500" dirty="0"/>
              <a:t>, B. </a:t>
            </a:r>
            <a:r>
              <a:rPr lang="en-GB" sz="1500" dirty="0" err="1"/>
              <a:t>Volckaert</a:t>
            </a:r>
            <a:r>
              <a:rPr lang="en-GB" sz="1500" dirty="0"/>
              <a:t>, and F. De </a:t>
            </a:r>
            <a:r>
              <a:rPr lang="en-GB" sz="1500" dirty="0" err="1"/>
              <a:t>Turck</a:t>
            </a:r>
            <a:r>
              <a:rPr lang="en-GB" sz="1500" dirty="0"/>
              <a:t>. “Towards network-Aware resource provisioning in </a:t>
            </a:r>
            <a:r>
              <a:rPr lang="en-GB" sz="1500" dirty="0" err="1"/>
              <a:t>kubernetes</a:t>
            </a:r>
            <a:r>
              <a:rPr lang="en-GB" sz="1500" dirty="0"/>
              <a:t> for fog </a:t>
            </a:r>
            <a:r>
              <a:rPr lang="en-GB" sz="1500" dirty="0" err="1"/>
              <a:t>comput</a:t>
            </a:r>
            <a:r>
              <a:rPr lang="en-GB" sz="1500" dirty="0"/>
              <a:t>- </a:t>
            </a:r>
            <a:r>
              <a:rPr lang="en-GB" sz="1500" dirty="0" err="1"/>
              <a:t>ing</a:t>
            </a:r>
            <a:r>
              <a:rPr lang="en-GB" sz="1500" dirty="0"/>
              <a:t> applications”. In: http : / / physics . </a:t>
            </a:r>
            <a:r>
              <a:rPr lang="en-GB" sz="1500" dirty="0" err="1"/>
              <a:t>nist.gov</a:t>
            </a:r>
            <a:r>
              <a:rPr lang="en-GB" sz="1500" dirty="0"/>
              <a:t>/Document/sp811.pdf. IEEE Conference on Network </a:t>
            </a:r>
            <a:r>
              <a:rPr lang="en-GB" sz="1500" dirty="0" err="1"/>
              <a:t>Softwarization</a:t>
            </a:r>
            <a:r>
              <a:rPr lang="en-GB" sz="1500" dirty="0"/>
              <a:t> Un- leashing the Power of Network </a:t>
            </a:r>
            <a:r>
              <a:rPr lang="en-GB" sz="1500" dirty="0" err="1"/>
              <a:t>Softwariza</a:t>
            </a:r>
            <a:r>
              <a:rPr lang="en-GB" sz="1500" dirty="0"/>
              <a:t>- </a:t>
            </a:r>
            <a:r>
              <a:rPr lang="en-GB" sz="1500" dirty="0" err="1"/>
              <a:t>tion</a:t>
            </a:r>
            <a:r>
              <a:rPr lang="en-GB" sz="1500" dirty="0"/>
              <a:t>, </a:t>
            </a:r>
            <a:r>
              <a:rPr lang="en-GB" sz="1500" dirty="0" err="1"/>
              <a:t>NetSoft</a:t>
            </a:r>
            <a:r>
              <a:rPr lang="en-GB" sz="1500" dirty="0"/>
              <a:t> 2019, 2019.</a:t>
            </a:r>
          </a:p>
          <a:p>
            <a:pPr marL="0" indent="0">
              <a:buNone/>
            </a:pPr>
            <a:r>
              <a:rPr lang="en-GB" sz="1500" dirty="0"/>
              <a:t>[2] L. F. </a:t>
            </a:r>
            <a:r>
              <a:rPr lang="en-GB" sz="1500" dirty="0" err="1"/>
              <a:t>Bittencourt</a:t>
            </a:r>
            <a:r>
              <a:rPr lang="en-GB" sz="1500" dirty="0"/>
              <a:t>, J. Diaz-Montes, R. </a:t>
            </a:r>
            <a:r>
              <a:rPr lang="en-GB" sz="1500" dirty="0" err="1"/>
              <a:t>Buyya</a:t>
            </a:r>
            <a:r>
              <a:rPr lang="en-GB" sz="1500" dirty="0"/>
              <a:t>, O. F. Rana, and M. Parashar. “Mobility- Aware Application Scheduling in Fog Com- </a:t>
            </a:r>
            <a:r>
              <a:rPr lang="en-GB" sz="1500" dirty="0" err="1"/>
              <a:t>puting</a:t>
            </a:r>
            <a:r>
              <a:rPr lang="en-GB" sz="1500" dirty="0"/>
              <a:t>”. In: (2017). https://</a:t>
            </a:r>
            <a:r>
              <a:rPr lang="en-GB" sz="1500" dirty="0" err="1"/>
              <a:t>ieeexplore</a:t>
            </a:r>
            <a:r>
              <a:rPr lang="en-GB" sz="1500" dirty="0"/>
              <a:t>. </a:t>
            </a:r>
            <a:r>
              <a:rPr lang="en-GB" sz="1500" dirty="0" err="1"/>
              <a:t>ieee.org</a:t>
            </a:r>
            <a:r>
              <a:rPr lang="en-GB" sz="1500" dirty="0"/>
              <a:t>/document/7912261</a:t>
            </a:r>
          </a:p>
          <a:p>
            <a:pPr marL="0" indent="0">
              <a:buNone/>
            </a:pPr>
            <a:r>
              <a:rPr lang="en-GB" sz="1500" dirty="0"/>
              <a:t>[3] C. </a:t>
            </a:r>
            <a:r>
              <a:rPr lang="en-GB" sz="1500" dirty="0" err="1"/>
              <a:t>Wöbker</a:t>
            </a:r>
            <a:r>
              <a:rPr lang="en-GB" sz="1500" dirty="0"/>
              <a:t>, A. Seitz, H. Mueller, and B. </a:t>
            </a:r>
            <a:r>
              <a:rPr lang="en-GB" sz="1500" dirty="0" err="1"/>
              <a:t>Bruegge</a:t>
            </a:r>
            <a:r>
              <a:rPr lang="en-GB" sz="1500" dirty="0"/>
              <a:t>. “</a:t>
            </a:r>
            <a:r>
              <a:rPr lang="en-GB" sz="1500" dirty="0" err="1"/>
              <a:t>Fogernetes</a:t>
            </a:r>
            <a:r>
              <a:rPr lang="en-GB" sz="1500" dirty="0"/>
              <a:t>: Deployment and man- </a:t>
            </a:r>
            <a:r>
              <a:rPr lang="en-GB" sz="1500" dirty="0" err="1"/>
              <a:t>agement</a:t>
            </a:r>
            <a:r>
              <a:rPr lang="en-GB" sz="1500" dirty="0"/>
              <a:t> of fog computing applications”. In: https : / / </a:t>
            </a:r>
            <a:r>
              <a:rPr lang="en-GB" sz="1500" dirty="0" err="1"/>
              <a:t>ieeexplore</a:t>
            </a:r>
            <a:r>
              <a:rPr lang="en-GB" sz="1500" dirty="0"/>
              <a:t> . </a:t>
            </a:r>
            <a:r>
              <a:rPr lang="en-GB" sz="1500" dirty="0" err="1"/>
              <a:t>ieee</a:t>
            </a:r>
            <a:r>
              <a:rPr lang="en-GB" sz="1500" dirty="0"/>
              <a:t> . org / document / 8406321. IEEE/IFIP Network Operations and Management Symposium: Cognitive Management in a Cyber World, NOMS 2018, 2018. </a:t>
            </a:r>
          </a:p>
          <a:p>
            <a:pPr marL="0" indent="0">
              <a:buNone/>
            </a:pPr>
            <a:r>
              <a:rPr lang="en-GB" sz="1500" dirty="0"/>
              <a:t>[4] A. </a:t>
            </a:r>
            <a:r>
              <a:rPr lang="en-GB" sz="1500" dirty="0" err="1"/>
              <a:t>Reale</a:t>
            </a:r>
            <a:r>
              <a:rPr lang="en-GB" sz="1500" dirty="0"/>
              <a:t>, P. Kiss, M. </a:t>
            </a:r>
            <a:r>
              <a:rPr lang="en-GB" sz="1500" dirty="0" err="1"/>
              <a:t>Tóth</a:t>
            </a:r>
            <a:r>
              <a:rPr lang="en-GB" sz="1500" dirty="0"/>
              <a:t>, and Z. </a:t>
            </a:r>
            <a:r>
              <a:rPr lang="en-GB" sz="1500" dirty="0" err="1"/>
              <a:t>Horváth</a:t>
            </a:r>
            <a:r>
              <a:rPr lang="en-GB" sz="1500" dirty="0"/>
              <a:t>. Designing a decentralized container based Fog computing framework for task </a:t>
            </a:r>
            <a:r>
              <a:rPr lang="en-GB" sz="1500" dirty="0" err="1"/>
              <a:t>distribu</a:t>
            </a:r>
            <a:r>
              <a:rPr lang="en-GB" sz="1500" dirty="0"/>
              <a:t>- </a:t>
            </a:r>
            <a:r>
              <a:rPr lang="en-GB" sz="1500" dirty="0" err="1"/>
              <a:t>tion</a:t>
            </a:r>
            <a:r>
              <a:rPr lang="en-GB" sz="1500" dirty="0"/>
              <a:t> and management. Tech. rep. http:// </a:t>
            </a:r>
            <a:r>
              <a:rPr lang="en-GB" sz="1500" dirty="0" err="1"/>
              <a:t>www.naun.org</a:t>
            </a:r>
            <a:r>
              <a:rPr lang="en-GB" sz="1500" dirty="0"/>
              <a:t>/main/</a:t>
            </a:r>
            <a:r>
              <a:rPr lang="en-GB" sz="1500" dirty="0" err="1"/>
              <a:t>UPress</a:t>
            </a:r>
            <a:r>
              <a:rPr lang="en-GB" sz="1500" dirty="0"/>
              <a:t>/cc/2019/ a022012-044.pdf. 2019.</a:t>
            </a:r>
          </a:p>
          <a:p>
            <a:pPr marL="0" indent="0">
              <a:buNone/>
            </a:pPr>
            <a:r>
              <a:rPr lang="en-GB" sz="1500" dirty="0"/>
              <a:t>[5] D. </a:t>
            </a:r>
            <a:r>
              <a:rPr lang="en-GB" sz="1500" dirty="0" err="1"/>
              <a:t>Haja</a:t>
            </a:r>
            <a:r>
              <a:rPr lang="en-GB" sz="1500" dirty="0"/>
              <a:t>, M. </a:t>
            </a:r>
            <a:r>
              <a:rPr lang="en-GB" sz="1500" dirty="0" err="1"/>
              <a:t>Szalay</a:t>
            </a:r>
            <a:r>
              <a:rPr lang="en-GB" sz="1500" dirty="0"/>
              <a:t>, B. </a:t>
            </a:r>
            <a:r>
              <a:rPr lang="en-GB" sz="1500" dirty="0" err="1"/>
              <a:t>Sonkoly</a:t>
            </a:r>
            <a:r>
              <a:rPr lang="en-GB" sz="1500" dirty="0"/>
              <a:t>, G. </a:t>
            </a:r>
            <a:r>
              <a:rPr lang="en-GB" sz="1500" dirty="0" err="1"/>
              <a:t>Pongracz</a:t>
            </a:r>
            <a:r>
              <a:rPr lang="en-GB" sz="1500" dirty="0"/>
              <a:t>, and L. </a:t>
            </a:r>
            <a:r>
              <a:rPr lang="en-GB" sz="1500" dirty="0" err="1"/>
              <a:t>Toka</a:t>
            </a:r>
            <a:r>
              <a:rPr lang="en-GB" sz="1500" dirty="0"/>
              <a:t>. “Sharpening Kubernetes for the Edge”. In: https://</a:t>
            </a:r>
            <a:r>
              <a:rPr lang="en-GB" sz="1500" dirty="0" err="1"/>
              <a:t>dl.acm.org</a:t>
            </a:r>
            <a:r>
              <a:rPr lang="en-GB" sz="1500" dirty="0"/>
              <a:t>/</a:t>
            </a:r>
            <a:r>
              <a:rPr lang="en-GB" sz="1500" dirty="0" err="1"/>
              <a:t>doi</a:t>
            </a:r>
            <a:r>
              <a:rPr lang="en-GB" sz="1500" dirty="0"/>
              <a:t>/ 10.1145/3342280.3342335. SIGCOMM 2019 - Proceedings of the 2019 ACM SIG- COMM Conference Posters and Demos, Part of SIGCOMM 2019, 2019</a:t>
            </a:r>
          </a:p>
          <a:p>
            <a:pPr marL="0" indent="0">
              <a:buNone/>
            </a:pPr>
            <a:r>
              <a:rPr lang="en-GB" sz="1500" dirty="0"/>
              <a:t>[6] L. Mittermeier, F. </a:t>
            </a:r>
            <a:r>
              <a:rPr lang="en-GB" sz="1500" dirty="0" err="1"/>
              <a:t>Katenbrink</a:t>
            </a:r>
            <a:r>
              <a:rPr lang="en-GB" sz="1500" dirty="0"/>
              <a:t>, A. Seitz, H. Muller, and B. </a:t>
            </a:r>
            <a:r>
              <a:rPr lang="en-GB" sz="1500" dirty="0" err="1"/>
              <a:t>Bruegge</a:t>
            </a:r>
            <a:r>
              <a:rPr lang="en-GB" sz="1500" dirty="0"/>
              <a:t>. “Dynamic </a:t>
            </a:r>
            <a:r>
              <a:rPr lang="en-GB" sz="1500" dirty="0" err="1"/>
              <a:t>schedul</a:t>
            </a:r>
            <a:r>
              <a:rPr lang="en-GB" sz="1500" dirty="0"/>
              <a:t>- </a:t>
            </a:r>
            <a:r>
              <a:rPr lang="en-GB" sz="1500" dirty="0" err="1"/>
              <a:t>ing</a:t>
            </a:r>
            <a:r>
              <a:rPr lang="en-GB" sz="1500" dirty="0"/>
              <a:t> for seamless computing”. In: https : / / </a:t>
            </a:r>
            <a:r>
              <a:rPr lang="en-GB" sz="1500" dirty="0" err="1"/>
              <a:t>ieeexplore</a:t>
            </a:r>
            <a:r>
              <a:rPr lang="en-GB" sz="1500" dirty="0"/>
              <a:t> . </a:t>
            </a:r>
            <a:r>
              <a:rPr lang="en-GB" sz="1500" dirty="0" err="1"/>
              <a:t>ieee</a:t>
            </a:r>
            <a:r>
              <a:rPr lang="en-GB" sz="1500" dirty="0"/>
              <a:t> . org / stamp / stamp . </a:t>
            </a:r>
            <a:r>
              <a:rPr lang="en-GB" sz="1500" dirty="0" err="1"/>
              <a:t>jsp</a:t>
            </a:r>
            <a:r>
              <a:rPr lang="en-GB" sz="1500" dirty="0"/>
              <a:t> ? </a:t>
            </a:r>
            <a:r>
              <a:rPr lang="en-GB" sz="1500" dirty="0" err="1"/>
              <a:t>tp</a:t>
            </a:r>
            <a:r>
              <a:rPr lang="en-GB" sz="1500" dirty="0"/>
              <a:t> = &amp;</a:t>
            </a:r>
            <a:r>
              <a:rPr lang="en-GB" sz="1500" dirty="0" err="1"/>
              <a:t>arnumber</a:t>
            </a:r>
            <a:r>
              <a:rPr lang="en-GB" sz="1500" dirty="0"/>
              <a:t> = 8567371. Proceedings-8th IEEE International </a:t>
            </a:r>
            <a:r>
              <a:rPr lang="en-GB" sz="1500" dirty="0" err="1"/>
              <a:t>Sympo</a:t>
            </a:r>
            <a:r>
              <a:rPr lang="en-GB" sz="1500" dirty="0"/>
              <a:t>- </a:t>
            </a:r>
            <a:r>
              <a:rPr lang="en-GB" sz="1500" dirty="0" err="1"/>
              <a:t>sium</a:t>
            </a:r>
            <a:r>
              <a:rPr lang="en-GB" sz="1500" dirty="0"/>
              <a:t> on Cloud and Services Computing, SC2 2018, 2018.</a:t>
            </a:r>
          </a:p>
          <a:p>
            <a:pPr marL="0" indent="0">
              <a:buNone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10828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D8CC-25BB-5149-A725-1B449D5B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4083-A7AE-BB41-AED9-27E44519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What is IoT and Fog Computing?</a:t>
            </a:r>
          </a:p>
          <a:p>
            <a:r>
              <a:rPr lang="en-DE" dirty="0"/>
              <a:t>Why using Kubernetes for Fog Computing Applications?</a:t>
            </a:r>
          </a:p>
          <a:p>
            <a:r>
              <a:rPr lang="en-DE" dirty="0"/>
              <a:t>What are the main components of Kubernetes?</a:t>
            </a:r>
          </a:p>
          <a:p>
            <a:r>
              <a:rPr lang="en-DE" dirty="0"/>
              <a:t>How Kubernetes schedule resources and its drawbacks?</a:t>
            </a:r>
          </a:p>
          <a:p>
            <a:r>
              <a:rPr lang="en-DE" dirty="0"/>
              <a:t>New scheduling technique</a:t>
            </a:r>
          </a:p>
          <a:p>
            <a:r>
              <a:rPr lang="en-DE" dirty="0"/>
              <a:t>Comparison of new scheduling technique with other solutions</a:t>
            </a:r>
          </a:p>
          <a:p>
            <a:r>
              <a:rPr lang="en-D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260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4E39-F211-4E42-81C3-09BF57B5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DE" dirty="0"/>
          </a:p>
          <a:p>
            <a:pPr algn="ctr"/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What is IoT and Fog Computing?</a:t>
            </a:r>
          </a:p>
          <a:p>
            <a:pPr marL="0" indent="0" algn="ctr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7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CA16-67FD-FC41-8E72-CBDDFDD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Fog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9B07-8009-2C42-82FD-044E24F4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Concept of Fog Compuing</a:t>
            </a:r>
          </a:p>
          <a:p>
            <a:r>
              <a:rPr lang="en-DE" dirty="0"/>
              <a:t>IoT based Applications</a:t>
            </a:r>
          </a:p>
          <a:p>
            <a:r>
              <a:rPr lang="en-DE" dirty="0"/>
              <a:t>IoT Application Resource:</a:t>
            </a:r>
          </a:p>
          <a:p>
            <a:pPr lvl="1"/>
            <a:r>
              <a:rPr lang="en-DE" dirty="0"/>
              <a:t>VM</a:t>
            </a:r>
          </a:p>
          <a:p>
            <a:pPr lvl="1"/>
            <a:r>
              <a:rPr lang="en-DE" dirty="0"/>
              <a:t>Containers</a:t>
            </a:r>
          </a:p>
          <a:p>
            <a:r>
              <a:rPr lang="en-DE" dirty="0"/>
              <a:t>Fog Computing vs Cloud Computing</a:t>
            </a:r>
          </a:p>
          <a:p>
            <a:pPr lvl="1"/>
            <a:r>
              <a:rPr lang="en-DE" dirty="0"/>
              <a:t>Cloud: OpenStack, AWS</a:t>
            </a:r>
          </a:p>
          <a:p>
            <a:pPr lvl="1"/>
            <a:r>
              <a:rPr lang="en-DE" dirty="0"/>
              <a:t>Containers: Kubernetes, Docker Swarn</a:t>
            </a:r>
          </a:p>
          <a:p>
            <a:pPr lvl="1"/>
            <a:endParaRPr lang="en-DE" dirty="0"/>
          </a:p>
          <a:p>
            <a:endParaRPr lang="en-DE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B6E364D-CE5D-0A49-B21B-B5ACA8C04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08" y="987999"/>
            <a:ext cx="3481288" cy="208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5A06-E778-AF43-A7D3-F842B356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Why using Kubernetes for Fog Computing Applications?</a:t>
            </a:r>
          </a:p>
          <a:p>
            <a:pPr marL="0" indent="0" algn="ctr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1072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58E9-4519-F547-BF17-06EF1272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32A3-9EED-304A-B12B-20F078F8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  <a:p>
            <a:pPr lvl="1"/>
            <a:r>
              <a:rPr lang="en-GB" dirty="0"/>
              <a:t>Master Node</a:t>
            </a:r>
          </a:p>
          <a:p>
            <a:pPr lvl="1"/>
            <a:r>
              <a:rPr lang="en-GB" dirty="0"/>
              <a:t>Worker Node</a:t>
            </a:r>
          </a:p>
          <a:p>
            <a:r>
              <a:rPr lang="en-GB" dirty="0"/>
              <a:t>Main Components</a:t>
            </a:r>
          </a:p>
          <a:p>
            <a:pPr lvl="1"/>
            <a:r>
              <a:rPr lang="en-GB" dirty="0"/>
              <a:t>Controller Manager</a:t>
            </a:r>
          </a:p>
          <a:p>
            <a:pPr lvl="1"/>
            <a:r>
              <a:rPr lang="en-GB" dirty="0" err="1"/>
              <a:t>Kube</a:t>
            </a:r>
            <a:r>
              <a:rPr lang="en-GB" dirty="0"/>
              <a:t> Scheduler</a:t>
            </a:r>
          </a:p>
          <a:p>
            <a:pPr lvl="1"/>
            <a:r>
              <a:rPr lang="en-GB" dirty="0" err="1"/>
              <a:t>Kubelets</a:t>
            </a:r>
            <a:endParaRPr lang="en-GB" dirty="0"/>
          </a:p>
          <a:p>
            <a:pPr lvl="1"/>
            <a:r>
              <a:rPr lang="en-GB" dirty="0"/>
              <a:t>Image Registry</a:t>
            </a:r>
          </a:p>
          <a:p>
            <a:r>
              <a:rPr lang="en-DE" dirty="0"/>
              <a:t>Orchestration</a:t>
            </a:r>
          </a:p>
          <a:p>
            <a:pPr lvl="1"/>
            <a:r>
              <a:rPr lang="en-DE" dirty="0"/>
              <a:t>Starting/stoping of applications</a:t>
            </a:r>
          </a:p>
          <a:p>
            <a:pPr lvl="1"/>
            <a:r>
              <a:rPr lang="en-DE" dirty="0"/>
              <a:t>Scalabilty of applications</a:t>
            </a:r>
          </a:p>
          <a:p>
            <a:pPr lvl="1"/>
            <a:r>
              <a:rPr lang="en-DE" dirty="0"/>
              <a:t>Load management</a:t>
            </a:r>
          </a:p>
          <a:p>
            <a:pPr lvl="1"/>
            <a:r>
              <a:rPr lang="en-DE" dirty="0"/>
              <a:t>Health monitoring</a:t>
            </a:r>
          </a:p>
          <a:p>
            <a:endParaRPr lang="en-DE" dirty="0"/>
          </a:p>
          <a:p>
            <a:endParaRPr lang="en-D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31AF95-C9FF-AB4E-99D5-D1B27B17B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068148"/>
            <a:ext cx="3499095" cy="48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0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6C14-0DFB-6349-B929-09F0AE1B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How Kubernetes schedule resources and its drawbacks?</a:t>
            </a:r>
          </a:p>
        </p:txBody>
      </p:sp>
    </p:spTree>
    <p:extLst>
      <p:ext uri="{BB962C8B-B14F-4D97-AF65-F5344CB8AC3E}">
        <p14:creationId xmlns:p14="http://schemas.microsoft.com/office/powerpoint/2010/main" val="347200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FF45-4A67-F645-8277-A592CB3B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Kubernetes Resource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EF46-E98F-E64E-8CF9-7F5F0371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Default Scheduler: “Kube Scheduler”</a:t>
            </a:r>
          </a:p>
          <a:p>
            <a:r>
              <a:rPr lang="en-DE" dirty="0"/>
              <a:t>Used for Pod deployment across Worker Nodes</a:t>
            </a:r>
          </a:p>
          <a:p>
            <a:r>
              <a:rPr lang="en-DE" dirty="0"/>
              <a:t>Node selection criteria:</a:t>
            </a:r>
          </a:p>
          <a:p>
            <a:pPr lvl="1"/>
            <a:r>
              <a:rPr lang="en-DE" dirty="0"/>
              <a:t>Node Filtering</a:t>
            </a:r>
          </a:p>
          <a:p>
            <a:pPr lvl="2"/>
            <a:r>
              <a:rPr lang="en-DE" dirty="0"/>
              <a:t>Pod Fits Host Ports</a:t>
            </a:r>
          </a:p>
          <a:p>
            <a:pPr lvl="2"/>
            <a:r>
              <a:rPr lang="en-DE" dirty="0"/>
              <a:t>Pod Fits Resources</a:t>
            </a:r>
          </a:p>
          <a:p>
            <a:pPr lvl="1"/>
            <a:r>
              <a:rPr lang="en-DE" dirty="0"/>
              <a:t>Node Priority/Scoring</a:t>
            </a:r>
          </a:p>
          <a:p>
            <a:pPr lvl="2"/>
            <a:r>
              <a:rPr lang="en-DE" dirty="0"/>
              <a:t>Least Request Priority</a:t>
            </a:r>
          </a:p>
          <a:p>
            <a:pPr lvl="2"/>
            <a:r>
              <a:rPr lang="en-DE" dirty="0"/>
              <a:t>Image Locality Priority</a:t>
            </a:r>
          </a:p>
          <a:p>
            <a:r>
              <a:rPr lang="en-DE" dirty="0"/>
              <a:t>Drawbacks</a:t>
            </a:r>
          </a:p>
          <a:p>
            <a:pPr lvl="1"/>
            <a:r>
              <a:rPr lang="en-DE" dirty="0"/>
              <a:t>No network resources consideration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9C9C2A-1942-FB4B-9ED2-C41198621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63512"/>
            <a:ext cx="3507879" cy="37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80D3-FC25-A84B-91CC-CA2160E2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Need for New Scheduling Technique</a:t>
            </a:r>
          </a:p>
        </p:txBody>
      </p:sp>
    </p:spTree>
    <p:extLst>
      <p:ext uri="{BB962C8B-B14F-4D97-AF65-F5344CB8AC3E}">
        <p14:creationId xmlns:p14="http://schemas.microsoft.com/office/powerpoint/2010/main" val="3806032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#38;#38;#38;#38;#38;#38;#38;#38;#38;#38;#38;#38;#38;#38;#38;#38;#38;#38;#38;#38;#38;#38;#38;#38;#38;#38;#38;#38;#38;#38;#38;quot;&amp;#38;#38;#38;#38;#38;#38;#38;#38;#38;#38;#38;#38;#38;#38;#38;#38;#38;#38;#38;#38;#38;#38;#38;#38;#38;#38;#38;#38;#38;#38;#38;#x0D;&amp;#38;#38;#38;#38;#38;#38;#38;#38;#38;#38;#38;#38;#38;#38;#38;#38;#38;#38;#38;#38;#38;#38;#38;#38;#38;#38;#38;#38;#38;#38;#38;#x0A;Hardware Requirements for the SPAN Testbed&amp;#38;#38;#38;#38;#38;#38;#38;#38;#38;#38;#38;#38;#38;#38;#38;#38;#38;#38;#38;#38;#38;#38;#38;#38;#38;#38;#38;#38;#38;#38;#38;quot;&quot;/&gt;&lt;property id=&quot;20307&quot; value=&quot;256&quot;/&gt;&lt;/object&gt;&lt;object type=&quot;3&quot; unique_id=&quot;10005&quot;&gt;&lt;property id=&quot;20148&quot; value=&quot;5&quot;/&gt;&lt;property id=&quot;20300&quot; value=&quot;Slide 2 - &amp;#38;#38;#38;#38;#38;#38;#38;#38;#38;#38;#38;#38;#38;#38;#38;#38;#38;#38;#38;#38;#38;#38;#38;#38;#38;#38;#38;#38;#38;#38;#38;quot;Current Testbed&amp;#38;#38;#38;#38;#38;#38;#38;#38;#38;#38;#38;#38;#38;#38;#38;#38;#38;#38;#38;#38;#38;#38;#38;#38;#38;#38;#38;#38;#38;#38;#38;quot;&quot;/&gt;&lt;property id=&quot;20307&quot; value=&quot;257&quot;/&gt;&lt;/object&gt;&lt;object type=&quot;3&quot; unique_id=&quot;10006&quot;&gt;&lt;property id=&quot;20148&quot; value=&quot;5&quot;/&gt;&lt;property id=&quot;20300&quot; value=&quot;Slide 3 - &amp;#38;#38;#38;#38;#38;#38;#38;#38;#38;#38;#38;#38;#38;#38;#38;#38;#38;#38;#38;#38;#38;#38;#38;#38;#38;#38;#38;#38;#38;#38;#38;quot;Testbed Architecture&amp;#38;#38;#38;#38;#38;#38;#38;#38;#38;#38;#38;#38;#38;#38;#38;#38;#38;#38;#38;#38;#38;#38;#38;#38;#38;#38;#38;#38;#38;#38;#38;quot;&quot;/&gt;&lt;property id=&quot;20307&quot; value=&quot;258&quot;/&gt;&lt;/object&gt;&lt;object type=&quot;3&quot; unique_id=&quot;10007&quot;&gt;&lt;property id=&quot;20148&quot; value=&quot;5&quot;/&gt;&lt;property id=&quot;20300&quot; value=&quot;Slide 4 - &amp;#38;#38;#38;#38;#38;#38;#38;#38;#38;#38;#38;#38;#38;#38;#38;#38;#38;#38;#38;#38;#38;#38;#38;#38;#38;#38;#38;#38;#38;#38;#38;quot;Required Phones and Tablets&amp;#38;#38;#38;#38;#38;#38;#38;#38;#38;#38;#38;#38;#38;#38;#38;#38;#38;#38;#38;#38;#38;#38;#38;#38;#38;#38;#38;#38;#38;#38;#38;quot;&quot;/&gt;&lt;property id=&quot;20307&quot; value=&quot;259&quot;/&gt;&lt;/object&gt;&lt;object type=&quot;3&quot; unique_id=&quot;10008&quot;&gt;&lt;property id=&quot;20148&quot; value=&quot;5&quot;/&gt;&lt;property id=&quot;20300&quot; value=&quot;Slide 5 - &amp;#38;#38;#38;#38;#38;#38;#38;#38;#38;#38;#38;#38;#38;#38;#38;#38;#38;#38;#38;#38;#38;#38;#38;#38;#38;#38;#38;#38;#38;#38;#38;quot;Required Access Point Hardware&amp;#38;#38;#38;#38;#38;#38;#38;#38;#38;#38;#38;#38;#38;#38;#38;#38;#38;#38;#38;#38;#38;#38;#38;#38;#38;#38;#38;#38;#38;#38;#38;quot;&quot;/&gt;&lt;property id=&quot;20307&quot; value=&quot;260&quot;/&gt;&lt;/object&gt;&lt;object type=&quot;3&quot; unique_id=&quot;10009&quot;&gt;&lt;property id=&quot;20148&quot; value=&quot;5&quot;/&gt;&lt;property id=&quot;20300&quot; value=&quot;Slide 6 - &amp;#38;#38;#38;#38;#38;#38;#38;#38;#38;#38;#38;#38;#38;#38;#38;#38;#38;#38;#38;#38;#38;#38;#38;#38;#38;#38;#38;#38;#38;#38;#38;quot;Requirements for Server, Connectivity and Cabling&amp;#38;#38;#38;#38;#38;#38;#38;#38;#38;#38;#38;#38;#38;#38;#38;#38;#38;#38;#38;#38;#38;#38;#38;#38;#38;#38;#38;#38;#38;#38;#38;quot;&quot;/&gt;&lt;property id=&quot;20307&quot; value=&quot;261&quot;/&gt;&lt;/object&gt;&lt;object type=&quot;3&quot; unique_id=&quot;10010&quot;&gt;&lt;property id=&quot;20148&quot; value=&quot;5&quot;/&gt;&lt;property id=&quot;20300&quot; value=&quot;Slide 7 - &amp;#38;#38;#38;#38;#38;#38;#38;#38;#38;#38;#38;#38;#38;#38;#38;#38;#38;#38;#38;#38;#38;#38;#38;#38;#38;#38;#38;#38;#38;#38;#38;quot;Summary and Calculation&amp;#38;#38;#38;#38;#38;#38;#38;#38;#38;#38;#38;#38;#38;#38;#38;#38;#38;#38;#38;#38;#38;#38;#38;#38;#38;#38;#38;#38;#38;#38;#38;quot;&quot;/&gt;&lt;property id=&quot;20307&quot; value=&quot;262&quot;/&gt;&lt;/object&gt;&lt;object type=&quot;3&quot; unique_id=&quot;10011&quot;&gt;&lt;property id=&quot;20148&quot; value=&quot;5&quot;/&gt;&lt;property id=&quot;20300&quot; value=&quot;Slide 8 - &amp;#38;#38;#38;#38;#38;#38;#38;#38;#38;#38;#38;#38;#38;#38;#38;#38;#38;#38;#38;#38;#38;#38;#38;#38;#38;#38;#38;#38;#38;#38;#38;quot;Open Questions&amp;#38;#38;#38;#38;#38;#38;#38;#38;#38;#38;#38;#38;#38;#38;#38;#38;#38;#38;#38;#38;#38;#38;#38;#38;#38;#38;#38;#38;#38;#38;#38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">
  <a:themeElements>
    <a:clrScheme name="defaul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EFCB6"/>
      </a:accent2>
      <a:accent3>
        <a:srgbClr val="FFFFFF"/>
      </a:accent3>
      <a:accent4>
        <a:srgbClr val="353A77"/>
      </a:accent4>
      <a:accent5>
        <a:srgbClr val="F4E9C1"/>
      </a:accent5>
      <a:accent6>
        <a:srgbClr val="E6E4A5"/>
      </a:accent6>
      <a:hlink>
        <a:srgbClr val="6F89F7"/>
      </a:hlink>
      <a:folHlink>
        <a:srgbClr val="CFDB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FEFCB6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E6E4A5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18853</TotalTime>
  <Words>752</Words>
  <Application>Microsoft Macintosh PowerPoint</Application>
  <PresentationFormat>On-screen Show (4:3)</PresentationFormat>
  <Paragraphs>120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Symbol</vt:lpstr>
      <vt:lpstr>Tahoma</vt:lpstr>
      <vt:lpstr>Times New Roman</vt:lpstr>
      <vt:lpstr>Wingdings</vt:lpstr>
      <vt:lpstr>default</vt:lpstr>
      <vt:lpstr>Towards Network-Aware Resource Provisioning in Kubernetes for Fog Computing Applications</vt:lpstr>
      <vt:lpstr>Outline</vt:lpstr>
      <vt:lpstr>PowerPoint Presentation</vt:lpstr>
      <vt:lpstr>Fog Computing</vt:lpstr>
      <vt:lpstr>PowerPoint Presentation</vt:lpstr>
      <vt:lpstr>Kubernetes</vt:lpstr>
      <vt:lpstr>PowerPoint Presentation</vt:lpstr>
      <vt:lpstr>Kubernetes Resource Provisioning</vt:lpstr>
      <vt:lpstr>PowerPoint Presentation</vt:lpstr>
      <vt:lpstr>How to Add New Scheduling Technique?</vt:lpstr>
      <vt:lpstr>Network-Based Scheduler</vt:lpstr>
      <vt:lpstr>Fog Computing Infrastructure</vt:lpstr>
      <vt:lpstr>PowerPoint Presentation</vt:lpstr>
      <vt:lpstr>Evaluation of Network-based Scheduler</vt:lpstr>
      <vt:lpstr>Comparsion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Placement of Programmable  Virtual Network Function Chains</dc:title>
  <dc:creator>Haydar Qarawlus</dc:creator>
  <cp:lastModifiedBy>Abdul Ahad  Ayaz</cp:lastModifiedBy>
  <cp:revision>1251</cp:revision>
  <cp:lastPrinted>2019-05-24T11:30:38Z</cp:lastPrinted>
  <dcterms:created xsi:type="dcterms:W3CDTF">2011-02-22T11:59:53Z</dcterms:created>
  <dcterms:modified xsi:type="dcterms:W3CDTF">2020-07-05T03:16:21Z</dcterms:modified>
</cp:coreProperties>
</file>