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71" r:id="rId11"/>
    <p:sldId id="261" r:id="rId12"/>
    <p:sldId id="272" r:id="rId13"/>
    <p:sldId id="273" r:id="rId14"/>
    <p:sldId id="263" r:id="rId15"/>
    <p:sldId id="264" r:id="rId16"/>
    <p:sldId id="265" r:id="rId17"/>
    <p:sldId id="266" r:id="rId18"/>
  </p:sldIdLst>
  <p:sldSz cx="9144000" cy="6858000" type="screen4x3"/>
  <p:notesSz cx="10234613" cy="7099300"/>
  <p:custDataLst>
    <p:tags r:id="rId20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6C6"/>
    <a:srgbClr val="0D79B6"/>
    <a:srgbClr val="66BAEA"/>
    <a:srgbClr val="E4975B"/>
    <a:srgbClr val="00266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0185" autoAdjust="0"/>
  </p:normalViewPr>
  <p:slideViewPr>
    <p:cSldViewPr>
      <p:cViewPr varScale="1">
        <p:scale>
          <a:sx n="127" d="100"/>
          <a:sy n="127" d="100"/>
        </p:scale>
        <p:origin x="2560" y="192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6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Fig 1: High-level view of  Fog Computing[2]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6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Fig 2: Kubernetes Archietecture[1]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5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Fig 3: Kubernetes Scheduler workflow[1]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92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Fig 4: Pod structure of Network-based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1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Fig 5: Kubernetes-based Fog Computing Infrastructure[1]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0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Table 1: Exection time of different schedulers[1]</a:t>
            </a:r>
          </a:p>
          <a:p>
            <a:r>
              <a:rPr lang="en-DE" dirty="0"/>
              <a:t>Fig 6: Service provision by different schedulers[1]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0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Drag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das 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9B0-7B70-954E-9EC3-2A9AFE28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Towards Network-Aware Resource Provisioning in Kubernetes for Fog Computing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41F9-2E3E-204D-A832-06BABD0AF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Abdul Ahad Ayaz</a:t>
            </a:r>
          </a:p>
        </p:txBody>
      </p:sp>
    </p:spTree>
    <p:extLst>
      <p:ext uri="{BB962C8B-B14F-4D97-AF65-F5344CB8AC3E}">
        <p14:creationId xmlns:p14="http://schemas.microsoft.com/office/powerpoint/2010/main" val="321862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4028-CB04-5F4C-94B7-2FFCF8F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Add New Scheduling Technique?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4644-979E-194E-A5C3-E6280FC3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Building new scheduler from scratch</a:t>
            </a:r>
          </a:p>
          <a:p>
            <a:r>
              <a:rPr lang="en-DE" dirty="0"/>
              <a:t>Extending Kube Scheduler</a:t>
            </a:r>
          </a:p>
          <a:p>
            <a:pPr lvl="1"/>
            <a:r>
              <a:rPr lang="en-DE" dirty="0"/>
              <a:t>Adding new filters or priorities</a:t>
            </a:r>
          </a:p>
          <a:p>
            <a:pPr lvl="1"/>
            <a:r>
              <a:rPr lang="en-DE" dirty="0"/>
              <a:t>Calling external scheduling process by Kube Scheduler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97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96B9-B4BE-D148-AE92-6F1D2B9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3E9C-BB5A-B943-93BA-383F0B41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Implemented using Go Language</a:t>
            </a:r>
          </a:p>
          <a:p>
            <a:r>
              <a:rPr lang="en-DE" dirty="0"/>
              <a:t>Deployed as Pod with two container</a:t>
            </a:r>
          </a:p>
          <a:p>
            <a:pPr lvl="1"/>
            <a:r>
              <a:rPr lang="en-GB" dirty="0"/>
              <a:t>E</a:t>
            </a:r>
            <a:r>
              <a:rPr lang="en-DE" dirty="0"/>
              <a:t>xtender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etwork-scheduler</a:t>
            </a:r>
          </a:p>
          <a:p>
            <a:r>
              <a:rPr lang="en-DE" dirty="0"/>
              <a:t>Node Selection Criteria</a:t>
            </a:r>
          </a:p>
          <a:p>
            <a:pPr lvl="1"/>
            <a:r>
              <a:rPr lang="en-DE" dirty="0"/>
              <a:t>Minimum Round Trip Time (RTT)</a:t>
            </a:r>
          </a:p>
          <a:p>
            <a:pPr lvl="1"/>
            <a:r>
              <a:rPr lang="en-DE" dirty="0"/>
              <a:t>Enough Bandwidth support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772246-0C91-964D-B2C9-05BACE67D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44" y="3636290"/>
            <a:ext cx="4484242" cy="1747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158EB-804E-4B3E-BF06-6CA37DFAF179}"/>
              </a:ext>
            </a:extLst>
          </p:cNvPr>
          <p:cNvSpPr txBox="1"/>
          <p:nvPr/>
        </p:nvSpPr>
        <p:spPr>
          <a:xfrm>
            <a:off x="4453744" y="5652514"/>
            <a:ext cx="4392489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Fig 4: Pod structure of Network-based Scheduler</a:t>
            </a:r>
          </a:p>
        </p:txBody>
      </p:sp>
    </p:spTree>
    <p:extLst>
      <p:ext uri="{BB962C8B-B14F-4D97-AF65-F5344CB8AC3E}">
        <p14:creationId xmlns:p14="http://schemas.microsoft.com/office/powerpoint/2010/main" val="31443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CBB0-1F32-C84B-9EEC-9EAF4DB2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 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24B98-DF93-4DD2-81F7-11F37880BBE5}"/>
              </a:ext>
            </a:extLst>
          </p:cNvPr>
          <p:cNvSpPr txBox="1"/>
          <p:nvPr/>
        </p:nvSpPr>
        <p:spPr>
          <a:xfrm>
            <a:off x="827584" y="6016611"/>
            <a:ext cx="7776864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Fig 5: Kubernetes-based Fog Computing Infrastructure[1]</a:t>
            </a:r>
          </a:p>
        </p:txBody>
      </p:sp>
      <p:pic>
        <p:nvPicPr>
          <p:cNvPr id="6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F6A5D5B-B206-4848-8780-997AC1118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858" y="830163"/>
            <a:ext cx="7026371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36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AB1E-7ACF-D747-BBDB-C60A7D69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Comparison of new scheduling technique with other solutions</a:t>
            </a:r>
          </a:p>
        </p:txBody>
      </p:sp>
    </p:spTree>
    <p:extLst>
      <p:ext uri="{BB962C8B-B14F-4D97-AF65-F5344CB8AC3E}">
        <p14:creationId xmlns:p14="http://schemas.microsoft.com/office/powerpoint/2010/main" val="19074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4A1-1315-3049-88C6-A63F591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 of 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52C1-1B46-F942-960D-9D065161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Smart City Scenario</a:t>
            </a:r>
          </a:p>
          <a:p>
            <a:pPr lvl="1"/>
            <a:r>
              <a:rPr lang="en-DE" dirty="0"/>
              <a:t>Collection of air quality data</a:t>
            </a:r>
          </a:p>
          <a:p>
            <a:r>
              <a:rPr lang="en-DE" dirty="0"/>
              <a:t>Comparison of Three Schedulers</a:t>
            </a:r>
          </a:p>
          <a:p>
            <a:pPr lvl="1"/>
            <a:r>
              <a:rPr lang="en-DE" dirty="0"/>
              <a:t>Kube Scheduler</a:t>
            </a:r>
          </a:p>
          <a:p>
            <a:pPr lvl="1"/>
            <a:r>
              <a:rPr lang="en-DE" dirty="0"/>
              <a:t>Network-based Scheduler</a:t>
            </a:r>
          </a:p>
          <a:p>
            <a:pPr lvl="1"/>
            <a:r>
              <a:rPr lang="en-DE" dirty="0"/>
              <a:t>Random Scheduler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7BD4-4CEC-FC42-8A58-E3FAFABA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2080" y="994665"/>
            <a:ext cx="3475170" cy="25783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90254-F47B-A643-8C46-488CC5A19B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7" y="4751419"/>
            <a:ext cx="4641998" cy="984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ADA93-7647-41F9-A013-D89DC6412A65}"/>
              </a:ext>
            </a:extLst>
          </p:cNvPr>
          <p:cNvSpPr txBox="1"/>
          <p:nvPr/>
        </p:nvSpPr>
        <p:spPr>
          <a:xfrm>
            <a:off x="473196" y="3894341"/>
            <a:ext cx="455270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Table 1: </a:t>
            </a:r>
            <a:r>
              <a:rPr lang="en-GB" sz="1400" dirty="0">
                <a:solidFill>
                  <a:schemeClr val="tx1"/>
                </a:solidFill>
              </a:rPr>
              <a:t>Execution</a:t>
            </a:r>
            <a:r>
              <a:rPr lang="en-DE" sz="1400" dirty="0">
                <a:solidFill>
                  <a:schemeClr val="tx1"/>
                </a:solidFill>
              </a:rPr>
              <a:t> time of different schedulers[1]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8DCC9-0373-4EF8-8069-9D3BAC4DEF4A}"/>
              </a:ext>
            </a:extLst>
          </p:cNvPr>
          <p:cNvSpPr txBox="1"/>
          <p:nvPr/>
        </p:nvSpPr>
        <p:spPr>
          <a:xfrm>
            <a:off x="5004048" y="3640347"/>
            <a:ext cx="4132053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chemeClr val="tx1"/>
                </a:solidFill>
              </a:rPr>
              <a:t>Fig 6: RTT of service deployment by different schedulers[1]</a:t>
            </a:r>
          </a:p>
        </p:txBody>
      </p:sp>
    </p:spTree>
    <p:extLst>
      <p:ext uri="{BB962C8B-B14F-4D97-AF65-F5344CB8AC3E}">
        <p14:creationId xmlns:p14="http://schemas.microsoft.com/office/powerpoint/2010/main" val="2690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D2F-C8B3-AD4A-8075-FB767E2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DFE-713E-B04C-A9B1-DDD10F8F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Orchestrator</a:t>
            </a:r>
          </a:p>
          <a:p>
            <a:pPr lvl="1"/>
            <a:r>
              <a:rPr lang="en-DE" dirty="0" err="1"/>
              <a:t>Fogernetes</a:t>
            </a:r>
            <a:r>
              <a:rPr lang="en-GB" dirty="0"/>
              <a:t> [3]</a:t>
            </a:r>
            <a:endParaRPr lang="en-DE" dirty="0"/>
          </a:p>
          <a:p>
            <a:r>
              <a:rPr lang="en-DE" dirty="0"/>
              <a:t>Based on Scheduling Techniques</a:t>
            </a:r>
          </a:p>
          <a:p>
            <a:pPr lvl="1"/>
            <a:r>
              <a:rPr lang="en-DE" dirty="0"/>
              <a:t>Scheduler [5]</a:t>
            </a:r>
          </a:p>
          <a:p>
            <a:pPr lvl="1"/>
            <a:r>
              <a:rPr lang="en-DE" dirty="0"/>
              <a:t>DYSCO [6]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04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5A02-1779-4B44-BC04-2E68E5C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2D61-D58E-5345-97F2-891D4EE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Fog Computing enables IoT applications</a:t>
            </a:r>
          </a:p>
          <a:p>
            <a:r>
              <a:rPr lang="en-DE" dirty="0"/>
              <a:t>Network-based Scheduler adds extra execution time</a:t>
            </a:r>
          </a:p>
          <a:p>
            <a:r>
              <a:rPr lang="en-DE" dirty="0"/>
              <a:t>Optimized technique considering default scheduler</a:t>
            </a:r>
          </a:p>
          <a:p>
            <a:r>
              <a:rPr lang="en-DE" dirty="0"/>
              <a:t>Works along side the default scheduler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585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E8EF-4962-8042-8C93-8A912150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B67-553F-5349-A3EC-1EA9200F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1500" dirty="0"/>
              <a:t>[1] </a:t>
            </a:r>
            <a:r>
              <a:rPr lang="en-GB" sz="1500" dirty="0"/>
              <a:t>J. Santos, T. </a:t>
            </a:r>
            <a:r>
              <a:rPr lang="en-GB" sz="1500" dirty="0" err="1"/>
              <a:t>Wauters</a:t>
            </a:r>
            <a:r>
              <a:rPr lang="en-GB" sz="1500" dirty="0"/>
              <a:t>, B. </a:t>
            </a:r>
            <a:r>
              <a:rPr lang="en-GB" sz="1500" dirty="0" err="1"/>
              <a:t>Volckaert</a:t>
            </a:r>
            <a:r>
              <a:rPr lang="en-GB" sz="1500" dirty="0"/>
              <a:t>, and F. De </a:t>
            </a:r>
            <a:r>
              <a:rPr lang="en-GB" sz="1500" dirty="0" err="1"/>
              <a:t>Turck</a:t>
            </a:r>
            <a:r>
              <a:rPr lang="en-GB" sz="1500" dirty="0"/>
              <a:t>. “Towards network-Aware resource provisioning in </a:t>
            </a:r>
            <a:r>
              <a:rPr lang="en-GB" sz="1500" dirty="0" err="1"/>
              <a:t>kubernetes</a:t>
            </a:r>
            <a:r>
              <a:rPr lang="en-GB" sz="1500" dirty="0"/>
              <a:t> for fog </a:t>
            </a:r>
            <a:r>
              <a:rPr lang="en-GB" sz="1500" dirty="0" err="1"/>
              <a:t>comput</a:t>
            </a:r>
            <a:r>
              <a:rPr lang="en-GB" sz="1500" dirty="0"/>
              <a:t>- </a:t>
            </a:r>
            <a:r>
              <a:rPr lang="en-GB" sz="1500" dirty="0" err="1"/>
              <a:t>ing</a:t>
            </a:r>
            <a:r>
              <a:rPr lang="en-GB" sz="1500" dirty="0"/>
              <a:t> applications”. In: http : / / physics . </a:t>
            </a:r>
            <a:r>
              <a:rPr lang="en-GB" sz="1500" dirty="0" err="1"/>
              <a:t>nist.gov</a:t>
            </a:r>
            <a:r>
              <a:rPr lang="en-GB" sz="1500" dirty="0"/>
              <a:t>/Document/sp811.pdf. IEEE Conference on Network </a:t>
            </a:r>
            <a:r>
              <a:rPr lang="en-GB" sz="1500" dirty="0" err="1"/>
              <a:t>Softwarization</a:t>
            </a:r>
            <a:r>
              <a:rPr lang="en-GB" sz="1500" dirty="0"/>
              <a:t> Un- leashing the Power of Network </a:t>
            </a:r>
            <a:r>
              <a:rPr lang="en-GB" sz="1500" dirty="0" err="1"/>
              <a:t>Softwariza</a:t>
            </a:r>
            <a:r>
              <a:rPr lang="en-GB" sz="1500" dirty="0"/>
              <a:t>- </a:t>
            </a:r>
            <a:r>
              <a:rPr lang="en-GB" sz="1500" dirty="0" err="1"/>
              <a:t>tion</a:t>
            </a:r>
            <a:r>
              <a:rPr lang="en-GB" sz="1500" dirty="0"/>
              <a:t>, </a:t>
            </a:r>
            <a:r>
              <a:rPr lang="en-GB" sz="1500" dirty="0" err="1"/>
              <a:t>NetSoft</a:t>
            </a:r>
            <a:r>
              <a:rPr lang="en-GB" sz="1500" dirty="0"/>
              <a:t> 2019, 2019.</a:t>
            </a:r>
          </a:p>
          <a:p>
            <a:pPr marL="0" indent="0">
              <a:buNone/>
            </a:pPr>
            <a:r>
              <a:rPr lang="en-GB" sz="1500" dirty="0"/>
              <a:t>[2] L. F. </a:t>
            </a:r>
            <a:r>
              <a:rPr lang="en-GB" sz="1500" dirty="0" err="1"/>
              <a:t>Bittencourt</a:t>
            </a:r>
            <a:r>
              <a:rPr lang="en-GB" sz="1500" dirty="0"/>
              <a:t>, J. Diaz-Montes, R. </a:t>
            </a:r>
            <a:r>
              <a:rPr lang="en-GB" sz="1500" dirty="0" err="1"/>
              <a:t>Buyya</a:t>
            </a:r>
            <a:r>
              <a:rPr lang="en-GB" sz="1500" dirty="0"/>
              <a:t>, O. F. Rana, and M. Parashar. “Mobility- Aware Application Scheduling in Fog Com- </a:t>
            </a:r>
            <a:r>
              <a:rPr lang="en-GB" sz="1500" dirty="0" err="1"/>
              <a:t>puting</a:t>
            </a:r>
            <a:r>
              <a:rPr lang="en-GB" sz="1500" dirty="0"/>
              <a:t>”. In: (2017). https://</a:t>
            </a:r>
            <a:r>
              <a:rPr lang="en-GB" sz="1500" dirty="0" err="1"/>
              <a:t>ieeexplore</a:t>
            </a:r>
            <a:r>
              <a:rPr lang="en-GB" sz="1500" dirty="0"/>
              <a:t>. </a:t>
            </a:r>
            <a:r>
              <a:rPr lang="en-GB" sz="1500" dirty="0" err="1"/>
              <a:t>ieee.org</a:t>
            </a:r>
            <a:r>
              <a:rPr lang="en-GB" sz="1500" dirty="0"/>
              <a:t>/document/7912261</a:t>
            </a:r>
          </a:p>
          <a:p>
            <a:pPr marL="0" indent="0">
              <a:buNone/>
            </a:pPr>
            <a:r>
              <a:rPr lang="en-GB" sz="1500" dirty="0"/>
              <a:t>[3] C. </a:t>
            </a:r>
            <a:r>
              <a:rPr lang="en-GB" sz="1500" dirty="0" err="1"/>
              <a:t>Wöbker</a:t>
            </a:r>
            <a:r>
              <a:rPr lang="en-GB" sz="1500" dirty="0"/>
              <a:t>, A. Seitz, H. Mueller, and B. </a:t>
            </a:r>
            <a:r>
              <a:rPr lang="en-GB" sz="1500" dirty="0" err="1"/>
              <a:t>Bruegge</a:t>
            </a:r>
            <a:r>
              <a:rPr lang="en-GB" sz="1500" dirty="0"/>
              <a:t>. “</a:t>
            </a:r>
            <a:r>
              <a:rPr lang="en-GB" sz="1500" dirty="0" err="1"/>
              <a:t>Fogernetes</a:t>
            </a:r>
            <a:r>
              <a:rPr lang="en-GB" sz="1500" dirty="0"/>
              <a:t>: Deployment and man- </a:t>
            </a:r>
            <a:r>
              <a:rPr lang="en-GB" sz="1500" dirty="0" err="1"/>
              <a:t>agement</a:t>
            </a:r>
            <a:r>
              <a:rPr lang="en-GB" sz="1500" dirty="0"/>
              <a:t> of fog computing applications”. In: https : / / </a:t>
            </a:r>
            <a:r>
              <a:rPr lang="en-GB" sz="1500" dirty="0" err="1"/>
              <a:t>ieeexplore</a:t>
            </a:r>
            <a:r>
              <a:rPr lang="en-GB" sz="1500" dirty="0"/>
              <a:t> . </a:t>
            </a:r>
            <a:r>
              <a:rPr lang="en-GB" sz="1500" dirty="0" err="1"/>
              <a:t>ieee</a:t>
            </a:r>
            <a:r>
              <a:rPr lang="en-GB" sz="1500" dirty="0"/>
              <a:t> . org / document / 8406321. IEEE/IFIP Network Operations and Management Symposium: Cognitive Management in a Cyber World, NOMS 2018, 2018. </a:t>
            </a:r>
          </a:p>
          <a:p>
            <a:pPr marL="0" indent="0">
              <a:buNone/>
            </a:pPr>
            <a:r>
              <a:rPr lang="en-GB" sz="1500" dirty="0"/>
              <a:t>[4] A. </a:t>
            </a:r>
            <a:r>
              <a:rPr lang="en-GB" sz="1500" dirty="0" err="1"/>
              <a:t>Reale</a:t>
            </a:r>
            <a:r>
              <a:rPr lang="en-GB" sz="1500" dirty="0"/>
              <a:t>, P. Kiss, M. </a:t>
            </a:r>
            <a:r>
              <a:rPr lang="en-GB" sz="1500" dirty="0" err="1"/>
              <a:t>Tóth</a:t>
            </a:r>
            <a:r>
              <a:rPr lang="en-GB" sz="1500" dirty="0"/>
              <a:t>, and Z. </a:t>
            </a:r>
            <a:r>
              <a:rPr lang="en-GB" sz="1500" dirty="0" err="1"/>
              <a:t>Horváth</a:t>
            </a:r>
            <a:r>
              <a:rPr lang="en-GB" sz="1500" dirty="0"/>
              <a:t>. Designing a decentralized container based Fog computing framework for task </a:t>
            </a:r>
            <a:r>
              <a:rPr lang="en-GB" sz="1500" dirty="0" err="1"/>
              <a:t>distribu</a:t>
            </a:r>
            <a:r>
              <a:rPr lang="en-GB" sz="1500" dirty="0"/>
              <a:t>- </a:t>
            </a:r>
            <a:r>
              <a:rPr lang="en-GB" sz="1500" dirty="0" err="1"/>
              <a:t>tion</a:t>
            </a:r>
            <a:r>
              <a:rPr lang="en-GB" sz="1500" dirty="0"/>
              <a:t> and management. Tech. rep. http:// </a:t>
            </a:r>
            <a:r>
              <a:rPr lang="en-GB" sz="1500" dirty="0" err="1"/>
              <a:t>www.naun.org</a:t>
            </a:r>
            <a:r>
              <a:rPr lang="en-GB" sz="1500" dirty="0"/>
              <a:t>/main/</a:t>
            </a:r>
            <a:r>
              <a:rPr lang="en-GB" sz="1500" dirty="0" err="1"/>
              <a:t>UPress</a:t>
            </a:r>
            <a:r>
              <a:rPr lang="en-GB" sz="1500" dirty="0"/>
              <a:t>/cc/2019/ a022012-044.pdf. 2019.</a:t>
            </a:r>
          </a:p>
          <a:p>
            <a:pPr marL="0" indent="0">
              <a:buNone/>
            </a:pPr>
            <a:r>
              <a:rPr lang="en-GB" sz="1500" dirty="0"/>
              <a:t>[5] D. </a:t>
            </a:r>
            <a:r>
              <a:rPr lang="en-GB" sz="1500" dirty="0" err="1"/>
              <a:t>Haja</a:t>
            </a:r>
            <a:r>
              <a:rPr lang="en-GB" sz="1500" dirty="0"/>
              <a:t>, M. </a:t>
            </a:r>
            <a:r>
              <a:rPr lang="en-GB" sz="1500" dirty="0" err="1"/>
              <a:t>Szalay</a:t>
            </a:r>
            <a:r>
              <a:rPr lang="en-GB" sz="1500" dirty="0"/>
              <a:t>, B. </a:t>
            </a:r>
            <a:r>
              <a:rPr lang="en-GB" sz="1500" dirty="0" err="1"/>
              <a:t>Sonkoly</a:t>
            </a:r>
            <a:r>
              <a:rPr lang="en-GB" sz="1500" dirty="0"/>
              <a:t>, G. </a:t>
            </a:r>
            <a:r>
              <a:rPr lang="en-GB" sz="1500" dirty="0" err="1"/>
              <a:t>Pongracz</a:t>
            </a:r>
            <a:r>
              <a:rPr lang="en-GB" sz="1500" dirty="0"/>
              <a:t>, and L. </a:t>
            </a:r>
            <a:r>
              <a:rPr lang="en-GB" sz="1500" dirty="0" err="1"/>
              <a:t>Toka</a:t>
            </a:r>
            <a:r>
              <a:rPr lang="en-GB" sz="1500" dirty="0"/>
              <a:t>. “Sharpening Kubernetes for the Edge”. In: https://</a:t>
            </a:r>
            <a:r>
              <a:rPr lang="en-GB" sz="1500" dirty="0" err="1"/>
              <a:t>dl.acm.org</a:t>
            </a:r>
            <a:r>
              <a:rPr lang="en-GB" sz="1500" dirty="0"/>
              <a:t>/</a:t>
            </a:r>
            <a:r>
              <a:rPr lang="en-GB" sz="1500" dirty="0" err="1"/>
              <a:t>doi</a:t>
            </a:r>
            <a:r>
              <a:rPr lang="en-GB" sz="1500" dirty="0"/>
              <a:t>/ 10.1145/3342280.3342335. SIGCOMM 2019 - Proceedings of the 2019 ACM SIG- COMM Conference Posters and Demos, Part of SIGCOMM 2019, 2019</a:t>
            </a:r>
          </a:p>
          <a:p>
            <a:pPr marL="0" indent="0">
              <a:buNone/>
            </a:pPr>
            <a:r>
              <a:rPr lang="en-GB" sz="1500" dirty="0"/>
              <a:t>[6] L. Mittermeier, F. </a:t>
            </a:r>
            <a:r>
              <a:rPr lang="en-GB" sz="1500" dirty="0" err="1"/>
              <a:t>Katenbrink</a:t>
            </a:r>
            <a:r>
              <a:rPr lang="en-GB" sz="1500" dirty="0"/>
              <a:t>, A. Seitz, H. Muller, and B. </a:t>
            </a:r>
            <a:r>
              <a:rPr lang="en-GB" sz="1500" dirty="0" err="1"/>
              <a:t>Bruegge</a:t>
            </a:r>
            <a:r>
              <a:rPr lang="en-GB" sz="1500" dirty="0"/>
              <a:t>. “Dynamic </a:t>
            </a:r>
            <a:r>
              <a:rPr lang="en-GB" sz="1500" dirty="0" err="1"/>
              <a:t>schedul</a:t>
            </a:r>
            <a:r>
              <a:rPr lang="en-GB" sz="1500" dirty="0"/>
              <a:t>- </a:t>
            </a:r>
            <a:r>
              <a:rPr lang="en-GB" sz="1500" dirty="0" err="1"/>
              <a:t>ing</a:t>
            </a:r>
            <a:r>
              <a:rPr lang="en-GB" sz="1500" dirty="0"/>
              <a:t> for seamless computing”. In: https : / / </a:t>
            </a:r>
            <a:r>
              <a:rPr lang="en-GB" sz="1500" dirty="0" err="1"/>
              <a:t>ieeexplore</a:t>
            </a:r>
            <a:r>
              <a:rPr lang="en-GB" sz="1500" dirty="0"/>
              <a:t> . </a:t>
            </a:r>
            <a:r>
              <a:rPr lang="en-GB" sz="1500" dirty="0" err="1"/>
              <a:t>ieee</a:t>
            </a:r>
            <a:r>
              <a:rPr lang="en-GB" sz="1500" dirty="0"/>
              <a:t> . org / stamp / stamp . </a:t>
            </a:r>
            <a:r>
              <a:rPr lang="en-GB" sz="1500" dirty="0" err="1"/>
              <a:t>jsp</a:t>
            </a:r>
            <a:r>
              <a:rPr lang="en-GB" sz="1500" dirty="0"/>
              <a:t> ? </a:t>
            </a:r>
            <a:r>
              <a:rPr lang="en-GB" sz="1500" dirty="0" err="1"/>
              <a:t>tp</a:t>
            </a:r>
            <a:r>
              <a:rPr lang="en-GB" sz="1500" dirty="0"/>
              <a:t> = &amp;</a:t>
            </a:r>
            <a:r>
              <a:rPr lang="en-GB" sz="1500" dirty="0" err="1"/>
              <a:t>arnumber</a:t>
            </a:r>
            <a:r>
              <a:rPr lang="en-GB" sz="1500" dirty="0"/>
              <a:t> = 8567371. Proceedings-8th IEEE International </a:t>
            </a:r>
            <a:r>
              <a:rPr lang="en-GB" sz="1500" dirty="0" err="1"/>
              <a:t>Sympo</a:t>
            </a:r>
            <a:r>
              <a:rPr lang="en-GB" sz="1500" dirty="0"/>
              <a:t>- </a:t>
            </a:r>
            <a:r>
              <a:rPr lang="en-GB" sz="1500" dirty="0" err="1"/>
              <a:t>sium</a:t>
            </a:r>
            <a:r>
              <a:rPr lang="en-GB" sz="1500" dirty="0"/>
              <a:t> on Cloud and Services Computing, SC2 2018, 2018.</a:t>
            </a:r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1082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CC-25BB-5149-A725-1B449D5B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083-A7AE-BB41-AED9-27E4451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Fog Computing and IoT?</a:t>
            </a:r>
          </a:p>
          <a:p>
            <a:r>
              <a:rPr lang="en-DE" dirty="0"/>
              <a:t>Why using Kubernetes for Fog Computing Applications?</a:t>
            </a:r>
          </a:p>
          <a:p>
            <a:r>
              <a:rPr lang="en-DE" dirty="0"/>
              <a:t>What are the main components of Kubernetes?</a:t>
            </a:r>
          </a:p>
          <a:p>
            <a:r>
              <a:rPr lang="en-DE" dirty="0"/>
              <a:t>How Kubernetes schedule resources and its drawbacks?</a:t>
            </a:r>
          </a:p>
          <a:p>
            <a:r>
              <a:rPr lang="en-DE" dirty="0"/>
              <a:t>New scheduling technique</a:t>
            </a:r>
          </a:p>
          <a:p>
            <a:r>
              <a:rPr lang="en-DE" dirty="0"/>
              <a:t>Comparison of new scheduling technique with other solutions</a:t>
            </a:r>
          </a:p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26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4E39-F211-4E42-81C3-09BF57B5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What is Fog Computing and IoT?</a:t>
            </a:r>
          </a:p>
          <a:p>
            <a:pPr marL="0" indent="0" algn="ctr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CA16-67FD-FC41-8E72-CBDDFDD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9B07-8009-2C42-82FD-044E24F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Concept of Fog Compuing</a:t>
            </a:r>
          </a:p>
          <a:p>
            <a:r>
              <a:rPr lang="en-DE" dirty="0"/>
              <a:t>Fog Computing vs Cloud Computing</a:t>
            </a:r>
          </a:p>
          <a:p>
            <a:pPr lvl="1"/>
            <a:r>
              <a:rPr lang="en-DE" dirty="0"/>
              <a:t>Cloud: OpenStack, AWS</a:t>
            </a:r>
          </a:p>
          <a:p>
            <a:pPr lvl="1"/>
            <a:r>
              <a:rPr lang="en-DE" dirty="0"/>
              <a:t>Containers: Kubernetes, Docker Swarm</a:t>
            </a:r>
          </a:p>
          <a:p>
            <a:endParaRPr lang="en-DE" dirty="0"/>
          </a:p>
          <a:p>
            <a:r>
              <a:rPr lang="en-DE" dirty="0"/>
              <a:t>IoT based Applications</a:t>
            </a:r>
          </a:p>
          <a:p>
            <a:r>
              <a:rPr lang="en-DE" dirty="0"/>
              <a:t>IoT Application Resource:</a:t>
            </a:r>
          </a:p>
          <a:p>
            <a:pPr lvl="1"/>
            <a:r>
              <a:rPr lang="en-DE" dirty="0"/>
              <a:t>VM</a:t>
            </a:r>
          </a:p>
          <a:p>
            <a:pPr lvl="1"/>
            <a:r>
              <a:rPr lang="en-DE" dirty="0"/>
              <a:t>Containers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B6E364D-CE5D-0A49-B21B-B5ACA8C04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8" y="2860207"/>
            <a:ext cx="3481288" cy="2080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1AE52-08F6-41DC-A4AE-281FD5B914D1}"/>
              </a:ext>
            </a:extLst>
          </p:cNvPr>
          <p:cNvSpPr txBox="1"/>
          <p:nvPr/>
        </p:nvSpPr>
        <p:spPr>
          <a:xfrm>
            <a:off x="5796136" y="5024148"/>
            <a:ext cx="292400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Fig 1: High-level view of  Fog Computing[2</a:t>
            </a:r>
            <a:r>
              <a:rPr lang="en-GB" sz="1400" dirty="0">
                <a:solidFill>
                  <a:schemeClr val="tx1"/>
                </a:solidFill>
              </a:rPr>
              <a:t>]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5A06-E778-AF43-A7D3-F842B356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Why using Kubernetes for Fog Computing Applications?</a:t>
            </a:r>
          </a:p>
          <a:p>
            <a:pPr marL="0" indent="0" algn="ctr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07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8E9-4519-F547-BF17-06EF1272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32A3-9EED-304A-B12B-20F078F8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Master Node</a:t>
            </a:r>
          </a:p>
          <a:p>
            <a:pPr lvl="1"/>
            <a:r>
              <a:rPr lang="en-GB" dirty="0"/>
              <a:t>Worker Node</a:t>
            </a:r>
          </a:p>
          <a:p>
            <a:r>
              <a:rPr lang="en-GB" dirty="0"/>
              <a:t>Main Components</a:t>
            </a:r>
          </a:p>
          <a:p>
            <a:pPr lvl="1"/>
            <a:r>
              <a:rPr lang="en-GB" dirty="0"/>
              <a:t>Controller Manager</a:t>
            </a:r>
          </a:p>
          <a:p>
            <a:pPr lvl="1"/>
            <a:r>
              <a:rPr lang="en-GB" dirty="0" err="1"/>
              <a:t>Kube</a:t>
            </a:r>
            <a:r>
              <a:rPr lang="en-GB" dirty="0"/>
              <a:t> Scheduler</a:t>
            </a:r>
          </a:p>
          <a:p>
            <a:pPr lvl="1"/>
            <a:r>
              <a:rPr lang="en-GB" dirty="0"/>
              <a:t>Pod</a:t>
            </a:r>
          </a:p>
          <a:p>
            <a:pPr lvl="1"/>
            <a:r>
              <a:rPr lang="en-GB" dirty="0"/>
              <a:t>Image Registry</a:t>
            </a:r>
          </a:p>
          <a:p>
            <a:r>
              <a:rPr lang="en-DE" dirty="0"/>
              <a:t>Orchestration</a:t>
            </a:r>
          </a:p>
          <a:p>
            <a:pPr lvl="1"/>
            <a:r>
              <a:rPr lang="en-DE" dirty="0"/>
              <a:t>Starting/stoping of applications</a:t>
            </a:r>
          </a:p>
          <a:p>
            <a:pPr lvl="1"/>
            <a:r>
              <a:rPr lang="en-DE" dirty="0"/>
              <a:t>Scalabilty of applications</a:t>
            </a:r>
          </a:p>
          <a:p>
            <a:pPr lvl="1"/>
            <a:r>
              <a:rPr lang="en-DE" dirty="0"/>
              <a:t>Load management</a:t>
            </a:r>
          </a:p>
          <a:p>
            <a:pPr lvl="1"/>
            <a:r>
              <a:rPr lang="en-DE" dirty="0"/>
              <a:t>Health monitoring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1AF95-C9FF-AB4E-99D5-D1B27B17B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80" y="914400"/>
            <a:ext cx="3499095" cy="487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2471BC-05C7-4105-8B04-CAB426ACDC56}"/>
              </a:ext>
            </a:extLst>
          </p:cNvPr>
          <p:cNvSpPr txBox="1"/>
          <p:nvPr/>
        </p:nvSpPr>
        <p:spPr>
          <a:xfrm>
            <a:off x="5652120" y="5805264"/>
            <a:ext cx="3096344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Fig 2: Kubernetes </a:t>
            </a:r>
            <a:r>
              <a:rPr lang="en-GB" sz="1400" dirty="0">
                <a:solidFill>
                  <a:schemeClr val="tx1"/>
                </a:solidFill>
              </a:rPr>
              <a:t>Architecture</a:t>
            </a:r>
            <a:r>
              <a:rPr lang="en-DE" sz="1400" dirty="0">
                <a:solidFill>
                  <a:schemeClr val="tx1"/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574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6C14-0DFB-6349-B929-09F0AE1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How Kubernetes schedule resources and its drawbacks?</a:t>
            </a:r>
          </a:p>
        </p:txBody>
      </p:sp>
    </p:spTree>
    <p:extLst>
      <p:ext uri="{BB962C8B-B14F-4D97-AF65-F5344CB8AC3E}">
        <p14:creationId xmlns:p14="http://schemas.microsoft.com/office/powerpoint/2010/main" val="34720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FF45-4A67-F645-8277-A592CB3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 Resource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EF46-E98F-E64E-8CF9-7F5F0371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 Scheduler: “Kube Scheduler”</a:t>
            </a:r>
          </a:p>
          <a:p>
            <a:r>
              <a:rPr lang="en-DE" dirty="0"/>
              <a:t>Used for Pod deployment across Worker Nodes</a:t>
            </a:r>
          </a:p>
          <a:p>
            <a:r>
              <a:rPr lang="en-DE" dirty="0"/>
              <a:t>Node selection criteria:</a:t>
            </a:r>
          </a:p>
          <a:p>
            <a:pPr lvl="1"/>
            <a:r>
              <a:rPr lang="en-DE" dirty="0"/>
              <a:t>Node Filtering</a:t>
            </a:r>
          </a:p>
          <a:p>
            <a:pPr lvl="2"/>
            <a:r>
              <a:rPr lang="en-DE" dirty="0"/>
              <a:t>Pod Fits Host Ports</a:t>
            </a:r>
          </a:p>
          <a:p>
            <a:pPr lvl="2"/>
            <a:r>
              <a:rPr lang="en-DE" dirty="0"/>
              <a:t>Pod Fits Resources</a:t>
            </a:r>
          </a:p>
          <a:p>
            <a:pPr lvl="1"/>
            <a:r>
              <a:rPr lang="en-DE" dirty="0"/>
              <a:t>Node Priority/Scoring</a:t>
            </a:r>
          </a:p>
          <a:p>
            <a:pPr lvl="2"/>
            <a:r>
              <a:rPr lang="en-DE" dirty="0"/>
              <a:t>Least Request Priority</a:t>
            </a:r>
          </a:p>
          <a:p>
            <a:pPr lvl="2"/>
            <a:r>
              <a:rPr lang="en-DE" dirty="0"/>
              <a:t>Image Locality Priority</a:t>
            </a:r>
          </a:p>
          <a:p>
            <a:r>
              <a:rPr lang="en-DE" dirty="0"/>
              <a:t>Drawbacks</a:t>
            </a:r>
          </a:p>
          <a:p>
            <a:pPr lvl="1"/>
            <a:r>
              <a:rPr lang="en-DE" dirty="0"/>
              <a:t>No network resources consideration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C9C2A-1942-FB4B-9ED2-C41198621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58" y="2063512"/>
            <a:ext cx="3507879" cy="378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D91B5-4F18-47FA-857C-B3D920815AC8}"/>
              </a:ext>
            </a:extLst>
          </p:cNvPr>
          <p:cNvSpPr txBox="1"/>
          <p:nvPr/>
        </p:nvSpPr>
        <p:spPr>
          <a:xfrm>
            <a:off x="5424737" y="5849889"/>
            <a:ext cx="360040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Fig 3: Kubernetes Scheduler workflow[1]</a:t>
            </a:r>
          </a:p>
        </p:txBody>
      </p:sp>
    </p:spTree>
    <p:extLst>
      <p:ext uri="{BB962C8B-B14F-4D97-AF65-F5344CB8AC3E}">
        <p14:creationId xmlns:p14="http://schemas.microsoft.com/office/powerpoint/2010/main" val="12110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80D3-FC25-A84B-91CC-CA2160E2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Need for New Scheduling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806032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19397</TotalTime>
  <Words>864</Words>
  <Application>Microsoft Macintosh PowerPoint</Application>
  <PresentationFormat>On-screen Show (4:3)</PresentationFormat>
  <Paragraphs>136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Symbol</vt:lpstr>
      <vt:lpstr>Tahoma</vt:lpstr>
      <vt:lpstr>Times New Roman</vt:lpstr>
      <vt:lpstr>Wingdings</vt:lpstr>
      <vt:lpstr>default</vt:lpstr>
      <vt:lpstr>Towards Network-Aware Resource Provisioning in Kubernetes for Fog Computing Applications</vt:lpstr>
      <vt:lpstr>Outline</vt:lpstr>
      <vt:lpstr>PowerPoint Presentation</vt:lpstr>
      <vt:lpstr>Fog Computing</vt:lpstr>
      <vt:lpstr>PowerPoint Presentation</vt:lpstr>
      <vt:lpstr>Kubernetes</vt:lpstr>
      <vt:lpstr>PowerPoint Presentation</vt:lpstr>
      <vt:lpstr>Kubernetes Resource Provisioning</vt:lpstr>
      <vt:lpstr>PowerPoint Presentation</vt:lpstr>
      <vt:lpstr>How to Add New Scheduling Technique?</vt:lpstr>
      <vt:lpstr>Network-Based Scheduler</vt:lpstr>
      <vt:lpstr>Fog Computing Infrastructure</vt:lpstr>
      <vt:lpstr>PowerPoint Presentation</vt:lpstr>
      <vt:lpstr>Evaluation of Network-based Scheduler</vt:lpstr>
      <vt:lpstr>Comparsion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Haydar Qarawlus</dc:creator>
  <cp:lastModifiedBy>Abdul Ahad  Ayaz</cp:lastModifiedBy>
  <cp:revision>1269</cp:revision>
  <cp:lastPrinted>2019-05-24T11:30:38Z</cp:lastPrinted>
  <dcterms:created xsi:type="dcterms:W3CDTF">2011-02-22T11:59:53Z</dcterms:created>
  <dcterms:modified xsi:type="dcterms:W3CDTF">2020-07-06T08:22:01Z</dcterms:modified>
</cp:coreProperties>
</file>