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10234613" cy="7099300"/>
  <p:custDataLst>
    <p:tags r:id="rId14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6C6"/>
    <a:srgbClr val="0D79B6"/>
    <a:srgbClr val="66BAEA"/>
    <a:srgbClr val="E4975B"/>
    <a:srgbClr val="00266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0208" autoAdjust="0"/>
  </p:normalViewPr>
  <p:slideViewPr>
    <p:cSldViewPr>
      <p:cViewPr varScale="1">
        <p:scale>
          <a:sx n="152" d="100"/>
          <a:sy n="152" d="100"/>
        </p:scale>
        <p:origin x="2744" y="192"/>
      </p:cViewPr>
      <p:guideLst/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3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6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8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4200" y="596265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charset="0"/>
              </a:rPr>
              <a:t>Computer Networks Group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de-DE" sz="1800" dirty="0">
                <a:solidFill>
                  <a:schemeClr val="tx1"/>
                </a:solidFill>
                <a:latin typeface="Tahoma" charset="0"/>
              </a:rPr>
              <a:t>Universität Paderborn</a:t>
            </a:r>
            <a:endParaRPr lang="en-US" sz="180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pic>
        <p:nvPicPr>
          <p:cNvPr id="7" name="Picture 15" descr="uni-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5967413"/>
            <a:ext cx="657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1963" y="150813"/>
            <a:ext cx="2132012" cy="5954712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0" y="150813"/>
            <a:ext cx="6246813" cy="5954712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Drag </a:t>
            </a:r>
            <a:r>
              <a:rPr lang="de-DE" noProof="0" dirty="0" err="1"/>
              <a:t>picture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das </a:t>
            </a:r>
            <a:r>
              <a:rPr lang="en-US" dirty="0" err="1"/>
              <a:t>Titelformat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die </a:t>
            </a:r>
            <a:r>
              <a:rPr lang="en-US" dirty="0" err="1"/>
              <a:t>Formate</a:t>
            </a:r>
            <a:r>
              <a:rPr lang="en-US" dirty="0"/>
              <a:t> des </a:t>
            </a:r>
            <a:r>
              <a:rPr lang="en-US" dirty="0" err="1"/>
              <a:t>Vorlagentextes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Ebene</a:t>
            </a:r>
          </a:p>
          <a:p>
            <a:pPr lvl="2"/>
            <a:r>
              <a:rPr lang="en-US" dirty="0" err="1"/>
              <a:t>Dritte</a:t>
            </a:r>
            <a:r>
              <a:rPr lang="en-US" dirty="0"/>
              <a:t> Ebene</a:t>
            </a:r>
          </a:p>
          <a:p>
            <a:pPr lvl="3"/>
            <a:r>
              <a:rPr lang="en-US" dirty="0" err="1"/>
              <a:t>Vierte</a:t>
            </a:r>
            <a:r>
              <a:rPr lang="en-US" dirty="0"/>
              <a:t> Ebene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Ebene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340475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endParaRPr lang="en-US" dirty="0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pic>
        <p:nvPicPr>
          <p:cNvPr id="1034" name="Picture 30" descr="uni-logo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97613"/>
            <a:ext cx="5159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9B0-7B70-954E-9EC3-2A9AFE28E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Towards Network-Aware Resource Provisioning in Kubernetes for Fog Computing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241F9-2E3E-204D-A832-06BABD0AF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Abdul Ahad Ayaz</a:t>
            </a:r>
          </a:p>
        </p:txBody>
      </p:sp>
    </p:spTree>
    <p:extLst>
      <p:ext uri="{BB962C8B-B14F-4D97-AF65-F5344CB8AC3E}">
        <p14:creationId xmlns:p14="http://schemas.microsoft.com/office/powerpoint/2010/main" val="321862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5A02-1779-4B44-BC04-2E68E5C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2D61-D58E-5345-97F2-891D4EE6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Conclusion </a:t>
            </a:r>
          </a:p>
          <a:p>
            <a:pPr lvl="1"/>
            <a:r>
              <a:rPr lang="en-DE" dirty="0"/>
              <a:t>Network-based Scheduler adds extra execution time</a:t>
            </a:r>
          </a:p>
          <a:p>
            <a:pPr lvl="1"/>
            <a:r>
              <a:rPr lang="en-DE" dirty="0"/>
              <a:t>Optimized technique considering default scheduler</a:t>
            </a:r>
          </a:p>
          <a:p>
            <a:pPr lvl="1"/>
            <a:r>
              <a:rPr lang="en-DE" dirty="0"/>
              <a:t>Works along side the default scheduler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585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E8EF-4962-8042-8C93-8A912150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AB67-553F-5349-A3EC-1EA9200F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Added after advisor reviews</a:t>
            </a:r>
          </a:p>
        </p:txBody>
      </p:sp>
    </p:spTree>
    <p:extLst>
      <p:ext uri="{BB962C8B-B14F-4D97-AF65-F5344CB8AC3E}">
        <p14:creationId xmlns:p14="http://schemas.microsoft.com/office/powerpoint/2010/main" val="210828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D8CC-25BB-5149-A725-1B449D5B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4083-A7AE-BB41-AED9-27E44519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IoT and Fog Computing?</a:t>
            </a:r>
          </a:p>
          <a:p>
            <a:r>
              <a:rPr lang="en-DE" dirty="0"/>
              <a:t>Why using Kubernetes for Fog Computing Applications?</a:t>
            </a:r>
          </a:p>
          <a:p>
            <a:r>
              <a:rPr lang="en-DE" dirty="0"/>
              <a:t>What are the main components of Kubernetes?</a:t>
            </a:r>
          </a:p>
          <a:p>
            <a:r>
              <a:rPr lang="en-DE" dirty="0"/>
              <a:t>How Kubernetes schedule resources and its darwbacks?</a:t>
            </a:r>
          </a:p>
          <a:p>
            <a:r>
              <a:rPr lang="en-DE" dirty="0"/>
              <a:t>New scheduling technique.</a:t>
            </a:r>
          </a:p>
          <a:p>
            <a:r>
              <a:rPr lang="en-DE" dirty="0"/>
              <a:t>Comparison of new scheduling technique with other solutions.</a:t>
            </a:r>
          </a:p>
          <a:p>
            <a:r>
              <a:rPr lang="en-DE" dirty="0"/>
              <a:t>Conclusion.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626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CA16-67FD-FC41-8E72-CBDDFDD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Fog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9B07-8009-2C42-82FD-044E24F4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Concept of Fog Compuing</a:t>
            </a:r>
          </a:p>
          <a:p>
            <a:r>
              <a:rPr lang="en-DE" dirty="0"/>
              <a:t>IoT based Applications</a:t>
            </a:r>
          </a:p>
          <a:p>
            <a:r>
              <a:rPr lang="en-DE" dirty="0"/>
              <a:t>IoT Application Resource:</a:t>
            </a:r>
          </a:p>
          <a:p>
            <a:pPr lvl="1"/>
            <a:r>
              <a:rPr lang="en-DE" dirty="0"/>
              <a:t>VM</a:t>
            </a:r>
          </a:p>
          <a:p>
            <a:pPr lvl="1"/>
            <a:r>
              <a:rPr lang="en-DE" dirty="0"/>
              <a:t>Containers</a:t>
            </a:r>
          </a:p>
          <a:p>
            <a:r>
              <a:rPr lang="en-DE" dirty="0"/>
              <a:t>Fog Computing vs Cloud Computing</a:t>
            </a:r>
          </a:p>
          <a:p>
            <a:pPr lvl="1"/>
            <a:r>
              <a:rPr lang="en-DE" dirty="0"/>
              <a:t>Cloud: OpenStack, AWS</a:t>
            </a:r>
          </a:p>
          <a:p>
            <a:pPr lvl="1"/>
            <a:r>
              <a:rPr lang="en-DE" dirty="0"/>
              <a:t>Containers: Kubernetes, Docker Swarn</a:t>
            </a:r>
          </a:p>
          <a:p>
            <a:pPr lvl="1"/>
            <a:endParaRPr lang="en-DE" dirty="0"/>
          </a:p>
          <a:p>
            <a:endParaRPr lang="en-DE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B6E364D-CE5D-0A49-B21B-B5ACA8C04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08" y="987999"/>
            <a:ext cx="3481288" cy="208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58E9-4519-F547-BF17-06EF1272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32A3-9EED-304A-B12B-20F078F8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  <a:p>
            <a:pPr lvl="1"/>
            <a:r>
              <a:rPr lang="en-GB" dirty="0"/>
              <a:t>Master Node</a:t>
            </a:r>
          </a:p>
          <a:p>
            <a:pPr lvl="1"/>
            <a:r>
              <a:rPr lang="en-GB" dirty="0"/>
              <a:t>Worker Node</a:t>
            </a:r>
          </a:p>
          <a:p>
            <a:r>
              <a:rPr lang="en-GB" dirty="0"/>
              <a:t>Main Components</a:t>
            </a:r>
          </a:p>
          <a:p>
            <a:pPr lvl="1"/>
            <a:r>
              <a:rPr lang="en-GB" i="1" dirty="0"/>
              <a:t>Controller Manager</a:t>
            </a:r>
          </a:p>
          <a:p>
            <a:pPr lvl="1"/>
            <a:r>
              <a:rPr lang="en-GB" i="1" dirty="0" err="1"/>
              <a:t>Kube</a:t>
            </a:r>
            <a:r>
              <a:rPr lang="en-GB" i="1" dirty="0"/>
              <a:t> Scheduler</a:t>
            </a:r>
          </a:p>
          <a:p>
            <a:pPr lvl="1"/>
            <a:r>
              <a:rPr lang="en-GB" i="1" dirty="0" err="1"/>
              <a:t>Kubelets</a:t>
            </a:r>
            <a:endParaRPr lang="en-GB" i="1" dirty="0"/>
          </a:p>
          <a:p>
            <a:pPr lvl="1"/>
            <a:r>
              <a:rPr lang="en-GB" i="1" dirty="0"/>
              <a:t>Image Registry</a:t>
            </a:r>
          </a:p>
          <a:p>
            <a:r>
              <a:rPr lang="en-DE" dirty="0"/>
              <a:t>Orchestration</a:t>
            </a:r>
          </a:p>
          <a:p>
            <a:pPr lvl="1"/>
            <a:r>
              <a:rPr lang="en-DE" dirty="0"/>
              <a:t>Starting/stoping of applications</a:t>
            </a:r>
          </a:p>
          <a:p>
            <a:pPr lvl="1"/>
            <a:r>
              <a:rPr lang="en-DE" dirty="0"/>
              <a:t>Scalabilty of applications</a:t>
            </a:r>
          </a:p>
          <a:p>
            <a:pPr lvl="1"/>
            <a:r>
              <a:rPr lang="en-DE" dirty="0"/>
              <a:t>Load management</a:t>
            </a:r>
          </a:p>
          <a:p>
            <a:pPr lvl="1"/>
            <a:r>
              <a:rPr lang="en-DE" dirty="0"/>
              <a:t>Health monitoring</a:t>
            </a:r>
          </a:p>
          <a:p>
            <a:endParaRPr lang="en-DE" dirty="0"/>
          </a:p>
          <a:p>
            <a:endParaRPr lang="en-D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1AF95-C9FF-AB4E-99D5-D1B27B17B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54" y="2082552"/>
            <a:ext cx="2771061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FF45-4A67-F645-8277-A592CB3B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Kubernetes Resource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EF46-E98F-E64E-8CF9-7F5F0371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Default Scheduler: “</a:t>
            </a:r>
            <a:r>
              <a:rPr lang="en-DE" i="1" dirty="0"/>
              <a:t>Kube Scheduler</a:t>
            </a:r>
            <a:r>
              <a:rPr lang="en-DE" dirty="0"/>
              <a:t>”</a:t>
            </a:r>
          </a:p>
          <a:p>
            <a:r>
              <a:rPr lang="en-DE" dirty="0"/>
              <a:t>Used for </a:t>
            </a:r>
            <a:r>
              <a:rPr lang="en-DE" i="1" dirty="0"/>
              <a:t>Pod deployment across Worker Nodes</a:t>
            </a:r>
          </a:p>
          <a:p>
            <a:r>
              <a:rPr lang="en-DE" i="1" dirty="0"/>
              <a:t>Node selection criteria:</a:t>
            </a:r>
          </a:p>
          <a:p>
            <a:pPr lvl="1"/>
            <a:r>
              <a:rPr lang="en-DE" dirty="0"/>
              <a:t>Node Filtering</a:t>
            </a:r>
          </a:p>
          <a:p>
            <a:pPr lvl="2"/>
            <a:r>
              <a:rPr lang="en-DE" i="1" dirty="0"/>
              <a:t>PodFitsHostPorts</a:t>
            </a:r>
          </a:p>
          <a:p>
            <a:pPr lvl="2"/>
            <a:r>
              <a:rPr lang="en-DE" i="1" dirty="0"/>
              <a:t>PodFitsResources</a:t>
            </a:r>
          </a:p>
          <a:p>
            <a:pPr lvl="2"/>
            <a:r>
              <a:rPr lang="en-GB" dirty="0"/>
              <a:t>E</a:t>
            </a:r>
            <a:r>
              <a:rPr lang="en-DE" dirty="0"/>
              <a:t>tc.</a:t>
            </a:r>
          </a:p>
          <a:p>
            <a:pPr lvl="1"/>
            <a:r>
              <a:rPr lang="en-DE" dirty="0"/>
              <a:t>Node Priority/Scoring</a:t>
            </a:r>
          </a:p>
          <a:p>
            <a:pPr lvl="2"/>
            <a:r>
              <a:rPr lang="en-DE" i="1" dirty="0"/>
              <a:t>LeastRequestPriority</a:t>
            </a:r>
          </a:p>
          <a:p>
            <a:pPr lvl="2"/>
            <a:r>
              <a:rPr lang="en-DE" i="1" dirty="0"/>
              <a:t>ImageLocalityPriority</a:t>
            </a:r>
          </a:p>
          <a:p>
            <a:pPr lvl="2"/>
            <a:r>
              <a:rPr lang="en-GB" dirty="0"/>
              <a:t>E</a:t>
            </a:r>
            <a:r>
              <a:rPr lang="en-DE" dirty="0"/>
              <a:t>tc.</a:t>
            </a:r>
          </a:p>
          <a:p>
            <a:r>
              <a:rPr lang="en-DE" dirty="0"/>
              <a:t>Drawbacks</a:t>
            </a:r>
          </a:p>
          <a:p>
            <a:pPr lvl="1"/>
            <a:r>
              <a:rPr lang="en-DE" dirty="0"/>
              <a:t>No network resources consideration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C9C2A-1942-FB4B-9ED2-C41198621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86" y="2420888"/>
            <a:ext cx="317678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96B9-B4BE-D148-AE92-6F1D2B99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Network-Based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3E9C-BB5A-B943-93BA-383F0B41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Extending </a:t>
            </a:r>
            <a:r>
              <a:rPr lang="en-DE" i="1" dirty="0"/>
              <a:t>Kube Scheduler</a:t>
            </a:r>
          </a:p>
          <a:p>
            <a:pPr lvl="1"/>
            <a:r>
              <a:rPr lang="en-DE" dirty="0"/>
              <a:t>Adding new filters or priorities</a:t>
            </a:r>
          </a:p>
          <a:p>
            <a:pPr lvl="1"/>
            <a:r>
              <a:rPr lang="en-DE" dirty="0"/>
              <a:t>Building new scheduler from scratch</a:t>
            </a:r>
          </a:p>
          <a:p>
            <a:pPr lvl="1"/>
            <a:r>
              <a:rPr lang="en-DE" dirty="0"/>
              <a:t>Calling external scheduling process by </a:t>
            </a:r>
            <a:r>
              <a:rPr lang="en-DE" i="1" dirty="0"/>
              <a:t>Kube Scheduler</a:t>
            </a:r>
          </a:p>
          <a:p>
            <a:pPr lvl="1"/>
            <a:endParaRPr lang="en-DE" i="1" dirty="0"/>
          </a:p>
          <a:p>
            <a:r>
              <a:rPr lang="en-DE" dirty="0"/>
              <a:t>Uses “Affinity/Anti-Affinity rule”</a:t>
            </a:r>
          </a:p>
          <a:p>
            <a:r>
              <a:rPr lang="en-DE" dirty="0"/>
              <a:t>Uses Node labeling for resources</a:t>
            </a:r>
          </a:p>
          <a:p>
            <a:pPr lvl="1"/>
            <a:r>
              <a:rPr lang="en-DE" dirty="0"/>
              <a:t>Resource: CPU, Memory -&gt; {</a:t>
            </a:r>
            <a:r>
              <a:rPr lang="en-DE" i="1" dirty="0"/>
              <a:t>Min, High, Medium</a:t>
            </a:r>
            <a:r>
              <a:rPr lang="en-DE" dirty="0"/>
              <a:t>}</a:t>
            </a:r>
          </a:p>
          <a:p>
            <a:pPr lvl="1"/>
            <a:r>
              <a:rPr lang="en-DE" dirty="0"/>
              <a:t>Device Type: {</a:t>
            </a:r>
            <a:r>
              <a:rPr lang="en-DE" i="1" dirty="0"/>
              <a:t>Fog, Cloud</a:t>
            </a:r>
            <a:r>
              <a:rPr lang="en-DE" dirty="0"/>
              <a:t>}</a:t>
            </a:r>
          </a:p>
          <a:p>
            <a:pPr lvl="1"/>
            <a:r>
              <a:rPr lang="en-DE" dirty="0"/>
              <a:t>Network delay: RTT tags</a:t>
            </a:r>
          </a:p>
          <a:p>
            <a:pPr marL="0" indent="0">
              <a:buNone/>
            </a:pPr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430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0E43-A60F-8047-B99A-1829F32C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Fog Computing Infrastructure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DC9677-9D59-9E48-8245-B852015D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2171"/>
            <a:ext cx="7026371" cy="5191125"/>
          </a:xfrm>
        </p:spPr>
      </p:pic>
    </p:spTree>
    <p:extLst>
      <p:ext uri="{BB962C8B-B14F-4D97-AF65-F5344CB8AC3E}">
        <p14:creationId xmlns:p14="http://schemas.microsoft.com/office/powerpoint/2010/main" val="236673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74A1-1315-3049-88C6-A63F591A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 of Network-based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52C1-1B46-F942-960D-9D065161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Smart City Scenario</a:t>
            </a:r>
          </a:p>
          <a:p>
            <a:r>
              <a:rPr lang="en-DE" dirty="0"/>
              <a:t>Comparison of Three Schedulers</a:t>
            </a:r>
          </a:p>
          <a:p>
            <a:pPr lvl="1"/>
            <a:r>
              <a:rPr lang="en-DE" i="1" dirty="0"/>
              <a:t>Kube Scheduler</a:t>
            </a:r>
          </a:p>
          <a:p>
            <a:pPr lvl="1"/>
            <a:r>
              <a:rPr lang="en-DE" dirty="0"/>
              <a:t>Network-based Scheduler</a:t>
            </a:r>
          </a:p>
          <a:p>
            <a:pPr lvl="1"/>
            <a:r>
              <a:rPr lang="en-DE" dirty="0"/>
              <a:t>Random Scheduler</a:t>
            </a:r>
          </a:p>
          <a:p>
            <a:endParaRPr lang="en-DE" dirty="0"/>
          </a:p>
        </p:txBody>
      </p:sp>
      <p:pic>
        <p:nvPicPr>
          <p:cNvPr id="5" name="Picture 4" descr="A picture containing screenshot, cabinet&#10;&#10;Description automatically generated">
            <a:extLst>
              <a:ext uri="{FF2B5EF4-FFF2-40B4-BE49-F238E27FC236}">
                <a16:creationId xmlns:a16="http://schemas.microsoft.com/office/drawing/2014/main" id="{5BFD7BD4-4CEC-FC42-8A58-E3FAFABAA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811464"/>
            <a:ext cx="3470127" cy="513213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90254-F47B-A643-8C46-488CC5A19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" y="4820598"/>
            <a:ext cx="4641998" cy="9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0D2F-C8B3-AD4A-8075-FB767E25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DFE-713E-B04C-A9B1-DDD10F8F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Based on Orchestrator</a:t>
            </a:r>
          </a:p>
          <a:p>
            <a:pPr lvl="1"/>
            <a:r>
              <a:rPr lang="en-DE" dirty="0"/>
              <a:t>Fogernetes</a:t>
            </a:r>
          </a:p>
          <a:p>
            <a:pPr lvl="1"/>
            <a:r>
              <a:rPr lang="en-DE" dirty="0"/>
              <a:t>Docker Swarm</a:t>
            </a:r>
          </a:p>
          <a:p>
            <a:r>
              <a:rPr lang="en-DE" dirty="0"/>
              <a:t>Based on Scheduling Techniques</a:t>
            </a:r>
          </a:p>
          <a:p>
            <a:pPr lvl="1"/>
            <a:r>
              <a:rPr lang="en-DE" dirty="0"/>
              <a:t>Technique One [paper ref]</a:t>
            </a:r>
          </a:p>
          <a:p>
            <a:pPr lvl="1"/>
            <a:r>
              <a:rPr lang="en-DE" dirty="0"/>
              <a:t>Techniques Two [paper ref]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0451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">
  <a:themeElements>
    <a:clrScheme name="defaul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18691</TotalTime>
  <Words>290</Words>
  <Application>Microsoft Macintosh PowerPoint</Application>
  <PresentationFormat>On-screen Show (4:3)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Symbol</vt:lpstr>
      <vt:lpstr>Tahoma</vt:lpstr>
      <vt:lpstr>Times New Roman</vt:lpstr>
      <vt:lpstr>Wingdings</vt:lpstr>
      <vt:lpstr>default</vt:lpstr>
      <vt:lpstr>Towards Network-Aware Resource Provisioning in Kubernetes for Fog Computing Applications</vt:lpstr>
      <vt:lpstr>Outline</vt:lpstr>
      <vt:lpstr>Fog Computing</vt:lpstr>
      <vt:lpstr>Kubernetes</vt:lpstr>
      <vt:lpstr>Kubernetes Resource Provisioning</vt:lpstr>
      <vt:lpstr>Network-Based Scheduler</vt:lpstr>
      <vt:lpstr>Fog Computing Infrastructure</vt:lpstr>
      <vt:lpstr>Evaluation of Network-based Scheduler</vt:lpstr>
      <vt:lpstr>Comparsion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Placement of Programmable  Virtual Network Function Chains</dc:title>
  <dc:creator>Haydar Qarawlus</dc:creator>
  <cp:lastModifiedBy>Abdul Ahad  Ayaz</cp:lastModifiedBy>
  <cp:revision>1237</cp:revision>
  <cp:lastPrinted>2019-05-24T11:30:38Z</cp:lastPrinted>
  <dcterms:created xsi:type="dcterms:W3CDTF">2011-02-22T11:59:53Z</dcterms:created>
  <dcterms:modified xsi:type="dcterms:W3CDTF">2020-06-28T21:50:42Z</dcterms:modified>
</cp:coreProperties>
</file>