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B7687BF-F2FB-4C93-B8FC-9DEF053680C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332160" y="546120"/>
            <a:ext cx="3555360" cy="26661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378080" y="3378240"/>
            <a:ext cx="7454160" cy="32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Everyone introduce themselves?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851440" y="6757920"/>
            <a:ext cx="435528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1000"/>
              </a:lnSpc>
            </a:pPr>
            <a:fld id="{EC786B07-3076-4C0F-9EEC-91E0079087A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160" cy="55980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7812360" y="6381360"/>
            <a:ext cx="119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77548007-37F5-4813-B425-390AAB1AD81D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080" y="5962680"/>
            <a:ext cx="4647600" cy="83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Computer Networks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0458c"/>
                </a:solidFill>
                <a:latin typeface="Tahoma"/>
                <a:ea typeface="MS Gothic"/>
              </a:rPr>
              <a:t>Universität Paderborn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Line 6"/>
          <p:cNvSpPr/>
          <p:nvPr/>
        </p:nvSpPr>
        <p:spPr>
          <a:xfrm>
            <a:off x="750600" y="2220840"/>
            <a:ext cx="0" cy="7617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7"/>
          <p:cNvSpPr/>
          <p:nvPr/>
        </p:nvSpPr>
        <p:spPr>
          <a:xfrm>
            <a:off x="512640" y="2752560"/>
            <a:ext cx="820728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15" descr=""/>
          <p:cNvPicPr/>
          <p:nvPr/>
        </p:nvPicPr>
        <p:blipFill>
          <a:blip r:embed="rId3"/>
          <a:stretch/>
        </p:blipFill>
        <p:spPr>
          <a:xfrm>
            <a:off x="2338560" y="5967360"/>
            <a:ext cx="656640" cy="713520"/>
          </a:xfrm>
          <a:prstGeom prst="rect">
            <a:avLst/>
          </a:prstGeom>
          <a:ln w="936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412920" y="-136080"/>
            <a:ext cx="853056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160" cy="55980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7812360" y="6381360"/>
            <a:ext cx="119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3BB6B5E8-3B56-422C-B4E7-E242EB5DB7A0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18960" y="252360"/>
            <a:ext cx="0" cy="6919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2"/>
          <p:cNvSpPr/>
          <p:nvPr/>
        </p:nvSpPr>
        <p:spPr>
          <a:xfrm>
            <a:off x="156960" y="78408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"/>
          <p:cNvSpPr/>
          <p:nvPr/>
        </p:nvSpPr>
        <p:spPr>
          <a:xfrm>
            <a:off x="156960" y="6240240"/>
            <a:ext cx="88297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30" descr=""/>
          <p:cNvPicPr/>
          <p:nvPr/>
        </p:nvPicPr>
        <p:blipFill>
          <a:blip r:embed="rId2"/>
          <a:stretch/>
        </p:blipFill>
        <p:spPr>
          <a:xfrm>
            <a:off x="0" y="6297480"/>
            <a:ext cx="515160" cy="55980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7812360" y="6381360"/>
            <a:ext cx="119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93000"/>
              </a:lnSpc>
            </a:pPr>
            <a:fld id="{22C35A53-2E06-4C06-8436-2276458FDB1B}" type="slidenum">
              <a:rPr b="0" lang="en-US" sz="1800" spc="-1" strike="noStrike">
                <a:solidFill>
                  <a:srgbClr val="002664"/>
                </a:solidFill>
                <a:latin typeface="Arial"/>
                <a:ea typeface="MS Gothic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usenix.org/conference/osdi16/technical-sessions/presentation/panda" TargetMode="External"/><Relationship Id="rId2" Type="http://schemas.openxmlformats.org/officeDocument/2006/relationships/hyperlink" Target="http://dl.acm.org/citation.cfm?doid=3166094.3166111" TargetMode="External"/><Relationship Id="rId3" Type="http://schemas.openxmlformats.org/officeDocument/2006/relationships/hyperlink" Target="http://dl.acm.org/citation.cfm?doid=3124680.3124728" TargetMode="External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ieeexplore.ieee.org/document/7036139/" TargetMode="External"/><Relationship Id="rId2" Type="http://schemas.openxmlformats.org/officeDocument/2006/relationships/hyperlink" Target="https://dl.acm.org/citation.cfm?id=2940155" TargetMode="External"/><Relationship Id="rId3" Type="http://schemas.openxmlformats.org/officeDocument/2006/relationships/hyperlink" Target="https://www.usenix.org/conference/nsdi18/presentation/zhang-kai" TargetMode="External"/><Relationship Id="rId4" Type="http://schemas.openxmlformats.org/officeDocument/2006/relationships/hyperlink" Target="https://www.usenix.org/conference/nsdi18/presentation/poddar" TargetMode="External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90720" y="908640"/>
            <a:ext cx="7771680" cy="163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0066"/>
                </a:solidFill>
                <a:latin typeface="Arial"/>
                <a:ea typeface="ＭＳ Ｐゴシック"/>
              </a:rPr>
              <a:t>AINFV: Analysis of Isolation (memory/packet) in Network Function Virtualization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59640" y="2933640"/>
            <a:ext cx="6475680" cy="272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Abdul Ahad Ayaz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788560" y="6350760"/>
            <a:ext cx="1839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Conclusion &amp; Further Research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Conclusion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Isolation is necessary for NFV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VM/Container ensures isolation but at the cost of Performance degradation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NetBricks runs NF as a single process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Ensures both memory and packet isolation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Further Research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Add control plane functionality to NetBricks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NetBricks integration with MANO systems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[1] A. Panda, S. Han, K. Jang, M. Walls, S. Ratnasamy, and S. Shenker,“NetBricks: Taking the V out of NFV.” in OSDI’16, 2016, pp. 203–216.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1"/>
              </a:rPr>
              <a:t>https://www.usenix.org/conference/osdi16/technical-sessions/presentation/panda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[2] I. Philippov and A. Melik-Adamyan, “Novel approach to network function development,” in Proceedings of the 13th Central &amp; Eastern European Software Engineering Conference in Russia on -CEE-SECR ’17. ACM Press, 2017, pp. 1–6.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2"/>
              </a:rPr>
              <a:t>http://dl.acm.org/citation.cfm?doid=3166094.3166111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[3] P. Naik, A. Kanase, T. Patel, and M. Vutukuru, “libVNF: A Framework for Building Scalable High Performance Virtual Network Functions,” in Proceedings of the 8th Asia-Pacific Workshop on Systems - APSys ’17. ACM Press, 2017, pp. 212–224.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3"/>
              </a:rPr>
              <a:t>http://dl.acm.org/citation.cfm?doid=3124680.3124728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[4] A. Alim, R. G. Clegg, L. Mai, L. Rupprecht, E. Seckler, P. Costa, P. Pietzuch, A. L. Wolf, N. Sultana, J. Crowcroft, A. Madhavapeddy, A. W. Moore, R. Mortier, M. Koleni, L. Oviedo, M. Migliavacca, and D. McAuley, “FLICK: Developing and running application-specific network services,” in 2016 USENIX Annual Technical Conference (USENIX ATC 16). Denver, CO: USENIX Association, 2016, pp. 1–14. [Online]. Available: https://www.usenix.org/conference/atc16/technical-sessions/presentation/alim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7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[5] J. Hwang, K. K. Ramakrishnan, and T. Wood, “NetVM: High performance and flexible networking using virtualization on commodity platforms,” IEEE Transactions on Network and Service Management, vol. 12, no. 1, pp. 34–47, mar 2015.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1"/>
              </a:rPr>
              <a:t>http://ieeexplore.ieee.org/document/7036139/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[6] M. Yurchenko, P. Cody, A. Coplan, R. Kennedy, T. Wood, and K. K. Ramakrishnan, “OpenNetVM: A Platform for High Performance Network Service Chains,” in Proceedings of the 2016 workshop on Hot topics in Middleboxes and Network Function Virtualization. ACM, 2018, pp. 1–2.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2"/>
              </a:rPr>
              <a:t>https://dl.acm.org/citation.cfm?id=2940155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[7] K. Yasukata, F. Huici, V. Maffione, G. Lettieri, and M. Honda,“HyperNF: building a high performance, high utilization and fair NFV platform,” pp. 157–169, 2017. [Online]. Available: http://dl.acm.org/citation.cfm?doid=3127479.3127489 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[8] “G-NET : Effective GPU Sharing in NFV Systems,”2018. [Online]. Available: </a:t>
            </a:r>
            <a:r>
              <a:rPr b="0" lang="en-US" sz="1600" spc="-1" strike="noStrike" u="sng">
                <a:solidFill>
                  <a:srgbClr val="6f89f7"/>
                </a:solidFill>
                <a:uFillTx/>
                <a:latin typeface="Arial"/>
                <a:ea typeface="ＭＳ Ｐゴシック"/>
                <a:hlinkClick r:id="rId3"/>
              </a:rPr>
              <a:t>https://www.usenix.org/conference/nsdi18/presentation/zhang-kai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[9] R. Poddar, C. Lan, R. A. Popa, and S. Ratnasamy, “SafeBricks: Shielding Network Functions in the Cloud,” pp. 201–216, 2018. [Online]. Available: 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  <a:hlinkClick r:id="rId4"/>
              </a:rPr>
              <a:t>https://www.usenix.org/conference/nsdi18/presentation/poddar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[10] 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A. Panda, S. Han, K. Jang, M. Walls, S. Ratnasamy, and S. Shenker,“NetBricks:   Taking the V out of NFV.” in OSDI’16, 2016,(Presentation). [Online]. Available: https://www.usenix.org/sites/default/files/conference/protected-files/osdi16_slides_panda.pdf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  <a:ea typeface="ＭＳ Ｐゴシック"/>
              </a:rPr>
              <a:t>  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Network Function Virtualization (NFV)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What is NFV?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Why we use NFV?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What are the requirement of NFV?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Issues of Using NFV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Executing NFs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Developing NFs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Executing NFs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Isolation vs Performance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Types of Isolation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Memory Isolation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Packet Isolation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Using VMs or Containers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           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84440" y="3960000"/>
            <a:ext cx="5702400" cy="173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Executing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NetBricks[1]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Execution Environment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Single Process Space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Isolation using Zero Copy Soft Isolation (ZCSI)[1]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Packet Isolation : Unique Types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Memory Isolation : Type checks and array bounds checks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NetBricks Architecture[10]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314080" y="3746520"/>
            <a:ext cx="4345560" cy="19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Developing NFs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High-Level Programming Language vs Performance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Current Approach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More focused on Low-level code 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Spending a lot of time on optimization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NetBricks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Modular code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Separate common functionality and User-defined functionality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Simple NF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Swaps source and destination address of receiving packets.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For NetBricks[1]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Throughput achieved using different Isolation techniques 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403520" y="3108960"/>
            <a:ext cx="4100040" cy="24685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296720" y="2468880"/>
            <a:ext cx="2194560" cy="15339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404720" y="4225680"/>
            <a:ext cx="1962000" cy="13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NF chains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Multiple instances of Packet TTL (time to live) = 0 NFs.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Multi-core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For VM/Container[1]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Throughput analysis [1]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For NetBricks[1]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293800" y="2476080"/>
            <a:ext cx="2550600" cy="12924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320080" y="4153680"/>
            <a:ext cx="2403720" cy="13413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836640" y="3363840"/>
            <a:ext cx="3200400" cy="20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Isolation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Simple NF vs NF chains vs Complex NF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Complex NF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Simple NF used with increased computation time per packet.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Two cases: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Single-core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58c"/>
                </a:solidFill>
                <a:latin typeface="Arial"/>
              </a:rPr>
              <a:t>Three-cores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                                        </a:t>
            </a:r>
            <a:r>
              <a:rPr b="0" lang="en-US" sz="1200" spc="-1" strike="noStrike">
                <a:solidFill>
                  <a:srgbClr val="40458c"/>
                </a:solidFill>
                <a:latin typeface="Arial"/>
              </a:rPr>
              <a:t>Throughput of complex NF using different technologies[1]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732480" y="2673000"/>
            <a:ext cx="4754880" cy="278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12920" y="150840"/>
            <a:ext cx="8530560" cy="5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0066"/>
                </a:solidFill>
                <a:latin typeface="Arial"/>
              </a:rPr>
              <a:t>Related Frameworks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23720" y="914400"/>
            <a:ext cx="8487720" cy="519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Developing NF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YANFF[2]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libVNF[3]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FLICK[4]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Executing NF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NetVm[5] / OpenNetVM[6]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HyperNF[7]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G-NET[8]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134"/>
              </a:spcBef>
              <a:buClr>
                <a:srgbClr val="40458c"/>
              </a:buClr>
              <a:buFont typeface="Symbol"/>
              <a:buChar char="·"/>
            </a:pPr>
            <a:r>
              <a:rPr b="0" lang="en-US" sz="2400" spc="-1" strike="noStrike">
                <a:solidFill>
                  <a:srgbClr val="40458c"/>
                </a:solidFill>
                <a:latin typeface="Arial"/>
              </a:rPr>
              <a:t>Isolation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40458c"/>
                </a:solidFill>
                <a:latin typeface="Arial"/>
              </a:rPr>
              <a:t>SafeBricks[9]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5098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2011-02-22T11:59:53Z</dcterms:created>
  <dc:creator>Sevil Mehraghdam</dc:creator>
  <dc:description/>
  <dc:language>en-US</dc:language>
  <cp:lastModifiedBy/>
  <cp:lastPrinted>2019-05-24T11:30:38Z</cp:lastPrinted>
  <dcterms:modified xsi:type="dcterms:W3CDTF">2019-07-09T23:04:42Z</dcterms:modified>
  <cp:revision>1133</cp:revision>
  <dc:subject/>
  <dc:title>Adaptive Placement of Programmable  Virtual Network Function Chains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