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15A36EE-63CC-4E18-9EEE-CBE58090393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332160" y="546120"/>
            <a:ext cx="3553920" cy="266472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378080" y="3378240"/>
            <a:ext cx="7452720" cy="32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Everyone introduce themselves?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851440" y="6757920"/>
            <a:ext cx="43538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1000"/>
              </a:lnSpc>
            </a:pPr>
            <a:fld id="{7BA217A4-35A4-4E43-B77A-F79B6B85082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160" cy="55980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7812360" y="6381360"/>
            <a:ext cx="119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9FE7DA40-F1AC-4510-93CC-4EFF19BE1735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080" y="5962680"/>
            <a:ext cx="464760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Computer Networks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Universität Paderborn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Line 6"/>
          <p:cNvSpPr/>
          <p:nvPr/>
        </p:nvSpPr>
        <p:spPr>
          <a:xfrm>
            <a:off x="750600" y="2220840"/>
            <a:ext cx="0" cy="76176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7"/>
          <p:cNvSpPr/>
          <p:nvPr/>
        </p:nvSpPr>
        <p:spPr>
          <a:xfrm>
            <a:off x="512640" y="2752560"/>
            <a:ext cx="8207280" cy="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15" descr=""/>
          <p:cNvPicPr/>
          <p:nvPr/>
        </p:nvPicPr>
        <p:blipFill>
          <a:blip r:embed="rId3"/>
          <a:stretch/>
        </p:blipFill>
        <p:spPr>
          <a:xfrm>
            <a:off x="2338560" y="5967360"/>
            <a:ext cx="656640" cy="713520"/>
          </a:xfrm>
          <a:prstGeom prst="rect">
            <a:avLst/>
          </a:prstGeom>
          <a:ln w="936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3720" cy="55836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7812360" y="6381360"/>
            <a:ext cx="1190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4061A868-B4B7-45CD-9FB0-C2234F88257C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3720" cy="55836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7812360" y="6381360"/>
            <a:ext cx="1190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79CBAFE5-4CA9-472F-9921-A2117E9F58D7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3720" cy="55836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7812360" y="6381360"/>
            <a:ext cx="1190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53075522-2428-47AA-AF06-DE28B3525BD5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520" cy="560160"/>
          </a:xfrm>
          <a:prstGeom prst="rect">
            <a:avLst/>
          </a:prstGeom>
          <a:ln w="9360">
            <a:noFill/>
          </a:ln>
        </p:spPr>
      </p:pic>
      <p:sp>
        <p:nvSpPr>
          <p:cNvPr id="180" name="CustomShape 4" hidden="1"/>
          <p:cNvSpPr/>
          <p:nvPr/>
        </p:nvSpPr>
        <p:spPr>
          <a:xfrm>
            <a:off x="7812360" y="6381360"/>
            <a:ext cx="1192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4994CB79-DB9E-4202-A11E-0CF9B6B8BF87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3124080" y="5962680"/>
            <a:ext cx="4647960" cy="8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Computer Networks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Universität Paderborn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Line 6"/>
          <p:cNvSpPr/>
          <p:nvPr/>
        </p:nvSpPr>
        <p:spPr>
          <a:xfrm>
            <a:off x="750600" y="2220840"/>
            <a:ext cx="0" cy="76176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7"/>
          <p:cNvSpPr/>
          <p:nvPr/>
        </p:nvSpPr>
        <p:spPr>
          <a:xfrm>
            <a:off x="512640" y="2752560"/>
            <a:ext cx="8207280" cy="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15" descr=""/>
          <p:cNvPicPr/>
          <p:nvPr/>
        </p:nvPicPr>
        <p:blipFill>
          <a:blip r:embed="rId3"/>
          <a:stretch/>
        </p:blipFill>
        <p:spPr>
          <a:xfrm>
            <a:off x="2338560" y="5967360"/>
            <a:ext cx="657000" cy="713880"/>
          </a:xfrm>
          <a:prstGeom prst="rect">
            <a:avLst/>
          </a:prstGeom>
          <a:ln w="9360">
            <a:noFill/>
          </a:ln>
        </p:spPr>
      </p:pic>
      <p:sp>
        <p:nvSpPr>
          <p:cNvPr id="185" name="PlaceHolder 8"/>
          <p:cNvSpPr>
            <a:spLocks noGrp="1"/>
          </p:cNvSpPr>
          <p:nvPr>
            <p:ph type="title"/>
          </p:nvPr>
        </p:nvSpPr>
        <p:spPr>
          <a:xfrm>
            <a:off x="990720" y="1400040"/>
            <a:ext cx="77720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660066"/>
                </a:solidFill>
                <a:latin typeface="Arial"/>
                <a:ea typeface="ＭＳ Ｐゴシック"/>
              </a:rPr>
              <a:t>Click to edit Master title style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40458c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40458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40458c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40458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40458c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40458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40458c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40458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usenix.org/conference/osdi16/technical-sessions/presentation/panda" TargetMode="External"/><Relationship Id="rId2" Type="http://schemas.openxmlformats.org/officeDocument/2006/relationships/hyperlink" Target="http://dl.acm.org/citation.cfm?doid=3166094.3166111" TargetMode="External"/><Relationship Id="rId3" Type="http://schemas.openxmlformats.org/officeDocument/2006/relationships/hyperlink" Target="http://dl.acm.org/citation.cfm?doid=3124680.3124728" TargetMode="External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ieeexplore.ieee.org/document/7036139/" TargetMode="External"/><Relationship Id="rId2" Type="http://schemas.openxmlformats.org/officeDocument/2006/relationships/hyperlink" Target="https://dl.acm.org/citation.cfm?id=2940155" TargetMode="External"/><Relationship Id="rId3" Type="http://schemas.openxmlformats.org/officeDocument/2006/relationships/hyperlink" Target="https://www.usenix.org/conference/nsdi18/presentation/zhang-kai" TargetMode="External"/><Relationship Id="rId4" Type="http://schemas.openxmlformats.org/officeDocument/2006/relationships/hyperlink" Target="https://www.usenix.org/conference/nsdi18/presentation/poddar" TargetMode="External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90720" y="908640"/>
            <a:ext cx="7770240" cy="163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0066"/>
                </a:solidFill>
                <a:latin typeface="Arial"/>
                <a:ea typeface="ＭＳ Ｐゴシック"/>
              </a:rPr>
              <a:t>AINFV: Analysis of Isolation (memory/packet) in Network Function Virtualization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259640" y="2933640"/>
            <a:ext cx="6474240" cy="27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Abdul Ahad Ayaz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166480" y="6098760"/>
            <a:ext cx="18252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Developing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High-Level Programming Language vs Performance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More focused on Low-level code 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Spending a lot of time on optimization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Separate common functionality and User-defined functionality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Example NF : Maglev Load Balancer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3.2x to 2.9x better performance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in MPPS [1]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           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4795200" y="4256280"/>
            <a:ext cx="4032000" cy="14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Related Frameworks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Developing NF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YANFF[2]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libVNF[3]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FLICK[4]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Executing NF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NetVm[5] / OpenNetVM[6]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HyperNF[7]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G-NET[8]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SafeBricks[9]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Conclusion &amp; Further Research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is necessary for performance of NFV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VM/Container ensures isolation but at the cost of Performance degradation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runs NF as a single process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Ensures both memory and packet isolation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Further Research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Add control plane functionality to NetBricks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integration with MANO systems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[1] A. Panda, S. Han, K. Jang, M. Walls, S. Ratnasamy, and S. Shenker,“NetBricks: Taking the V out of NFV.” in OSDI’16, 2016, pp. 203–216.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https://www.usenix.org/conference/osdi16/technical-sessions/presentation/panda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[2] I. Philippov and A. Melik-Adamyan, “Novel approach to network function development,” in Proceedings of the 13th Central &amp; Eastern European Software Engineering Conference in Russia on -CEE-SECR ’17. ACM Press, 2017, pp. 1–6.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http://dl.acm.org/citation.cfm?doid=3166094.3166111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[3] P. Naik, A. Kanase, T. Patel, and M. Vutukuru, “libVNF: A Framework for Building Scalable High Performance Virtual Network Functions,” in Proceedings of the 8th Asia-Pacific Workshop on Systems - APSys ’17. ACM Press, 2017, pp. 212–224.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3"/>
              </a:rPr>
              <a:t>http://dl.acm.org/citation.cfm?doid=3124680.3124728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[4] A. Alim, R. G. Clegg, L. Mai, L. Rupprecht, E. Seckler, P. Costa, P. Pietzuch, A. L. Wolf, N. Sultana, J. Crowcroft, A. Madhavapeddy, A. W. Moore, R. Mortier, M. Koleni, L. Oviedo, M. Migliavacca, and D. McAuley, “FLICK: Developing and running application-specific network services,” in 2016 USENIX Annual Technical Conference (USENIX ATC 16). Denver, CO: USENIX Association, 2016, pp. 1–14. [Online]. Available: https://www.usenix.org/conference/atc16/technical-sessions/presentation/alim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7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[5] J. Hwang, K. K. Ramakrishnan, and T. Wood, “NetVM: High performance and flexible networking using virtualization on commodity platforms,” IEEE Transactions on Network and Service Management, vol. 12, no. 1, pp. 34–47, mar 2015.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http://ieeexplore.ieee.org/document/7036139/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[6] M. Yurchenko, P. Cody, A. Coplan, R. Kennedy, T. Wood, and K. K. Ramakrishnan, “OpenNetVM: A Platform for High Performance Network Service Chains,” in Proceedings of the 2016 workshop on Hot topics in Middleboxes and Network Function Virtualization. ACM, 2018, pp. 1–2.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https://dl.acm.org/citation.cfm?id=2940155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[7] K. Yasukata, F. Huici, V. Maffione, G. Lettieri, and M. Honda,“HyperNF: building a high performance, high utilization and fair NFV platform,” pp. 157–169, 2017. [Online]. Available: http://dl.acm.org/citation.cfm?doid=3127479.3127489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[8] “G-NET : Effective GPU Sharing in NFV Systems,”2018.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3"/>
              </a:rPr>
              <a:t>https://www.usenix.org/conference/nsdi18/presentation/zhang-kai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[9] R. Poddar, C. Lan, R. A. Popa, and S. Ratnasamy, “SafeBricks: Shielding Network Functions in the Cloud,” pp. 201–216, 2018.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4"/>
              </a:rPr>
              <a:t>https://www.usenix.org/conference/nsdi18/presentation/poddar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[10] A. Panda, S. Han, K. Jang, M. Walls, S. Ratnasamy, and S. Shenker,“NetBricks:   Taking the V out of NFV.” in OSDI’16, 2016,(Presentation). [Online]. Available: https://www.usenix.org/sites/default/files/conference/protected-files/osdi16_slides_panda.pdf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 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Network Function Virtualization (NFV)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What is NFV?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Why we use NFV?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What are the requirement of NFV?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Issues of Using NFV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Executing NFs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Developing NFs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vs Performance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Types of Isolation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VMs or Containers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vSwitch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684440" y="4032000"/>
            <a:ext cx="5700960" cy="17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vs Performance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costs Performance 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461040" y="2410200"/>
            <a:ext cx="5393880" cy="32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NetBricks[1]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Execution Environment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Single Process Space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using software Isolation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 : Unique Types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 : Type checks and array bounds checks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Architecture[10]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510080" y="3746520"/>
            <a:ext cx="4344120" cy="199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 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Type checking at compile time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Bound checking at runtime to avoid memory overflow and underflow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Disallowing pointer arithmetic in NF code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Unique types to prevent data race at compile time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One NF has access to a packet at a time ensuring zero copy I/O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Swaps source and destination address of receiving packets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NetBricks[1]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achieved using different Isolation techniques 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403520" y="3000960"/>
            <a:ext cx="4098600" cy="246708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296720" y="2468880"/>
            <a:ext cx="2193120" cy="153252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1404720" y="4189680"/>
            <a:ext cx="1960560" cy="13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NF chains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Multiple instances of Packet TTL (time to live) = 0 NFs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Multi-core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analysis 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NetBricks[1]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293800" y="2476080"/>
            <a:ext cx="2549160" cy="129096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320080" y="4261680"/>
            <a:ext cx="2402280" cy="133992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728640" y="3291840"/>
            <a:ext cx="3917520" cy="251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12920" y="150840"/>
            <a:ext cx="8529120" cy="5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23720" y="914400"/>
            <a:ext cx="8486280" cy="518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Complex NF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used with increased computation time per packet</a:t>
            </a:r>
            <a:endParaRPr b="0" lang="en-US" sz="1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Three-cores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 marL="2160000" indent="-214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of complex NF using different technologies[1]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732480" y="2673000"/>
            <a:ext cx="4753440" cy="278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6581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2011-02-22T11:59:53Z</dcterms:created>
  <dc:creator>Sevil Mehraghdam</dc:creator>
  <dc:description/>
  <dc:language>en-US</dc:language>
  <cp:lastModifiedBy/>
  <cp:lastPrinted>2019-05-24T11:30:38Z</cp:lastPrinted>
  <dcterms:modified xsi:type="dcterms:W3CDTF">2019-07-17T07:53:34Z</dcterms:modified>
  <cp:revision>1141</cp:revision>
  <dc:subject/>
  <dc:title>Adaptive Placement of Programmable  Virtual Network Function Chains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