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44"/>
  </p:notesMasterIdLst>
  <p:sldIdLst>
    <p:sldId id="256" r:id="rId2"/>
    <p:sldId id="257" r:id="rId3"/>
    <p:sldId id="258" r:id="rId4"/>
    <p:sldId id="277" r:id="rId5"/>
    <p:sldId id="278" r:id="rId6"/>
    <p:sldId id="279" r:id="rId7"/>
    <p:sldId id="259" r:id="rId8"/>
    <p:sldId id="262" r:id="rId9"/>
    <p:sldId id="280" r:id="rId10"/>
    <p:sldId id="281" r:id="rId11"/>
    <p:sldId id="282" r:id="rId12"/>
    <p:sldId id="283" r:id="rId13"/>
    <p:sldId id="263" r:id="rId14"/>
    <p:sldId id="284" r:id="rId15"/>
    <p:sldId id="275" r:id="rId16"/>
    <p:sldId id="266" r:id="rId17"/>
    <p:sldId id="267" r:id="rId18"/>
    <p:sldId id="309" r:id="rId19"/>
    <p:sldId id="269" r:id="rId20"/>
    <p:sldId id="270" r:id="rId21"/>
    <p:sldId id="276" r:id="rId22"/>
    <p:sldId id="274" r:id="rId23"/>
    <p:sldId id="285" r:id="rId24"/>
    <p:sldId id="286" r:id="rId25"/>
    <p:sldId id="292" r:id="rId26"/>
    <p:sldId id="293" r:id="rId27"/>
    <p:sldId id="287" r:id="rId28"/>
    <p:sldId id="294" r:id="rId29"/>
    <p:sldId id="295" r:id="rId30"/>
    <p:sldId id="296" r:id="rId31"/>
    <p:sldId id="297" r:id="rId32"/>
    <p:sldId id="298" r:id="rId33"/>
    <p:sldId id="299" r:id="rId34"/>
    <p:sldId id="302" r:id="rId35"/>
    <p:sldId id="310" r:id="rId36"/>
    <p:sldId id="304" r:id="rId37"/>
    <p:sldId id="300" r:id="rId38"/>
    <p:sldId id="291" r:id="rId39"/>
    <p:sldId id="305" r:id="rId40"/>
    <p:sldId id="307" r:id="rId41"/>
    <p:sldId id="306" r:id="rId42"/>
    <p:sldId id="308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90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7D8A5-738A-4411-909D-C67E5FF34C00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8AF03-92FC-41B4-A20D-B00C143A1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4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9F81541-D1C4-472A-A872-C42E40000752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49" tIns="44481" rIns="90549" bIns="44481"/>
          <a:lstStyle/>
          <a:p>
            <a:pPr eaLnBrk="1" hangingPunct="1"/>
            <a:endParaRPr lang="en-US"/>
          </a:p>
        </p:txBody>
      </p:sp>
      <p:sp>
        <p:nvSpPr>
          <p:cNvPr id="7373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0" y="311150"/>
            <a:ext cx="3976688" cy="29845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914220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9F81541-D1C4-472A-A872-C42E40000752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49" tIns="44481" rIns="90549" bIns="44481"/>
          <a:lstStyle/>
          <a:p>
            <a:pPr eaLnBrk="1" hangingPunct="1"/>
            <a:endParaRPr lang="en-US"/>
          </a:p>
        </p:txBody>
      </p:sp>
      <p:sp>
        <p:nvSpPr>
          <p:cNvPr id="7373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0" y="311150"/>
            <a:ext cx="3976688" cy="29845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336581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AB2AF5B-C304-49E9-869F-3C990AE56362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49" tIns="44481" rIns="90549" bIns="44481"/>
          <a:lstStyle/>
          <a:p>
            <a:pPr eaLnBrk="1" hangingPunct="1"/>
            <a:endParaRPr lang="en-US"/>
          </a:p>
        </p:txBody>
      </p:sp>
      <p:sp>
        <p:nvSpPr>
          <p:cNvPr id="7475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0" y="311150"/>
            <a:ext cx="3976688" cy="29845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568963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AB2AF5B-C304-49E9-869F-3C990AE56362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49" tIns="44481" rIns="90549" bIns="44481"/>
          <a:lstStyle/>
          <a:p>
            <a:pPr eaLnBrk="1" hangingPunct="1"/>
            <a:endParaRPr lang="en-US"/>
          </a:p>
        </p:txBody>
      </p:sp>
      <p:sp>
        <p:nvSpPr>
          <p:cNvPr id="7475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0" y="311150"/>
            <a:ext cx="3976688" cy="29845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41004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399C0FE-8EC5-436A-8427-AEA265AE5F51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49" tIns="44481" rIns="90549" bIns="44481"/>
          <a:lstStyle/>
          <a:p>
            <a:pPr eaLnBrk="1" hangingPunct="1"/>
            <a:endParaRPr lang="en-US"/>
          </a:p>
        </p:txBody>
      </p:sp>
      <p:sp>
        <p:nvSpPr>
          <p:cNvPr id="7885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064294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BCA878E-8995-4EF7-93C3-7420B6D8E8BE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49" tIns="44481" rIns="90549" bIns="44481"/>
          <a:lstStyle/>
          <a:p>
            <a:pPr eaLnBrk="1" hangingPunct="1"/>
            <a:endParaRPr lang="en-US"/>
          </a:p>
        </p:txBody>
      </p:sp>
      <p:sp>
        <p:nvSpPr>
          <p:cNvPr id="7987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938111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9D714A7-6113-449D-82DE-3615C7872FDB}" type="slidenum">
              <a:rPr lang="en-US" sz="1200"/>
              <a:pPr eaLnBrk="1" hangingPunct="1"/>
              <a:t>22</a:t>
            </a:fld>
            <a:endParaRPr lang="en-US" sz="1200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49" tIns="44481" rIns="90549" bIns="44481"/>
          <a:lstStyle/>
          <a:p>
            <a:pPr eaLnBrk="1" hangingPunct="1"/>
            <a:endParaRPr lang="en-US"/>
          </a:p>
        </p:txBody>
      </p:sp>
      <p:sp>
        <p:nvSpPr>
          <p:cNvPr id="8294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90012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8AF03-92FC-41B4-A20D-B00C143A14C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7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DA93-1A73-437C-8B3E-CA5150138743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27D9-BA47-4156-9660-FDBFDEFD52F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88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DA93-1A73-437C-8B3E-CA5150138743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27D9-BA47-4156-9660-FDBFDEFD52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7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DA93-1A73-437C-8B3E-CA5150138743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27D9-BA47-4156-9660-FDBFDEFD52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2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DA93-1A73-437C-8B3E-CA5150138743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27D9-BA47-4156-9660-FDBFDEFD52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5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DA93-1A73-437C-8B3E-CA5150138743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27D9-BA47-4156-9660-FDBFDEFD52F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289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DA93-1A73-437C-8B3E-CA5150138743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27D9-BA47-4156-9660-FDBFDEFD52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9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DA93-1A73-437C-8B3E-CA5150138743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27D9-BA47-4156-9660-FDBFDEFD52F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80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DA93-1A73-437C-8B3E-CA5150138743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27D9-BA47-4156-9660-FDBFDEFD52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5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DA93-1A73-437C-8B3E-CA5150138743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27D9-BA47-4156-9660-FDBFDEFD52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6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DA93-1A73-437C-8B3E-CA5150138743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27D9-BA47-4156-9660-FDBFDEFD52F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32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DA93-1A73-437C-8B3E-CA5150138743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27D9-BA47-4156-9660-FDBFDEFD52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7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C7FDA93-1A73-437C-8B3E-CA5150138743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30827D9-BA47-4156-9660-FDBFDEFD52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4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Arithmetic Hardware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9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1-Bit Full Adder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0" y="2590800"/>
            <a:ext cx="39052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29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Ripple-Carry Adder</a:t>
            </a:r>
          </a:p>
        </p:txBody>
      </p:sp>
      <p:sp>
        <p:nvSpPr>
          <p:cNvPr id="111" name="Content Placeholder 1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binary numbers of lengths greater than 1, we cascade one bit adders together. </a:t>
            </a:r>
          </a:p>
          <a:p>
            <a:endParaRPr lang="en-US" dirty="0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41325" y="3068638"/>
            <a:ext cx="8367713" cy="3924300"/>
            <a:chOff x="536" y="1384"/>
            <a:chExt cx="5344" cy="2504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4080" y="2400"/>
              <a:ext cx="14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376" y="2392"/>
              <a:ext cx="152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016" y="2608"/>
              <a:ext cx="36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Cout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120" y="2824"/>
              <a:ext cx="38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Sum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152" y="2608"/>
              <a:ext cx="4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Cin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112" y="2608"/>
              <a:ext cx="768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048" y="1384"/>
              <a:ext cx="25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A0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337" y="1384"/>
              <a:ext cx="2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</a:rPr>
                <a:t>B0</a:t>
              </a:r>
            </a:p>
          </p:txBody>
        </p:sp>
        <p:grpSp>
          <p:nvGrpSpPr>
            <p:cNvPr id="16" name="Group 15"/>
            <p:cNvGrpSpPr>
              <a:grpSpLocks/>
            </p:cNvGrpSpPr>
            <p:nvPr/>
          </p:nvGrpSpPr>
          <p:grpSpPr bwMode="auto">
            <a:xfrm>
              <a:off x="1085" y="3092"/>
              <a:ext cx="231" cy="704"/>
              <a:chOff x="1085" y="3092"/>
              <a:chExt cx="231" cy="704"/>
            </a:xfrm>
          </p:grpSpPr>
          <p:sp>
            <p:nvSpPr>
              <p:cNvPr id="100" name="Arc 16"/>
              <p:cNvSpPr>
                <a:spLocks/>
              </p:cNvSpPr>
              <p:nvPr/>
            </p:nvSpPr>
            <p:spPr bwMode="auto">
              <a:xfrm>
                <a:off x="1200" y="3172"/>
                <a:ext cx="116" cy="80"/>
              </a:xfrm>
              <a:custGeom>
                <a:avLst/>
                <a:gdLst>
                  <a:gd name="T0" fmla="*/ 116 w 21600"/>
                  <a:gd name="T1" fmla="*/ 0 h 21600"/>
                  <a:gd name="T2" fmla="*/ 0 w 21600"/>
                  <a:gd name="T3" fmla="*/ 8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Arc 17"/>
              <p:cNvSpPr>
                <a:spLocks/>
              </p:cNvSpPr>
              <p:nvPr/>
            </p:nvSpPr>
            <p:spPr bwMode="auto">
              <a:xfrm>
                <a:off x="1085" y="3172"/>
                <a:ext cx="120" cy="80"/>
              </a:xfrm>
              <a:custGeom>
                <a:avLst/>
                <a:gdLst>
                  <a:gd name="T0" fmla="*/ 120 w 21600"/>
                  <a:gd name="T1" fmla="*/ 80 h 21600"/>
                  <a:gd name="T2" fmla="*/ 0 w 21600"/>
                  <a:gd name="T3" fmla="*/ 0 h 21600"/>
                  <a:gd name="T4" fmla="*/ 12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Line 18"/>
              <p:cNvSpPr>
                <a:spLocks noChangeShapeType="1"/>
              </p:cNvSpPr>
              <p:nvPr/>
            </p:nvSpPr>
            <p:spPr bwMode="auto">
              <a:xfrm>
                <a:off x="1256" y="3196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Line 19"/>
              <p:cNvSpPr>
                <a:spLocks noChangeShapeType="1"/>
              </p:cNvSpPr>
              <p:nvPr/>
            </p:nvSpPr>
            <p:spPr bwMode="auto">
              <a:xfrm>
                <a:off x="1144" y="3196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Arc 20"/>
              <p:cNvSpPr>
                <a:spLocks/>
              </p:cNvSpPr>
              <p:nvPr/>
            </p:nvSpPr>
            <p:spPr bwMode="auto">
              <a:xfrm>
                <a:off x="1208" y="3248"/>
                <a:ext cx="108" cy="68"/>
              </a:xfrm>
              <a:custGeom>
                <a:avLst/>
                <a:gdLst>
                  <a:gd name="T0" fmla="*/ 108 w 21600"/>
                  <a:gd name="T1" fmla="*/ 0 h 21600"/>
                  <a:gd name="T2" fmla="*/ 0 w 21600"/>
                  <a:gd name="T3" fmla="*/ 68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Arc 21"/>
              <p:cNvSpPr>
                <a:spLocks/>
              </p:cNvSpPr>
              <p:nvPr/>
            </p:nvSpPr>
            <p:spPr bwMode="auto">
              <a:xfrm>
                <a:off x="1200" y="3248"/>
                <a:ext cx="116" cy="444"/>
              </a:xfrm>
              <a:custGeom>
                <a:avLst/>
                <a:gdLst>
                  <a:gd name="T0" fmla="*/ 116 w 21600"/>
                  <a:gd name="T1" fmla="*/ 0 h 21600"/>
                  <a:gd name="T2" fmla="*/ 0 w 21600"/>
                  <a:gd name="T3" fmla="*/ 444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Arc 22"/>
              <p:cNvSpPr>
                <a:spLocks/>
              </p:cNvSpPr>
              <p:nvPr/>
            </p:nvSpPr>
            <p:spPr bwMode="auto">
              <a:xfrm>
                <a:off x="1085" y="3272"/>
                <a:ext cx="120" cy="420"/>
              </a:xfrm>
              <a:custGeom>
                <a:avLst/>
                <a:gdLst>
                  <a:gd name="T0" fmla="*/ 120 w 21600"/>
                  <a:gd name="T1" fmla="*/ 420 h 21600"/>
                  <a:gd name="T2" fmla="*/ 0 w 21600"/>
                  <a:gd name="T3" fmla="*/ 0 h 21600"/>
                  <a:gd name="T4" fmla="*/ 12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Arc 23"/>
              <p:cNvSpPr>
                <a:spLocks/>
              </p:cNvSpPr>
              <p:nvPr/>
            </p:nvSpPr>
            <p:spPr bwMode="auto">
              <a:xfrm>
                <a:off x="1085" y="3248"/>
                <a:ext cx="120" cy="68"/>
              </a:xfrm>
              <a:custGeom>
                <a:avLst/>
                <a:gdLst>
                  <a:gd name="T0" fmla="*/ 120 w 21600"/>
                  <a:gd name="T1" fmla="*/ 68 h 21600"/>
                  <a:gd name="T2" fmla="*/ 0 w 21600"/>
                  <a:gd name="T3" fmla="*/ 0 h 21600"/>
                  <a:gd name="T4" fmla="*/ 12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Line 24"/>
              <p:cNvSpPr>
                <a:spLocks noChangeShapeType="1"/>
              </p:cNvSpPr>
              <p:nvPr/>
            </p:nvSpPr>
            <p:spPr bwMode="auto">
              <a:xfrm>
                <a:off x="1256" y="3092"/>
                <a:ext cx="0" cy="1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Line 25"/>
              <p:cNvSpPr>
                <a:spLocks noChangeShapeType="1"/>
              </p:cNvSpPr>
              <p:nvPr/>
            </p:nvSpPr>
            <p:spPr bwMode="auto">
              <a:xfrm>
                <a:off x="1144" y="3092"/>
                <a:ext cx="0" cy="1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Line 26"/>
              <p:cNvSpPr>
                <a:spLocks noChangeShapeType="1"/>
              </p:cNvSpPr>
              <p:nvPr/>
            </p:nvSpPr>
            <p:spPr bwMode="auto">
              <a:xfrm>
                <a:off x="1200" y="3692"/>
                <a:ext cx="0" cy="1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1144" y="2708"/>
              <a:ext cx="0" cy="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1260" y="3088"/>
              <a:ext cx="8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29"/>
            <p:cNvSpPr>
              <a:spLocks noChangeArrowheads="1"/>
            </p:cNvSpPr>
            <p:nvPr/>
          </p:nvSpPr>
          <p:spPr bwMode="auto">
            <a:xfrm>
              <a:off x="536" y="3512"/>
              <a:ext cx="632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Overflow</a:t>
              </a:r>
            </a:p>
          </p:txBody>
        </p:sp>
        <p:sp>
          <p:nvSpPr>
            <p:cNvPr id="20" name="Rectangle 30"/>
            <p:cNvSpPr>
              <a:spLocks noChangeArrowheads="1"/>
            </p:cNvSpPr>
            <p:nvPr/>
          </p:nvSpPr>
          <p:spPr bwMode="auto">
            <a:xfrm>
              <a:off x="4020" y="2412"/>
              <a:ext cx="576" cy="57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>
              <a:off x="4160" y="1548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>
              <a:off x="4448" y="1548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34"/>
            <p:cNvSpPr>
              <a:spLocks noChangeShapeType="1"/>
            </p:cNvSpPr>
            <p:nvPr/>
          </p:nvSpPr>
          <p:spPr bwMode="auto">
            <a:xfrm>
              <a:off x="4304" y="298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35"/>
            <p:cNvSpPr>
              <a:spLocks noChangeShapeType="1"/>
            </p:cNvSpPr>
            <p:nvPr/>
          </p:nvSpPr>
          <p:spPr bwMode="auto">
            <a:xfrm flipH="1">
              <a:off x="3724" y="26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36"/>
            <p:cNvSpPr>
              <a:spLocks noChangeShapeType="1"/>
            </p:cNvSpPr>
            <p:nvPr/>
          </p:nvSpPr>
          <p:spPr bwMode="auto">
            <a:xfrm flipH="1">
              <a:off x="4588" y="2696"/>
              <a:ext cx="5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41"/>
            <p:cNvSpPr>
              <a:spLocks noChangeArrowheads="1"/>
            </p:cNvSpPr>
            <p:nvPr/>
          </p:nvSpPr>
          <p:spPr bwMode="auto">
            <a:xfrm>
              <a:off x="3216" y="2400"/>
              <a:ext cx="14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32" name="Rectangle 42"/>
            <p:cNvSpPr>
              <a:spLocks noChangeArrowheads="1"/>
            </p:cNvSpPr>
            <p:nvPr/>
          </p:nvSpPr>
          <p:spPr bwMode="auto">
            <a:xfrm>
              <a:off x="3512" y="2392"/>
              <a:ext cx="152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33" name="Rectangle 43"/>
            <p:cNvSpPr>
              <a:spLocks noChangeArrowheads="1"/>
            </p:cNvSpPr>
            <p:nvPr/>
          </p:nvSpPr>
          <p:spPr bwMode="auto">
            <a:xfrm>
              <a:off x="3152" y="2608"/>
              <a:ext cx="36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Cout</a:t>
              </a:r>
            </a:p>
          </p:txBody>
        </p:sp>
        <p:sp>
          <p:nvSpPr>
            <p:cNvPr id="34" name="Rectangle 44"/>
            <p:cNvSpPr>
              <a:spLocks noChangeArrowheads="1"/>
            </p:cNvSpPr>
            <p:nvPr/>
          </p:nvSpPr>
          <p:spPr bwMode="auto">
            <a:xfrm>
              <a:off x="3256" y="2824"/>
              <a:ext cx="38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Sum</a:t>
              </a:r>
            </a:p>
          </p:txBody>
        </p:sp>
        <p:sp>
          <p:nvSpPr>
            <p:cNvPr id="35" name="Rectangle 45"/>
            <p:cNvSpPr>
              <a:spLocks noChangeArrowheads="1"/>
            </p:cNvSpPr>
            <p:nvPr/>
          </p:nvSpPr>
          <p:spPr bwMode="auto">
            <a:xfrm>
              <a:off x="3288" y="2608"/>
              <a:ext cx="4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Cin</a:t>
              </a:r>
            </a:p>
          </p:txBody>
        </p:sp>
        <p:sp>
          <p:nvSpPr>
            <p:cNvPr id="36" name="Rectangle 46"/>
            <p:cNvSpPr>
              <a:spLocks noChangeArrowheads="1"/>
            </p:cNvSpPr>
            <p:nvPr/>
          </p:nvSpPr>
          <p:spPr bwMode="auto">
            <a:xfrm>
              <a:off x="3184" y="1384"/>
              <a:ext cx="25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A1</a:t>
              </a:r>
            </a:p>
          </p:txBody>
        </p:sp>
        <p:sp>
          <p:nvSpPr>
            <p:cNvPr id="37" name="Rectangle 47"/>
            <p:cNvSpPr>
              <a:spLocks noChangeArrowheads="1"/>
            </p:cNvSpPr>
            <p:nvPr/>
          </p:nvSpPr>
          <p:spPr bwMode="auto">
            <a:xfrm>
              <a:off x="3466" y="1384"/>
              <a:ext cx="2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</a:rPr>
                <a:t>B1</a:t>
              </a:r>
            </a:p>
          </p:txBody>
        </p:sp>
        <p:sp>
          <p:nvSpPr>
            <p:cNvPr id="40" name="Rectangle 50"/>
            <p:cNvSpPr>
              <a:spLocks noChangeArrowheads="1"/>
            </p:cNvSpPr>
            <p:nvPr/>
          </p:nvSpPr>
          <p:spPr bwMode="auto">
            <a:xfrm>
              <a:off x="3156" y="2412"/>
              <a:ext cx="576" cy="57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52"/>
            <p:cNvSpPr>
              <a:spLocks noChangeShapeType="1"/>
            </p:cNvSpPr>
            <p:nvPr/>
          </p:nvSpPr>
          <p:spPr bwMode="auto">
            <a:xfrm>
              <a:off x="3296" y="1548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53"/>
            <p:cNvSpPr>
              <a:spLocks noChangeShapeType="1"/>
            </p:cNvSpPr>
            <p:nvPr/>
          </p:nvSpPr>
          <p:spPr bwMode="auto">
            <a:xfrm>
              <a:off x="3584" y="1548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54"/>
            <p:cNvSpPr>
              <a:spLocks noChangeShapeType="1"/>
            </p:cNvSpPr>
            <p:nvPr/>
          </p:nvSpPr>
          <p:spPr bwMode="auto">
            <a:xfrm>
              <a:off x="3440" y="298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55"/>
            <p:cNvSpPr>
              <a:spLocks noChangeShapeType="1"/>
            </p:cNvSpPr>
            <p:nvPr/>
          </p:nvSpPr>
          <p:spPr bwMode="auto">
            <a:xfrm flipH="1">
              <a:off x="2860" y="26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61"/>
            <p:cNvSpPr>
              <a:spLocks noChangeArrowheads="1"/>
            </p:cNvSpPr>
            <p:nvPr/>
          </p:nvSpPr>
          <p:spPr bwMode="auto">
            <a:xfrm>
              <a:off x="2352" y="2400"/>
              <a:ext cx="14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52" name="Rectangle 62"/>
            <p:cNvSpPr>
              <a:spLocks noChangeArrowheads="1"/>
            </p:cNvSpPr>
            <p:nvPr/>
          </p:nvSpPr>
          <p:spPr bwMode="auto">
            <a:xfrm>
              <a:off x="2648" y="2392"/>
              <a:ext cx="152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53" name="Rectangle 63"/>
            <p:cNvSpPr>
              <a:spLocks noChangeArrowheads="1"/>
            </p:cNvSpPr>
            <p:nvPr/>
          </p:nvSpPr>
          <p:spPr bwMode="auto">
            <a:xfrm>
              <a:off x="2288" y="2608"/>
              <a:ext cx="36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Cout</a:t>
              </a:r>
            </a:p>
          </p:txBody>
        </p:sp>
        <p:sp>
          <p:nvSpPr>
            <p:cNvPr id="54" name="Rectangle 64"/>
            <p:cNvSpPr>
              <a:spLocks noChangeArrowheads="1"/>
            </p:cNvSpPr>
            <p:nvPr/>
          </p:nvSpPr>
          <p:spPr bwMode="auto">
            <a:xfrm>
              <a:off x="2392" y="2824"/>
              <a:ext cx="38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Sum</a:t>
              </a:r>
            </a:p>
          </p:txBody>
        </p:sp>
        <p:sp>
          <p:nvSpPr>
            <p:cNvPr id="55" name="Rectangle 65"/>
            <p:cNvSpPr>
              <a:spLocks noChangeArrowheads="1"/>
            </p:cNvSpPr>
            <p:nvPr/>
          </p:nvSpPr>
          <p:spPr bwMode="auto">
            <a:xfrm>
              <a:off x="2424" y="2608"/>
              <a:ext cx="4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Cin</a:t>
              </a:r>
            </a:p>
          </p:txBody>
        </p:sp>
        <p:sp>
          <p:nvSpPr>
            <p:cNvPr id="56" name="Rectangle 66"/>
            <p:cNvSpPr>
              <a:spLocks noChangeArrowheads="1"/>
            </p:cNvSpPr>
            <p:nvPr/>
          </p:nvSpPr>
          <p:spPr bwMode="auto">
            <a:xfrm>
              <a:off x="2320" y="1384"/>
              <a:ext cx="25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A2</a:t>
              </a:r>
            </a:p>
          </p:txBody>
        </p:sp>
        <p:sp>
          <p:nvSpPr>
            <p:cNvPr id="57" name="Rectangle 67"/>
            <p:cNvSpPr>
              <a:spLocks noChangeArrowheads="1"/>
            </p:cNvSpPr>
            <p:nvPr/>
          </p:nvSpPr>
          <p:spPr bwMode="auto">
            <a:xfrm>
              <a:off x="2590" y="1384"/>
              <a:ext cx="2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</a:rPr>
                <a:t>B2</a:t>
              </a:r>
            </a:p>
          </p:txBody>
        </p:sp>
        <p:sp>
          <p:nvSpPr>
            <p:cNvPr id="60" name="Rectangle 70"/>
            <p:cNvSpPr>
              <a:spLocks noChangeArrowheads="1"/>
            </p:cNvSpPr>
            <p:nvPr/>
          </p:nvSpPr>
          <p:spPr bwMode="auto">
            <a:xfrm>
              <a:off x="2292" y="2412"/>
              <a:ext cx="576" cy="57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72"/>
            <p:cNvSpPr>
              <a:spLocks noChangeShapeType="1"/>
            </p:cNvSpPr>
            <p:nvPr/>
          </p:nvSpPr>
          <p:spPr bwMode="auto">
            <a:xfrm>
              <a:off x="2432" y="1548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73"/>
            <p:cNvSpPr>
              <a:spLocks noChangeShapeType="1"/>
            </p:cNvSpPr>
            <p:nvPr/>
          </p:nvSpPr>
          <p:spPr bwMode="auto">
            <a:xfrm>
              <a:off x="2720" y="1548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74"/>
            <p:cNvSpPr>
              <a:spLocks noChangeShapeType="1"/>
            </p:cNvSpPr>
            <p:nvPr/>
          </p:nvSpPr>
          <p:spPr bwMode="auto">
            <a:xfrm>
              <a:off x="2576" y="298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75"/>
            <p:cNvSpPr>
              <a:spLocks noChangeShapeType="1"/>
            </p:cNvSpPr>
            <p:nvPr/>
          </p:nvSpPr>
          <p:spPr bwMode="auto">
            <a:xfrm flipH="1">
              <a:off x="1996" y="26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Rectangle 86"/>
            <p:cNvSpPr>
              <a:spLocks noChangeArrowheads="1"/>
            </p:cNvSpPr>
            <p:nvPr/>
          </p:nvSpPr>
          <p:spPr bwMode="auto">
            <a:xfrm>
              <a:off x="1480" y="2416"/>
              <a:ext cx="14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77" name="Rectangle 87"/>
            <p:cNvSpPr>
              <a:spLocks noChangeArrowheads="1"/>
            </p:cNvSpPr>
            <p:nvPr/>
          </p:nvSpPr>
          <p:spPr bwMode="auto">
            <a:xfrm>
              <a:off x="1776" y="2416"/>
              <a:ext cx="152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78" name="Rectangle 88"/>
            <p:cNvSpPr>
              <a:spLocks noChangeArrowheads="1"/>
            </p:cNvSpPr>
            <p:nvPr/>
          </p:nvSpPr>
          <p:spPr bwMode="auto">
            <a:xfrm>
              <a:off x="1416" y="2632"/>
              <a:ext cx="36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Cout</a:t>
              </a:r>
            </a:p>
          </p:txBody>
        </p:sp>
        <p:sp>
          <p:nvSpPr>
            <p:cNvPr id="79" name="Rectangle 89"/>
            <p:cNvSpPr>
              <a:spLocks noChangeArrowheads="1"/>
            </p:cNvSpPr>
            <p:nvPr/>
          </p:nvSpPr>
          <p:spPr bwMode="auto">
            <a:xfrm>
              <a:off x="1520" y="2848"/>
              <a:ext cx="38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Sum</a:t>
              </a:r>
            </a:p>
          </p:txBody>
        </p:sp>
        <p:sp>
          <p:nvSpPr>
            <p:cNvPr id="80" name="Rectangle 90"/>
            <p:cNvSpPr>
              <a:spLocks noChangeArrowheads="1"/>
            </p:cNvSpPr>
            <p:nvPr/>
          </p:nvSpPr>
          <p:spPr bwMode="auto">
            <a:xfrm>
              <a:off x="1552" y="2632"/>
              <a:ext cx="4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Cin</a:t>
              </a:r>
            </a:p>
          </p:txBody>
        </p:sp>
        <p:sp>
          <p:nvSpPr>
            <p:cNvPr id="81" name="Rectangle 91"/>
            <p:cNvSpPr>
              <a:spLocks noChangeArrowheads="1"/>
            </p:cNvSpPr>
            <p:nvPr/>
          </p:nvSpPr>
          <p:spPr bwMode="auto">
            <a:xfrm>
              <a:off x="1448" y="1408"/>
              <a:ext cx="25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A3</a:t>
              </a:r>
            </a:p>
          </p:txBody>
        </p:sp>
        <p:sp>
          <p:nvSpPr>
            <p:cNvPr id="82" name="Rectangle 92"/>
            <p:cNvSpPr>
              <a:spLocks noChangeArrowheads="1"/>
            </p:cNvSpPr>
            <p:nvPr/>
          </p:nvSpPr>
          <p:spPr bwMode="auto">
            <a:xfrm>
              <a:off x="1714" y="1408"/>
              <a:ext cx="2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</a:rPr>
                <a:t>B3</a:t>
              </a:r>
            </a:p>
          </p:txBody>
        </p:sp>
        <p:sp>
          <p:nvSpPr>
            <p:cNvPr id="85" name="Rectangle 95"/>
            <p:cNvSpPr>
              <a:spLocks noChangeArrowheads="1"/>
            </p:cNvSpPr>
            <p:nvPr/>
          </p:nvSpPr>
          <p:spPr bwMode="auto">
            <a:xfrm>
              <a:off x="1428" y="2412"/>
              <a:ext cx="576" cy="57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97"/>
            <p:cNvSpPr>
              <a:spLocks noChangeShapeType="1"/>
            </p:cNvSpPr>
            <p:nvPr/>
          </p:nvSpPr>
          <p:spPr bwMode="auto">
            <a:xfrm>
              <a:off x="1568" y="1548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98"/>
            <p:cNvSpPr>
              <a:spLocks noChangeShapeType="1"/>
            </p:cNvSpPr>
            <p:nvPr/>
          </p:nvSpPr>
          <p:spPr bwMode="auto">
            <a:xfrm>
              <a:off x="1856" y="1548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99"/>
            <p:cNvSpPr>
              <a:spLocks noChangeShapeType="1"/>
            </p:cNvSpPr>
            <p:nvPr/>
          </p:nvSpPr>
          <p:spPr bwMode="auto">
            <a:xfrm>
              <a:off x="1712" y="298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100"/>
            <p:cNvSpPr>
              <a:spLocks noChangeShapeType="1"/>
            </p:cNvSpPr>
            <p:nvPr/>
          </p:nvSpPr>
          <p:spPr bwMode="auto">
            <a:xfrm flipH="1">
              <a:off x="1132" y="26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Rectangle 105"/>
            <p:cNvSpPr>
              <a:spLocks noChangeArrowheads="1"/>
            </p:cNvSpPr>
            <p:nvPr/>
          </p:nvSpPr>
          <p:spPr bwMode="auto">
            <a:xfrm>
              <a:off x="1592" y="3232"/>
              <a:ext cx="25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S3</a:t>
              </a:r>
            </a:p>
          </p:txBody>
        </p:sp>
        <p:sp>
          <p:nvSpPr>
            <p:cNvPr id="96" name="Rectangle 106"/>
            <p:cNvSpPr>
              <a:spLocks noChangeArrowheads="1"/>
            </p:cNvSpPr>
            <p:nvPr/>
          </p:nvSpPr>
          <p:spPr bwMode="auto">
            <a:xfrm>
              <a:off x="2456" y="3240"/>
              <a:ext cx="25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S2</a:t>
              </a:r>
            </a:p>
          </p:txBody>
        </p:sp>
        <p:sp>
          <p:nvSpPr>
            <p:cNvPr id="97" name="Rectangle 107"/>
            <p:cNvSpPr>
              <a:spLocks noChangeArrowheads="1"/>
            </p:cNvSpPr>
            <p:nvPr/>
          </p:nvSpPr>
          <p:spPr bwMode="auto">
            <a:xfrm>
              <a:off x="3320" y="3240"/>
              <a:ext cx="25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S1</a:t>
              </a:r>
            </a:p>
          </p:txBody>
        </p:sp>
        <p:sp>
          <p:nvSpPr>
            <p:cNvPr id="98" name="Rectangle 108"/>
            <p:cNvSpPr>
              <a:spLocks noChangeArrowheads="1"/>
            </p:cNvSpPr>
            <p:nvPr/>
          </p:nvSpPr>
          <p:spPr bwMode="auto">
            <a:xfrm>
              <a:off x="4192" y="3240"/>
              <a:ext cx="25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S0</a:t>
              </a:r>
            </a:p>
          </p:txBody>
        </p:sp>
        <p:sp>
          <p:nvSpPr>
            <p:cNvPr id="99" name="Line 109"/>
            <p:cNvSpPr>
              <a:spLocks noChangeShapeType="1"/>
            </p:cNvSpPr>
            <p:nvPr/>
          </p:nvSpPr>
          <p:spPr bwMode="auto">
            <a:xfrm>
              <a:off x="2152" y="2700"/>
              <a:ext cx="0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4303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Ripple-Carry Adder: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3+2 = 5</a:t>
            </a:r>
          </a:p>
          <a:p>
            <a:r>
              <a:rPr lang="en-US" dirty="0"/>
              <a:t>0011 + 0010 = 0101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41325" y="3068638"/>
            <a:ext cx="8367713" cy="3924300"/>
            <a:chOff x="536" y="1384"/>
            <a:chExt cx="5344" cy="2504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080" y="2400"/>
              <a:ext cx="14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376" y="2392"/>
              <a:ext cx="152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016" y="2608"/>
              <a:ext cx="36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Cout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120" y="2824"/>
              <a:ext cx="38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Sum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152" y="2608"/>
              <a:ext cx="4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Cin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112" y="2608"/>
              <a:ext cx="768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048" y="1384"/>
              <a:ext cx="25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A0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337" y="1384"/>
              <a:ext cx="2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</a:rPr>
                <a:t>B0</a:t>
              </a:r>
            </a:p>
          </p:txBody>
        </p: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1085" y="3092"/>
              <a:ext cx="231" cy="704"/>
              <a:chOff x="1085" y="3092"/>
              <a:chExt cx="231" cy="704"/>
            </a:xfrm>
          </p:grpSpPr>
          <p:sp>
            <p:nvSpPr>
              <p:cNvPr id="64" name="Arc 16"/>
              <p:cNvSpPr>
                <a:spLocks/>
              </p:cNvSpPr>
              <p:nvPr/>
            </p:nvSpPr>
            <p:spPr bwMode="auto">
              <a:xfrm>
                <a:off x="1200" y="3172"/>
                <a:ext cx="116" cy="80"/>
              </a:xfrm>
              <a:custGeom>
                <a:avLst/>
                <a:gdLst>
                  <a:gd name="T0" fmla="*/ 116 w 21600"/>
                  <a:gd name="T1" fmla="*/ 0 h 21600"/>
                  <a:gd name="T2" fmla="*/ 0 w 21600"/>
                  <a:gd name="T3" fmla="*/ 8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Arc 17"/>
              <p:cNvSpPr>
                <a:spLocks/>
              </p:cNvSpPr>
              <p:nvPr/>
            </p:nvSpPr>
            <p:spPr bwMode="auto">
              <a:xfrm>
                <a:off x="1085" y="3172"/>
                <a:ext cx="120" cy="80"/>
              </a:xfrm>
              <a:custGeom>
                <a:avLst/>
                <a:gdLst>
                  <a:gd name="T0" fmla="*/ 120 w 21600"/>
                  <a:gd name="T1" fmla="*/ 80 h 21600"/>
                  <a:gd name="T2" fmla="*/ 0 w 21600"/>
                  <a:gd name="T3" fmla="*/ 0 h 21600"/>
                  <a:gd name="T4" fmla="*/ 12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18"/>
              <p:cNvSpPr>
                <a:spLocks noChangeShapeType="1"/>
              </p:cNvSpPr>
              <p:nvPr/>
            </p:nvSpPr>
            <p:spPr bwMode="auto">
              <a:xfrm>
                <a:off x="1256" y="3196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19"/>
              <p:cNvSpPr>
                <a:spLocks noChangeShapeType="1"/>
              </p:cNvSpPr>
              <p:nvPr/>
            </p:nvSpPr>
            <p:spPr bwMode="auto">
              <a:xfrm>
                <a:off x="1144" y="3196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Arc 20"/>
              <p:cNvSpPr>
                <a:spLocks/>
              </p:cNvSpPr>
              <p:nvPr/>
            </p:nvSpPr>
            <p:spPr bwMode="auto">
              <a:xfrm>
                <a:off x="1208" y="3248"/>
                <a:ext cx="108" cy="68"/>
              </a:xfrm>
              <a:custGeom>
                <a:avLst/>
                <a:gdLst>
                  <a:gd name="T0" fmla="*/ 108 w 21600"/>
                  <a:gd name="T1" fmla="*/ 0 h 21600"/>
                  <a:gd name="T2" fmla="*/ 0 w 21600"/>
                  <a:gd name="T3" fmla="*/ 68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Arc 21"/>
              <p:cNvSpPr>
                <a:spLocks/>
              </p:cNvSpPr>
              <p:nvPr/>
            </p:nvSpPr>
            <p:spPr bwMode="auto">
              <a:xfrm>
                <a:off x="1200" y="3248"/>
                <a:ext cx="116" cy="444"/>
              </a:xfrm>
              <a:custGeom>
                <a:avLst/>
                <a:gdLst>
                  <a:gd name="T0" fmla="*/ 116 w 21600"/>
                  <a:gd name="T1" fmla="*/ 0 h 21600"/>
                  <a:gd name="T2" fmla="*/ 0 w 21600"/>
                  <a:gd name="T3" fmla="*/ 444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Arc 22"/>
              <p:cNvSpPr>
                <a:spLocks/>
              </p:cNvSpPr>
              <p:nvPr/>
            </p:nvSpPr>
            <p:spPr bwMode="auto">
              <a:xfrm>
                <a:off x="1085" y="3272"/>
                <a:ext cx="120" cy="420"/>
              </a:xfrm>
              <a:custGeom>
                <a:avLst/>
                <a:gdLst>
                  <a:gd name="T0" fmla="*/ 120 w 21600"/>
                  <a:gd name="T1" fmla="*/ 420 h 21600"/>
                  <a:gd name="T2" fmla="*/ 0 w 21600"/>
                  <a:gd name="T3" fmla="*/ 0 h 21600"/>
                  <a:gd name="T4" fmla="*/ 12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Arc 23"/>
              <p:cNvSpPr>
                <a:spLocks/>
              </p:cNvSpPr>
              <p:nvPr/>
            </p:nvSpPr>
            <p:spPr bwMode="auto">
              <a:xfrm>
                <a:off x="1085" y="3248"/>
                <a:ext cx="120" cy="68"/>
              </a:xfrm>
              <a:custGeom>
                <a:avLst/>
                <a:gdLst>
                  <a:gd name="T0" fmla="*/ 120 w 21600"/>
                  <a:gd name="T1" fmla="*/ 68 h 21600"/>
                  <a:gd name="T2" fmla="*/ 0 w 21600"/>
                  <a:gd name="T3" fmla="*/ 0 h 21600"/>
                  <a:gd name="T4" fmla="*/ 12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Line 24"/>
              <p:cNvSpPr>
                <a:spLocks noChangeShapeType="1"/>
              </p:cNvSpPr>
              <p:nvPr/>
            </p:nvSpPr>
            <p:spPr bwMode="auto">
              <a:xfrm>
                <a:off x="1256" y="3092"/>
                <a:ext cx="0" cy="1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Line 25"/>
              <p:cNvSpPr>
                <a:spLocks noChangeShapeType="1"/>
              </p:cNvSpPr>
              <p:nvPr/>
            </p:nvSpPr>
            <p:spPr bwMode="auto">
              <a:xfrm>
                <a:off x="1144" y="3092"/>
                <a:ext cx="0" cy="1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Line 26"/>
              <p:cNvSpPr>
                <a:spLocks noChangeShapeType="1"/>
              </p:cNvSpPr>
              <p:nvPr/>
            </p:nvSpPr>
            <p:spPr bwMode="auto">
              <a:xfrm>
                <a:off x="1200" y="3692"/>
                <a:ext cx="0" cy="1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1144" y="2708"/>
              <a:ext cx="0" cy="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>
              <a:off x="1260" y="3088"/>
              <a:ext cx="8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29"/>
            <p:cNvSpPr>
              <a:spLocks noChangeArrowheads="1"/>
            </p:cNvSpPr>
            <p:nvPr/>
          </p:nvSpPr>
          <p:spPr bwMode="auto">
            <a:xfrm>
              <a:off x="536" y="3512"/>
              <a:ext cx="632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Overflow</a:t>
              </a:r>
            </a:p>
          </p:txBody>
        </p:sp>
        <p:sp>
          <p:nvSpPr>
            <p:cNvPr id="17" name="Rectangle 30"/>
            <p:cNvSpPr>
              <a:spLocks noChangeArrowheads="1"/>
            </p:cNvSpPr>
            <p:nvPr/>
          </p:nvSpPr>
          <p:spPr bwMode="auto">
            <a:xfrm>
              <a:off x="4020" y="2412"/>
              <a:ext cx="576" cy="57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>
              <a:off x="4160" y="1548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3"/>
            <p:cNvSpPr>
              <a:spLocks noChangeShapeType="1"/>
            </p:cNvSpPr>
            <p:nvPr/>
          </p:nvSpPr>
          <p:spPr bwMode="auto">
            <a:xfrm>
              <a:off x="4448" y="1548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4"/>
            <p:cNvSpPr>
              <a:spLocks noChangeShapeType="1"/>
            </p:cNvSpPr>
            <p:nvPr/>
          </p:nvSpPr>
          <p:spPr bwMode="auto">
            <a:xfrm>
              <a:off x="4304" y="298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5"/>
            <p:cNvSpPr>
              <a:spLocks noChangeShapeType="1"/>
            </p:cNvSpPr>
            <p:nvPr/>
          </p:nvSpPr>
          <p:spPr bwMode="auto">
            <a:xfrm flipH="1">
              <a:off x="3724" y="26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6"/>
            <p:cNvSpPr>
              <a:spLocks noChangeShapeType="1"/>
            </p:cNvSpPr>
            <p:nvPr/>
          </p:nvSpPr>
          <p:spPr bwMode="auto">
            <a:xfrm flipH="1">
              <a:off x="4588" y="2696"/>
              <a:ext cx="5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41"/>
            <p:cNvSpPr>
              <a:spLocks noChangeArrowheads="1"/>
            </p:cNvSpPr>
            <p:nvPr/>
          </p:nvSpPr>
          <p:spPr bwMode="auto">
            <a:xfrm>
              <a:off x="3216" y="2400"/>
              <a:ext cx="14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4" name="Rectangle 42"/>
            <p:cNvSpPr>
              <a:spLocks noChangeArrowheads="1"/>
            </p:cNvSpPr>
            <p:nvPr/>
          </p:nvSpPr>
          <p:spPr bwMode="auto">
            <a:xfrm>
              <a:off x="3512" y="2392"/>
              <a:ext cx="152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25" name="Rectangle 43"/>
            <p:cNvSpPr>
              <a:spLocks noChangeArrowheads="1"/>
            </p:cNvSpPr>
            <p:nvPr/>
          </p:nvSpPr>
          <p:spPr bwMode="auto">
            <a:xfrm>
              <a:off x="3152" y="2608"/>
              <a:ext cx="36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Cout</a:t>
              </a:r>
            </a:p>
          </p:txBody>
        </p:sp>
        <p:sp>
          <p:nvSpPr>
            <p:cNvPr id="26" name="Rectangle 44"/>
            <p:cNvSpPr>
              <a:spLocks noChangeArrowheads="1"/>
            </p:cNvSpPr>
            <p:nvPr/>
          </p:nvSpPr>
          <p:spPr bwMode="auto">
            <a:xfrm>
              <a:off x="3256" y="2824"/>
              <a:ext cx="38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Sum</a:t>
              </a:r>
            </a:p>
          </p:txBody>
        </p:sp>
        <p:sp>
          <p:nvSpPr>
            <p:cNvPr id="27" name="Rectangle 45"/>
            <p:cNvSpPr>
              <a:spLocks noChangeArrowheads="1"/>
            </p:cNvSpPr>
            <p:nvPr/>
          </p:nvSpPr>
          <p:spPr bwMode="auto">
            <a:xfrm>
              <a:off x="3288" y="2608"/>
              <a:ext cx="4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Cin</a:t>
              </a:r>
            </a:p>
          </p:txBody>
        </p:sp>
        <p:sp>
          <p:nvSpPr>
            <p:cNvPr id="28" name="Rectangle 46"/>
            <p:cNvSpPr>
              <a:spLocks noChangeArrowheads="1"/>
            </p:cNvSpPr>
            <p:nvPr/>
          </p:nvSpPr>
          <p:spPr bwMode="auto">
            <a:xfrm>
              <a:off x="3184" y="1384"/>
              <a:ext cx="25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A1</a:t>
              </a:r>
            </a:p>
          </p:txBody>
        </p:sp>
        <p:sp>
          <p:nvSpPr>
            <p:cNvPr id="29" name="Rectangle 47"/>
            <p:cNvSpPr>
              <a:spLocks noChangeArrowheads="1"/>
            </p:cNvSpPr>
            <p:nvPr/>
          </p:nvSpPr>
          <p:spPr bwMode="auto">
            <a:xfrm>
              <a:off x="3466" y="1384"/>
              <a:ext cx="2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</a:rPr>
                <a:t>B1</a:t>
              </a:r>
            </a:p>
          </p:txBody>
        </p:sp>
        <p:sp>
          <p:nvSpPr>
            <p:cNvPr id="30" name="Rectangle 50"/>
            <p:cNvSpPr>
              <a:spLocks noChangeArrowheads="1"/>
            </p:cNvSpPr>
            <p:nvPr/>
          </p:nvSpPr>
          <p:spPr bwMode="auto">
            <a:xfrm>
              <a:off x="3156" y="2412"/>
              <a:ext cx="576" cy="57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52"/>
            <p:cNvSpPr>
              <a:spLocks noChangeShapeType="1"/>
            </p:cNvSpPr>
            <p:nvPr/>
          </p:nvSpPr>
          <p:spPr bwMode="auto">
            <a:xfrm>
              <a:off x="3296" y="1548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53"/>
            <p:cNvSpPr>
              <a:spLocks noChangeShapeType="1"/>
            </p:cNvSpPr>
            <p:nvPr/>
          </p:nvSpPr>
          <p:spPr bwMode="auto">
            <a:xfrm>
              <a:off x="3584" y="1548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54"/>
            <p:cNvSpPr>
              <a:spLocks noChangeShapeType="1"/>
            </p:cNvSpPr>
            <p:nvPr/>
          </p:nvSpPr>
          <p:spPr bwMode="auto">
            <a:xfrm>
              <a:off x="3440" y="298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55"/>
            <p:cNvSpPr>
              <a:spLocks noChangeShapeType="1"/>
            </p:cNvSpPr>
            <p:nvPr/>
          </p:nvSpPr>
          <p:spPr bwMode="auto">
            <a:xfrm flipH="1">
              <a:off x="2860" y="26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61"/>
            <p:cNvSpPr>
              <a:spLocks noChangeArrowheads="1"/>
            </p:cNvSpPr>
            <p:nvPr/>
          </p:nvSpPr>
          <p:spPr bwMode="auto">
            <a:xfrm>
              <a:off x="2352" y="2400"/>
              <a:ext cx="14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36" name="Rectangle 62"/>
            <p:cNvSpPr>
              <a:spLocks noChangeArrowheads="1"/>
            </p:cNvSpPr>
            <p:nvPr/>
          </p:nvSpPr>
          <p:spPr bwMode="auto">
            <a:xfrm>
              <a:off x="2648" y="2392"/>
              <a:ext cx="152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37" name="Rectangle 63"/>
            <p:cNvSpPr>
              <a:spLocks noChangeArrowheads="1"/>
            </p:cNvSpPr>
            <p:nvPr/>
          </p:nvSpPr>
          <p:spPr bwMode="auto">
            <a:xfrm>
              <a:off x="2288" y="2608"/>
              <a:ext cx="36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Cout</a:t>
              </a:r>
            </a:p>
          </p:txBody>
        </p:sp>
        <p:sp>
          <p:nvSpPr>
            <p:cNvPr id="38" name="Rectangle 64"/>
            <p:cNvSpPr>
              <a:spLocks noChangeArrowheads="1"/>
            </p:cNvSpPr>
            <p:nvPr/>
          </p:nvSpPr>
          <p:spPr bwMode="auto">
            <a:xfrm>
              <a:off x="2392" y="2824"/>
              <a:ext cx="38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Sum</a:t>
              </a:r>
            </a:p>
          </p:txBody>
        </p:sp>
        <p:sp>
          <p:nvSpPr>
            <p:cNvPr id="39" name="Rectangle 65"/>
            <p:cNvSpPr>
              <a:spLocks noChangeArrowheads="1"/>
            </p:cNvSpPr>
            <p:nvPr/>
          </p:nvSpPr>
          <p:spPr bwMode="auto">
            <a:xfrm>
              <a:off x="2424" y="2608"/>
              <a:ext cx="4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Cin</a:t>
              </a:r>
            </a:p>
          </p:txBody>
        </p:sp>
        <p:sp>
          <p:nvSpPr>
            <p:cNvPr id="40" name="Rectangle 66"/>
            <p:cNvSpPr>
              <a:spLocks noChangeArrowheads="1"/>
            </p:cNvSpPr>
            <p:nvPr/>
          </p:nvSpPr>
          <p:spPr bwMode="auto">
            <a:xfrm>
              <a:off x="2320" y="1384"/>
              <a:ext cx="25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A2</a:t>
              </a:r>
            </a:p>
          </p:txBody>
        </p:sp>
        <p:sp>
          <p:nvSpPr>
            <p:cNvPr id="41" name="Rectangle 67"/>
            <p:cNvSpPr>
              <a:spLocks noChangeArrowheads="1"/>
            </p:cNvSpPr>
            <p:nvPr/>
          </p:nvSpPr>
          <p:spPr bwMode="auto">
            <a:xfrm>
              <a:off x="2590" y="1384"/>
              <a:ext cx="2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</a:rPr>
                <a:t>B2</a:t>
              </a:r>
            </a:p>
          </p:txBody>
        </p:sp>
        <p:sp>
          <p:nvSpPr>
            <p:cNvPr id="42" name="Rectangle 70"/>
            <p:cNvSpPr>
              <a:spLocks noChangeArrowheads="1"/>
            </p:cNvSpPr>
            <p:nvPr/>
          </p:nvSpPr>
          <p:spPr bwMode="auto">
            <a:xfrm>
              <a:off x="2292" y="2412"/>
              <a:ext cx="576" cy="57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72"/>
            <p:cNvSpPr>
              <a:spLocks noChangeShapeType="1"/>
            </p:cNvSpPr>
            <p:nvPr/>
          </p:nvSpPr>
          <p:spPr bwMode="auto">
            <a:xfrm>
              <a:off x="2432" y="1548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73"/>
            <p:cNvSpPr>
              <a:spLocks noChangeShapeType="1"/>
            </p:cNvSpPr>
            <p:nvPr/>
          </p:nvSpPr>
          <p:spPr bwMode="auto">
            <a:xfrm>
              <a:off x="2720" y="1548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74"/>
            <p:cNvSpPr>
              <a:spLocks noChangeShapeType="1"/>
            </p:cNvSpPr>
            <p:nvPr/>
          </p:nvSpPr>
          <p:spPr bwMode="auto">
            <a:xfrm>
              <a:off x="2576" y="298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75"/>
            <p:cNvSpPr>
              <a:spLocks noChangeShapeType="1"/>
            </p:cNvSpPr>
            <p:nvPr/>
          </p:nvSpPr>
          <p:spPr bwMode="auto">
            <a:xfrm flipH="1">
              <a:off x="1996" y="26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86"/>
            <p:cNvSpPr>
              <a:spLocks noChangeArrowheads="1"/>
            </p:cNvSpPr>
            <p:nvPr/>
          </p:nvSpPr>
          <p:spPr bwMode="auto">
            <a:xfrm>
              <a:off x="1480" y="2416"/>
              <a:ext cx="14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48" name="Rectangle 87"/>
            <p:cNvSpPr>
              <a:spLocks noChangeArrowheads="1"/>
            </p:cNvSpPr>
            <p:nvPr/>
          </p:nvSpPr>
          <p:spPr bwMode="auto">
            <a:xfrm>
              <a:off x="1776" y="2416"/>
              <a:ext cx="152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49" name="Rectangle 88"/>
            <p:cNvSpPr>
              <a:spLocks noChangeArrowheads="1"/>
            </p:cNvSpPr>
            <p:nvPr/>
          </p:nvSpPr>
          <p:spPr bwMode="auto">
            <a:xfrm>
              <a:off x="1416" y="2632"/>
              <a:ext cx="36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Cout</a:t>
              </a:r>
            </a:p>
          </p:txBody>
        </p:sp>
        <p:sp>
          <p:nvSpPr>
            <p:cNvPr id="50" name="Rectangle 89"/>
            <p:cNvSpPr>
              <a:spLocks noChangeArrowheads="1"/>
            </p:cNvSpPr>
            <p:nvPr/>
          </p:nvSpPr>
          <p:spPr bwMode="auto">
            <a:xfrm>
              <a:off x="1520" y="2848"/>
              <a:ext cx="38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Sum</a:t>
              </a:r>
            </a:p>
          </p:txBody>
        </p:sp>
        <p:sp>
          <p:nvSpPr>
            <p:cNvPr id="51" name="Rectangle 90"/>
            <p:cNvSpPr>
              <a:spLocks noChangeArrowheads="1"/>
            </p:cNvSpPr>
            <p:nvPr/>
          </p:nvSpPr>
          <p:spPr bwMode="auto">
            <a:xfrm>
              <a:off x="1552" y="2632"/>
              <a:ext cx="4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Cin</a:t>
              </a:r>
            </a:p>
          </p:txBody>
        </p:sp>
        <p:sp>
          <p:nvSpPr>
            <p:cNvPr id="52" name="Rectangle 91"/>
            <p:cNvSpPr>
              <a:spLocks noChangeArrowheads="1"/>
            </p:cNvSpPr>
            <p:nvPr/>
          </p:nvSpPr>
          <p:spPr bwMode="auto">
            <a:xfrm>
              <a:off x="1448" y="1408"/>
              <a:ext cx="25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</a:rPr>
                <a:t>A3</a:t>
              </a:r>
            </a:p>
          </p:txBody>
        </p:sp>
        <p:sp>
          <p:nvSpPr>
            <p:cNvPr id="53" name="Rectangle 92"/>
            <p:cNvSpPr>
              <a:spLocks noChangeArrowheads="1"/>
            </p:cNvSpPr>
            <p:nvPr/>
          </p:nvSpPr>
          <p:spPr bwMode="auto">
            <a:xfrm>
              <a:off x="1714" y="1408"/>
              <a:ext cx="2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</a:rPr>
                <a:t>B3</a:t>
              </a:r>
            </a:p>
          </p:txBody>
        </p:sp>
        <p:sp>
          <p:nvSpPr>
            <p:cNvPr id="54" name="Rectangle 95"/>
            <p:cNvSpPr>
              <a:spLocks noChangeArrowheads="1"/>
            </p:cNvSpPr>
            <p:nvPr/>
          </p:nvSpPr>
          <p:spPr bwMode="auto">
            <a:xfrm>
              <a:off x="1428" y="2412"/>
              <a:ext cx="576" cy="57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97"/>
            <p:cNvSpPr>
              <a:spLocks noChangeShapeType="1"/>
            </p:cNvSpPr>
            <p:nvPr/>
          </p:nvSpPr>
          <p:spPr bwMode="auto">
            <a:xfrm>
              <a:off x="1568" y="1548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98"/>
            <p:cNvSpPr>
              <a:spLocks noChangeShapeType="1"/>
            </p:cNvSpPr>
            <p:nvPr/>
          </p:nvSpPr>
          <p:spPr bwMode="auto">
            <a:xfrm>
              <a:off x="1856" y="1548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99"/>
            <p:cNvSpPr>
              <a:spLocks noChangeShapeType="1"/>
            </p:cNvSpPr>
            <p:nvPr/>
          </p:nvSpPr>
          <p:spPr bwMode="auto">
            <a:xfrm>
              <a:off x="1712" y="298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100"/>
            <p:cNvSpPr>
              <a:spLocks noChangeShapeType="1"/>
            </p:cNvSpPr>
            <p:nvPr/>
          </p:nvSpPr>
          <p:spPr bwMode="auto">
            <a:xfrm flipH="1">
              <a:off x="1132" y="26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105"/>
            <p:cNvSpPr>
              <a:spLocks noChangeArrowheads="1"/>
            </p:cNvSpPr>
            <p:nvPr/>
          </p:nvSpPr>
          <p:spPr bwMode="auto">
            <a:xfrm>
              <a:off x="1592" y="3232"/>
              <a:ext cx="25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S3</a:t>
              </a:r>
            </a:p>
          </p:txBody>
        </p:sp>
        <p:sp>
          <p:nvSpPr>
            <p:cNvPr id="60" name="Rectangle 106"/>
            <p:cNvSpPr>
              <a:spLocks noChangeArrowheads="1"/>
            </p:cNvSpPr>
            <p:nvPr/>
          </p:nvSpPr>
          <p:spPr bwMode="auto">
            <a:xfrm>
              <a:off x="2456" y="3240"/>
              <a:ext cx="25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S2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/>
          </p:nvSpPr>
          <p:spPr bwMode="auto">
            <a:xfrm>
              <a:off x="3320" y="3240"/>
              <a:ext cx="25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S1</a:t>
              </a:r>
            </a:p>
          </p:txBody>
        </p:sp>
        <p:sp>
          <p:nvSpPr>
            <p:cNvPr id="62" name="Rectangle 108"/>
            <p:cNvSpPr>
              <a:spLocks noChangeArrowheads="1"/>
            </p:cNvSpPr>
            <p:nvPr/>
          </p:nvSpPr>
          <p:spPr bwMode="auto">
            <a:xfrm>
              <a:off x="4192" y="3240"/>
              <a:ext cx="25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S0</a:t>
              </a:r>
            </a:p>
          </p:txBody>
        </p:sp>
        <p:sp>
          <p:nvSpPr>
            <p:cNvPr id="63" name="Line 109"/>
            <p:cNvSpPr>
              <a:spLocks noChangeShapeType="1"/>
            </p:cNvSpPr>
            <p:nvPr/>
          </p:nvSpPr>
          <p:spPr bwMode="auto">
            <a:xfrm>
              <a:off x="2152" y="2700"/>
              <a:ext cx="0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5" name="Rectangle 91"/>
          <p:cNvSpPr>
            <a:spLocks noChangeArrowheads="1"/>
          </p:cNvSpPr>
          <p:nvPr/>
        </p:nvSpPr>
        <p:spPr bwMode="auto">
          <a:xfrm>
            <a:off x="1475841" y="3106251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6" name="Rectangle 91"/>
          <p:cNvSpPr>
            <a:spLocks noChangeArrowheads="1"/>
          </p:cNvSpPr>
          <p:nvPr/>
        </p:nvSpPr>
        <p:spPr bwMode="auto">
          <a:xfrm>
            <a:off x="2494751" y="3106251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7" name="Rectangle 91"/>
          <p:cNvSpPr>
            <a:spLocks noChangeArrowheads="1"/>
          </p:cNvSpPr>
          <p:nvPr/>
        </p:nvSpPr>
        <p:spPr bwMode="auto">
          <a:xfrm>
            <a:off x="2971800" y="3112752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8" name="Rectangle 91"/>
          <p:cNvSpPr>
            <a:spLocks noChangeArrowheads="1"/>
          </p:cNvSpPr>
          <p:nvPr/>
        </p:nvSpPr>
        <p:spPr bwMode="auto">
          <a:xfrm>
            <a:off x="3910951" y="3112752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9" name="Rectangle 91"/>
          <p:cNvSpPr>
            <a:spLocks noChangeArrowheads="1"/>
          </p:cNvSpPr>
          <p:nvPr/>
        </p:nvSpPr>
        <p:spPr bwMode="auto">
          <a:xfrm>
            <a:off x="4343400" y="3112752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0" name="Rectangle 91"/>
          <p:cNvSpPr>
            <a:spLocks noChangeArrowheads="1"/>
          </p:cNvSpPr>
          <p:nvPr/>
        </p:nvSpPr>
        <p:spPr bwMode="auto">
          <a:xfrm>
            <a:off x="5232717" y="3081175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1" name="Rectangle 91"/>
          <p:cNvSpPr>
            <a:spLocks noChangeArrowheads="1"/>
          </p:cNvSpPr>
          <p:nvPr/>
        </p:nvSpPr>
        <p:spPr bwMode="auto">
          <a:xfrm>
            <a:off x="5714988" y="3068637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2" name="Rectangle 91"/>
          <p:cNvSpPr>
            <a:spLocks noChangeArrowheads="1"/>
          </p:cNvSpPr>
          <p:nvPr/>
        </p:nvSpPr>
        <p:spPr bwMode="auto">
          <a:xfrm>
            <a:off x="6616896" y="3055300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3" name="Rectangle 91"/>
          <p:cNvSpPr>
            <a:spLocks noChangeArrowheads="1"/>
          </p:cNvSpPr>
          <p:nvPr/>
        </p:nvSpPr>
        <p:spPr bwMode="auto">
          <a:xfrm>
            <a:off x="6177471" y="6268728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4" name="Rectangle 91"/>
          <p:cNvSpPr>
            <a:spLocks noChangeArrowheads="1"/>
          </p:cNvSpPr>
          <p:nvPr/>
        </p:nvSpPr>
        <p:spPr bwMode="auto">
          <a:xfrm>
            <a:off x="5467589" y="4844248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5" name="Rectangle 91"/>
          <p:cNvSpPr>
            <a:spLocks noChangeArrowheads="1"/>
          </p:cNvSpPr>
          <p:nvPr/>
        </p:nvSpPr>
        <p:spPr bwMode="auto">
          <a:xfrm>
            <a:off x="4797246" y="6280293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6" name="Rectangle 91"/>
          <p:cNvSpPr>
            <a:spLocks noChangeArrowheads="1"/>
          </p:cNvSpPr>
          <p:nvPr/>
        </p:nvSpPr>
        <p:spPr bwMode="auto">
          <a:xfrm>
            <a:off x="4124120" y="4844248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7" name="Rectangle 91"/>
          <p:cNvSpPr>
            <a:spLocks noChangeArrowheads="1"/>
          </p:cNvSpPr>
          <p:nvPr/>
        </p:nvSpPr>
        <p:spPr bwMode="auto">
          <a:xfrm>
            <a:off x="3463289" y="6216108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8" name="Rectangle 91"/>
          <p:cNvSpPr>
            <a:spLocks noChangeArrowheads="1"/>
          </p:cNvSpPr>
          <p:nvPr/>
        </p:nvSpPr>
        <p:spPr bwMode="auto">
          <a:xfrm>
            <a:off x="2777519" y="4801636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9" name="Rectangle 91"/>
          <p:cNvSpPr>
            <a:spLocks noChangeArrowheads="1"/>
          </p:cNvSpPr>
          <p:nvPr/>
        </p:nvSpPr>
        <p:spPr bwMode="auto">
          <a:xfrm>
            <a:off x="2105451" y="6216108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0" name="Rectangle 91"/>
          <p:cNvSpPr>
            <a:spLocks noChangeArrowheads="1"/>
          </p:cNvSpPr>
          <p:nvPr/>
        </p:nvSpPr>
        <p:spPr bwMode="auto">
          <a:xfrm>
            <a:off x="1434051" y="4844248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1" name="Rectangle 91"/>
          <p:cNvSpPr>
            <a:spLocks noChangeArrowheads="1"/>
          </p:cNvSpPr>
          <p:nvPr/>
        </p:nvSpPr>
        <p:spPr bwMode="auto">
          <a:xfrm>
            <a:off x="1068358" y="6614915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6152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111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/>
          <a:lstStyle/>
          <a:p>
            <a:pPr eaLnBrk="1" hangingPunct="1"/>
            <a:r>
              <a:rPr lang="en-US" dirty="0"/>
              <a:t>Use adders to subtract with 2s complement representation</a:t>
            </a:r>
          </a:p>
          <a:p>
            <a:pPr lvl="1" eaLnBrk="1" hangingPunct="1"/>
            <a:r>
              <a:rPr lang="en-US" sz="1800" dirty="0"/>
              <a:t>A – B  =   A + (– B)   =   A + B' + 1</a:t>
            </a:r>
          </a:p>
        </p:txBody>
      </p:sp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441325" y="3068638"/>
            <a:ext cx="8367713" cy="3924300"/>
            <a:chOff x="536" y="1384"/>
            <a:chExt cx="5344" cy="2504"/>
          </a:xfrm>
        </p:grpSpPr>
        <p:sp>
          <p:nvSpPr>
            <p:cNvPr id="33797" name="Rectangle 3"/>
            <p:cNvSpPr>
              <a:spLocks noChangeArrowheads="1"/>
            </p:cNvSpPr>
            <p:nvPr/>
          </p:nvSpPr>
          <p:spPr bwMode="auto">
            <a:xfrm>
              <a:off x="4080" y="2400"/>
              <a:ext cx="14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33798" name="Rectangle 4"/>
            <p:cNvSpPr>
              <a:spLocks noChangeArrowheads="1"/>
            </p:cNvSpPr>
            <p:nvPr/>
          </p:nvSpPr>
          <p:spPr bwMode="auto">
            <a:xfrm>
              <a:off x="4376" y="2392"/>
              <a:ext cx="152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33799" name="Rectangle 5"/>
            <p:cNvSpPr>
              <a:spLocks noChangeArrowheads="1"/>
            </p:cNvSpPr>
            <p:nvPr/>
          </p:nvSpPr>
          <p:spPr bwMode="auto">
            <a:xfrm>
              <a:off x="4016" y="2608"/>
              <a:ext cx="36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Cout</a:t>
              </a:r>
            </a:p>
          </p:txBody>
        </p:sp>
        <p:sp>
          <p:nvSpPr>
            <p:cNvPr id="33800" name="Rectangle 6"/>
            <p:cNvSpPr>
              <a:spLocks noChangeArrowheads="1"/>
            </p:cNvSpPr>
            <p:nvPr/>
          </p:nvSpPr>
          <p:spPr bwMode="auto">
            <a:xfrm>
              <a:off x="4120" y="2824"/>
              <a:ext cx="38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Sum</a:t>
              </a:r>
            </a:p>
          </p:txBody>
        </p:sp>
        <p:sp>
          <p:nvSpPr>
            <p:cNvPr id="33801" name="Rectangle 7"/>
            <p:cNvSpPr>
              <a:spLocks noChangeArrowheads="1"/>
            </p:cNvSpPr>
            <p:nvPr/>
          </p:nvSpPr>
          <p:spPr bwMode="auto">
            <a:xfrm>
              <a:off x="4152" y="2608"/>
              <a:ext cx="4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Cin</a:t>
              </a:r>
            </a:p>
          </p:txBody>
        </p:sp>
        <p:sp>
          <p:nvSpPr>
            <p:cNvPr id="33802" name="Rectangle 8"/>
            <p:cNvSpPr>
              <a:spLocks noChangeArrowheads="1"/>
            </p:cNvSpPr>
            <p:nvPr/>
          </p:nvSpPr>
          <p:spPr bwMode="auto">
            <a:xfrm>
              <a:off x="2576" y="1808"/>
              <a:ext cx="13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3803" name="Rectangle 9"/>
            <p:cNvSpPr>
              <a:spLocks noChangeArrowheads="1"/>
            </p:cNvSpPr>
            <p:nvPr/>
          </p:nvSpPr>
          <p:spPr bwMode="auto">
            <a:xfrm>
              <a:off x="2728" y="1808"/>
              <a:ext cx="14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3804" name="Rectangle 10"/>
            <p:cNvSpPr>
              <a:spLocks noChangeArrowheads="1"/>
            </p:cNvSpPr>
            <p:nvPr/>
          </p:nvSpPr>
          <p:spPr bwMode="auto">
            <a:xfrm>
              <a:off x="5112" y="2536"/>
              <a:ext cx="768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</a:rPr>
                <a:t>0 = Add</a:t>
              </a:r>
              <a:br>
                <a:rPr lang="en-US" sz="1600" dirty="0">
                  <a:solidFill>
                    <a:srgbClr val="000000"/>
                  </a:solidFill>
                </a:rPr>
              </a:br>
              <a:r>
                <a:rPr lang="en-US" sz="1600" dirty="0">
                  <a:solidFill>
                    <a:srgbClr val="000000"/>
                  </a:solidFill>
                </a:rPr>
                <a:t>1 = Subtract</a:t>
              </a:r>
            </a:p>
          </p:txBody>
        </p:sp>
        <p:sp>
          <p:nvSpPr>
            <p:cNvPr id="33805" name="Rectangle 11"/>
            <p:cNvSpPr>
              <a:spLocks noChangeArrowheads="1"/>
            </p:cNvSpPr>
            <p:nvPr/>
          </p:nvSpPr>
          <p:spPr bwMode="auto">
            <a:xfrm>
              <a:off x="4048" y="1384"/>
              <a:ext cx="25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A0</a:t>
              </a:r>
            </a:p>
          </p:txBody>
        </p:sp>
        <p:sp>
          <p:nvSpPr>
            <p:cNvPr id="33806" name="Rectangle 12"/>
            <p:cNvSpPr>
              <a:spLocks noChangeArrowheads="1"/>
            </p:cNvSpPr>
            <p:nvPr/>
          </p:nvSpPr>
          <p:spPr bwMode="auto">
            <a:xfrm>
              <a:off x="4264" y="1384"/>
              <a:ext cx="2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B0</a:t>
              </a:r>
            </a:p>
          </p:txBody>
        </p:sp>
        <p:sp>
          <p:nvSpPr>
            <p:cNvPr id="33807" name="Rectangle 13"/>
            <p:cNvSpPr>
              <a:spLocks noChangeArrowheads="1"/>
            </p:cNvSpPr>
            <p:nvPr/>
          </p:nvSpPr>
          <p:spPr bwMode="auto">
            <a:xfrm>
              <a:off x="4408" y="1384"/>
              <a:ext cx="280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</a:rPr>
                <a:t>B0'</a:t>
              </a:r>
            </a:p>
          </p:txBody>
        </p:sp>
        <p:sp>
          <p:nvSpPr>
            <p:cNvPr id="33808" name="Rectangle 14"/>
            <p:cNvSpPr>
              <a:spLocks noChangeArrowheads="1"/>
            </p:cNvSpPr>
            <p:nvPr/>
          </p:nvSpPr>
          <p:spPr bwMode="auto">
            <a:xfrm>
              <a:off x="4560" y="1800"/>
              <a:ext cx="33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Sel</a:t>
              </a:r>
            </a:p>
          </p:txBody>
        </p:sp>
        <p:grpSp>
          <p:nvGrpSpPr>
            <p:cNvPr id="33809" name="Group 15"/>
            <p:cNvGrpSpPr>
              <a:grpSpLocks/>
            </p:cNvGrpSpPr>
            <p:nvPr/>
          </p:nvGrpSpPr>
          <p:grpSpPr bwMode="auto">
            <a:xfrm>
              <a:off x="1085" y="3092"/>
              <a:ext cx="231" cy="704"/>
              <a:chOff x="1085" y="3092"/>
              <a:chExt cx="231" cy="704"/>
            </a:xfrm>
          </p:grpSpPr>
          <p:sp>
            <p:nvSpPr>
              <p:cNvPr id="33893" name="Arc 16"/>
              <p:cNvSpPr>
                <a:spLocks/>
              </p:cNvSpPr>
              <p:nvPr/>
            </p:nvSpPr>
            <p:spPr bwMode="auto">
              <a:xfrm>
                <a:off x="1200" y="3172"/>
                <a:ext cx="116" cy="80"/>
              </a:xfrm>
              <a:custGeom>
                <a:avLst/>
                <a:gdLst>
                  <a:gd name="T0" fmla="*/ 116 w 21600"/>
                  <a:gd name="T1" fmla="*/ 0 h 21600"/>
                  <a:gd name="T2" fmla="*/ 0 w 21600"/>
                  <a:gd name="T3" fmla="*/ 8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94" name="Arc 17"/>
              <p:cNvSpPr>
                <a:spLocks/>
              </p:cNvSpPr>
              <p:nvPr/>
            </p:nvSpPr>
            <p:spPr bwMode="auto">
              <a:xfrm>
                <a:off x="1085" y="3172"/>
                <a:ext cx="120" cy="80"/>
              </a:xfrm>
              <a:custGeom>
                <a:avLst/>
                <a:gdLst>
                  <a:gd name="T0" fmla="*/ 120 w 21600"/>
                  <a:gd name="T1" fmla="*/ 80 h 21600"/>
                  <a:gd name="T2" fmla="*/ 0 w 21600"/>
                  <a:gd name="T3" fmla="*/ 0 h 21600"/>
                  <a:gd name="T4" fmla="*/ 12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95" name="Line 18"/>
              <p:cNvSpPr>
                <a:spLocks noChangeShapeType="1"/>
              </p:cNvSpPr>
              <p:nvPr/>
            </p:nvSpPr>
            <p:spPr bwMode="auto">
              <a:xfrm>
                <a:off x="1256" y="3196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96" name="Line 19"/>
              <p:cNvSpPr>
                <a:spLocks noChangeShapeType="1"/>
              </p:cNvSpPr>
              <p:nvPr/>
            </p:nvSpPr>
            <p:spPr bwMode="auto">
              <a:xfrm>
                <a:off x="1144" y="3196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97" name="Arc 20"/>
              <p:cNvSpPr>
                <a:spLocks/>
              </p:cNvSpPr>
              <p:nvPr/>
            </p:nvSpPr>
            <p:spPr bwMode="auto">
              <a:xfrm>
                <a:off x="1208" y="3248"/>
                <a:ext cx="108" cy="68"/>
              </a:xfrm>
              <a:custGeom>
                <a:avLst/>
                <a:gdLst>
                  <a:gd name="T0" fmla="*/ 108 w 21600"/>
                  <a:gd name="T1" fmla="*/ 0 h 21600"/>
                  <a:gd name="T2" fmla="*/ 0 w 21600"/>
                  <a:gd name="T3" fmla="*/ 68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98" name="Arc 21"/>
              <p:cNvSpPr>
                <a:spLocks/>
              </p:cNvSpPr>
              <p:nvPr/>
            </p:nvSpPr>
            <p:spPr bwMode="auto">
              <a:xfrm>
                <a:off x="1200" y="3248"/>
                <a:ext cx="116" cy="444"/>
              </a:xfrm>
              <a:custGeom>
                <a:avLst/>
                <a:gdLst>
                  <a:gd name="T0" fmla="*/ 116 w 21600"/>
                  <a:gd name="T1" fmla="*/ 0 h 21600"/>
                  <a:gd name="T2" fmla="*/ 0 w 21600"/>
                  <a:gd name="T3" fmla="*/ 444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99" name="Arc 22"/>
              <p:cNvSpPr>
                <a:spLocks/>
              </p:cNvSpPr>
              <p:nvPr/>
            </p:nvSpPr>
            <p:spPr bwMode="auto">
              <a:xfrm>
                <a:off x="1085" y="3272"/>
                <a:ext cx="120" cy="420"/>
              </a:xfrm>
              <a:custGeom>
                <a:avLst/>
                <a:gdLst>
                  <a:gd name="T0" fmla="*/ 120 w 21600"/>
                  <a:gd name="T1" fmla="*/ 420 h 21600"/>
                  <a:gd name="T2" fmla="*/ 0 w 21600"/>
                  <a:gd name="T3" fmla="*/ 0 h 21600"/>
                  <a:gd name="T4" fmla="*/ 12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00" name="Arc 23"/>
              <p:cNvSpPr>
                <a:spLocks/>
              </p:cNvSpPr>
              <p:nvPr/>
            </p:nvSpPr>
            <p:spPr bwMode="auto">
              <a:xfrm>
                <a:off x="1085" y="3248"/>
                <a:ext cx="120" cy="68"/>
              </a:xfrm>
              <a:custGeom>
                <a:avLst/>
                <a:gdLst>
                  <a:gd name="T0" fmla="*/ 120 w 21600"/>
                  <a:gd name="T1" fmla="*/ 68 h 21600"/>
                  <a:gd name="T2" fmla="*/ 0 w 21600"/>
                  <a:gd name="T3" fmla="*/ 0 h 21600"/>
                  <a:gd name="T4" fmla="*/ 12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01" name="Line 24"/>
              <p:cNvSpPr>
                <a:spLocks noChangeShapeType="1"/>
              </p:cNvSpPr>
              <p:nvPr/>
            </p:nvSpPr>
            <p:spPr bwMode="auto">
              <a:xfrm>
                <a:off x="1256" y="3092"/>
                <a:ext cx="0" cy="1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02" name="Line 25"/>
              <p:cNvSpPr>
                <a:spLocks noChangeShapeType="1"/>
              </p:cNvSpPr>
              <p:nvPr/>
            </p:nvSpPr>
            <p:spPr bwMode="auto">
              <a:xfrm>
                <a:off x="1144" y="3092"/>
                <a:ext cx="0" cy="1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03" name="Line 26"/>
              <p:cNvSpPr>
                <a:spLocks noChangeShapeType="1"/>
              </p:cNvSpPr>
              <p:nvPr/>
            </p:nvSpPr>
            <p:spPr bwMode="auto">
              <a:xfrm>
                <a:off x="1200" y="3692"/>
                <a:ext cx="0" cy="1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810" name="Line 27"/>
            <p:cNvSpPr>
              <a:spLocks noChangeShapeType="1"/>
            </p:cNvSpPr>
            <p:nvPr/>
          </p:nvSpPr>
          <p:spPr bwMode="auto">
            <a:xfrm>
              <a:off x="1144" y="2708"/>
              <a:ext cx="0" cy="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1" name="Line 28"/>
            <p:cNvSpPr>
              <a:spLocks noChangeShapeType="1"/>
            </p:cNvSpPr>
            <p:nvPr/>
          </p:nvSpPr>
          <p:spPr bwMode="auto">
            <a:xfrm>
              <a:off x="1260" y="3088"/>
              <a:ext cx="8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2" name="Rectangle 29"/>
            <p:cNvSpPr>
              <a:spLocks noChangeArrowheads="1"/>
            </p:cNvSpPr>
            <p:nvPr/>
          </p:nvSpPr>
          <p:spPr bwMode="auto">
            <a:xfrm>
              <a:off x="536" y="3512"/>
              <a:ext cx="632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Overflow</a:t>
              </a:r>
            </a:p>
          </p:txBody>
        </p:sp>
        <p:sp>
          <p:nvSpPr>
            <p:cNvPr id="33813" name="Rectangle 30"/>
            <p:cNvSpPr>
              <a:spLocks noChangeArrowheads="1"/>
            </p:cNvSpPr>
            <p:nvPr/>
          </p:nvSpPr>
          <p:spPr bwMode="auto">
            <a:xfrm>
              <a:off x="4020" y="2412"/>
              <a:ext cx="576" cy="57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4" name="Rectangle 31"/>
            <p:cNvSpPr>
              <a:spLocks noChangeArrowheads="1"/>
            </p:cNvSpPr>
            <p:nvPr/>
          </p:nvSpPr>
          <p:spPr bwMode="auto">
            <a:xfrm>
              <a:off x="4308" y="1836"/>
              <a:ext cx="288" cy="28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5" name="Line 32"/>
            <p:cNvSpPr>
              <a:spLocks noChangeShapeType="1"/>
            </p:cNvSpPr>
            <p:nvPr/>
          </p:nvSpPr>
          <p:spPr bwMode="auto">
            <a:xfrm>
              <a:off x="4160" y="1548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6" name="Line 33"/>
            <p:cNvSpPr>
              <a:spLocks noChangeShapeType="1"/>
            </p:cNvSpPr>
            <p:nvPr/>
          </p:nvSpPr>
          <p:spPr bwMode="auto">
            <a:xfrm>
              <a:off x="4448" y="2124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7" name="Line 34"/>
            <p:cNvSpPr>
              <a:spLocks noChangeShapeType="1"/>
            </p:cNvSpPr>
            <p:nvPr/>
          </p:nvSpPr>
          <p:spPr bwMode="auto">
            <a:xfrm>
              <a:off x="4304" y="298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8" name="Line 35"/>
            <p:cNvSpPr>
              <a:spLocks noChangeShapeType="1"/>
            </p:cNvSpPr>
            <p:nvPr/>
          </p:nvSpPr>
          <p:spPr bwMode="auto">
            <a:xfrm flipH="1">
              <a:off x="3724" y="26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9" name="Line 36"/>
            <p:cNvSpPr>
              <a:spLocks noChangeShapeType="1"/>
            </p:cNvSpPr>
            <p:nvPr/>
          </p:nvSpPr>
          <p:spPr bwMode="auto">
            <a:xfrm flipH="1">
              <a:off x="4588" y="2696"/>
              <a:ext cx="5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0" name="Line 37"/>
            <p:cNvSpPr>
              <a:spLocks noChangeShapeType="1"/>
            </p:cNvSpPr>
            <p:nvPr/>
          </p:nvSpPr>
          <p:spPr bwMode="auto">
            <a:xfrm>
              <a:off x="4376" y="154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1" name="Line 38"/>
            <p:cNvSpPr>
              <a:spLocks noChangeShapeType="1"/>
            </p:cNvSpPr>
            <p:nvPr/>
          </p:nvSpPr>
          <p:spPr bwMode="auto">
            <a:xfrm>
              <a:off x="4520" y="154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2" name="Line 39"/>
            <p:cNvSpPr>
              <a:spLocks noChangeShapeType="1"/>
            </p:cNvSpPr>
            <p:nvPr/>
          </p:nvSpPr>
          <p:spPr bwMode="auto">
            <a:xfrm flipH="1">
              <a:off x="4588" y="197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3" name="Line 40"/>
            <p:cNvSpPr>
              <a:spLocks noChangeShapeType="1"/>
            </p:cNvSpPr>
            <p:nvPr/>
          </p:nvSpPr>
          <p:spPr bwMode="auto">
            <a:xfrm>
              <a:off x="4880" y="1980"/>
              <a:ext cx="0" cy="7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4" name="Rectangle 41"/>
            <p:cNvSpPr>
              <a:spLocks noChangeArrowheads="1"/>
            </p:cNvSpPr>
            <p:nvPr/>
          </p:nvSpPr>
          <p:spPr bwMode="auto">
            <a:xfrm>
              <a:off x="3216" y="2400"/>
              <a:ext cx="14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33825" name="Rectangle 42"/>
            <p:cNvSpPr>
              <a:spLocks noChangeArrowheads="1"/>
            </p:cNvSpPr>
            <p:nvPr/>
          </p:nvSpPr>
          <p:spPr bwMode="auto">
            <a:xfrm>
              <a:off x="3512" y="2392"/>
              <a:ext cx="152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33826" name="Rectangle 43"/>
            <p:cNvSpPr>
              <a:spLocks noChangeArrowheads="1"/>
            </p:cNvSpPr>
            <p:nvPr/>
          </p:nvSpPr>
          <p:spPr bwMode="auto">
            <a:xfrm>
              <a:off x="3152" y="2608"/>
              <a:ext cx="36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Cout</a:t>
              </a:r>
            </a:p>
          </p:txBody>
        </p:sp>
        <p:sp>
          <p:nvSpPr>
            <p:cNvPr id="33827" name="Rectangle 44"/>
            <p:cNvSpPr>
              <a:spLocks noChangeArrowheads="1"/>
            </p:cNvSpPr>
            <p:nvPr/>
          </p:nvSpPr>
          <p:spPr bwMode="auto">
            <a:xfrm>
              <a:off x="3256" y="2824"/>
              <a:ext cx="38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Sum</a:t>
              </a:r>
            </a:p>
          </p:txBody>
        </p:sp>
        <p:sp>
          <p:nvSpPr>
            <p:cNvPr id="33828" name="Rectangle 45"/>
            <p:cNvSpPr>
              <a:spLocks noChangeArrowheads="1"/>
            </p:cNvSpPr>
            <p:nvPr/>
          </p:nvSpPr>
          <p:spPr bwMode="auto">
            <a:xfrm>
              <a:off x="3288" y="2608"/>
              <a:ext cx="4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Cin</a:t>
              </a:r>
            </a:p>
          </p:txBody>
        </p:sp>
        <p:sp>
          <p:nvSpPr>
            <p:cNvPr id="33829" name="Rectangle 46"/>
            <p:cNvSpPr>
              <a:spLocks noChangeArrowheads="1"/>
            </p:cNvSpPr>
            <p:nvPr/>
          </p:nvSpPr>
          <p:spPr bwMode="auto">
            <a:xfrm>
              <a:off x="3184" y="1384"/>
              <a:ext cx="25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A1</a:t>
              </a:r>
            </a:p>
          </p:txBody>
        </p:sp>
        <p:sp>
          <p:nvSpPr>
            <p:cNvPr id="33830" name="Rectangle 47"/>
            <p:cNvSpPr>
              <a:spLocks noChangeArrowheads="1"/>
            </p:cNvSpPr>
            <p:nvPr/>
          </p:nvSpPr>
          <p:spPr bwMode="auto">
            <a:xfrm>
              <a:off x="3400" y="1384"/>
              <a:ext cx="2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B1</a:t>
              </a:r>
            </a:p>
          </p:txBody>
        </p:sp>
        <p:sp>
          <p:nvSpPr>
            <p:cNvPr id="33831" name="Rectangle 48"/>
            <p:cNvSpPr>
              <a:spLocks noChangeArrowheads="1"/>
            </p:cNvSpPr>
            <p:nvPr/>
          </p:nvSpPr>
          <p:spPr bwMode="auto">
            <a:xfrm>
              <a:off x="3544" y="1384"/>
              <a:ext cx="280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B1'</a:t>
              </a:r>
            </a:p>
          </p:txBody>
        </p:sp>
        <p:sp>
          <p:nvSpPr>
            <p:cNvPr id="33832" name="Rectangle 49"/>
            <p:cNvSpPr>
              <a:spLocks noChangeArrowheads="1"/>
            </p:cNvSpPr>
            <p:nvPr/>
          </p:nvSpPr>
          <p:spPr bwMode="auto">
            <a:xfrm>
              <a:off x="3696" y="1800"/>
              <a:ext cx="33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Sel</a:t>
              </a:r>
            </a:p>
          </p:txBody>
        </p:sp>
        <p:sp>
          <p:nvSpPr>
            <p:cNvPr id="33833" name="Rectangle 50"/>
            <p:cNvSpPr>
              <a:spLocks noChangeArrowheads="1"/>
            </p:cNvSpPr>
            <p:nvPr/>
          </p:nvSpPr>
          <p:spPr bwMode="auto">
            <a:xfrm>
              <a:off x="3156" y="2412"/>
              <a:ext cx="576" cy="57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4" name="Rectangle 51"/>
            <p:cNvSpPr>
              <a:spLocks noChangeArrowheads="1"/>
            </p:cNvSpPr>
            <p:nvPr/>
          </p:nvSpPr>
          <p:spPr bwMode="auto">
            <a:xfrm>
              <a:off x="3444" y="1836"/>
              <a:ext cx="288" cy="28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5" name="Line 52"/>
            <p:cNvSpPr>
              <a:spLocks noChangeShapeType="1"/>
            </p:cNvSpPr>
            <p:nvPr/>
          </p:nvSpPr>
          <p:spPr bwMode="auto">
            <a:xfrm>
              <a:off x="3296" y="1548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6" name="Line 53"/>
            <p:cNvSpPr>
              <a:spLocks noChangeShapeType="1"/>
            </p:cNvSpPr>
            <p:nvPr/>
          </p:nvSpPr>
          <p:spPr bwMode="auto">
            <a:xfrm>
              <a:off x="3584" y="2124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7" name="Line 54"/>
            <p:cNvSpPr>
              <a:spLocks noChangeShapeType="1"/>
            </p:cNvSpPr>
            <p:nvPr/>
          </p:nvSpPr>
          <p:spPr bwMode="auto">
            <a:xfrm>
              <a:off x="3440" y="298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8" name="Line 55"/>
            <p:cNvSpPr>
              <a:spLocks noChangeShapeType="1"/>
            </p:cNvSpPr>
            <p:nvPr/>
          </p:nvSpPr>
          <p:spPr bwMode="auto">
            <a:xfrm flipH="1">
              <a:off x="2860" y="26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9" name="Line 56"/>
            <p:cNvSpPr>
              <a:spLocks noChangeShapeType="1"/>
            </p:cNvSpPr>
            <p:nvPr/>
          </p:nvSpPr>
          <p:spPr bwMode="auto">
            <a:xfrm>
              <a:off x="3512" y="154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0" name="Line 57"/>
            <p:cNvSpPr>
              <a:spLocks noChangeShapeType="1"/>
            </p:cNvSpPr>
            <p:nvPr/>
          </p:nvSpPr>
          <p:spPr bwMode="auto">
            <a:xfrm>
              <a:off x="3656" y="154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1" name="Line 58"/>
            <p:cNvSpPr>
              <a:spLocks noChangeShapeType="1"/>
            </p:cNvSpPr>
            <p:nvPr/>
          </p:nvSpPr>
          <p:spPr bwMode="auto">
            <a:xfrm flipH="1">
              <a:off x="3724" y="197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2" name="Line 59"/>
            <p:cNvSpPr>
              <a:spLocks noChangeShapeType="1"/>
            </p:cNvSpPr>
            <p:nvPr/>
          </p:nvSpPr>
          <p:spPr bwMode="auto">
            <a:xfrm>
              <a:off x="4016" y="1980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3" name="Line 60"/>
            <p:cNvSpPr>
              <a:spLocks noChangeShapeType="1"/>
            </p:cNvSpPr>
            <p:nvPr/>
          </p:nvSpPr>
          <p:spPr bwMode="auto">
            <a:xfrm flipH="1">
              <a:off x="2276" y="2264"/>
              <a:ext cx="26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4" name="Rectangle 61"/>
            <p:cNvSpPr>
              <a:spLocks noChangeArrowheads="1"/>
            </p:cNvSpPr>
            <p:nvPr/>
          </p:nvSpPr>
          <p:spPr bwMode="auto">
            <a:xfrm>
              <a:off x="2352" y="2400"/>
              <a:ext cx="14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33845" name="Rectangle 62"/>
            <p:cNvSpPr>
              <a:spLocks noChangeArrowheads="1"/>
            </p:cNvSpPr>
            <p:nvPr/>
          </p:nvSpPr>
          <p:spPr bwMode="auto">
            <a:xfrm>
              <a:off x="2648" y="2392"/>
              <a:ext cx="152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33846" name="Rectangle 63"/>
            <p:cNvSpPr>
              <a:spLocks noChangeArrowheads="1"/>
            </p:cNvSpPr>
            <p:nvPr/>
          </p:nvSpPr>
          <p:spPr bwMode="auto">
            <a:xfrm>
              <a:off x="2288" y="2608"/>
              <a:ext cx="36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Cout</a:t>
              </a:r>
            </a:p>
          </p:txBody>
        </p:sp>
        <p:sp>
          <p:nvSpPr>
            <p:cNvPr id="33847" name="Rectangle 64"/>
            <p:cNvSpPr>
              <a:spLocks noChangeArrowheads="1"/>
            </p:cNvSpPr>
            <p:nvPr/>
          </p:nvSpPr>
          <p:spPr bwMode="auto">
            <a:xfrm>
              <a:off x="2392" y="2824"/>
              <a:ext cx="38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Sum</a:t>
              </a:r>
            </a:p>
          </p:txBody>
        </p:sp>
        <p:sp>
          <p:nvSpPr>
            <p:cNvPr id="33848" name="Rectangle 65"/>
            <p:cNvSpPr>
              <a:spLocks noChangeArrowheads="1"/>
            </p:cNvSpPr>
            <p:nvPr/>
          </p:nvSpPr>
          <p:spPr bwMode="auto">
            <a:xfrm>
              <a:off x="2424" y="2608"/>
              <a:ext cx="4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Cin</a:t>
              </a:r>
            </a:p>
          </p:txBody>
        </p:sp>
        <p:sp>
          <p:nvSpPr>
            <p:cNvPr id="33849" name="Rectangle 66"/>
            <p:cNvSpPr>
              <a:spLocks noChangeArrowheads="1"/>
            </p:cNvSpPr>
            <p:nvPr/>
          </p:nvSpPr>
          <p:spPr bwMode="auto">
            <a:xfrm>
              <a:off x="2320" y="1384"/>
              <a:ext cx="25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A2</a:t>
              </a:r>
            </a:p>
          </p:txBody>
        </p:sp>
        <p:sp>
          <p:nvSpPr>
            <p:cNvPr id="33850" name="Rectangle 67"/>
            <p:cNvSpPr>
              <a:spLocks noChangeArrowheads="1"/>
            </p:cNvSpPr>
            <p:nvPr/>
          </p:nvSpPr>
          <p:spPr bwMode="auto">
            <a:xfrm>
              <a:off x="2536" y="1384"/>
              <a:ext cx="2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B2</a:t>
              </a:r>
            </a:p>
          </p:txBody>
        </p:sp>
        <p:sp>
          <p:nvSpPr>
            <p:cNvPr id="33851" name="Rectangle 68"/>
            <p:cNvSpPr>
              <a:spLocks noChangeArrowheads="1"/>
            </p:cNvSpPr>
            <p:nvPr/>
          </p:nvSpPr>
          <p:spPr bwMode="auto">
            <a:xfrm>
              <a:off x="2680" y="1384"/>
              <a:ext cx="280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B2'</a:t>
              </a:r>
            </a:p>
          </p:txBody>
        </p:sp>
        <p:sp>
          <p:nvSpPr>
            <p:cNvPr id="33852" name="Rectangle 69"/>
            <p:cNvSpPr>
              <a:spLocks noChangeArrowheads="1"/>
            </p:cNvSpPr>
            <p:nvPr/>
          </p:nvSpPr>
          <p:spPr bwMode="auto">
            <a:xfrm>
              <a:off x="2832" y="1800"/>
              <a:ext cx="33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Sel</a:t>
              </a:r>
            </a:p>
          </p:txBody>
        </p:sp>
        <p:sp>
          <p:nvSpPr>
            <p:cNvPr id="33853" name="Rectangle 70"/>
            <p:cNvSpPr>
              <a:spLocks noChangeArrowheads="1"/>
            </p:cNvSpPr>
            <p:nvPr/>
          </p:nvSpPr>
          <p:spPr bwMode="auto">
            <a:xfrm>
              <a:off x="2292" y="2412"/>
              <a:ext cx="576" cy="57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4" name="Rectangle 71"/>
            <p:cNvSpPr>
              <a:spLocks noChangeArrowheads="1"/>
            </p:cNvSpPr>
            <p:nvPr/>
          </p:nvSpPr>
          <p:spPr bwMode="auto">
            <a:xfrm>
              <a:off x="2580" y="1836"/>
              <a:ext cx="288" cy="28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5" name="Line 72"/>
            <p:cNvSpPr>
              <a:spLocks noChangeShapeType="1"/>
            </p:cNvSpPr>
            <p:nvPr/>
          </p:nvSpPr>
          <p:spPr bwMode="auto">
            <a:xfrm>
              <a:off x="2432" y="1548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6" name="Line 73"/>
            <p:cNvSpPr>
              <a:spLocks noChangeShapeType="1"/>
            </p:cNvSpPr>
            <p:nvPr/>
          </p:nvSpPr>
          <p:spPr bwMode="auto">
            <a:xfrm>
              <a:off x="2720" y="2124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7" name="Line 74"/>
            <p:cNvSpPr>
              <a:spLocks noChangeShapeType="1"/>
            </p:cNvSpPr>
            <p:nvPr/>
          </p:nvSpPr>
          <p:spPr bwMode="auto">
            <a:xfrm>
              <a:off x="2576" y="298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8" name="Line 75"/>
            <p:cNvSpPr>
              <a:spLocks noChangeShapeType="1"/>
            </p:cNvSpPr>
            <p:nvPr/>
          </p:nvSpPr>
          <p:spPr bwMode="auto">
            <a:xfrm flipH="1">
              <a:off x="1996" y="26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9" name="Line 76"/>
            <p:cNvSpPr>
              <a:spLocks noChangeShapeType="1"/>
            </p:cNvSpPr>
            <p:nvPr/>
          </p:nvSpPr>
          <p:spPr bwMode="auto">
            <a:xfrm>
              <a:off x="2648" y="154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0" name="Line 77"/>
            <p:cNvSpPr>
              <a:spLocks noChangeShapeType="1"/>
            </p:cNvSpPr>
            <p:nvPr/>
          </p:nvSpPr>
          <p:spPr bwMode="auto">
            <a:xfrm>
              <a:off x="2792" y="154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1" name="Line 78"/>
            <p:cNvSpPr>
              <a:spLocks noChangeShapeType="1"/>
            </p:cNvSpPr>
            <p:nvPr/>
          </p:nvSpPr>
          <p:spPr bwMode="auto">
            <a:xfrm flipH="1">
              <a:off x="2860" y="197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2" name="Line 79"/>
            <p:cNvSpPr>
              <a:spLocks noChangeShapeType="1"/>
            </p:cNvSpPr>
            <p:nvPr/>
          </p:nvSpPr>
          <p:spPr bwMode="auto">
            <a:xfrm>
              <a:off x="3152" y="1980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3" name="Rectangle 80"/>
            <p:cNvSpPr>
              <a:spLocks noChangeArrowheads="1"/>
            </p:cNvSpPr>
            <p:nvPr/>
          </p:nvSpPr>
          <p:spPr bwMode="auto">
            <a:xfrm>
              <a:off x="3440" y="1816"/>
              <a:ext cx="13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3864" name="Rectangle 81"/>
            <p:cNvSpPr>
              <a:spLocks noChangeArrowheads="1"/>
            </p:cNvSpPr>
            <p:nvPr/>
          </p:nvSpPr>
          <p:spPr bwMode="auto">
            <a:xfrm>
              <a:off x="3592" y="1816"/>
              <a:ext cx="14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3865" name="Rectangle 82"/>
            <p:cNvSpPr>
              <a:spLocks noChangeArrowheads="1"/>
            </p:cNvSpPr>
            <p:nvPr/>
          </p:nvSpPr>
          <p:spPr bwMode="auto">
            <a:xfrm>
              <a:off x="4304" y="1816"/>
              <a:ext cx="13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3866" name="Rectangle 83"/>
            <p:cNvSpPr>
              <a:spLocks noChangeArrowheads="1"/>
            </p:cNvSpPr>
            <p:nvPr/>
          </p:nvSpPr>
          <p:spPr bwMode="auto">
            <a:xfrm>
              <a:off x="4456" y="1816"/>
              <a:ext cx="14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3867" name="Rectangle 84"/>
            <p:cNvSpPr>
              <a:spLocks noChangeArrowheads="1"/>
            </p:cNvSpPr>
            <p:nvPr/>
          </p:nvSpPr>
          <p:spPr bwMode="auto">
            <a:xfrm>
              <a:off x="1704" y="1840"/>
              <a:ext cx="13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3868" name="Rectangle 85"/>
            <p:cNvSpPr>
              <a:spLocks noChangeArrowheads="1"/>
            </p:cNvSpPr>
            <p:nvPr/>
          </p:nvSpPr>
          <p:spPr bwMode="auto">
            <a:xfrm>
              <a:off x="1856" y="1840"/>
              <a:ext cx="14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3869" name="Rectangle 86"/>
            <p:cNvSpPr>
              <a:spLocks noChangeArrowheads="1"/>
            </p:cNvSpPr>
            <p:nvPr/>
          </p:nvSpPr>
          <p:spPr bwMode="auto">
            <a:xfrm>
              <a:off x="1480" y="2416"/>
              <a:ext cx="14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33870" name="Rectangle 87"/>
            <p:cNvSpPr>
              <a:spLocks noChangeArrowheads="1"/>
            </p:cNvSpPr>
            <p:nvPr/>
          </p:nvSpPr>
          <p:spPr bwMode="auto">
            <a:xfrm>
              <a:off x="1776" y="2416"/>
              <a:ext cx="152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33871" name="Rectangle 88"/>
            <p:cNvSpPr>
              <a:spLocks noChangeArrowheads="1"/>
            </p:cNvSpPr>
            <p:nvPr/>
          </p:nvSpPr>
          <p:spPr bwMode="auto">
            <a:xfrm>
              <a:off x="1416" y="2632"/>
              <a:ext cx="36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Cout</a:t>
              </a:r>
            </a:p>
          </p:txBody>
        </p:sp>
        <p:sp>
          <p:nvSpPr>
            <p:cNvPr id="33872" name="Rectangle 89"/>
            <p:cNvSpPr>
              <a:spLocks noChangeArrowheads="1"/>
            </p:cNvSpPr>
            <p:nvPr/>
          </p:nvSpPr>
          <p:spPr bwMode="auto">
            <a:xfrm>
              <a:off x="1520" y="2848"/>
              <a:ext cx="38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Sum</a:t>
              </a:r>
            </a:p>
          </p:txBody>
        </p:sp>
        <p:sp>
          <p:nvSpPr>
            <p:cNvPr id="33873" name="Rectangle 90"/>
            <p:cNvSpPr>
              <a:spLocks noChangeArrowheads="1"/>
            </p:cNvSpPr>
            <p:nvPr/>
          </p:nvSpPr>
          <p:spPr bwMode="auto">
            <a:xfrm>
              <a:off x="1552" y="2632"/>
              <a:ext cx="4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Cin</a:t>
              </a:r>
            </a:p>
          </p:txBody>
        </p:sp>
        <p:sp>
          <p:nvSpPr>
            <p:cNvPr id="33874" name="Rectangle 91"/>
            <p:cNvSpPr>
              <a:spLocks noChangeArrowheads="1"/>
            </p:cNvSpPr>
            <p:nvPr/>
          </p:nvSpPr>
          <p:spPr bwMode="auto">
            <a:xfrm>
              <a:off x="1448" y="1408"/>
              <a:ext cx="25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A3</a:t>
              </a:r>
            </a:p>
          </p:txBody>
        </p:sp>
        <p:sp>
          <p:nvSpPr>
            <p:cNvPr id="33875" name="Rectangle 92"/>
            <p:cNvSpPr>
              <a:spLocks noChangeArrowheads="1"/>
            </p:cNvSpPr>
            <p:nvPr/>
          </p:nvSpPr>
          <p:spPr bwMode="auto">
            <a:xfrm>
              <a:off x="1664" y="1408"/>
              <a:ext cx="2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B3</a:t>
              </a:r>
            </a:p>
          </p:txBody>
        </p:sp>
        <p:sp>
          <p:nvSpPr>
            <p:cNvPr id="33876" name="Rectangle 93"/>
            <p:cNvSpPr>
              <a:spLocks noChangeArrowheads="1"/>
            </p:cNvSpPr>
            <p:nvPr/>
          </p:nvSpPr>
          <p:spPr bwMode="auto">
            <a:xfrm>
              <a:off x="1808" y="1408"/>
              <a:ext cx="280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B3'</a:t>
              </a:r>
            </a:p>
          </p:txBody>
        </p:sp>
        <p:sp>
          <p:nvSpPr>
            <p:cNvPr id="33877" name="Rectangle 94"/>
            <p:cNvSpPr>
              <a:spLocks noChangeArrowheads="1"/>
            </p:cNvSpPr>
            <p:nvPr/>
          </p:nvSpPr>
          <p:spPr bwMode="auto">
            <a:xfrm>
              <a:off x="1960" y="1768"/>
              <a:ext cx="33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Sel</a:t>
              </a:r>
            </a:p>
          </p:txBody>
        </p:sp>
        <p:sp>
          <p:nvSpPr>
            <p:cNvPr id="33878" name="Rectangle 95"/>
            <p:cNvSpPr>
              <a:spLocks noChangeArrowheads="1"/>
            </p:cNvSpPr>
            <p:nvPr/>
          </p:nvSpPr>
          <p:spPr bwMode="auto">
            <a:xfrm>
              <a:off x="1428" y="2412"/>
              <a:ext cx="576" cy="57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9" name="Rectangle 96"/>
            <p:cNvSpPr>
              <a:spLocks noChangeArrowheads="1"/>
            </p:cNvSpPr>
            <p:nvPr/>
          </p:nvSpPr>
          <p:spPr bwMode="auto">
            <a:xfrm>
              <a:off x="1716" y="1836"/>
              <a:ext cx="288" cy="28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0" name="Line 97"/>
            <p:cNvSpPr>
              <a:spLocks noChangeShapeType="1"/>
            </p:cNvSpPr>
            <p:nvPr/>
          </p:nvSpPr>
          <p:spPr bwMode="auto">
            <a:xfrm>
              <a:off x="1568" y="1548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1" name="Line 98"/>
            <p:cNvSpPr>
              <a:spLocks noChangeShapeType="1"/>
            </p:cNvSpPr>
            <p:nvPr/>
          </p:nvSpPr>
          <p:spPr bwMode="auto">
            <a:xfrm>
              <a:off x="1856" y="2124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2" name="Line 99"/>
            <p:cNvSpPr>
              <a:spLocks noChangeShapeType="1"/>
            </p:cNvSpPr>
            <p:nvPr/>
          </p:nvSpPr>
          <p:spPr bwMode="auto">
            <a:xfrm>
              <a:off x="1712" y="298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3" name="Line 100"/>
            <p:cNvSpPr>
              <a:spLocks noChangeShapeType="1"/>
            </p:cNvSpPr>
            <p:nvPr/>
          </p:nvSpPr>
          <p:spPr bwMode="auto">
            <a:xfrm flipH="1">
              <a:off x="1132" y="26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4" name="Line 101"/>
            <p:cNvSpPr>
              <a:spLocks noChangeShapeType="1"/>
            </p:cNvSpPr>
            <p:nvPr/>
          </p:nvSpPr>
          <p:spPr bwMode="auto">
            <a:xfrm>
              <a:off x="1784" y="154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5" name="Line 102"/>
            <p:cNvSpPr>
              <a:spLocks noChangeShapeType="1"/>
            </p:cNvSpPr>
            <p:nvPr/>
          </p:nvSpPr>
          <p:spPr bwMode="auto">
            <a:xfrm>
              <a:off x="1928" y="154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6" name="Line 103"/>
            <p:cNvSpPr>
              <a:spLocks noChangeShapeType="1"/>
            </p:cNvSpPr>
            <p:nvPr/>
          </p:nvSpPr>
          <p:spPr bwMode="auto">
            <a:xfrm flipH="1">
              <a:off x="1996" y="197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7" name="Line 104"/>
            <p:cNvSpPr>
              <a:spLocks noChangeShapeType="1"/>
            </p:cNvSpPr>
            <p:nvPr/>
          </p:nvSpPr>
          <p:spPr bwMode="auto">
            <a:xfrm>
              <a:off x="2288" y="1980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8" name="Rectangle 105"/>
            <p:cNvSpPr>
              <a:spLocks noChangeArrowheads="1"/>
            </p:cNvSpPr>
            <p:nvPr/>
          </p:nvSpPr>
          <p:spPr bwMode="auto">
            <a:xfrm>
              <a:off x="1592" y="3232"/>
              <a:ext cx="25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S3</a:t>
              </a:r>
            </a:p>
          </p:txBody>
        </p:sp>
        <p:sp>
          <p:nvSpPr>
            <p:cNvPr id="33889" name="Rectangle 106"/>
            <p:cNvSpPr>
              <a:spLocks noChangeArrowheads="1"/>
            </p:cNvSpPr>
            <p:nvPr/>
          </p:nvSpPr>
          <p:spPr bwMode="auto">
            <a:xfrm>
              <a:off x="2456" y="3240"/>
              <a:ext cx="25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S2</a:t>
              </a:r>
            </a:p>
          </p:txBody>
        </p:sp>
        <p:sp>
          <p:nvSpPr>
            <p:cNvPr id="33890" name="Rectangle 107"/>
            <p:cNvSpPr>
              <a:spLocks noChangeArrowheads="1"/>
            </p:cNvSpPr>
            <p:nvPr/>
          </p:nvSpPr>
          <p:spPr bwMode="auto">
            <a:xfrm>
              <a:off x="3320" y="3240"/>
              <a:ext cx="25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S1</a:t>
              </a:r>
            </a:p>
          </p:txBody>
        </p:sp>
        <p:sp>
          <p:nvSpPr>
            <p:cNvPr id="33891" name="Rectangle 108"/>
            <p:cNvSpPr>
              <a:spLocks noChangeArrowheads="1"/>
            </p:cNvSpPr>
            <p:nvPr/>
          </p:nvSpPr>
          <p:spPr bwMode="auto">
            <a:xfrm>
              <a:off x="4192" y="3240"/>
              <a:ext cx="25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S0</a:t>
              </a:r>
            </a:p>
          </p:txBody>
        </p:sp>
        <p:sp>
          <p:nvSpPr>
            <p:cNvPr id="33892" name="Line 109"/>
            <p:cNvSpPr>
              <a:spLocks noChangeShapeType="1"/>
            </p:cNvSpPr>
            <p:nvPr/>
          </p:nvSpPr>
          <p:spPr bwMode="auto">
            <a:xfrm>
              <a:off x="2152" y="2700"/>
              <a:ext cx="0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795" name="Rectangle 1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Ripple-Carry Adder: Subtraction</a:t>
            </a:r>
          </a:p>
        </p:txBody>
      </p:sp>
    </p:spTree>
    <p:extLst>
      <p:ext uri="{BB962C8B-B14F-4D97-AF65-F5344CB8AC3E}">
        <p14:creationId xmlns:p14="http://schemas.microsoft.com/office/powerpoint/2010/main" val="1207710078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111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/>
          <a:lstStyle/>
          <a:p>
            <a:pPr eaLnBrk="1" hangingPunct="1"/>
            <a:r>
              <a:rPr lang="en-US" dirty="0"/>
              <a:t>7 – 6 = 1</a:t>
            </a:r>
          </a:p>
          <a:p>
            <a:pPr eaLnBrk="1" hangingPunct="1"/>
            <a:r>
              <a:rPr lang="en-US" sz="1800" dirty="0"/>
              <a:t>0111 – 0110 = 0001</a:t>
            </a:r>
          </a:p>
        </p:txBody>
      </p:sp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441325" y="3068638"/>
            <a:ext cx="7146378" cy="3924300"/>
            <a:chOff x="536" y="1384"/>
            <a:chExt cx="4564" cy="2504"/>
          </a:xfrm>
        </p:grpSpPr>
        <p:sp>
          <p:nvSpPr>
            <p:cNvPr id="33797" name="Rectangle 3"/>
            <p:cNvSpPr>
              <a:spLocks noChangeArrowheads="1"/>
            </p:cNvSpPr>
            <p:nvPr/>
          </p:nvSpPr>
          <p:spPr bwMode="auto">
            <a:xfrm>
              <a:off x="4080" y="2400"/>
              <a:ext cx="14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33798" name="Rectangle 4"/>
            <p:cNvSpPr>
              <a:spLocks noChangeArrowheads="1"/>
            </p:cNvSpPr>
            <p:nvPr/>
          </p:nvSpPr>
          <p:spPr bwMode="auto">
            <a:xfrm>
              <a:off x="4376" y="2392"/>
              <a:ext cx="152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33799" name="Rectangle 5"/>
            <p:cNvSpPr>
              <a:spLocks noChangeArrowheads="1"/>
            </p:cNvSpPr>
            <p:nvPr/>
          </p:nvSpPr>
          <p:spPr bwMode="auto">
            <a:xfrm>
              <a:off x="4016" y="2608"/>
              <a:ext cx="36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Cout</a:t>
              </a:r>
            </a:p>
          </p:txBody>
        </p:sp>
        <p:sp>
          <p:nvSpPr>
            <p:cNvPr id="33800" name="Rectangle 6"/>
            <p:cNvSpPr>
              <a:spLocks noChangeArrowheads="1"/>
            </p:cNvSpPr>
            <p:nvPr/>
          </p:nvSpPr>
          <p:spPr bwMode="auto">
            <a:xfrm>
              <a:off x="4120" y="2824"/>
              <a:ext cx="38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Sum</a:t>
              </a:r>
            </a:p>
          </p:txBody>
        </p:sp>
        <p:sp>
          <p:nvSpPr>
            <p:cNvPr id="33801" name="Rectangle 7"/>
            <p:cNvSpPr>
              <a:spLocks noChangeArrowheads="1"/>
            </p:cNvSpPr>
            <p:nvPr/>
          </p:nvSpPr>
          <p:spPr bwMode="auto">
            <a:xfrm>
              <a:off x="4152" y="2608"/>
              <a:ext cx="4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Cin</a:t>
              </a:r>
            </a:p>
          </p:txBody>
        </p:sp>
        <p:sp>
          <p:nvSpPr>
            <p:cNvPr id="33802" name="Rectangle 8"/>
            <p:cNvSpPr>
              <a:spLocks noChangeArrowheads="1"/>
            </p:cNvSpPr>
            <p:nvPr/>
          </p:nvSpPr>
          <p:spPr bwMode="auto">
            <a:xfrm>
              <a:off x="2576" y="1808"/>
              <a:ext cx="13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3803" name="Rectangle 9"/>
            <p:cNvSpPr>
              <a:spLocks noChangeArrowheads="1"/>
            </p:cNvSpPr>
            <p:nvPr/>
          </p:nvSpPr>
          <p:spPr bwMode="auto">
            <a:xfrm>
              <a:off x="2728" y="1808"/>
              <a:ext cx="14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3805" name="Rectangle 11"/>
            <p:cNvSpPr>
              <a:spLocks noChangeArrowheads="1"/>
            </p:cNvSpPr>
            <p:nvPr/>
          </p:nvSpPr>
          <p:spPr bwMode="auto">
            <a:xfrm>
              <a:off x="4048" y="1384"/>
              <a:ext cx="25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A0</a:t>
              </a:r>
            </a:p>
          </p:txBody>
        </p:sp>
        <p:sp>
          <p:nvSpPr>
            <p:cNvPr id="33806" name="Rectangle 12"/>
            <p:cNvSpPr>
              <a:spLocks noChangeArrowheads="1"/>
            </p:cNvSpPr>
            <p:nvPr/>
          </p:nvSpPr>
          <p:spPr bwMode="auto">
            <a:xfrm>
              <a:off x="4264" y="1384"/>
              <a:ext cx="2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B0</a:t>
              </a:r>
            </a:p>
          </p:txBody>
        </p:sp>
        <p:sp>
          <p:nvSpPr>
            <p:cNvPr id="33807" name="Rectangle 13"/>
            <p:cNvSpPr>
              <a:spLocks noChangeArrowheads="1"/>
            </p:cNvSpPr>
            <p:nvPr/>
          </p:nvSpPr>
          <p:spPr bwMode="auto">
            <a:xfrm>
              <a:off x="4408" y="1384"/>
              <a:ext cx="280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</a:rPr>
                <a:t>B0'</a:t>
              </a:r>
            </a:p>
          </p:txBody>
        </p:sp>
        <p:sp>
          <p:nvSpPr>
            <p:cNvPr id="33808" name="Rectangle 14"/>
            <p:cNvSpPr>
              <a:spLocks noChangeArrowheads="1"/>
            </p:cNvSpPr>
            <p:nvPr/>
          </p:nvSpPr>
          <p:spPr bwMode="auto">
            <a:xfrm>
              <a:off x="4560" y="1800"/>
              <a:ext cx="33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Sel</a:t>
              </a:r>
            </a:p>
          </p:txBody>
        </p:sp>
        <p:grpSp>
          <p:nvGrpSpPr>
            <p:cNvPr id="33809" name="Group 15"/>
            <p:cNvGrpSpPr>
              <a:grpSpLocks/>
            </p:cNvGrpSpPr>
            <p:nvPr/>
          </p:nvGrpSpPr>
          <p:grpSpPr bwMode="auto">
            <a:xfrm>
              <a:off x="1085" y="3092"/>
              <a:ext cx="231" cy="704"/>
              <a:chOff x="1085" y="3092"/>
              <a:chExt cx="231" cy="704"/>
            </a:xfrm>
          </p:grpSpPr>
          <p:sp>
            <p:nvSpPr>
              <p:cNvPr id="33893" name="Arc 16"/>
              <p:cNvSpPr>
                <a:spLocks/>
              </p:cNvSpPr>
              <p:nvPr/>
            </p:nvSpPr>
            <p:spPr bwMode="auto">
              <a:xfrm>
                <a:off x="1200" y="3172"/>
                <a:ext cx="116" cy="80"/>
              </a:xfrm>
              <a:custGeom>
                <a:avLst/>
                <a:gdLst>
                  <a:gd name="T0" fmla="*/ 116 w 21600"/>
                  <a:gd name="T1" fmla="*/ 0 h 21600"/>
                  <a:gd name="T2" fmla="*/ 0 w 21600"/>
                  <a:gd name="T3" fmla="*/ 8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94" name="Arc 17"/>
              <p:cNvSpPr>
                <a:spLocks/>
              </p:cNvSpPr>
              <p:nvPr/>
            </p:nvSpPr>
            <p:spPr bwMode="auto">
              <a:xfrm>
                <a:off x="1085" y="3172"/>
                <a:ext cx="120" cy="80"/>
              </a:xfrm>
              <a:custGeom>
                <a:avLst/>
                <a:gdLst>
                  <a:gd name="T0" fmla="*/ 120 w 21600"/>
                  <a:gd name="T1" fmla="*/ 80 h 21600"/>
                  <a:gd name="T2" fmla="*/ 0 w 21600"/>
                  <a:gd name="T3" fmla="*/ 0 h 21600"/>
                  <a:gd name="T4" fmla="*/ 12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95" name="Line 18"/>
              <p:cNvSpPr>
                <a:spLocks noChangeShapeType="1"/>
              </p:cNvSpPr>
              <p:nvPr/>
            </p:nvSpPr>
            <p:spPr bwMode="auto">
              <a:xfrm>
                <a:off x="1256" y="3196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96" name="Line 19"/>
              <p:cNvSpPr>
                <a:spLocks noChangeShapeType="1"/>
              </p:cNvSpPr>
              <p:nvPr/>
            </p:nvSpPr>
            <p:spPr bwMode="auto">
              <a:xfrm>
                <a:off x="1144" y="3196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97" name="Arc 20"/>
              <p:cNvSpPr>
                <a:spLocks/>
              </p:cNvSpPr>
              <p:nvPr/>
            </p:nvSpPr>
            <p:spPr bwMode="auto">
              <a:xfrm>
                <a:off x="1208" y="3248"/>
                <a:ext cx="108" cy="68"/>
              </a:xfrm>
              <a:custGeom>
                <a:avLst/>
                <a:gdLst>
                  <a:gd name="T0" fmla="*/ 108 w 21600"/>
                  <a:gd name="T1" fmla="*/ 0 h 21600"/>
                  <a:gd name="T2" fmla="*/ 0 w 21600"/>
                  <a:gd name="T3" fmla="*/ 68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98" name="Arc 21"/>
              <p:cNvSpPr>
                <a:spLocks/>
              </p:cNvSpPr>
              <p:nvPr/>
            </p:nvSpPr>
            <p:spPr bwMode="auto">
              <a:xfrm>
                <a:off x="1200" y="3248"/>
                <a:ext cx="116" cy="444"/>
              </a:xfrm>
              <a:custGeom>
                <a:avLst/>
                <a:gdLst>
                  <a:gd name="T0" fmla="*/ 116 w 21600"/>
                  <a:gd name="T1" fmla="*/ 0 h 21600"/>
                  <a:gd name="T2" fmla="*/ 0 w 21600"/>
                  <a:gd name="T3" fmla="*/ 444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99" name="Arc 22"/>
              <p:cNvSpPr>
                <a:spLocks/>
              </p:cNvSpPr>
              <p:nvPr/>
            </p:nvSpPr>
            <p:spPr bwMode="auto">
              <a:xfrm>
                <a:off x="1085" y="3272"/>
                <a:ext cx="120" cy="420"/>
              </a:xfrm>
              <a:custGeom>
                <a:avLst/>
                <a:gdLst>
                  <a:gd name="T0" fmla="*/ 120 w 21600"/>
                  <a:gd name="T1" fmla="*/ 420 h 21600"/>
                  <a:gd name="T2" fmla="*/ 0 w 21600"/>
                  <a:gd name="T3" fmla="*/ 0 h 21600"/>
                  <a:gd name="T4" fmla="*/ 12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00" name="Arc 23"/>
              <p:cNvSpPr>
                <a:spLocks/>
              </p:cNvSpPr>
              <p:nvPr/>
            </p:nvSpPr>
            <p:spPr bwMode="auto">
              <a:xfrm>
                <a:off x="1085" y="3248"/>
                <a:ext cx="120" cy="68"/>
              </a:xfrm>
              <a:custGeom>
                <a:avLst/>
                <a:gdLst>
                  <a:gd name="T0" fmla="*/ 120 w 21600"/>
                  <a:gd name="T1" fmla="*/ 68 h 21600"/>
                  <a:gd name="T2" fmla="*/ 0 w 21600"/>
                  <a:gd name="T3" fmla="*/ 0 h 21600"/>
                  <a:gd name="T4" fmla="*/ 12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01" name="Line 24"/>
              <p:cNvSpPr>
                <a:spLocks noChangeShapeType="1"/>
              </p:cNvSpPr>
              <p:nvPr/>
            </p:nvSpPr>
            <p:spPr bwMode="auto">
              <a:xfrm>
                <a:off x="1256" y="3092"/>
                <a:ext cx="0" cy="1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02" name="Line 25"/>
              <p:cNvSpPr>
                <a:spLocks noChangeShapeType="1"/>
              </p:cNvSpPr>
              <p:nvPr/>
            </p:nvSpPr>
            <p:spPr bwMode="auto">
              <a:xfrm>
                <a:off x="1144" y="3092"/>
                <a:ext cx="0" cy="1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03" name="Line 26"/>
              <p:cNvSpPr>
                <a:spLocks noChangeShapeType="1"/>
              </p:cNvSpPr>
              <p:nvPr/>
            </p:nvSpPr>
            <p:spPr bwMode="auto">
              <a:xfrm>
                <a:off x="1200" y="3692"/>
                <a:ext cx="0" cy="1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810" name="Line 27"/>
            <p:cNvSpPr>
              <a:spLocks noChangeShapeType="1"/>
            </p:cNvSpPr>
            <p:nvPr/>
          </p:nvSpPr>
          <p:spPr bwMode="auto">
            <a:xfrm>
              <a:off x="1144" y="2708"/>
              <a:ext cx="0" cy="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1" name="Line 28"/>
            <p:cNvSpPr>
              <a:spLocks noChangeShapeType="1"/>
            </p:cNvSpPr>
            <p:nvPr/>
          </p:nvSpPr>
          <p:spPr bwMode="auto">
            <a:xfrm>
              <a:off x="1260" y="3088"/>
              <a:ext cx="8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2" name="Rectangle 29"/>
            <p:cNvSpPr>
              <a:spLocks noChangeArrowheads="1"/>
            </p:cNvSpPr>
            <p:nvPr/>
          </p:nvSpPr>
          <p:spPr bwMode="auto">
            <a:xfrm>
              <a:off x="536" y="3512"/>
              <a:ext cx="632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Overflow</a:t>
              </a:r>
            </a:p>
          </p:txBody>
        </p:sp>
        <p:sp>
          <p:nvSpPr>
            <p:cNvPr id="33813" name="Rectangle 30"/>
            <p:cNvSpPr>
              <a:spLocks noChangeArrowheads="1"/>
            </p:cNvSpPr>
            <p:nvPr/>
          </p:nvSpPr>
          <p:spPr bwMode="auto">
            <a:xfrm>
              <a:off x="4020" y="2412"/>
              <a:ext cx="576" cy="57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4" name="Rectangle 31"/>
            <p:cNvSpPr>
              <a:spLocks noChangeArrowheads="1"/>
            </p:cNvSpPr>
            <p:nvPr/>
          </p:nvSpPr>
          <p:spPr bwMode="auto">
            <a:xfrm>
              <a:off x="4308" y="1836"/>
              <a:ext cx="288" cy="28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5" name="Line 32"/>
            <p:cNvSpPr>
              <a:spLocks noChangeShapeType="1"/>
            </p:cNvSpPr>
            <p:nvPr/>
          </p:nvSpPr>
          <p:spPr bwMode="auto">
            <a:xfrm>
              <a:off x="4160" y="1548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6" name="Line 33"/>
            <p:cNvSpPr>
              <a:spLocks noChangeShapeType="1"/>
            </p:cNvSpPr>
            <p:nvPr/>
          </p:nvSpPr>
          <p:spPr bwMode="auto">
            <a:xfrm>
              <a:off x="4448" y="2124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7" name="Line 34"/>
            <p:cNvSpPr>
              <a:spLocks noChangeShapeType="1"/>
            </p:cNvSpPr>
            <p:nvPr/>
          </p:nvSpPr>
          <p:spPr bwMode="auto">
            <a:xfrm>
              <a:off x="4304" y="298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8" name="Line 35"/>
            <p:cNvSpPr>
              <a:spLocks noChangeShapeType="1"/>
            </p:cNvSpPr>
            <p:nvPr/>
          </p:nvSpPr>
          <p:spPr bwMode="auto">
            <a:xfrm flipH="1">
              <a:off x="3724" y="26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9" name="Line 36"/>
            <p:cNvSpPr>
              <a:spLocks noChangeShapeType="1"/>
            </p:cNvSpPr>
            <p:nvPr/>
          </p:nvSpPr>
          <p:spPr bwMode="auto">
            <a:xfrm flipH="1">
              <a:off x="4588" y="2696"/>
              <a:ext cx="5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0" name="Line 37"/>
            <p:cNvSpPr>
              <a:spLocks noChangeShapeType="1"/>
            </p:cNvSpPr>
            <p:nvPr/>
          </p:nvSpPr>
          <p:spPr bwMode="auto">
            <a:xfrm>
              <a:off x="4376" y="154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1" name="Line 38"/>
            <p:cNvSpPr>
              <a:spLocks noChangeShapeType="1"/>
            </p:cNvSpPr>
            <p:nvPr/>
          </p:nvSpPr>
          <p:spPr bwMode="auto">
            <a:xfrm>
              <a:off x="4520" y="154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2" name="Line 39"/>
            <p:cNvSpPr>
              <a:spLocks noChangeShapeType="1"/>
            </p:cNvSpPr>
            <p:nvPr/>
          </p:nvSpPr>
          <p:spPr bwMode="auto">
            <a:xfrm flipH="1">
              <a:off x="4588" y="197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3" name="Line 40"/>
            <p:cNvSpPr>
              <a:spLocks noChangeShapeType="1"/>
            </p:cNvSpPr>
            <p:nvPr/>
          </p:nvSpPr>
          <p:spPr bwMode="auto">
            <a:xfrm>
              <a:off x="4880" y="1980"/>
              <a:ext cx="0" cy="7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4" name="Rectangle 41"/>
            <p:cNvSpPr>
              <a:spLocks noChangeArrowheads="1"/>
            </p:cNvSpPr>
            <p:nvPr/>
          </p:nvSpPr>
          <p:spPr bwMode="auto">
            <a:xfrm>
              <a:off x="3216" y="2400"/>
              <a:ext cx="14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33825" name="Rectangle 42"/>
            <p:cNvSpPr>
              <a:spLocks noChangeArrowheads="1"/>
            </p:cNvSpPr>
            <p:nvPr/>
          </p:nvSpPr>
          <p:spPr bwMode="auto">
            <a:xfrm>
              <a:off x="3512" y="2392"/>
              <a:ext cx="152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33826" name="Rectangle 43"/>
            <p:cNvSpPr>
              <a:spLocks noChangeArrowheads="1"/>
            </p:cNvSpPr>
            <p:nvPr/>
          </p:nvSpPr>
          <p:spPr bwMode="auto">
            <a:xfrm>
              <a:off x="3152" y="2608"/>
              <a:ext cx="36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Cout</a:t>
              </a:r>
            </a:p>
          </p:txBody>
        </p:sp>
        <p:sp>
          <p:nvSpPr>
            <p:cNvPr id="33827" name="Rectangle 44"/>
            <p:cNvSpPr>
              <a:spLocks noChangeArrowheads="1"/>
            </p:cNvSpPr>
            <p:nvPr/>
          </p:nvSpPr>
          <p:spPr bwMode="auto">
            <a:xfrm>
              <a:off x="3256" y="2824"/>
              <a:ext cx="38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Sum</a:t>
              </a:r>
            </a:p>
          </p:txBody>
        </p:sp>
        <p:sp>
          <p:nvSpPr>
            <p:cNvPr id="33828" name="Rectangle 45"/>
            <p:cNvSpPr>
              <a:spLocks noChangeArrowheads="1"/>
            </p:cNvSpPr>
            <p:nvPr/>
          </p:nvSpPr>
          <p:spPr bwMode="auto">
            <a:xfrm>
              <a:off x="3288" y="2608"/>
              <a:ext cx="4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Cin</a:t>
              </a:r>
            </a:p>
          </p:txBody>
        </p:sp>
        <p:sp>
          <p:nvSpPr>
            <p:cNvPr id="33829" name="Rectangle 46"/>
            <p:cNvSpPr>
              <a:spLocks noChangeArrowheads="1"/>
            </p:cNvSpPr>
            <p:nvPr/>
          </p:nvSpPr>
          <p:spPr bwMode="auto">
            <a:xfrm>
              <a:off x="3184" y="1384"/>
              <a:ext cx="25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A1</a:t>
              </a:r>
            </a:p>
          </p:txBody>
        </p:sp>
        <p:sp>
          <p:nvSpPr>
            <p:cNvPr id="33830" name="Rectangle 47"/>
            <p:cNvSpPr>
              <a:spLocks noChangeArrowheads="1"/>
            </p:cNvSpPr>
            <p:nvPr/>
          </p:nvSpPr>
          <p:spPr bwMode="auto">
            <a:xfrm>
              <a:off x="3400" y="1384"/>
              <a:ext cx="2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B1</a:t>
              </a:r>
            </a:p>
          </p:txBody>
        </p:sp>
        <p:sp>
          <p:nvSpPr>
            <p:cNvPr id="33831" name="Rectangle 48"/>
            <p:cNvSpPr>
              <a:spLocks noChangeArrowheads="1"/>
            </p:cNvSpPr>
            <p:nvPr/>
          </p:nvSpPr>
          <p:spPr bwMode="auto">
            <a:xfrm>
              <a:off x="3544" y="1384"/>
              <a:ext cx="280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B1'</a:t>
              </a:r>
            </a:p>
          </p:txBody>
        </p:sp>
        <p:sp>
          <p:nvSpPr>
            <p:cNvPr id="33832" name="Rectangle 49"/>
            <p:cNvSpPr>
              <a:spLocks noChangeArrowheads="1"/>
            </p:cNvSpPr>
            <p:nvPr/>
          </p:nvSpPr>
          <p:spPr bwMode="auto">
            <a:xfrm>
              <a:off x="3696" y="1800"/>
              <a:ext cx="33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Sel</a:t>
              </a:r>
            </a:p>
          </p:txBody>
        </p:sp>
        <p:sp>
          <p:nvSpPr>
            <p:cNvPr id="33833" name="Rectangle 50"/>
            <p:cNvSpPr>
              <a:spLocks noChangeArrowheads="1"/>
            </p:cNvSpPr>
            <p:nvPr/>
          </p:nvSpPr>
          <p:spPr bwMode="auto">
            <a:xfrm>
              <a:off x="3156" y="2412"/>
              <a:ext cx="576" cy="57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4" name="Rectangle 51"/>
            <p:cNvSpPr>
              <a:spLocks noChangeArrowheads="1"/>
            </p:cNvSpPr>
            <p:nvPr/>
          </p:nvSpPr>
          <p:spPr bwMode="auto">
            <a:xfrm>
              <a:off x="3444" y="1836"/>
              <a:ext cx="288" cy="28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5" name="Line 52"/>
            <p:cNvSpPr>
              <a:spLocks noChangeShapeType="1"/>
            </p:cNvSpPr>
            <p:nvPr/>
          </p:nvSpPr>
          <p:spPr bwMode="auto">
            <a:xfrm>
              <a:off x="3296" y="1548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6" name="Line 53"/>
            <p:cNvSpPr>
              <a:spLocks noChangeShapeType="1"/>
            </p:cNvSpPr>
            <p:nvPr/>
          </p:nvSpPr>
          <p:spPr bwMode="auto">
            <a:xfrm>
              <a:off x="3584" y="2124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7" name="Line 54"/>
            <p:cNvSpPr>
              <a:spLocks noChangeShapeType="1"/>
            </p:cNvSpPr>
            <p:nvPr/>
          </p:nvSpPr>
          <p:spPr bwMode="auto">
            <a:xfrm>
              <a:off x="3440" y="298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8" name="Line 55"/>
            <p:cNvSpPr>
              <a:spLocks noChangeShapeType="1"/>
            </p:cNvSpPr>
            <p:nvPr/>
          </p:nvSpPr>
          <p:spPr bwMode="auto">
            <a:xfrm flipH="1">
              <a:off x="2860" y="26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9" name="Line 56"/>
            <p:cNvSpPr>
              <a:spLocks noChangeShapeType="1"/>
            </p:cNvSpPr>
            <p:nvPr/>
          </p:nvSpPr>
          <p:spPr bwMode="auto">
            <a:xfrm>
              <a:off x="3512" y="154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0" name="Line 57"/>
            <p:cNvSpPr>
              <a:spLocks noChangeShapeType="1"/>
            </p:cNvSpPr>
            <p:nvPr/>
          </p:nvSpPr>
          <p:spPr bwMode="auto">
            <a:xfrm>
              <a:off x="3656" y="154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1" name="Line 58"/>
            <p:cNvSpPr>
              <a:spLocks noChangeShapeType="1"/>
            </p:cNvSpPr>
            <p:nvPr/>
          </p:nvSpPr>
          <p:spPr bwMode="auto">
            <a:xfrm flipH="1">
              <a:off x="3724" y="197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2" name="Line 59"/>
            <p:cNvSpPr>
              <a:spLocks noChangeShapeType="1"/>
            </p:cNvSpPr>
            <p:nvPr/>
          </p:nvSpPr>
          <p:spPr bwMode="auto">
            <a:xfrm>
              <a:off x="4016" y="1980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3" name="Line 60"/>
            <p:cNvSpPr>
              <a:spLocks noChangeShapeType="1"/>
            </p:cNvSpPr>
            <p:nvPr/>
          </p:nvSpPr>
          <p:spPr bwMode="auto">
            <a:xfrm flipH="1">
              <a:off x="2276" y="2264"/>
              <a:ext cx="26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4" name="Rectangle 61"/>
            <p:cNvSpPr>
              <a:spLocks noChangeArrowheads="1"/>
            </p:cNvSpPr>
            <p:nvPr/>
          </p:nvSpPr>
          <p:spPr bwMode="auto">
            <a:xfrm>
              <a:off x="2352" y="2400"/>
              <a:ext cx="14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33845" name="Rectangle 62"/>
            <p:cNvSpPr>
              <a:spLocks noChangeArrowheads="1"/>
            </p:cNvSpPr>
            <p:nvPr/>
          </p:nvSpPr>
          <p:spPr bwMode="auto">
            <a:xfrm>
              <a:off x="2648" y="2392"/>
              <a:ext cx="152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33846" name="Rectangle 63"/>
            <p:cNvSpPr>
              <a:spLocks noChangeArrowheads="1"/>
            </p:cNvSpPr>
            <p:nvPr/>
          </p:nvSpPr>
          <p:spPr bwMode="auto">
            <a:xfrm>
              <a:off x="2288" y="2608"/>
              <a:ext cx="36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Cout</a:t>
              </a:r>
            </a:p>
          </p:txBody>
        </p:sp>
        <p:sp>
          <p:nvSpPr>
            <p:cNvPr id="33847" name="Rectangle 64"/>
            <p:cNvSpPr>
              <a:spLocks noChangeArrowheads="1"/>
            </p:cNvSpPr>
            <p:nvPr/>
          </p:nvSpPr>
          <p:spPr bwMode="auto">
            <a:xfrm>
              <a:off x="2392" y="2824"/>
              <a:ext cx="38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Sum</a:t>
              </a:r>
            </a:p>
          </p:txBody>
        </p:sp>
        <p:sp>
          <p:nvSpPr>
            <p:cNvPr id="33848" name="Rectangle 65"/>
            <p:cNvSpPr>
              <a:spLocks noChangeArrowheads="1"/>
            </p:cNvSpPr>
            <p:nvPr/>
          </p:nvSpPr>
          <p:spPr bwMode="auto">
            <a:xfrm>
              <a:off x="2424" y="2608"/>
              <a:ext cx="4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Cin</a:t>
              </a:r>
            </a:p>
          </p:txBody>
        </p:sp>
        <p:sp>
          <p:nvSpPr>
            <p:cNvPr id="33849" name="Rectangle 66"/>
            <p:cNvSpPr>
              <a:spLocks noChangeArrowheads="1"/>
            </p:cNvSpPr>
            <p:nvPr/>
          </p:nvSpPr>
          <p:spPr bwMode="auto">
            <a:xfrm>
              <a:off x="2320" y="1384"/>
              <a:ext cx="25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A2</a:t>
              </a:r>
            </a:p>
          </p:txBody>
        </p:sp>
        <p:sp>
          <p:nvSpPr>
            <p:cNvPr id="33850" name="Rectangle 67"/>
            <p:cNvSpPr>
              <a:spLocks noChangeArrowheads="1"/>
            </p:cNvSpPr>
            <p:nvPr/>
          </p:nvSpPr>
          <p:spPr bwMode="auto">
            <a:xfrm>
              <a:off x="2536" y="1384"/>
              <a:ext cx="2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B2</a:t>
              </a:r>
            </a:p>
          </p:txBody>
        </p:sp>
        <p:sp>
          <p:nvSpPr>
            <p:cNvPr id="33851" name="Rectangle 68"/>
            <p:cNvSpPr>
              <a:spLocks noChangeArrowheads="1"/>
            </p:cNvSpPr>
            <p:nvPr/>
          </p:nvSpPr>
          <p:spPr bwMode="auto">
            <a:xfrm>
              <a:off x="2680" y="1384"/>
              <a:ext cx="280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B2'</a:t>
              </a:r>
            </a:p>
          </p:txBody>
        </p:sp>
        <p:sp>
          <p:nvSpPr>
            <p:cNvPr id="33852" name="Rectangle 69"/>
            <p:cNvSpPr>
              <a:spLocks noChangeArrowheads="1"/>
            </p:cNvSpPr>
            <p:nvPr/>
          </p:nvSpPr>
          <p:spPr bwMode="auto">
            <a:xfrm>
              <a:off x="2832" y="1800"/>
              <a:ext cx="33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Sel</a:t>
              </a:r>
            </a:p>
          </p:txBody>
        </p:sp>
        <p:sp>
          <p:nvSpPr>
            <p:cNvPr id="33853" name="Rectangle 70"/>
            <p:cNvSpPr>
              <a:spLocks noChangeArrowheads="1"/>
            </p:cNvSpPr>
            <p:nvPr/>
          </p:nvSpPr>
          <p:spPr bwMode="auto">
            <a:xfrm>
              <a:off x="2292" y="2412"/>
              <a:ext cx="576" cy="57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4" name="Rectangle 71"/>
            <p:cNvSpPr>
              <a:spLocks noChangeArrowheads="1"/>
            </p:cNvSpPr>
            <p:nvPr/>
          </p:nvSpPr>
          <p:spPr bwMode="auto">
            <a:xfrm>
              <a:off x="2580" y="1836"/>
              <a:ext cx="288" cy="28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5" name="Line 72"/>
            <p:cNvSpPr>
              <a:spLocks noChangeShapeType="1"/>
            </p:cNvSpPr>
            <p:nvPr/>
          </p:nvSpPr>
          <p:spPr bwMode="auto">
            <a:xfrm>
              <a:off x="2432" y="1548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6" name="Line 73"/>
            <p:cNvSpPr>
              <a:spLocks noChangeShapeType="1"/>
            </p:cNvSpPr>
            <p:nvPr/>
          </p:nvSpPr>
          <p:spPr bwMode="auto">
            <a:xfrm>
              <a:off x="2720" y="2124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7" name="Line 74"/>
            <p:cNvSpPr>
              <a:spLocks noChangeShapeType="1"/>
            </p:cNvSpPr>
            <p:nvPr/>
          </p:nvSpPr>
          <p:spPr bwMode="auto">
            <a:xfrm>
              <a:off x="2576" y="298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8" name="Line 75"/>
            <p:cNvSpPr>
              <a:spLocks noChangeShapeType="1"/>
            </p:cNvSpPr>
            <p:nvPr/>
          </p:nvSpPr>
          <p:spPr bwMode="auto">
            <a:xfrm flipH="1">
              <a:off x="1996" y="26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9" name="Line 76"/>
            <p:cNvSpPr>
              <a:spLocks noChangeShapeType="1"/>
            </p:cNvSpPr>
            <p:nvPr/>
          </p:nvSpPr>
          <p:spPr bwMode="auto">
            <a:xfrm>
              <a:off x="2648" y="154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0" name="Line 77"/>
            <p:cNvSpPr>
              <a:spLocks noChangeShapeType="1"/>
            </p:cNvSpPr>
            <p:nvPr/>
          </p:nvSpPr>
          <p:spPr bwMode="auto">
            <a:xfrm>
              <a:off x="2792" y="154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1" name="Line 78"/>
            <p:cNvSpPr>
              <a:spLocks noChangeShapeType="1"/>
            </p:cNvSpPr>
            <p:nvPr/>
          </p:nvSpPr>
          <p:spPr bwMode="auto">
            <a:xfrm flipH="1">
              <a:off x="2860" y="197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2" name="Line 79"/>
            <p:cNvSpPr>
              <a:spLocks noChangeShapeType="1"/>
            </p:cNvSpPr>
            <p:nvPr/>
          </p:nvSpPr>
          <p:spPr bwMode="auto">
            <a:xfrm>
              <a:off x="3152" y="1980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3" name="Rectangle 80"/>
            <p:cNvSpPr>
              <a:spLocks noChangeArrowheads="1"/>
            </p:cNvSpPr>
            <p:nvPr/>
          </p:nvSpPr>
          <p:spPr bwMode="auto">
            <a:xfrm>
              <a:off x="3440" y="1816"/>
              <a:ext cx="13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3864" name="Rectangle 81"/>
            <p:cNvSpPr>
              <a:spLocks noChangeArrowheads="1"/>
            </p:cNvSpPr>
            <p:nvPr/>
          </p:nvSpPr>
          <p:spPr bwMode="auto">
            <a:xfrm>
              <a:off x="3592" y="1816"/>
              <a:ext cx="14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3865" name="Rectangle 82"/>
            <p:cNvSpPr>
              <a:spLocks noChangeArrowheads="1"/>
            </p:cNvSpPr>
            <p:nvPr/>
          </p:nvSpPr>
          <p:spPr bwMode="auto">
            <a:xfrm>
              <a:off x="4304" y="1816"/>
              <a:ext cx="13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3866" name="Rectangle 83"/>
            <p:cNvSpPr>
              <a:spLocks noChangeArrowheads="1"/>
            </p:cNvSpPr>
            <p:nvPr/>
          </p:nvSpPr>
          <p:spPr bwMode="auto">
            <a:xfrm>
              <a:off x="4456" y="1816"/>
              <a:ext cx="14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3867" name="Rectangle 84"/>
            <p:cNvSpPr>
              <a:spLocks noChangeArrowheads="1"/>
            </p:cNvSpPr>
            <p:nvPr/>
          </p:nvSpPr>
          <p:spPr bwMode="auto">
            <a:xfrm>
              <a:off x="1704" y="1840"/>
              <a:ext cx="13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3868" name="Rectangle 85"/>
            <p:cNvSpPr>
              <a:spLocks noChangeArrowheads="1"/>
            </p:cNvSpPr>
            <p:nvPr/>
          </p:nvSpPr>
          <p:spPr bwMode="auto">
            <a:xfrm>
              <a:off x="1856" y="1840"/>
              <a:ext cx="14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3869" name="Rectangle 86"/>
            <p:cNvSpPr>
              <a:spLocks noChangeArrowheads="1"/>
            </p:cNvSpPr>
            <p:nvPr/>
          </p:nvSpPr>
          <p:spPr bwMode="auto">
            <a:xfrm>
              <a:off x="1480" y="2416"/>
              <a:ext cx="14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33870" name="Rectangle 87"/>
            <p:cNvSpPr>
              <a:spLocks noChangeArrowheads="1"/>
            </p:cNvSpPr>
            <p:nvPr/>
          </p:nvSpPr>
          <p:spPr bwMode="auto">
            <a:xfrm>
              <a:off x="1776" y="2416"/>
              <a:ext cx="152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33871" name="Rectangle 88"/>
            <p:cNvSpPr>
              <a:spLocks noChangeArrowheads="1"/>
            </p:cNvSpPr>
            <p:nvPr/>
          </p:nvSpPr>
          <p:spPr bwMode="auto">
            <a:xfrm>
              <a:off x="1416" y="2632"/>
              <a:ext cx="36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Cout</a:t>
              </a:r>
            </a:p>
          </p:txBody>
        </p:sp>
        <p:sp>
          <p:nvSpPr>
            <p:cNvPr id="33872" name="Rectangle 89"/>
            <p:cNvSpPr>
              <a:spLocks noChangeArrowheads="1"/>
            </p:cNvSpPr>
            <p:nvPr/>
          </p:nvSpPr>
          <p:spPr bwMode="auto">
            <a:xfrm>
              <a:off x="1520" y="2848"/>
              <a:ext cx="38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Sum</a:t>
              </a:r>
            </a:p>
          </p:txBody>
        </p:sp>
        <p:sp>
          <p:nvSpPr>
            <p:cNvPr id="33873" name="Rectangle 90"/>
            <p:cNvSpPr>
              <a:spLocks noChangeArrowheads="1"/>
            </p:cNvSpPr>
            <p:nvPr/>
          </p:nvSpPr>
          <p:spPr bwMode="auto">
            <a:xfrm>
              <a:off x="1552" y="2632"/>
              <a:ext cx="4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Cin</a:t>
              </a:r>
            </a:p>
          </p:txBody>
        </p:sp>
        <p:sp>
          <p:nvSpPr>
            <p:cNvPr id="33874" name="Rectangle 91"/>
            <p:cNvSpPr>
              <a:spLocks noChangeArrowheads="1"/>
            </p:cNvSpPr>
            <p:nvPr/>
          </p:nvSpPr>
          <p:spPr bwMode="auto">
            <a:xfrm>
              <a:off x="1448" y="1408"/>
              <a:ext cx="25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A3</a:t>
              </a:r>
            </a:p>
          </p:txBody>
        </p:sp>
        <p:sp>
          <p:nvSpPr>
            <p:cNvPr id="33875" name="Rectangle 92"/>
            <p:cNvSpPr>
              <a:spLocks noChangeArrowheads="1"/>
            </p:cNvSpPr>
            <p:nvPr/>
          </p:nvSpPr>
          <p:spPr bwMode="auto">
            <a:xfrm>
              <a:off x="1664" y="1408"/>
              <a:ext cx="2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B3</a:t>
              </a:r>
            </a:p>
          </p:txBody>
        </p:sp>
        <p:sp>
          <p:nvSpPr>
            <p:cNvPr id="33876" name="Rectangle 93"/>
            <p:cNvSpPr>
              <a:spLocks noChangeArrowheads="1"/>
            </p:cNvSpPr>
            <p:nvPr/>
          </p:nvSpPr>
          <p:spPr bwMode="auto">
            <a:xfrm>
              <a:off x="1808" y="1408"/>
              <a:ext cx="280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B3'</a:t>
              </a:r>
            </a:p>
          </p:txBody>
        </p:sp>
        <p:sp>
          <p:nvSpPr>
            <p:cNvPr id="33877" name="Rectangle 94"/>
            <p:cNvSpPr>
              <a:spLocks noChangeArrowheads="1"/>
            </p:cNvSpPr>
            <p:nvPr/>
          </p:nvSpPr>
          <p:spPr bwMode="auto">
            <a:xfrm>
              <a:off x="1960" y="1768"/>
              <a:ext cx="33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Sel</a:t>
              </a:r>
            </a:p>
          </p:txBody>
        </p:sp>
        <p:sp>
          <p:nvSpPr>
            <p:cNvPr id="33878" name="Rectangle 95"/>
            <p:cNvSpPr>
              <a:spLocks noChangeArrowheads="1"/>
            </p:cNvSpPr>
            <p:nvPr/>
          </p:nvSpPr>
          <p:spPr bwMode="auto">
            <a:xfrm>
              <a:off x="1428" y="2412"/>
              <a:ext cx="576" cy="57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9" name="Rectangle 96"/>
            <p:cNvSpPr>
              <a:spLocks noChangeArrowheads="1"/>
            </p:cNvSpPr>
            <p:nvPr/>
          </p:nvSpPr>
          <p:spPr bwMode="auto">
            <a:xfrm>
              <a:off x="1716" y="1836"/>
              <a:ext cx="288" cy="28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0" name="Line 97"/>
            <p:cNvSpPr>
              <a:spLocks noChangeShapeType="1"/>
            </p:cNvSpPr>
            <p:nvPr/>
          </p:nvSpPr>
          <p:spPr bwMode="auto">
            <a:xfrm>
              <a:off x="1568" y="1548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1" name="Line 98"/>
            <p:cNvSpPr>
              <a:spLocks noChangeShapeType="1"/>
            </p:cNvSpPr>
            <p:nvPr/>
          </p:nvSpPr>
          <p:spPr bwMode="auto">
            <a:xfrm>
              <a:off x="1856" y="2124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2" name="Line 99"/>
            <p:cNvSpPr>
              <a:spLocks noChangeShapeType="1"/>
            </p:cNvSpPr>
            <p:nvPr/>
          </p:nvSpPr>
          <p:spPr bwMode="auto">
            <a:xfrm>
              <a:off x="1712" y="298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3" name="Line 100"/>
            <p:cNvSpPr>
              <a:spLocks noChangeShapeType="1"/>
            </p:cNvSpPr>
            <p:nvPr/>
          </p:nvSpPr>
          <p:spPr bwMode="auto">
            <a:xfrm flipH="1">
              <a:off x="1132" y="26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4" name="Line 101"/>
            <p:cNvSpPr>
              <a:spLocks noChangeShapeType="1"/>
            </p:cNvSpPr>
            <p:nvPr/>
          </p:nvSpPr>
          <p:spPr bwMode="auto">
            <a:xfrm>
              <a:off x="1784" y="154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5" name="Line 102"/>
            <p:cNvSpPr>
              <a:spLocks noChangeShapeType="1"/>
            </p:cNvSpPr>
            <p:nvPr/>
          </p:nvSpPr>
          <p:spPr bwMode="auto">
            <a:xfrm>
              <a:off x="1928" y="154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6" name="Line 103"/>
            <p:cNvSpPr>
              <a:spLocks noChangeShapeType="1"/>
            </p:cNvSpPr>
            <p:nvPr/>
          </p:nvSpPr>
          <p:spPr bwMode="auto">
            <a:xfrm flipH="1">
              <a:off x="1996" y="197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7" name="Line 104"/>
            <p:cNvSpPr>
              <a:spLocks noChangeShapeType="1"/>
            </p:cNvSpPr>
            <p:nvPr/>
          </p:nvSpPr>
          <p:spPr bwMode="auto">
            <a:xfrm>
              <a:off x="2288" y="1980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8" name="Rectangle 105"/>
            <p:cNvSpPr>
              <a:spLocks noChangeArrowheads="1"/>
            </p:cNvSpPr>
            <p:nvPr/>
          </p:nvSpPr>
          <p:spPr bwMode="auto">
            <a:xfrm>
              <a:off x="1592" y="3232"/>
              <a:ext cx="25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S3</a:t>
              </a:r>
            </a:p>
          </p:txBody>
        </p:sp>
        <p:sp>
          <p:nvSpPr>
            <p:cNvPr id="33889" name="Rectangle 106"/>
            <p:cNvSpPr>
              <a:spLocks noChangeArrowheads="1"/>
            </p:cNvSpPr>
            <p:nvPr/>
          </p:nvSpPr>
          <p:spPr bwMode="auto">
            <a:xfrm>
              <a:off x="2456" y="3240"/>
              <a:ext cx="25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S2</a:t>
              </a:r>
            </a:p>
          </p:txBody>
        </p:sp>
        <p:sp>
          <p:nvSpPr>
            <p:cNvPr id="33890" name="Rectangle 107"/>
            <p:cNvSpPr>
              <a:spLocks noChangeArrowheads="1"/>
            </p:cNvSpPr>
            <p:nvPr/>
          </p:nvSpPr>
          <p:spPr bwMode="auto">
            <a:xfrm>
              <a:off x="3320" y="3240"/>
              <a:ext cx="25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S1</a:t>
              </a:r>
            </a:p>
          </p:txBody>
        </p:sp>
        <p:sp>
          <p:nvSpPr>
            <p:cNvPr id="33891" name="Rectangle 108"/>
            <p:cNvSpPr>
              <a:spLocks noChangeArrowheads="1"/>
            </p:cNvSpPr>
            <p:nvPr/>
          </p:nvSpPr>
          <p:spPr bwMode="auto">
            <a:xfrm>
              <a:off x="4192" y="3240"/>
              <a:ext cx="25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>
                  <a:solidFill>
                    <a:srgbClr val="000000"/>
                  </a:solidFill>
                </a:rPr>
                <a:t>S0</a:t>
              </a:r>
            </a:p>
          </p:txBody>
        </p:sp>
        <p:sp>
          <p:nvSpPr>
            <p:cNvPr id="33892" name="Line 109"/>
            <p:cNvSpPr>
              <a:spLocks noChangeShapeType="1"/>
            </p:cNvSpPr>
            <p:nvPr/>
          </p:nvSpPr>
          <p:spPr bwMode="auto">
            <a:xfrm>
              <a:off x="2152" y="2700"/>
              <a:ext cx="0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795" name="Rectangle 1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Ripple-Carry Adder: Subtraction</a:t>
            </a:r>
          </a:p>
        </p:txBody>
      </p:sp>
      <p:sp>
        <p:nvSpPr>
          <p:cNvPr id="112" name="Rectangle 91"/>
          <p:cNvSpPr>
            <a:spLocks noChangeArrowheads="1"/>
          </p:cNvSpPr>
          <p:nvPr/>
        </p:nvSpPr>
        <p:spPr bwMode="auto">
          <a:xfrm>
            <a:off x="1869239" y="2834739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3" name="Rectangle 91"/>
          <p:cNvSpPr>
            <a:spLocks noChangeArrowheads="1"/>
          </p:cNvSpPr>
          <p:nvPr/>
        </p:nvSpPr>
        <p:spPr bwMode="auto">
          <a:xfrm>
            <a:off x="2216228" y="2819400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4" name="Rectangle 91"/>
          <p:cNvSpPr>
            <a:spLocks noChangeArrowheads="1"/>
          </p:cNvSpPr>
          <p:nvPr/>
        </p:nvSpPr>
        <p:spPr bwMode="auto">
          <a:xfrm>
            <a:off x="2451830" y="2833460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0" name="Rectangle 91"/>
          <p:cNvSpPr>
            <a:spLocks noChangeArrowheads="1"/>
          </p:cNvSpPr>
          <p:nvPr/>
        </p:nvSpPr>
        <p:spPr bwMode="auto">
          <a:xfrm>
            <a:off x="3241642" y="2822260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1" name="Rectangle 91"/>
          <p:cNvSpPr>
            <a:spLocks noChangeArrowheads="1"/>
          </p:cNvSpPr>
          <p:nvPr/>
        </p:nvSpPr>
        <p:spPr bwMode="auto">
          <a:xfrm>
            <a:off x="3588631" y="2806921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2" name="Rectangle 91"/>
          <p:cNvSpPr>
            <a:spLocks noChangeArrowheads="1"/>
          </p:cNvSpPr>
          <p:nvPr/>
        </p:nvSpPr>
        <p:spPr bwMode="auto">
          <a:xfrm>
            <a:off x="3824233" y="2820981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3" name="Rectangle 91"/>
          <p:cNvSpPr>
            <a:spLocks noChangeArrowheads="1"/>
          </p:cNvSpPr>
          <p:nvPr/>
        </p:nvSpPr>
        <p:spPr bwMode="auto">
          <a:xfrm>
            <a:off x="4589754" y="2834739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4" name="Rectangle 91"/>
          <p:cNvSpPr>
            <a:spLocks noChangeArrowheads="1"/>
          </p:cNvSpPr>
          <p:nvPr/>
        </p:nvSpPr>
        <p:spPr bwMode="auto">
          <a:xfrm>
            <a:off x="4936743" y="2819400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5" name="Rectangle 91"/>
          <p:cNvSpPr>
            <a:spLocks noChangeArrowheads="1"/>
          </p:cNvSpPr>
          <p:nvPr/>
        </p:nvSpPr>
        <p:spPr bwMode="auto">
          <a:xfrm>
            <a:off x="5172345" y="2833460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6" name="Rectangle 91"/>
          <p:cNvSpPr>
            <a:spLocks noChangeArrowheads="1"/>
          </p:cNvSpPr>
          <p:nvPr/>
        </p:nvSpPr>
        <p:spPr bwMode="auto">
          <a:xfrm>
            <a:off x="5921568" y="2834739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7" name="Rectangle 91"/>
          <p:cNvSpPr>
            <a:spLocks noChangeArrowheads="1"/>
          </p:cNvSpPr>
          <p:nvPr/>
        </p:nvSpPr>
        <p:spPr bwMode="auto">
          <a:xfrm>
            <a:off x="6268557" y="2819400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8" name="Rectangle 91"/>
          <p:cNvSpPr>
            <a:spLocks noChangeArrowheads="1"/>
          </p:cNvSpPr>
          <p:nvPr/>
        </p:nvSpPr>
        <p:spPr bwMode="auto">
          <a:xfrm>
            <a:off x="6504159" y="2833460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9" name="Rectangle 91"/>
          <p:cNvSpPr>
            <a:spLocks noChangeArrowheads="1"/>
          </p:cNvSpPr>
          <p:nvPr/>
        </p:nvSpPr>
        <p:spPr bwMode="auto">
          <a:xfrm>
            <a:off x="7678243" y="5024519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0" name="Rectangle 91"/>
          <p:cNvSpPr>
            <a:spLocks noChangeArrowheads="1"/>
          </p:cNvSpPr>
          <p:nvPr/>
        </p:nvSpPr>
        <p:spPr bwMode="auto">
          <a:xfrm>
            <a:off x="6713338" y="4848990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1" name="Rectangle 91"/>
          <p:cNvSpPr>
            <a:spLocks noChangeArrowheads="1"/>
          </p:cNvSpPr>
          <p:nvPr/>
        </p:nvSpPr>
        <p:spPr bwMode="auto">
          <a:xfrm>
            <a:off x="5797623" y="4442125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2" name="Rectangle 91"/>
          <p:cNvSpPr>
            <a:spLocks noChangeArrowheads="1"/>
          </p:cNvSpPr>
          <p:nvPr/>
        </p:nvSpPr>
        <p:spPr bwMode="auto">
          <a:xfrm>
            <a:off x="6510421" y="4454054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3" name="Rectangle 91"/>
          <p:cNvSpPr>
            <a:spLocks noChangeArrowheads="1"/>
          </p:cNvSpPr>
          <p:nvPr/>
        </p:nvSpPr>
        <p:spPr bwMode="auto">
          <a:xfrm>
            <a:off x="6178470" y="6282731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4" name="Rectangle 91"/>
          <p:cNvSpPr>
            <a:spLocks noChangeArrowheads="1"/>
          </p:cNvSpPr>
          <p:nvPr/>
        </p:nvSpPr>
        <p:spPr bwMode="auto">
          <a:xfrm>
            <a:off x="5467589" y="4862138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5" name="Rectangle 91"/>
          <p:cNvSpPr>
            <a:spLocks noChangeArrowheads="1"/>
          </p:cNvSpPr>
          <p:nvPr/>
        </p:nvSpPr>
        <p:spPr bwMode="auto">
          <a:xfrm>
            <a:off x="5150529" y="4454054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6" name="Rectangle 91"/>
          <p:cNvSpPr>
            <a:spLocks noChangeArrowheads="1"/>
          </p:cNvSpPr>
          <p:nvPr/>
        </p:nvSpPr>
        <p:spPr bwMode="auto">
          <a:xfrm>
            <a:off x="4438573" y="4454054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7" name="Rectangle 91"/>
          <p:cNvSpPr>
            <a:spLocks noChangeArrowheads="1"/>
          </p:cNvSpPr>
          <p:nvPr/>
        </p:nvSpPr>
        <p:spPr bwMode="auto">
          <a:xfrm>
            <a:off x="4820644" y="6245052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8" name="Rectangle 91"/>
          <p:cNvSpPr>
            <a:spLocks noChangeArrowheads="1"/>
          </p:cNvSpPr>
          <p:nvPr/>
        </p:nvSpPr>
        <p:spPr bwMode="auto">
          <a:xfrm>
            <a:off x="4133975" y="4862138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9" name="Rectangle 91"/>
          <p:cNvSpPr>
            <a:spLocks noChangeArrowheads="1"/>
          </p:cNvSpPr>
          <p:nvPr/>
        </p:nvSpPr>
        <p:spPr bwMode="auto">
          <a:xfrm>
            <a:off x="3816915" y="4454054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0" name="Rectangle 91"/>
          <p:cNvSpPr>
            <a:spLocks noChangeArrowheads="1"/>
          </p:cNvSpPr>
          <p:nvPr/>
        </p:nvSpPr>
        <p:spPr bwMode="auto">
          <a:xfrm>
            <a:off x="3091895" y="4454054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1" name="Rectangle 91"/>
          <p:cNvSpPr>
            <a:spLocks noChangeArrowheads="1"/>
          </p:cNvSpPr>
          <p:nvPr/>
        </p:nvSpPr>
        <p:spPr bwMode="auto">
          <a:xfrm>
            <a:off x="3436727" y="6245052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2" name="Rectangle 91"/>
          <p:cNvSpPr>
            <a:spLocks noChangeArrowheads="1"/>
          </p:cNvSpPr>
          <p:nvPr/>
        </p:nvSpPr>
        <p:spPr bwMode="auto">
          <a:xfrm>
            <a:off x="2774848" y="4874067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3" name="Rectangle 91"/>
          <p:cNvSpPr>
            <a:spLocks noChangeArrowheads="1"/>
          </p:cNvSpPr>
          <p:nvPr/>
        </p:nvSpPr>
        <p:spPr bwMode="auto">
          <a:xfrm>
            <a:off x="2445568" y="4454054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4" name="Rectangle 91"/>
          <p:cNvSpPr>
            <a:spLocks noChangeArrowheads="1"/>
          </p:cNvSpPr>
          <p:nvPr/>
        </p:nvSpPr>
        <p:spPr bwMode="auto">
          <a:xfrm>
            <a:off x="1744081" y="4442125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5" name="Rectangle 91"/>
          <p:cNvSpPr>
            <a:spLocks noChangeArrowheads="1"/>
          </p:cNvSpPr>
          <p:nvPr/>
        </p:nvSpPr>
        <p:spPr bwMode="auto">
          <a:xfrm>
            <a:off x="2105227" y="6245052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6" name="Rectangle 91"/>
          <p:cNvSpPr>
            <a:spLocks noChangeArrowheads="1"/>
          </p:cNvSpPr>
          <p:nvPr/>
        </p:nvSpPr>
        <p:spPr bwMode="auto">
          <a:xfrm>
            <a:off x="1428577" y="4885667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7" name="Rectangle 91"/>
          <p:cNvSpPr>
            <a:spLocks noChangeArrowheads="1"/>
          </p:cNvSpPr>
          <p:nvPr/>
        </p:nvSpPr>
        <p:spPr bwMode="auto">
          <a:xfrm>
            <a:off x="960352" y="6612994"/>
            <a:ext cx="400849" cy="5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061404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3" grpId="0"/>
      <p:bldP spid="114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r>
              <a:rPr lang="en-US" sz="3600" dirty="0"/>
              <a:t>Ripple-Carry Adder: Disadvantage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dirty="0"/>
              <a:t>Long Delay</a:t>
            </a:r>
            <a:endParaRPr lang="en-US" sz="2400" dirty="0"/>
          </a:p>
          <a:p>
            <a:pPr lvl="1" eaLnBrk="1" hangingPunct="1">
              <a:lnSpc>
                <a:spcPct val="120000"/>
              </a:lnSpc>
            </a:pPr>
            <a:r>
              <a:rPr lang="en-US" sz="2000" dirty="0"/>
              <a:t>Carry bit may have to propagate from LSB to MSB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/>
              <a:t>Worst case delay for n-bit adder = 2n gate delays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458211" y="6296454"/>
            <a:ext cx="84230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1600" dirty="0">
                <a:latin typeface="Arial" charset="0"/>
              </a:rPr>
              <a:t>COut3</a:t>
            </a:r>
          </a:p>
        </p:txBody>
      </p:sp>
      <p:grpSp>
        <p:nvGrpSpPr>
          <p:cNvPr id="24581" name="Group 5"/>
          <p:cNvGrpSpPr>
            <a:grpSpLocks/>
          </p:cNvGrpSpPr>
          <p:nvPr/>
        </p:nvGrpSpPr>
        <p:grpSpPr bwMode="auto">
          <a:xfrm>
            <a:off x="1184275" y="2895600"/>
            <a:ext cx="2884488" cy="3668331"/>
            <a:chOff x="663" y="1440"/>
            <a:chExt cx="2035" cy="2588"/>
          </a:xfrm>
        </p:grpSpPr>
        <p:sp>
          <p:nvSpPr>
            <p:cNvPr id="24647" name="Rectangle 6"/>
            <p:cNvSpPr>
              <a:spLocks noChangeArrowheads="1"/>
            </p:cNvSpPr>
            <p:nvPr/>
          </p:nvSpPr>
          <p:spPr bwMode="auto">
            <a:xfrm>
              <a:off x="663" y="1680"/>
              <a:ext cx="27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A0</a:t>
              </a:r>
            </a:p>
          </p:txBody>
        </p:sp>
        <p:sp>
          <p:nvSpPr>
            <p:cNvPr id="24648" name="Rectangle 7"/>
            <p:cNvSpPr>
              <a:spLocks noChangeArrowheads="1"/>
            </p:cNvSpPr>
            <p:nvPr/>
          </p:nvSpPr>
          <p:spPr bwMode="auto">
            <a:xfrm>
              <a:off x="663" y="1920"/>
              <a:ext cx="27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B0</a:t>
              </a:r>
            </a:p>
          </p:txBody>
        </p:sp>
        <p:sp>
          <p:nvSpPr>
            <p:cNvPr id="24649" name="Rectangle 8"/>
            <p:cNvSpPr>
              <a:spLocks noChangeArrowheads="1"/>
            </p:cNvSpPr>
            <p:nvPr/>
          </p:nvSpPr>
          <p:spPr bwMode="auto">
            <a:xfrm>
              <a:off x="1208" y="1736"/>
              <a:ext cx="656" cy="3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0" name="Rectangle 9"/>
            <p:cNvSpPr>
              <a:spLocks noChangeArrowheads="1"/>
            </p:cNvSpPr>
            <p:nvPr/>
          </p:nvSpPr>
          <p:spPr bwMode="auto">
            <a:xfrm>
              <a:off x="1333" y="1728"/>
              <a:ext cx="38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600" b="1" dirty="0">
                  <a:latin typeface="Arial" charset="0"/>
                </a:rPr>
                <a:t>1-bit</a:t>
              </a:r>
            </a:p>
          </p:txBody>
        </p:sp>
        <p:sp>
          <p:nvSpPr>
            <p:cNvPr id="24651" name="Line 10"/>
            <p:cNvSpPr>
              <a:spLocks noChangeShapeType="1"/>
            </p:cNvSpPr>
            <p:nvPr/>
          </p:nvSpPr>
          <p:spPr bwMode="auto">
            <a:xfrm>
              <a:off x="1876" y="1872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2" name="Line 11"/>
            <p:cNvSpPr>
              <a:spLocks noChangeShapeType="1"/>
            </p:cNvSpPr>
            <p:nvPr/>
          </p:nvSpPr>
          <p:spPr bwMode="auto">
            <a:xfrm>
              <a:off x="868" y="1824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3" name="Line 12"/>
            <p:cNvSpPr>
              <a:spLocks noChangeShapeType="1"/>
            </p:cNvSpPr>
            <p:nvPr/>
          </p:nvSpPr>
          <p:spPr bwMode="auto">
            <a:xfrm>
              <a:off x="868" y="1968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4" name="Rectangle 13"/>
            <p:cNvSpPr>
              <a:spLocks noChangeArrowheads="1"/>
            </p:cNvSpPr>
            <p:nvPr/>
          </p:nvSpPr>
          <p:spPr bwMode="auto">
            <a:xfrm>
              <a:off x="2151" y="1776"/>
              <a:ext cx="54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Result0</a:t>
              </a:r>
            </a:p>
          </p:txBody>
        </p:sp>
        <p:sp>
          <p:nvSpPr>
            <p:cNvPr id="24655" name="Line 14"/>
            <p:cNvSpPr>
              <a:spLocks noChangeShapeType="1"/>
            </p:cNvSpPr>
            <p:nvPr/>
          </p:nvSpPr>
          <p:spPr bwMode="auto">
            <a:xfrm>
              <a:off x="1536" y="1492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6" name="Rectangle 15"/>
            <p:cNvSpPr>
              <a:spLocks noChangeArrowheads="1"/>
            </p:cNvSpPr>
            <p:nvPr/>
          </p:nvSpPr>
          <p:spPr bwMode="auto">
            <a:xfrm>
              <a:off x="1575" y="2064"/>
              <a:ext cx="48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COut0</a:t>
              </a:r>
            </a:p>
          </p:txBody>
        </p:sp>
        <p:grpSp>
          <p:nvGrpSpPr>
            <p:cNvPr id="24657" name="Group 16"/>
            <p:cNvGrpSpPr>
              <a:grpSpLocks/>
            </p:cNvGrpSpPr>
            <p:nvPr/>
          </p:nvGrpSpPr>
          <p:grpSpPr bwMode="auto">
            <a:xfrm>
              <a:off x="663" y="2068"/>
              <a:ext cx="2035" cy="782"/>
              <a:chOff x="663" y="2068"/>
              <a:chExt cx="2035" cy="782"/>
            </a:xfrm>
          </p:grpSpPr>
          <p:sp>
            <p:nvSpPr>
              <p:cNvPr id="24681" name="Rectangle 17"/>
              <p:cNvSpPr>
                <a:spLocks noChangeArrowheads="1"/>
              </p:cNvSpPr>
              <p:nvPr/>
            </p:nvSpPr>
            <p:spPr bwMode="auto">
              <a:xfrm>
                <a:off x="663" y="2256"/>
                <a:ext cx="270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latin typeface="Arial" charset="0"/>
                  </a:rPr>
                  <a:t>A1</a:t>
                </a:r>
              </a:p>
            </p:txBody>
          </p:sp>
          <p:sp>
            <p:nvSpPr>
              <p:cNvPr id="24682" name="Rectangle 18"/>
              <p:cNvSpPr>
                <a:spLocks noChangeArrowheads="1"/>
              </p:cNvSpPr>
              <p:nvPr/>
            </p:nvSpPr>
            <p:spPr bwMode="auto">
              <a:xfrm>
                <a:off x="663" y="2496"/>
                <a:ext cx="270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latin typeface="Arial" charset="0"/>
                  </a:rPr>
                  <a:t>B1</a:t>
                </a:r>
              </a:p>
            </p:txBody>
          </p:sp>
          <p:sp>
            <p:nvSpPr>
              <p:cNvPr id="24683" name="Rectangle 19"/>
              <p:cNvSpPr>
                <a:spLocks noChangeArrowheads="1"/>
              </p:cNvSpPr>
              <p:nvPr/>
            </p:nvSpPr>
            <p:spPr bwMode="auto">
              <a:xfrm>
                <a:off x="1208" y="2312"/>
                <a:ext cx="656" cy="32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4" name="Rectangle 20"/>
              <p:cNvSpPr>
                <a:spLocks noChangeArrowheads="1"/>
              </p:cNvSpPr>
              <p:nvPr/>
            </p:nvSpPr>
            <p:spPr bwMode="auto">
              <a:xfrm>
                <a:off x="1333" y="2304"/>
                <a:ext cx="38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1600" b="1" dirty="0">
                    <a:latin typeface="Arial" charset="0"/>
                  </a:rPr>
                  <a:t>1-bit</a:t>
                </a:r>
              </a:p>
            </p:txBody>
          </p:sp>
          <p:sp>
            <p:nvSpPr>
              <p:cNvPr id="24685" name="Line 21"/>
              <p:cNvSpPr>
                <a:spLocks noChangeShapeType="1"/>
              </p:cNvSpPr>
              <p:nvPr/>
            </p:nvSpPr>
            <p:spPr bwMode="auto">
              <a:xfrm>
                <a:off x="1876" y="2448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6" name="Line 22"/>
              <p:cNvSpPr>
                <a:spLocks noChangeShapeType="1"/>
              </p:cNvSpPr>
              <p:nvPr/>
            </p:nvSpPr>
            <p:spPr bwMode="auto">
              <a:xfrm>
                <a:off x="868" y="2400"/>
                <a:ext cx="3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7" name="Line 23"/>
              <p:cNvSpPr>
                <a:spLocks noChangeShapeType="1"/>
              </p:cNvSpPr>
              <p:nvPr/>
            </p:nvSpPr>
            <p:spPr bwMode="auto">
              <a:xfrm>
                <a:off x="868" y="2544"/>
                <a:ext cx="3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8" name="Rectangle 24"/>
              <p:cNvSpPr>
                <a:spLocks noChangeArrowheads="1"/>
              </p:cNvSpPr>
              <p:nvPr/>
            </p:nvSpPr>
            <p:spPr bwMode="auto">
              <a:xfrm>
                <a:off x="2151" y="2352"/>
                <a:ext cx="547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latin typeface="Arial" charset="0"/>
                  </a:rPr>
                  <a:t>Result1</a:t>
                </a:r>
              </a:p>
            </p:txBody>
          </p:sp>
          <p:sp>
            <p:nvSpPr>
              <p:cNvPr id="24689" name="Line 25"/>
              <p:cNvSpPr>
                <a:spLocks noChangeShapeType="1"/>
              </p:cNvSpPr>
              <p:nvPr/>
            </p:nvSpPr>
            <p:spPr bwMode="auto">
              <a:xfrm>
                <a:off x="1536" y="2068"/>
                <a:ext cx="0" cy="2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90" name="Rectangle 26"/>
              <p:cNvSpPr>
                <a:spLocks noChangeArrowheads="1"/>
              </p:cNvSpPr>
              <p:nvPr/>
            </p:nvSpPr>
            <p:spPr bwMode="auto">
              <a:xfrm>
                <a:off x="951" y="2112"/>
                <a:ext cx="384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latin typeface="Arial" charset="0"/>
                  </a:rPr>
                  <a:t>CIn1</a:t>
                </a:r>
              </a:p>
            </p:txBody>
          </p:sp>
          <p:sp>
            <p:nvSpPr>
              <p:cNvPr id="24691" name="Rectangle 27"/>
              <p:cNvSpPr>
                <a:spLocks noChangeArrowheads="1"/>
              </p:cNvSpPr>
              <p:nvPr/>
            </p:nvSpPr>
            <p:spPr bwMode="auto">
              <a:xfrm>
                <a:off x="1575" y="2640"/>
                <a:ext cx="484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latin typeface="Arial" charset="0"/>
                  </a:rPr>
                  <a:t>COut1</a:t>
                </a:r>
              </a:p>
            </p:txBody>
          </p:sp>
        </p:grpSp>
        <p:sp>
          <p:nvSpPr>
            <p:cNvPr id="24658" name="Rectangle 28"/>
            <p:cNvSpPr>
              <a:spLocks noChangeArrowheads="1"/>
            </p:cNvSpPr>
            <p:nvPr/>
          </p:nvSpPr>
          <p:spPr bwMode="auto">
            <a:xfrm>
              <a:off x="663" y="2832"/>
              <a:ext cx="27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A2</a:t>
              </a:r>
            </a:p>
          </p:txBody>
        </p:sp>
        <p:sp>
          <p:nvSpPr>
            <p:cNvPr id="24659" name="Rectangle 29"/>
            <p:cNvSpPr>
              <a:spLocks noChangeArrowheads="1"/>
            </p:cNvSpPr>
            <p:nvPr/>
          </p:nvSpPr>
          <p:spPr bwMode="auto">
            <a:xfrm>
              <a:off x="663" y="3072"/>
              <a:ext cx="27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B2</a:t>
              </a:r>
            </a:p>
          </p:txBody>
        </p:sp>
        <p:sp>
          <p:nvSpPr>
            <p:cNvPr id="24660" name="Rectangle 30"/>
            <p:cNvSpPr>
              <a:spLocks noChangeArrowheads="1"/>
            </p:cNvSpPr>
            <p:nvPr/>
          </p:nvSpPr>
          <p:spPr bwMode="auto">
            <a:xfrm>
              <a:off x="1208" y="2888"/>
              <a:ext cx="656" cy="3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1" name="Rectangle 31"/>
            <p:cNvSpPr>
              <a:spLocks noChangeArrowheads="1"/>
            </p:cNvSpPr>
            <p:nvPr/>
          </p:nvSpPr>
          <p:spPr bwMode="auto">
            <a:xfrm>
              <a:off x="1333" y="2880"/>
              <a:ext cx="38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600" b="1" dirty="0">
                  <a:latin typeface="Arial" charset="0"/>
                </a:rPr>
                <a:t>1-bit</a:t>
              </a:r>
            </a:p>
          </p:txBody>
        </p:sp>
        <p:sp>
          <p:nvSpPr>
            <p:cNvPr id="24662" name="Line 32"/>
            <p:cNvSpPr>
              <a:spLocks noChangeShapeType="1"/>
            </p:cNvSpPr>
            <p:nvPr/>
          </p:nvSpPr>
          <p:spPr bwMode="auto">
            <a:xfrm>
              <a:off x="1876" y="3024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3" name="Line 33"/>
            <p:cNvSpPr>
              <a:spLocks noChangeShapeType="1"/>
            </p:cNvSpPr>
            <p:nvPr/>
          </p:nvSpPr>
          <p:spPr bwMode="auto">
            <a:xfrm>
              <a:off x="868" y="2976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4" name="Line 34"/>
            <p:cNvSpPr>
              <a:spLocks noChangeShapeType="1"/>
            </p:cNvSpPr>
            <p:nvPr/>
          </p:nvSpPr>
          <p:spPr bwMode="auto">
            <a:xfrm>
              <a:off x="868" y="3120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5" name="Rectangle 35"/>
            <p:cNvSpPr>
              <a:spLocks noChangeArrowheads="1"/>
            </p:cNvSpPr>
            <p:nvPr/>
          </p:nvSpPr>
          <p:spPr bwMode="auto">
            <a:xfrm>
              <a:off x="2151" y="2928"/>
              <a:ext cx="54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Result2</a:t>
              </a:r>
            </a:p>
          </p:txBody>
        </p:sp>
        <p:sp>
          <p:nvSpPr>
            <p:cNvPr id="24666" name="Line 36"/>
            <p:cNvSpPr>
              <a:spLocks noChangeShapeType="1"/>
            </p:cNvSpPr>
            <p:nvPr/>
          </p:nvSpPr>
          <p:spPr bwMode="auto">
            <a:xfrm>
              <a:off x="1536" y="2644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7" name="Rectangle 37"/>
            <p:cNvSpPr>
              <a:spLocks noChangeArrowheads="1"/>
            </p:cNvSpPr>
            <p:nvPr/>
          </p:nvSpPr>
          <p:spPr bwMode="auto">
            <a:xfrm>
              <a:off x="951" y="2688"/>
              <a:ext cx="38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CIn2</a:t>
              </a:r>
            </a:p>
          </p:txBody>
        </p:sp>
        <p:sp>
          <p:nvSpPr>
            <p:cNvPr id="24668" name="Rectangle 38"/>
            <p:cNvSpPr>
              <a:spLocks noChangeArrowheads="1"/>
            </p:cNvSpPr>
            <p:nvPr/>
          </p:nvSpPr>
          <p:spPr bwMode="auto">
            <a:xfrm>
              <a:off x="663" y="3408"/>
              <a:ext cx="27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A3</a:t>
              </a:r>
            </a:p>
          </p:txBody>
        </p:sp>
        <p:sp>
          <p:nvSpPr>
            <p:cNvPr id="24669" name="Rectangle 39"/>
            <p:cNvSpPr>
              <a:spLocks noChangeArrowheads="1"/>
            </p:cNvSpPr>
            <p:nvPr/>
          </p:nvSpPr>
          <p:spPr bwMode="auto">
            <a:xfrm>
              <a:off x="663" y="3648"/>
              <a:ext cx="27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B3</a:t>
              </a:r>
            </a:p>
          </p:txBody>
        </p:sp>
        <p:sp>
          <p:nvSpPr>
            <p:cNvPr id="24670" name="Rectangle 40"/>
            <p:cNvSpPr>
              <a:spLocks noChangeArrowheads="1"/>
            </p:cNvSpPr>
            <p:nvPr/>
          </p:nvSpPr>
          <p:spPr bwMode="auto">
            <a:xfrm>
              <a:off x="1208" y="3464"/>
              <a:ext cx="656" cy="3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1" name="Rectangle 41"/>
            <p:cNvSpPr>
              <a:spLocks noChangeArrowheads="1"/>
            </p:cNvSpPr>
            <p:nvPr/>
          </p:nvSpPr>
          <p:spPr bwMode="auto">
            <a:xfrm>
              <a:off x="1333" y="3456"/>
              <a:ext cx="38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600" b="1" dirty="0">
                  <a:latin typeface="Arial" charset="0"/>
                </a:rPr>
                <a:t>1-bit</a:t>
              </a:r>
            </a:p>
          </p:txBody>
        </p:sp>
        <p:sp>
          <p:nvSpPr>
            <p:cNvPr id="24672" name="Line 42"/>
            <p:cNvSpPr>
              <a:spLocks noChangeShapeType="1"/>
            </p:cNvSpPr>
            <p:nvPr/>
          </p:nvSpPr>
          <p:spPr bwMode="auto">
            <a:xfrm>
              <a:off x="1876" y="3600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3" name="Line 43"/>
            <p:cNvSpPr>
              <a:spLocks noChangeShapeType="1"/>
            </p:cNvSpPr>
            <p:nvPr/>
          </p:nvSpPr>
          <p:spPr bwMode="auto">
            <a:xfrm>
              <a:off x="868" y="3552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4" name="Line 44"/>
            <p:cNvSpPr>
              <a:spLocks noChangeShapeType="1"/>
            </p:cNvSpPr>
            <p:nvPr/>
          </p:nvSpPr>
          <p:spPr bwMode="auto">
            <a:xfrm>
              <a:off x="868" y="3696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5" name="Rectangle 45"/>
            <p:cNvSpPr>
              <a:spLocks noChangeArrowheads="1"/>
            </p:cNvSpPr>
            <p:nvPr/>
          </p:nvSpPr>
          <p:spPr bwMode="auto">
            <a:xfrm>
              <a:off x="2151" y="3504"/>
              <a:ext cx="54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Result3</a:t>
              </a:r>
            </a:p>
          </p:txBody>
        </p:sp>
        <p:sp>
          <p:nvSpPr>
            <p:cNvPr id="24676" name="Line 46"/>
            <p:cNvSpPr>
              <a:spLocks noChangeShapeType="1"/>
            </p:cNvSpPr>
            <p:nvPr/>
          </p:nvSpPr>
          <p:spPr bwMode="auto">
            <a:xfrm>
              <a:off x="1536" y="3220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7" name="Rectangle 47"/>
            <p:cNvSpPr>
              <a:spLocks noChangeArrowheads="1"/>
            </p:cNvSpPr>
            <p:nvPr/>
          </p:nvSpPr>
          <p:spPr bwMode="auto">
            <a:xfrm>
              <a:off x="951" y="3264"/>
              <a:ext cx="38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CIn3</a:t>
              </a:r>
            </a:p>
          </p:txBody>
        </p:sp>
        <p:sp>
          <p:nvSpPr>
            <p:cNvPr id="24678" name="Line 48"/>
            <p:cNvSpPr>
              <a:spLocks noChangeShapeType="1"/>
            </p:cNvSpPr>
            <p:nvPr/>
          </p:nvSpPr>
          <p:spPr bwMode="auto">
            <a:xfrm>
              <a:off x="1536" y="3796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9" name="Rectangle 49"/>
            <p:cNvSpPr>
              <a:spLocks noChangeArrowheads="1"/>
            </p:cNvSpPr>
            <p:nvPr/>
          </p:nvSpPr>
          <p:spPr bwMode="auto">
            <a:xfrm>
              <a:off x="1575" y="3216"/>
              <a:ext cx="48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COut2</a:t>
              </a:r>
            </a:p>
          </p:txBody>
        </p:sp>
        <p:sp>
          <p:nvSpPr>
            <p:cNvPr id="24680" name="Rectangle 50"/>
            <p:cNvSpPr>
              <a:spLocks noChangeArrowheads="1"/>
            </p:cNvSpPr>
            <p:nvPr/>
          </p:nvSpPr>
          <p:spPr bwMode="auto">
            <a:xfrm>
              <a:off x="999" y="1440"/>
              <a:ext cx="38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CIn0</a:t>
              </a:r>
            </a:p>
          </p:txBody>
        </p:sp>
      </p:grpSp>
      <p:grpSp>
        <p:nvGrpSpPr>
          <p:cNvPr id="24582" name="Group 51"/>
          <p:cNvGrpSpPr>
            <a:grpSpLocks/>
          </p:cNvGrpSpPr>
          <p:nvPr/>
        </p:nvGrpSpPr>
        <p:grpSpPr bwMode="auto">
          <a:xfrm>
            <a:off x="4851400" y="3352800"/>
            <a:ext cx="4008438" cy="2439988"/>
            <a:chOff x="3095" y="1952"/>
            <a:chExt cx="2525" cy="1537"/>
          </a:xfrm>
        </p:grpSpPr>
        <p:grpSp>
          <p:nvGrpSpPr>
            <p:cNvPr id="24595" name="Group 52"/>
            <p:cNvGrpSpPr>
              <a:grpSpLocks/>
            </p:cNvGrpSpPr>
            <p:nvPr/>
          </p:nvGrpSpPr>
          <p:grpSpPr bwMode="auto">
            <a:xfrm>
              <a:off x="3580" y="2144"/>
              <a:ext cx="864" cy="385"/>
              <a:chOff x="3580" y="2144"/>
              <a:chExt cx="864" cy="385"/>
            </a:xfrm>
          </p:grpSpPr>
          <p:grpSp>
            <p:nvGrpSpPr>
              <p:cNvPr id="24638" name="Group 53"/>
              <p:cNvGrpSpPr>
                <a:grpSpLocks/>
              </p:cNvGrpSpPr>
              <p:nvPr/>
            </p:nvGrpSpPr>
            <p:grpSpPr bwMode="auto">
              <a:xfrm>
                <a:off x="3768" y="2144"/>
                <a:ext cx="489" cy="385"/>
                <a:chOff x="3768" y="2144"/>
                <a:chExt cx="489" cy="385"/>
              </a:xfrm>
            </p:grpSpPr>
            <p:sp>
              <p:nvSpPr>
                <p:cNvPr id="24642" name="Arc 54"/>
                <p:cNvSpPr>
                  <a:spLocks/>
                </p:cNvSpPr>
                <p:nvPr/>
              </p:nvSpPr>
              <p:spPr bwMode="auto">
                <a:xfrm>
                  <a:off x="4056" y="2153"/>
                  <a:ext cx="192" cy="184"/>
                </a:xfrm>
                <a:custGeom>
                  <a:avLst/>
                  <a:gdLst>
                    <a:gd name="T0" fmla="*/ 0 w 21600"/>
                    <a:gd name="T1" fmla="*/ 0 h 21600"/>
                    <a:gd name="T2" fmla="*/ 2 w 21600"/>
                    <a:gd name="T3" fmla="*/ 2 h 21600"/>
                    <a:gd name="T4" fmla="*/ 0 w 21600"/>
                    <a:gd name="T5" fmla="*/ 2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43" name="Arc 55"/>
                <p:cNvSpPr>
                  <a:spLocks/>
                </p:cNvSpPr>
                <p:nvPr/>
              </p:nvSpPr>
              <p:spPr bwMode="auto">
                <a:xfrm rot="10800000">
                  <a:off x="4065" y="2345"/>
                  <a:ext cx="192" cy="184"/>
                </a:xfrm>
                <a:custGeom>
                  <a:avLst/>
                  <a:gdLst>
                    <a:gd name="T0" fmla="*/ 0 w 21600"/>
                    <a:gd name="T1" fmla="*/ 2 h 21600"/>
                    <a:gd name="T2" fmla="*/ 2 w 21600"/>
                    <a:gd name="T3" fmla="*/ 0 h 21600"/>
                    <a:gd name="T4" fmla="*/ 2 w 21600"/>
                    <a:gd name="T5" fmla="*/ 2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0" y="21600"/>
                      </a:moveTo>
                      <a:cubicBezTo>
                        <a:pt x="0" y="9714"/>
                        <a:pt x="9602" y="61"/>
                        <a:pt x="21488" y="0"/>
                      </a:cubicBezTo>
                    </a:path>
                    <a:path w="21600" h="21600" stroke="0" extrusionOk="0">
                      <a:moveTo>
                        <a:pt x="0" y="21600"/>
                      </a:moveTo>
                      <a:cubicBezTo>
                        <a:pt x="0" y="9714"/>
                        <a:pt x="9602" y="61"/>
                        <a:pt x="21488" y="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44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3768" y="2144"/>
                  <a:ext cx="29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45" name="Line 57"/>
                <p:cNvSpPr>
                  <a:spLocks noChangeShapeType="1"/>
                </p:cNvSpPr>
                <p:nvPr/>
              </p:nvSpPr>
              <p:spPr bwMode="auto">
                <a:xfrm>
                  <a:off x="3776" y="2152"/>
                  <a:ext cx="0" cy="36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46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3768" y="2528"/>
                  <a:ext cx="29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639" name="Line 59"/>
              <p:cNvSpPr>
                <a:spLocks noChangeShapeType="1"/>
              </p:cNvSpPr>
              <p:nvPr/>
            </p:nvSpPr>
            <p:spPr bwMode="auto">
              <a:xfrm>
                <a:off x="4260" y="2336"/>
                <a:ext cx="1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40" name="Line 60"/>
              <p:cNvSpPr>
                <a:spLocks noChangeShapeType="1"/>
              </p:cNvSpPr>
              <p:nvPr/>
            </p:nvSpPr>
            <p:spPr bwMode="auto">
              <a:xfrm flipH="1">
                <a:off x="3580" y="2240"/>
                <a:ext cx="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41" name="Line 61"/>
              <p:cNvSpPr>
                <a:spLocks noChangeShapeType="1"/>
              </p:cNvSpPr>
              <p:nvPr/>
            </p:nvSpPr>
            <p:spPr bwMode="auto">
              <a:xfrm flipH="1">
                <a:off x="3580" y="2432"/>
                <a:ext cx="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596" name="Group 62"/>
            <p:cNvGrpSpPr>
              <a:grpSpLocks/>
            </p:cNvGrpSpPr>
            <p:nvPr/>
          </p:nvGrpSpPr>
          <p:grpSpPr bwMode="auto">
            <a:xfrm>
              <a:off x="4444" y="2633"/>
              <a:ext cx="768" cy="376"/>
              <a:chOff x="4444" y="2633"/>
              <a:chExt cx="768" cy="376"/>
            </a:xfrm>
          </p:grpSpPr>
          <p:sp>
            <p:nvSpPr>
              <p:cNvPr id="24630" name="Arc 63"/>
              <p:cNvSpPr>
                <a:spLocks/>
              </p:cNvSpPr>
              <p:nvPr/>
            </p:nvSpPr>
            <p:spPr bwMode="auto">
              <a:xfrm>
                <a:off x="4633" y="2633"/>
                <a:ext cx="399" cy="184"/>
              </a:xfrm>
              <a:custGeom>
                <a:avLst/>
                <a:gdLst>
                  <a:gd name="T0" fmla="*/ 0 w 21654"/>
                  <a:gd name="T1" fmla="*/ 0 h 21600"/>
                  <a:gd name="T2" fmla="*/ 7 w 21654"/>
                  <a:gd name="T3" fmla="*/ 2 h 21600"/>
                  <a:gd name="T4" fmla="*/ 0 w 21654"/>
                  <a:gd name="T5" fmla="*/ 2 h 21600"/>
                  <a:gd name="T6" fmla="*/ 0 60000 65536"/>
                  <a:gd name="T7" fmla="*/ 0 60000 65536"/>
                  <a:gd name="T8" fmla="*/ 0 60000 65536"/>
                  <a:gd name="T9" fmla="*/ 0 w 21654"/>
                  <a:gd name="T10" fmla="*/ 0 h 21600"/>
                  <a:gd name="T11" fmla="*/ 21654 w 2165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54" h="21600" fill="none" extrusionOk="0">
                    <a:moveTo>
                      <a:pt x="0" y="0"/>
                    </a:moveTo>
                    <a:cubicBezTo>
                      <a:pt x="18" y="0"/>
                      <a:pt x="36" y="-1"/>
                      <a:pt x="54" y="0"/>
                    </a:cubicBezTo>
                    <a:cubicBezTo>
                      <a:pt x="11983" y="0"/>
                      <a:pt x="21654" y="9670"/>
                      <a:pt x="21654" y="21600"/>
                    </a:cubicBezTo>
                  </a:path>
                  <a:path w="21654" h="21600" stroke="0" extrusionOk="0">
                    <a:moveTo>
                      <a:pt x="0" y="0"/>
                    </a:moveTo>
                    <a:cubicBezTo>
                      <a:pt x="18" y="0"/>
                      <a:pt x="36" y="-1"/>
                      <a:pt x="54" y="0"/>
                    </a:cubicBezTo>
                    <a:cubicBezTo>
                      <a:pt x="11983" y="0"/>
                      <a:pt x="21654" y="9670"/>
                      <a:pt x="21654" y="21600"/>
                    </a:cubicBezTo>
                    <a:lnTo>
                      <a:pt x="54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1" name="Arc 64"/>
              <p:cNvSpPr>
                <a:spLocks/>
              </p:cNvSpPr>
              <p:nvPr/>
            </p:nvSpPr>
            <p:spPr bwMode="auto">
              <a:xfrm rot="10800000">
                <a:off x="4641" y="2825"/>
                <a:ext cx="399" cy="184"/>
              </a:xfrm>
              <a:custGeom>
                <a:avLst/>
                <a:gdLst>
                  <a:gd name="T0" fmla="*/ 0 w 21600"/>
                  <a:gd name="T1" fmla="*/ 2 h 21600"/>
                  <a:gd name="T2" fmla="*/ 7 w 21600"/>
                  <a:gd name="T3" fmla="*/ 0 h 21600"/>
                  <a:gd name="T4" fmla="*/ 7 w 21600"/>
                  <a:gd name="T5" fmla="*/ 2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91"/>
                      <a:pt x="9637" y="29"/>
                      <a:pt x="21546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91"/>
                      <a:pt x="9637" y="29"/>
                      <a:pt x="21546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2" name="Arc 65"/>
              <p:cNvSpPr>
                <a:spLocks/>
              </p:cNvSpPr>
              <p:nvPr/>
            </p:nvSpPr>
            <p:spPr bwMode="auto">
              <a:xfrm>
                <a:off x="4592" y="2633"/>
                <a:ext cx="114" cy="184"/>
              </a:xfrm>
              <a:custGeom>
                <a:avLst/>
                <a:gdLst>
                  <a:gd name="T0" fmla="*/ 0 w 21600"/>
                  <a:gd name="T1" fmla="*/ 0 h 21600"/>
                  <a:gd name="T2" fmla="*/ 1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3" name="Arc 66"/>
              <p:cNvSpPr>
                <a:spLocks/>
              </p:cNvSpPr>
              <p:nvPr/>
            </p:nvSpPr>
            <p:spPr bwMode="auto">
              <a:xfrm rot="10800000">
                <a:off x="4601" y="2825"/>
                <a:ext cx="114" cy="184"/>
              </a:xfrm>
              <a:custGeom>
                <a:avLst/>
                <a:gdLst>
                  <a:gd name="T0" fmla="*/ 0 w 21600"/>
                  <a:gd name="T1" fmla="*/ 2 h 21599"/>
                  <a:gd name="T2" fmla="*/ 1 w 21600"/>
                  <a:gd name="T3" fmla="*/ 0 h 21599"/>
                  <a:gd name="T4" fmla="*/ 1 w 21600"/>
                  <a:gd name="T5" fmla="*/ 2 h 2159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9"/>
                  <a:gd name="T11" fmla="*/ 21600 w 21600"/>
                  <a:gd name="T12" fmla="*/ 21599 h 215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9" fill="none" extrusionOk="0">
                    <a:moveTo>
                      <a:pt x="0" y="21599"/>
                    </a:moveTo>
                    <a:cubicBezTo>
                      <a:pt x="0" y="9743"/>
                      <a:pt x="9555" y="103"/>
                      <a:pt x="21410" y="-1"/>
                    </a:cubicBezTo>
                  </a:path>
                  <a:path w="21600" h="21599" stroke="0" extrusionOk="0">
                    <a:moveTo>
                      <a:pt x="0" y="21599"/>
                    </a:moveTo>
                    <a:cubicBezTo>
                      <a:pt x="0" y="9743"/>
                      <a:pt x="9555" y="103"/>
                      <a:pt x="21410" y="-1"/>
                    </a:cubicBezTo>
                    <a:lnTo>
                      <a:pt x="21600" y="21599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4" name="Line 67"/>
              <p:cNvSpPr>
                <a:spLocks noChangeShapeType="1"/>
              </p:cNvSpPr>
              <p:nvPr/>
            </p:nvSpPr>
            <p:spPr bwMode="auto">
              <a:xfrm>
                <a:off x="5028" y="2816"/>
                <a:ext cx="1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5" name="Line 68"/>
              <p:cNvSpPr>
                <a:spLocks noChangeShapeType="1"/>
              </p:cNvSpPr>
              <p:nvPr/>
            </p:nvSpPr>
            <p:spPr bwMode="auto">
              <a:xfrm flipH="1">
                <a:off x="4444" y="2672"/>
                <a:ext cx="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6" name="Line 69"/>
              <p:cNvSpPr>
                <a:spLocks noChangeShapeType="1"/>
              </p:cNvSpPr>
              <p:nvPr/>
            </p:nvSpPr>
            <p:spPr bwMode="auto">
              <a:xfrm flipH="1">
                <a:off x="4444" y="2960"/>
                <a:ext cx="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7" name="Line 70"/>
              <p:cNvSpPr>
                <a:spLocks noChangeShapeType="1"/>
              </p:cNvSpPr>
              <p:nvPr/>
            </p:nvSpPr>
            <p:spPr bwMode="auto">
              <a:xfrm flipH="1">
                <a:off x="4444" y="2816"/>
                <a:ext cx="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597" name="Group 71"/>
            <p:cNvGrpSpPr>
              <a:grpSpLocks/>
            </p:cNvGrpSpPr>
            <p:nvPr/>
          </p:nvGrpSpPr>
          <p:grpSpPr bwMode="auto">
            <a:xfrm>
              <a:off x="3580" y="2624"/>
              <a:ext cx="864" cy="385"/>
              <a:chOff x="3580" y="2624"/>
              <a:chExt cx="864" cy="385"/>
            </a:xfrm>
          </p:grpSpPr>
          <p:grpSp>
            <p:nvGrpSpPr>
              <p:cNvPr id="24621" name="Group 72"/>
              <p:cNvGrpSpPr>
                <a:grpSpLocks/>
              </p:cNvGrpSpPr>
              <p:nvPr/>
            </p:nvGrpSpPr>
            <p:grpSpPr bwMode="auto">
              <a:xfrm>
                <a:off x="3768" y="2624"/>
                <a:ext cx="489" cy="385"/>
                <a:chOff x="3768" y="2624"/>
                <a:chExt cx="489" cy="385"/>
              </a:xfrm>
            </p:grpSpPr>
            <p:sp>
              <p:nvSpPr>
                <p:cNvPr id="24625" name="Arc 73"/>
                <p:cNvSpPr>
                  <a:spLocks/>
                </p:cNvSpPr>
                <p:nvPr/>
              </p:nvSpPr>
              <p:spPr bwMode="auto">
                <a:xfrm>
                  <a:off x="4056" y="2633"/>
                  <a:ext cx="192" cy="184"/>
                </a:xfrm>
                <a:custGeom>
                  <a:avLst/>
                  <a:gdLst>
                    <a:gd name="T0" fmla="*/ 0 w 21600"/>
                    <a:gd name="T1" fmla="*/ 0 h 21600"/>
                    <a:gd name="T2" fmla="*/ 2 w 21600"/>
                    <a:gd name="T3" fmla="*/ 2 h 21600"/>
                    <a:gd name="T4" fmla="*/ 0 w 21600"/>
                    <a:gd name="T5" fmla="*/ 2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26" name="Arc 74"/>
                <p:cNvSpPr>
                  <a:spLocks/>
                </p:cNvSpPr>
                <p:nvPr/>
              </p:nvSpPr>
              <p:spPr bwMode="auto">
                <a:xfrm rot="10800000">
                  <a:off x="4065" y="2825"/>
                  <a:ext cx="192" cy="184"/>
                </a:xfrm>
                <a:custGeom>
                  <a:avLst/>
                  <a:gdLst>
                    <a:gd name="T0" fmla="*/ 0 w 21600"/>
                    <a:gd name="T1" fmla="*/ 2 h 21600"/>
                    <a:gd name="T2" fmla="*/ 2 w 21600"/>
                    <a:gd name="T3" fmla="*/ 0 h 21600"/>
                    <a:gd name="T4" fmla="*/ 2 w 21600"/>
                    <a:gd name="T5" fmla="*/ 2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0" y="21600"/>
                      </a:moveTo>
                      <a:cubicBezTo>
                        <a:pt x="0" y="9714"/>
                        <a:pt x="9602" y="61"/>
                        <a:pt x="21488" y="0"/>
                      </a:cubicBezTo>
                    </a:path>
                    <a:path w="21600" h="21600" stroke="0" extrusionOk="0">
                      <a:moveTo>
                        <a:pt x="0" y="21600"/>
                      </a:moveTo>
                      <a:cubicBezTo>
                        <a:pt x="0" y="9714"/>
                        <a:pt x="9602" y="61"/>
                        <a:pt x="21488" y="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27" name="Line 75"/>
                <p:cNvSpPr>
                  <a:spLocks noChangeShapeType="1"/>
                </p:cNvSpPr>
                <p:nvPr/>
              </p:nvSpPr>
              <p:spPr bwMode="auto">
                <a:xfrm flipH="1">
                  <a:off x="3768" y="2624"/>
                  <a:ext cx="29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28" name="Line 76"/>
                <p:cNvSpPr>
                  <a:spLocks noChangeShapeType="1"/>
                </p:cNvSpPr>
                <p:nvPr/>
              </p:nvSpPr>
              <p:spPr bwMode="auto">
                <a:xfrm>
                  <a:off x="3776" y="2632"/>
                  <a:ext cx="0" cy="36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29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3768" y="3008"/>
                  <a:ext cx="29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622" name="Line 78"/>
              <p:cNvSpPr>
                <a:spLocks noChangeShapeType="1"/>
              </p:cNvSpPr>
              <p:nvPr/>
            </p:nvSpPr>
            <p:spPr bwMode="auto">
              <a:xfrm>
                <a:off x="4260" y="2816"/>
                <a:ext cx="1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3" name="Line 79"/>
              <p:cNvSpPr>
                <a:spLocks noChangeShapeType="1"/>
              </p:cNvSpPr>
              <p:nvPr/>
            </p:nvSpPr>
            <p:spPr bwMode="auto">
              <a:xfrm flipH="1">
                <a:off x="3580" y="2720"/>
                <a:ext cx="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4" name="Line 80"/>
              <p:cNvSpPr>
                <a:spLocks noChangeShapeType="1"/>
              </p:cNvSpPr>
              <p:nvPr/>
            </p:nvSpPr>
            <p:spPr bwMode="auto">
              <a:xfrm flipH="1">
                <a:off x="3580" y="2912"/>
                <a:ext cx="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598" name="Group 81"/>
            <p:cNvGrpSpPr>
              <a:grpSpLocks/>
            </p:cNvGrpSpPr>
            <p:nvPr/>
          </p:nvGrpSpPr>
          <p:grpSpPr bwMode="auto">
            <a:xfrm>
              <a:off x="3580" y="3104"/>
              <a:ext cx="864" cy="385"/>
              <a:chOff x="3580" y="3104"/>
              <a:chExt cx="864" cy="385"/>
            </a:xfrm>
          </p:grpSpPr>
          <p:grpSp>
            <p:nvGrpSpPr>
              <p:cNvPr id="24612" name="Group 82"/>
              <p:cNvGrpSpPr>
                <a:grpSpLocks/>
              </p:cNvGrpSpPr>
              <p:nvPr/>
            </p:nvGrpSpPr>
            <p:grpSpPr bwMode="auto">
              <a:xfrm>
                <a:off x="3768" y="3104"/>
                <a:ext cx="489" cy="385"/>
                <a:chOff x="3768" y="3104"/>
                <a:chExt cx="489" cy="385"/>
              </a:xfrm>
            </p:grpSpPr>
            <p:sp>
              <p:nvSpPr>
                <p:cNvPr id="24616" name="Arc 83"/>
                <p:cNvSpPr>
                  <a:spLocks/>
                </p:cNvSpPr>
                <p:nvPr/>
              </p:nvSpPr>
              <p:spPr bwMode="auto">
                <a:xfrm>
                  <a:off x="4056" y="3113"/>
                  <a:ext cx="192" cy="184"/>
                </a:xfrm>
                <a:custGeom>
                  <a:avLst/>
                  <a:gdLst>
                    <a:gd name="T0" fmla="*/ 0 w 21600"/>
                    <a:gd name="T1" fmla="*/ 0 h 21600"/>
                    <a:gd name="T2" fmla="*/ 2 w 21600"/>
                    <a:gd name="T3" fmla="*/ 2 h 21600"/>
                    <a:gd name="T4" fmla="*/ 0 w 21600"/>
                    <a:gd name="T5" fmla="*/ 2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17" name="Arc 84"/>
                <p:cNvSpPr>
                  <a:spLocks/>
                </p:cNvSpPr>
                <p:nvPr/>
              </p:nvSpPr>
              <p:spPr bwMode="auto">
                <a:xfrm rot="10800000">
                  <a:off x="4065" y="3305"/>
                  <a:ext cx="192" cy="184"/>
                </a:xfrm>
                <a:custGeom>
                  <a:avLst/>
                  <a:gdLst>
                    <a:gd name="T0" fmla="*/ 0 w 21600"/>
                    <a:gd name="T1" fmla="*/ 2 h 21600"/>
                    <a:gd name="T2" fmla="*/ 2 w 21600"/>
                    <a:gd name="T3" fmla="*/ 0 h 21600"/>
                    <a:gd name="T4" fmla="*/ 2 w 21600"/>
                    <a:gd name="T5" fmla="*/ 2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0" y="21600"/>
                      </a:moveTo>
                      <a:cubicBezTo>
                        <a:pt x="0" y="9714"/>
                        <a:pt x="9602" y="61"/>
                        <a:pt x="21488" y="0"/>
                      </a:cubicBezTo>
                    </a:path>
                    <a:path w="21600" h="21600" stroke="0" extrusionOk="0">
                      <a:moveTo>
                        <a:pt x="0" y="21600"/>
                      </a:moveTo>
                      <a:cubicBezTo>
                        <a:pt x="0" y="9714"/>
                        <a:pt x="9602" y="61"/>
                        <a:pt x="21488" y="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18" name="Line 85"/>
                <p:cNvSpPr>
                  <a:spLocks noChangeShapeType="1"/>
                </p:cNvSpPr>
                <p:nvPr/>
              </p:nvSpPr>
              <p:spPr bwMode="auto">
                <a:xfrm flipH="1">
                  <a:off x="3768" y="3104"/>
                  <a:ext cx="29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19" name="Line 86"/>
                <p:cNvSpPr>
                  <a:spLocks noChangeShapeType="1"/>
                </p:cNvSpPr>
                <p:nvPr/>
              </p:nvSpPr>
              <p:spPr bwMode="auto">
                <a:xfrm>
                  <a:off x="3776" y="3112"/>
                  <a:ext cx="0" cy="36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20" name="Line 87"/>
                <p:cNvSpPr>
                  <a:spLocks noChangeShapeType="1"/>
                </p:cNvSpPr>
                <p:nvPr/>
              </p:nvSpPr>
              <p:spPr bwMode="auto">
                <a:xfrm flipH="1">
                  <a:off x="3768" y="3488"/>
                  <a:ext cx="29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613" name="Line 88"/>
              <p:cNvSpPr>
                <a:spLocks noChangeShapeType="1"/>
              </p:cNvSpPr>
              <p:nvPr/>
            </p:nvSpPr>
            <p:spPr bwMode="auto">
              <a:xfrm>
                <a:off x="4260" y="3296"/>
                <a:ext cx="1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4" name="Line 89"/>
              <p:cNvSpPr>
                <a:spLocks noChangeShapeType="1"/>
              </p:cNvSpPr>
              <p:nvPr/>
            </p:nvSpPr>
            <p:spPr bwMode="auto">
              <a:xfrm flipH="1">
                <a:off x="3580" y="3200"/>
                <a:ext cx="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5" name="Line 90"/>
              <p:cNvSpPr>
                <a:spLocks noChangeShapeType="1"/>
              </p:cNvSpPr>
              <p:nvPr/>
            </p:nvSpPr>
            <p:spPr bwMode="auto">
              <a:xfrm flipH="1">
                <a:off x="3580" y="3392"/>
                <a:ext cx="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599" name="Line 91"/>
            <p:cNvSpPr>
              <a:spLocks noChangeShapeType="1"/>
            </p:cNvSpPr>
            <p:nvPr/>
          </p:nvSpPr>
          <p:spPr bwMode="auto">
            <a:xfrm>
              <a:off x="4448" y="2340"/>
              <a:ext cx="0" cy="3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Line 92"/>
            <p:cNvSpPr>
              <a:spLocks noChangeShapeType="1"/>
            </p:cNvSpPr>
            <p:nvPr/>
          </p:nvSpPr>
          <p:spPr bwMode="auto">
            <a:xfrm>
              <a:off x="4448" y="2964"/>
              <a:ext cx="0" cy="3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Line 93"/>
            <p:cNvSpPr>
              <a:spLocks noChangeShapeType="1"/>
            </p:cNvSpPr>
            <p:nvPr/>
          </p:nvSpPr>
          <p:spPr bwMode="auto">
            <a:xfrm flipV="1">
              <a:off x="3584" y="1996"/>
              <a:ext cx="0" cy="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2" name="Line 94"/>
            <p:cNvSpPr>
              <a:spLocks noChangeShapeType="1"/>
            </p:cNvSpPr>
            <p:nvPr/>
          </p:nvSpPr>
          <p:spPr bwMode="auto">
            <a:xfrm flipH="1">
              <a:off x="3196" y="2432"/>
              <a:ext cx="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3" name="Line 95"/>
            <p:cNvSpPr>
              <a:spLocks noChangeShapeType="1"/>
            </p:cNvSpPr>
            <p:nvPr/>
          </p:nvSpPr>
          <p:spPr bwMode="auto">
            <a:xfrm>
              <a:off x="3488" y="2436"/>
              <a:ext cx="0" cy="7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4" name="Line 96"/>
            <p:cNvSpPr>
              <a:spLocks noChangeShapeType="1"/>
            </p:cNvSpPr>
            <p:nvPr/>
          </p:nvSpPr>
          <p:spPr bwMode="auto">
            <a:xfrm flipH="1">
              <a:off x="3484" y="3200"/>
              <a:ext cx="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Line 97"/>
            <p:cNvSpPr>
              <a:spLocks noChangeShapeType="1"/>
            </p:cNvSpPr>
            <p:nvPr/>
          </p:nvSpPr>
          <p:spPr bwMode="auto">
            <a:xfrm>
              <a:off x="3584" y="2916"/>
              <a:ext cx="0" cy="4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6" name="Line 98"/>
            <p:cNvSpPr>
              <a:spLocks noChangeShapeType="1"/>
            </p:cNvSpPr>
            <p:nvPr/>
          </p:nvSpPr>
          <p:spPr bwMode="auto">
            <a:xfrm flipH="1">
              <a:off x="3196" y="3392"/>
              <a:ext cx="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7" name="Line 99"/>
            <p:cNvSpPr>
              <a:spLocks noChangeShapeType="1"/>
            </p:cNvSpPr>
            <p:nvPr/>
          </p:nvSpPr>
          <p:spPr bwMode="auto">
            <a:xfrm>
              <a:off x="5216" y="2820"/>
              <a:ext cx="0" cy="6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8" name="Rectangle 100"/>
            <p:cNvSpPr>
              <a:spLocks noChangeArrowheads="1"/>
            </p:cNvSpPr>
            <p:nvPr/>
          </p:nvSpPr>
          <p:spPr bwMode="auto">
            <a:xfrm>
              <a:off x="3095" y="1952"/>
              <a:ext cx="31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CIn</a:t>
              </a:r>
            </a:p>
          </p:txBody>
        </p:sp>
        <p:sp>
          <p:nvSpPr>
            <p:cNvPr id="24609" name="Rectangle 101"/>
            <p:cNvSpPr>
              <a:spLocks noChangeArrowheads="1"/>
            </p:cNvSpPr>
            <p:nvPr/>
          </p:nvSpPr>
          <p:spPr bwMode="auto">
            <a:xfrm>
              <a:off x="5207" y="3200"/>
              <a:ext cx="41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COut</a:t>
              </a:r>
            </a:p>
          </p:txBody>
        </p:sp>
        <p:sp>
          <p:nvSpPr>
            <p:cNvPr id="24610" name="Rectangle 102"/>
            <p:cNvSpPr>
              <a:spLocks noChangeArrowheads="1"/>
            </p:cNvSpPr>
            <p:nvPr/>
          </p:nvSpPr>
          <p:spPr bwMode="auto">
            <a:xfrm>
              <a:off x="3143" y="2240"/>
              <a:ext cx="19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A</a:t>
              </a:r>
            </a:p>
          </p:txBody>
        </p:sp>
        <p:sp>
          <p:nvSpPr>
            <p:cNvPr id="24611" name="Rectangle 103"/>
            <p:cNvSpPr>
              <a:spLocks noChangeArrowheads="1"/>
            </p:cNvSpPr>
            <p:nvPr/>
          </p:nvSpPr>
          <p:spPr bwMode="auto">
            <a:xfrm>
              <a:off x="3143" y="3200"/>
              <a:ext cx="19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B</a:t>
              </a:r>
            </a:p>
          </p:txBody>
        </p:sp>
      </p:grpSp>
      <p:sp>
        <p:nvSpPr>
          <p:cNvPr id="24583" name="Line 104"/>
          <p:cNvSpPr>
            <a:spLocks noChangeShapeType="1"/>
          </p:cNvSpPr>
          <p:nvPr/>
        </p:nvSpPr>
        <p:spPr bwMode="auto">
          <a:xfrm>
            <a:off x="5754688" y="3937000"/>
            <a:ext cx="711200" cy="1016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Line 105"/>
          <p:cNvSpPr>
            <a:spLocks noChangeShapeType="1"/>
          </p:cNvSpPr>
          <p:nvPr/>
        </p:nvSpPr>
        <p:spPr bwMode="auto">
          <a:xfrm>
            <a:off x="7189788" y="4610100"/>
            <a:ext cx="584200" cy="2032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Line 106"/>
          <p:cNvSpPr>
            <a:spLocks noChangeShapeType="1"/>
          </p:cNvSpPr>
          <p:nvPr/>
        </p:nvSpPr>
        <p:spPr bwMode="auto">
          <a:xfrm>
            <a:off x="5424488" y="3556000"/>
            <a:ext cx="0" cy="3302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Line 107"/>
          <p:cNvSpPr>
            <a:spLocks noChangeShapeType="1"/>
          </p:cNvSpPr>
          <p:nvPr/>
        </p:nvSpPr>
        <p:spPr bwMode="auto">
          <a:xfrm>
            <a:off x="5437188" y="3911600"/>
            <a:ext cx="2794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108"/>
          <p:cNvSpPr>
            <a:spLocks noChangeShapeType="1"/>
          </p:cNvSpPr>
          <p:nvPr/>
        </p:nvSpPr>
        <p:spPr bwMode="auto">
          <a:xfrm>
            <a:off x="6503988" y="4064000"/>
            <a:ext cx="2794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Line 109"/>
          <p:cNvSpPr>
            <a:spLocks noChangeShapeType="1"/>
          </p:cNvSpPr>
          <p:nvPr/>
        </p:nvSpPr>
        <p:spPr bwMode="auto">
          <a:xfrm>
            <a:off x="6796088" y="4089400"/>
            <a:ext cx="0" cy="4826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Line 110"/>
          <p:cNvSpPr>
            <a:spLocks noChangeShapeType="1"/>
          </p:cNvSpPr>
          <p:nvPr/>
        </p:nvSpPr>
        <p:spPr bwMode="auto">
          <a:xfrm>
            <a:off x="6808788" y="4597400"/>
            <a:ext cx="4064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Line 111"/>
          <p:cNvSpPr>
            <a:spLocks noChangeShapeType="1"/>
          </p:cNvSpPr>
          <p:nvPr/>
        </p:nvSpPr>
        <p:spPr bwMode="auto">
          <a:xfrm>
            <a:off x="7735888" y="4826000"/>
            <a:ext cx="2540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12"/>
          <p:cNvSpPr>
            <a:spLocks noChangeShapeType="1"/>
          </p:cNvSpPr>
          <p:nvPr/>
        </p:nvSpPr>
        <p:spPr bwMode="auto">
          <a:xfrm>
            <a:off x="8015288" y="4851400"/>
            <a:ext cx="0" cy="10160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Line 113"/>
          <p:cNvSpPr>
            <a:spLocks noChangeShapeType="1"/>
          </p:cNvSpPr>
          <p:nvPr/>
        </p:nvSpPr>
        <p:spPr bwMode="auto">
          <a:xfrm>
            <a:off x="1184275" y="3211368"/>
            <a:ext cx="0" cy="34671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378" name="Rectangle 114"/>
          <p:cNvSpPr>
            <a:spLocks noChangeArrowheads="1"/>
          </p:cNvSpPr>
          <p:nvPr/>
        </p:nvSpPr>
        <p:spPr bwMode="auto">
          <a:xfrm>
            <a:off x="748434" y="4518344"/>
            <a:ext cx="3667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</a:t>
            </a:r>
          </a:p>
        </p:txBody>
      </p:sp>
      <p:sp>
        <p:nvSpPr>
          <p:cNvPr id="139379" name="Rectangle 115"/>
          <p:cNvSpPr>
            <a:spLocks noChangeArrowheads="1"/>
          </p:cNvSpPr>
          <p:nvPr/>
        </p:nvSpPr>
        <p:spPr bwMode="auto">
          <a:xfrm>
            <a:off x="6527800" y="3186113"/>
            <a:ext cx="189388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 gates/level</a:t>
            </a:r>
          </a:p>
        </p:txBody>
      </p:sp>
    </p:spTree>
    <p:extLst>
      <p:ext uri="{BB962C8B-B14F-4D97-AF65-F5344CB8AC3E}">
        <p14:creationId xmlns:p14="http://schemas.microsoft.com/office/powerpoint/2010/main" val="1372415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Ripple-Carry Adder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delay due to the propagation of carry from low to high order stages</a:t>
            </a:r>
          </a:p>
          <a:p>
            <a:endParaRPr lang="en-US" dirty="0"/>
          </a:p>
          <a:p>
            <a:r>
              <a:rPr lang="en-US" dirty="0"/>
              <a:t>The key to speeding up addition is determining carry values sooner.</a:t>
            </a:r>
          </a:p>
        </p:txBody>
      </p:sp>
    </p:spTree>
    <p:extLst>
      <p:ext uri="{BB962C8B-B14F-4D97-AF65-F5344CB8AC3E}">
        <p14:creationId xmlns:p14="http://schemas.microsoft.com/office/powerpoint/2010/main" val="1575043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Carry-</a:t>
            </a:r>
            <a:r>
              <a:rPr lang="en-US" dirty="0" err="1"/>
              <a:t>Lookahead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 defTabSz="927100">
              <a:lnSpc>
                <a:spcPct val="90000"/>
              </a:lnSpc>
              <a:tabLst>
                <a:tab pos="1308100" algn="l"/>
              </a:tabLst>
            </a:pPr>
            <a:r>
              <a:rPr lang="en-US" dirty="0"/>
              <a:t>Determine the </a:t>
            </a:r>
            <a:r>
              <a:rPr lang="en-US" dirty="0" err="1"/>
              <a:t>CarryOut</a:t>
            </a:r>
            <a:r>
              <a:rPr lang="en-US" dirty="0"/>
              <a:t>:</a:t>
            </a:r>
          </a:p>
          <a:p>
            <a:pPr marL="621983" lvl="1" indent="-347663" defTabSz="927100">
              <a:lnSpc>
                <a:spcPct val="90000"/>
              </a:lnSpc>
              <a:tabLst>
                <a:tab pos="1308100" algn="l"/>
              </a:tabLst>
            </a:pPr>
            <a:r>
              <a:rPr lang="en-US" dirty="0" err="1"/>
              <a:t>Cout</a:t>
            </a:r>
            <a:r>
              <a:rPr lang="en-US" dirty="0"/>
              <a:t> = AB + </a:t>
            </a:r>
            <a:r>
              <a:rPr lang="en-US" dirty="0" err="1"/>
              <a:t>ACin</a:t>
            </a:r>
            <a:r>
              <a:rPr lang="en-US" dirty="0"/>
              <a:t> + </a:t>
            </a:r>
            <a:r>
              <a:rPr lang="en-US" dirty="0" err="1"/>
              <a:t>BCin</a:t>
            </a:r>
            <a:r>
              <a:rPr lang="en-US" dirty="0"/>
              <a:t> = AB + </a:t>
            </a:r>
            <a:r>
              <a:rPr lang="en-US" dirty="0" err="1"/>
              <a:t>Cin</a:t>
            </a:r>
            <a:r>
              <a:rPr lang="en-US" dirty="0"/>
              <a:t>(A+B)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790897"/>
              </p:ext>
            </p:extLst>
          </p:nvPr>
        </p:nvGraphicFramePr>
        <p:xfrm>
          <a:off x="1371600" y="2743200"/>
          <a:ext cx="64770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Carry</a:t>
                      </a:r>
                      <a:r>
                        <a:rPr lang="en-US" baseline="0" dirty="0"/>
                        <a:t> terminate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Carry</a:t>
                      </a:r>
                      <a:r>
                        <a:rPr lang="en-US" baseline="0" dirty="0"/>
                        <a:t> propagate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Carry</a:t>
                      </a:r>
                      <a:r>
                        <a:rPr lang="en-US" baseline="0" dirty="0"/>
                        <a:t> propagate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Carry generate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455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Carry-</a:t>
            </a:r>
            <a:r>
              <a:rPr lang="en-US" dirty="0" err="1"/>
              <a:t>Lookahead</a:t>
            </a:r>
            <a:r>
              <a:rPr lang="en-US" dirty="0"/>
              <a:t>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 defTabSz="927100">
              <a:lnSpc>
                <a:spcPct val="90000"/>
              </a:lnSpc>
              <a:tabLst>
                <a:tab pos="1308100" algn="l"/>
              </a:tabLst>
            </a:pPr>
            <a:r>
              <a:rPr lang="en-US" dirty="0"/>
              <a:t>Carry generate:  </a:t>
            </a:r>
            <a:r>
              <a:rPr lang="en-US" dirty="0" err="1"/>
              <a:t>Gi</a:t>
            </a:r>
            <a:r>
              <a:rPr lang="en-US" dirty="0"/>
              <a:t> = Ai Bi</a:t>
            </a:r>
          </a:p>
          <a:p>
            <a:pPr lvl="1" indent="-280988" defTabSz="927100">
              <a:lnSpc>
                <a:spcPct val="90000"/>
              </a:lnSpc>
              <a:tabLst>
                <a:tab pos="1308100" algn="l"/>
              </a:tabLst>
            </a:pPr>
            <a:r>
              <a:rPr lang="en-US" dirty="0"/>
              <a:t>Must generate carry when A = B = 1</a:t>
            </a:r>
          </a:p>
          <a:p>
            <a:pPr lvl="1" indent="-280988" defTabSz="927100">
              <a:lnSpc>
                <a:spcPct val="90000"/>
              </a:lnSpc>
              <a:tabLst>
                <a:tab pos="1308100" algn="l"/>
              </a:tabLst>
            </a:pPr>
            <a:endParaRPr lang="en-US" dirty="0"/>
          </a:p>
          <a:p>
            <a:pPr marL="347663" indent="-347663" defTabSz="927100">
              <a:lnSpc>
                <a:spcPct val="90000"/>
              </a:lnSpc>
              <a:tabLst>
                <a:tab pos="1308100" algn="l"/>
              </a:tabLst>
            </a:pPr>
            <a:r>
              <a:rPr lang="en-US" dirty="0"/>
              <a:t>Carry propagate:  Pi = Ai + Bi</a:t>
            </a:r>
          </a:p>
          <a:p>
            <a:pPr lvl="1" indent="-280988" defTabSz="927100">
              <a:lnSpc>
                <a:spcPct val="90000"/>
              </a:lnSpc>
              <a:tabLst>
                <a:tab pos="1308100" algn="l"/>
              </a:tabLst>
            </a:pPr>
            <a:r>
              <a:rPr lang="en-US" dirty="0"/>
              <a:t>Carry-in will equal carry-out here</a:t>
            </a:r>
          </a:p>
          <a:p>
            <a:pPr marL="176212" lvl="1" indent="0" defTabSz="927100">
              <a:lnSpc>
                <a:spcPct val="90000"/>
              </a:lnSpc>
              <a:buNone/>
              <a:tabLst>
                <a:tab pos="1308100" algn="l"/>
              </a:tabLst>
            </a:pPr>
            <a:endParaRPr lang="en-US" dirty="0"/>
          </a:p>
          <a:p>
            <a:pPr marL="347663" indent="-347663" defTabSz="927100">
              <a:lnSpc>
                <a:spcPct val="90000"/>
              </a:lnSpc>
              <a:tabLst>
                <a:tab pos="1308100" algn="l"/>
              </a:tabLst>
            </a:pPr>
            <a:r>
              <a:rPr lang="en-US" dirty="0" err="1"/>
              <a:t>Cout</a:t>
            </a:r>
            <a:r>
              <a:rPr lang="en-US" dirty="0"/>
              <a:t> can be re-expressed these terms:</a:t>
            </a:r>
            <a:endParaRPr lang="en-US" sz="2000" dirty="0"/>
          </a:p>
          <a:p>
            <a:pPr lvl="1" indent="-280988" defTabSz="927100">
              <a:lnSpc>
                <a:spcPct val="90000"/>
              </a:lnSpc>
              <a:tabLst>
                <a:tab pos="1308100" algn="l"/>
              </a:tabLst>
            </a:pPr>
            <a:r>
              <a:rPr lang="en-US" dirty="0"/>
              <a:t>Ci+</a:t>
            </a:r>
            <a:r>
              <a:rPr lang="en-US" sz="1800" dirty="0"/>
              <a:t>1</a:t>
            </a:r>
            <a:r>
              <a:rPr lang="en-US" dirty="0"/>
              <a:t>	= Ai Bi + Ai Ci + Bi Ci</a:t>
            </a:r>
            <a:br>
              <a:rPr lang="en-US" dirty="0"/>
            </a:br>
            <a:r>
              <a:rPr lang="en-US" dirty="0"/>
              <a:t>	= Ai Bi + Ci (Ai + Bi)</a:t>
            </a:r>
            <a:br>
              <a:rPr lang="en-US" dirty="0"/>
            </a:br>
            <a:r>
              <a:rPr lang="en-US" dirty="0"/>
              <a:t>	= </a:t>
            </a:r>
            <a:r>
              <a:rPr lang="en-US" dirty="0" err="1"/>
              <a:t>Gi</a:t>
            </a:r>
            <a:r>
              <a:rPr lang="en-US" dirty="0"/>
              <a:t> + Ci Pi</a:t>
            </a:r>
          </a:p>
          <a:p>
            <a:pPr indent="-280988" defTabSz="927100">
              <a:lnSpc>
                <a:spcPct val="90000"/>
              </a:lnSpc>
              <a:tabLst>
                <a:tab pos="1308100" algn="l"/>
              </a:tabLst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31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Carry-</a:t>
            </a:r>
            <a:r>
              <a:rPr lang="en-US" dirty="0" err="1"/>
              <a:t>Lookahead</a:t>
            </a:r>
            <a:r>
              <a:rPr lang="en-US" dirty="0"/>
              <a:t> Logic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7663" indent="-347663" defTabSz="927100" eaLnBrk="1" hangingPunct="1"/>
            <a:r>
              <a:rPr lang="en-US" sz="2400" dirty="0"/>
              <a:t>Assume we have a 4-bit adder:</a:t>
            </a:r>
          </a:p>
          <a:p>
            <a:pPr marL="750888" lvl="1" indent="-288925" defTabSz="927100" eaLnBrk="1" hangingPunct="1"/>
            <a:r>
              <a:rPr lang="en-US" sz="2000" dirty="0"/>
              <a:t>C1 = G0 + P0 C0</a:t>
            </a:r>
          </a:p>
          <a:p>
            <a:pPr marL="750888" lvl="1" indent="-288925" defTabSz="927100" eaLnBrk="1" hangingPunct="1"/>
            <a:r>
              <a:rPr lang="en-US" sz="2000" dirty="0"/>
              <a:t>C2 = G1 + P1 C1 = G1 + P1 G0 + P1 P0 C0</a:t>
            </a:r>
          </a:p>
          <a:p>
            <a:pPr marL="750888" lvl="1" indent="-288925" defTabSz="927100" eaLnBrk="1" hangingPunct="1"/>
            <a:r>
              <a:rPr lang="en-US" sz="2000" dirty="0"/>
              <a:t>C3 = G2 + P2 C2 = G2 + P2 G1 + P2 P1 G0 + P2 P1 P0 C0</a:t>
            </a:r>
          </a:p>
          <a:p>
            <a:pPr marL="750888" lvl="1" indent="-288925" defTabSz="927100" eaLnBrk="1" hangingPunct="1"/>
            <a:r>
              <a:rPr lang="en-US" sz="2000" dirty="0"/>
              <a:t>C4 = G3 + P3 C3 = G3 + P3 G2 + P3 P2 G1 + P3 P2 P1 G0                                                                              + P3 P2 P1 P0 C0</a:t>
            </a:r>
            <a:br>
              <a:rPr lang="en-US" sz="2000" dirty="0"/>
            </a:br>
            <a:endParaRPr lang="en-US" sz="2000" dirty="0"/>
          </a:p>
          <a:p>
            <a:pPr marL="347663" indent="-347663" defTabSz="927100" eaLnBrk="1" hangingPunct="1"/>
            <a:r>
              <a:rPr lang="en-US" sz="2400" dirty="0"/>
              <a:t>Each of the carry equations can be implemented with two-level logic</a:t>
            </a:r>
          </a:p>
          <a:p>
            <a:pPr marL="750888" lvl="1" indent="-288925" defTabSz="927100" eaLnBrk="1" hangingPunct="1"/>
            <a:r>
              <a:rPr lang="en-US" sz="2000" dirty="0"/>
              <a:t>All inputs are now directly derived from data inputs and not from intermediate carries</a:t>
            </a:r>
          </a:p>
          <a:p>
            <a:pPr marL="750888" lvl="1" indent="-288925" defTabSz="927100" eaLnBrk="1" hangingPunct="1"/>
            <a:r>
              <a:rPr lang="en-US" sz="2000" dirty="0"/>
              <a:t>this allows computation of all sum outputs to proceed in parallel</a:t>
            </a:r>
          </a:p>
        </p:txBody>
      </p:sp>
    </p:spTree>
    <p:extLst>
      <p:ext uri="{BB962C8B-B14F-4D97-AF65-F5344CB8AC3E}">
        <p14:creationId xmlns:p14="http://schemas.microsoft.com/office/powerpoint/2010/main" val="1329596185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Adders</a:t>
            </a:r>
          </a:p>
          <a:p>
            <a:pPr lvl="1"/>
            <a:r>
              <a:rPr lang="en-US" dirty="0"/>
              <a:t>Half </a:t>
            </a:r>
          </a:p>
          <a:p>
            <a:pPr lvl="1"/>
            <a:r>
              <a:rPr lang="en-US" dirty="0"/>
              <a:t>Full</a:t>
            </a:r>
          </a:p>
          <a:p>
            <a:pPr lvl="1"/>
            <a:r>
              <a:rPr lang="en-US" dirty="0"/>
              <a:t>Ripple-Carry</a:t>
            </a:r>
          </a:p>
          <a:p>
            <a:pPr lvl="1"/>
            <a:r>
              <a:rPr lang="en-US" dirty="0"/>
              <a:t>Carry-</a:t>
            </a:r>
            <a:r>
              <a:rPr lang="en-US" dirty="0" err="1"/>
              <a:t>Lookahead</a:t>
            </a:r>
            <a:endParaRPr lang="en-US" dirty="0"/>
          </a:p>
          <a:p>
            <a:pPr lvl="1"/>
            <a:r>
              <a:rPr lang="en-US" dirty="0"/>
              <a:t>Carry-Select</a:t>
            </a:r>
          </a:p>
          <a:p>
            <a:r>
              <a:rPr lang="en-US" dirty="0"/>
              <a:t>Arithmetic Logic Unit</a:t>
            </a:r>
          </a:p>
        </p:txBody>
      </p:sp>
    </p:spTree>
    <p:extLst>
      <p:ext uri="{BB962C8B-B14F-4D97-AF65-F5344CB8AC3E}">
        <p14:creationId xmlns:p14="http://schemas.microsoft.com/office/powerpoint/2010/main" val="1075181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2"/>
          <p:cNvGrpSpPr>
            <a:grpSpLocks/>
          </p:cNvGrpSpPr>
          <p:nvPr/>
        </p:nvGrpSpPr>
        <p:grpSpPr bwMode="auto">
          <a:xfrm>
            <a:off x="1779588" y="4197350"/>
            <a:ext cx="6800850" cy="2660650"/>
            <a:chOff x="1110" y="2496"/>
            <a:chExt cx="4344" cy="1698"/>
          </a:xfrm>
        </p:grpSpPr>
        <p:sp>
          <p:nvSpPr>
            <p:cNvPr id="38970" name="Rectangle 3"/>
            <p:cNvSpPr>
              <a:spLocks noChangeArrowheads="1"/>
            </p:cNvSpPr>
            <p:nvPr/>
          </p:nvSpPr>
          <p:spPr bwMode="auto">
            <a:xfrm>
              <a:off x="3922" y="4034"/>
              <a:ext cx="23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G3</a:t>
              </a:r>
            </a:p>
          </p:txBody>
        </p:sp>
        <p:sp>
          <p:nvSpPr>
            <p:cNvPr id="38971" name="Line 4"/>
            <p:cNvSpPr>
              <a:spLocks noChangeShapeType="1"/>
            </p:cNvSpPr>
            <p:nvPr/>
          </p:nvSpPr>
          <p:spPr bwMode="auto">
            <a:xfrm>
              <a:off x="1386" y="2504"/>
              <a:ext cx="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72" name="Line 5"/>
            <p:cNvSpPr>
              <a:spLocks noChangeShapeType="1"/>
            </p:cNvSpPr>
            <p:nvPr/>
          </p:nvSpPr>
          <p:spPr bwMode="auto">
            <a:xfrm>
              <a:off x="1386" y="2728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73" name="Line 6"/>
            <p:cNvSpPr>
              <a:spLocks noChangeShapeType="1"/>
            </p:cNvSpPr>
            <p:nvPr/>
          </p:nvSpPr>
          <p:spPr bwMode="auto">
            <a:xfrm flipV="1">
              <a:off x="1382" y="2500"/>
              <a:ext cx="0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74" name="Arc 7"/>
            <p:cNvSpPr>
              <a:spLocks/>
            </p:cNvSpPr>
            <p:nvPr/>
          </p:nvSpPr>
          <p:spPr bwMode="auto">
            <a:xfrm>
              <a:off x="1590" y="2509"/>
              <a:ext cx="100" cy="116"/>
            </a:xfrm>
            <a:custGeom>
              <a:avLst/>
              <a:gdLst>
                <a:gd name="T0" fmla="*/ 0 w 21600"/>
                <a:gd name="T1" fmla="*/ 0 h 21600"/>
                <a:gd name="T2" fmla="*/ 100 w 21600"/>
                <a:gd name="T3" fmla="*/ 116 h 21600"/>
                <a:gd name="T4" fmla="*/ 0 w 21600"/>
                <a:gd name="T5" fmla="*/ 11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75" name="Arc 8"/>
            <p:cNvSpPr>
              <a:spLocks/>
            </p:cNvSpPr>
            <p:nvPr/>
          </p:nvSpPr>
          <p:spPr bwMode="auto">
            <a:xfrm>
              <a:off x="1590" y="2620"/>
              <a:ext cx="100" cy="112"/>
            </a:xfrm>
            <a:custGeom>
              <a:avLst/>
              <a:gdLst>
                <a:gd name="T0" fmla="*/ 100 w 21600"/>
                <a:gd name="T1" fmla="*/ 0 h 21600"/>
                <a:gd name="T2" fmla="*/ 0 w 21600"/>
                <a:gd name="T3" fmla="*/ 112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76" name="Arc 9"/>
            <p:cNvSpPr>
              <a:spLocks/>
            </p:cNvSpPr>
            <p:nvPr/>
          </p:nvSpPr>
          <p:spPr bwMode="auto">
            <a:xfrm>
              <a:off x="1842" y="2565"/>
              <a:ext cx="48" cy="96"/>
            </a:xfrm>
            <a:custGeom>
              <a:avLst/>
              <a:gdLst>
                <a:gd name="T0" fmla="*/ 0 w 21600"/>
                <a:gd name="T1" fmla="*/ 0 h 21600"/>
                <a:gd name="T2" fmla="*/ 48 w 21600"/>
                <a:gd name="T3" fmla="*/ 96 h 21600"/>
                <a:gd name="T4" fmla="*/ 0 w 21600"/>
                <a:gd name="T5" fmla="*/ 9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77" name="Arc 10"/>
            <p:cNvSpPr>
              <a:spLocks/>
            </p:cNvSpPr>
            <p:nvPr/>
          </p:nvSpPr>
          <p:spPr bwMode="auto">
            <a:xfrm>
              <a:off x="1842" y="2565"/>
              <a:ext cx="328" cy="108"/>
            </a:xfrm>
            <a:custGeom>
              <a:avLst/>
              <a:gdLst>
                <a:gd name="T0" fmla="*/ 0 w 21600"/>
                <a:gd name="T1" fmla="*/ 0 h 21600"/>
                <a:gd name="T2" fmla="*/ 328 w 21600"/>
                <a:gd name="T3" fmla="*/ 108 h 21600"/>
                <a:gd name="T4" fmla="*/ 0 w 21600"/>
                <a:gd name="T5" fmla="*/ 108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78" name="Arc 11"/>
            <p:cNvSpPr>
              <a:spLocks/>
            </p:cNvSpPr>
            <p:nvPr/>
          </p:nvSpPr>
          <p:spPr bwMode="auto">
            <a:xfrm>
              <a:off x="1862" y="2660"/>
              <a:ext cx="308" cy="104"/>
            </a:xfrm>
            <a:custGeom>
              <a:avLst/>
              <a:gdLst>
                <a:gd name="T0" fmla="*/ 308 w 21600"/>
                <a:gd name="T1" fmla="*/ 0 h 21600"/>
                <a:gd name="T2" fmla="*/ 0 w 21600"/>
                <a:gd name="T3" fmla="*/ 104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79" name="Arc 12"/>
            <p:cNvSpPr>
              <a:spLocks/>
            </p:cNvSpPr>
            <p:nvPr/>
          </p:nvSpPr>
          <p:spPr bwMode="auto">
            <a:xfrm>
              <a:off x="1842" y="2660"/>
              <a:ext cx="48" cy="104"/>
            </a:xfrm>
            <a:custGeom>
              <a:avLst/>
              <a:gdLst>
                <a:gd name="T0" fmla="*/ 48 w 21600"/>
                <a:gd name="T1" fmla="*/ 0 h 21600"/>
                <a:gd name="T2" fmla="*/ 0 w 21600"/>
                <a:gd name="T3" fmla="*/ 104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0" name="Line 13"/>
            <p:cNvSpPr>
              <a:spLocks noChangeShapeType="1"/>
            </p:cNvSpPr>
            <p:nvPr/>
          </p:nvSpPr>
          <p:spPr bwMode="auto">
            <a:xfrm>
              <a:off x="1866" y="2608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1" name="Line 14"/>
            <p:cNvSpPr>
              <a:spLocks noChangeShapeType="1"/>
            </p:cNvSpPr>
            <p:nvPr/>
          </p:nvSpPr>
          <p:spPr bwMode="auto">
            <a:xfrm>
              <a:off x="1866" y="270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2" name="Line 15"/>
            <p:cNvSpPr>
              <a:spLocks noChangeShapeType="1"/>
            </p:cNvSpPr>
            <p:nvPr/>
          </p:nvSpPr>
          <p:spPr bwMode="auto">
            <a:xfrm>
              <a:off x="1386" y="3096"/>
              <a:ext cx="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3" name="Line 16"/>
            <p:cNvSpPr>
              <a:spLocks noChangeShapeType="1"/>
            </p:cNvSpPr>
            <p:nvPr/>
          </p:nvSpPr>
          <p:spPr bwMode="auto">
            <a:xfrm>
              <a:off x="1386" y="3320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4" name="Line 17"/>
            <p:cNvSpPr>
              <a:spLocks noChangeShapeType="1"/>
            </p:cNvSpPr>
            <p:nvPr/>
          </p:nvSpPr>
          <p:spPr bwMode="auto">
            <a:xfrm>
              <a:off x="1382" y="3100"/>
              <a:ext cx="0" cy="2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5" name="Arc 18"/>
            <p:cNvSpPr>
              <a:spLocks/>
            </p:cNvSpPr>
            <p:nvPr/>
          </p:nvSpPr>
          <p:spPr bwMode="auto">
            <a:xfrm>
              <a:off x="1590" y="3101"/>
              <a:ext cx="100" cy="116"/>
            </a:xfrm>
            <a:custGeom>
              <a:avLst/>
              <a:gdLst>
                <a:gd name="T0" fmla="*/ 0 w 21600"/>
                <a:gd name="T1" fmla="*/ 0 h 21600"/>
                <a:gd name="T2" fmla="*/ 100 w 21600"/>
                <a:gd name="T3" fmla="*/ 116 h 21600"/>
                <a:gd name="T4" fmla="*/ 0 w 21600"/>
                <a:gd name="T5" fmla="*/ 11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6" name="Arc 19"/>
            <p:cNvSpPr>
              <a:spLocks/>
            </p:cNvSpPr>
            <p:nvPr/>
          </p:nvSpPr>
          <p:spPr bwMode="auto">
            <a:xfrm>
              <a:off x="1590" y="3212"/>
              <a:ext cx="100" cy="112"/>
            </a:xfrm>
            <a:custGeom>
              <a:avLst/>
              <a:gdLst>
                <a:gd name="T0" fmla="*/ 100 w 21600"/>
                <a:gd name="T1" fmla="*/ 0 h 21600"/>
                <a:gd name="T2" fmla="*/ 0 w 21600"/>
                <a:gd name="T3" fmla="*/ 112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7" name="Line 20"/>
            <p:cNvSpPr>
              <a:spLocks noChangeShapeType="1"/>
            </p:cNvSpPr>
            <p:nvPr/>
          </p:nvSpPr>
          <p:spPr bwMode="auto">
            <a:xfrm>
              <a:off x="1386" y="3376"/>
              <a:ext cx="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8" name="Line 21"/>
            <p:cNvSpPr>
              <a:spLocks noChangeShapeType="1"/>
            </p:cNvSpPr>
            <p:nvPr/>
          </p:nvSpPr>
          <p:spPr bwMode="auto">
            <a:xfrm>
              <a:off x="1386" y="3592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9" name="Line 22"/>
            <p:cNvSpPr>
              <a:spLocks noChangeShapeType="1"/>
            </p:cNvSpPr>
            <p:nvPr/>
          </p:nvSpPr>
          <p:spPr bwMode="auto">
            <a:xfrm flipV="1">
              <a:off x="1382" y="3372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90" name="Arc 23"/>
            <p:cNvSpPr>
              <a:spLocks/>
            </p:cNvSpPr>
            <p:nvPr/>
          </p:nvSpPr>
          <p:spPr bwMode="auto">
            <a:xfrm>
              <a:off x="1590" y="3381"/>
              <a:ext cx="100" cy="116"/>
            </a:xfrm>
            <a:custGeom>
              <a:avLst/>
              <a:gdLst>
                <a:gd name="T0" fmla="*/ 0 w 21600"/>
                <a:gd name="T1" fmla="*/ 0 h 21600"/>
                <a:gd name="T2" fmla="*/ 100 w 21600"/>
                <a:gd name="T3" fmla="*/ 116 h 21600"/>
                <a:gd name="T4" fmla="*/ 0 w 21600"/>
                <a:gd name="T5" fmla="*/ 11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91" name="Arc 24"/>
            <p:cNvSpPr>
              <a:spLocks/>
            </p:cNvSpPr>
            <p:nvPr/>
          </p:nvSpPr>
          <p:spPr bwMode="auto">
            <a:xfrm>
              <a:off x="1590" y="3484"/>
              <a:ext cx="100" cy="120"/>
            </a:xfrm>
            <a:custGeom>
              <a:avLst/>
              <a:gdLst>
                <a:gd name="T0" fmla="*/ 100 w 21600"/>
                <a:gd name="T1" fmla="*/ 0 h 21600"/>
                <a:gd name="T2" fmla="*/ 0 w 21600"/>
                <a:gd name="T3" fmla="*/ 12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92" name="Arc 25"/>
            <p:cNvSpPr>
              <a:spLocks/>
            </p:cNvSpPr>
            <p:nvPr/>
          </p:nvSpPr>
          <p:spPr bwMode="auto">
            <a:xfrm>
              <a:off x="1830" y="3389"/>
              <a:ext cx="324" cy="108"/>
            </a:xfrm>
            <a:custGeom>
              <a:avLst/>
              <a:gdLst>
                <a:gd name="T0" fmla="*/ 0 w 21600"/>
                <a:gd name="T1" fmla="*/ 0 h 21600"/>
                <a:gd name="T2" fmla="*/ 324 w 21600"/>
                <a:gd name="T3" fmla="*/ 108 h 21600"/>
                <a:gd name="T4" fmla="*/ 0 w 21600"/>
                <a:gd name="T5" fmla="*/ 108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93" name="Arc 26"/>
            <p:cNvSpPr>
              <a:spLocks/>
            </p:cNvSpPr>
            <p:nvPr/>
          </p:nvSpPr>
          <p:spPr bwMode="auto">
            <a:xfrm>
              <a:off x="1846" y="3484"/>
              <a:ext cx="308" cy="104"/>
            </a:xfrm>
            <a:custGeom>
              <a:avLst/>
              <a:gdLst>
                <a:gd name="T0" fmla="*/ 308 w 21600"/>
                <a:gd name="T1" fmla="*/ 0 h 21600"/>
                <a:gd name="T2" fmla="*/ 0 w 21600"/>
                <a:gd name="T3" fmla="*/ 104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94" name="Arc 27"/>
            <p:cNvSpPr>
              <a:spLocks/>
            </p:cNvSpPr>
            <p:nvPr/>
          </p:nvSpPr>
          <p:spPr bwMode="auto">
            <a:xfrm>
              <a:off x="1834" y="3484"/>
              <a:ext cx="48" cy="104"/>
            </a:xfrm>
            <a:custGeom>
              <a:avLst/>
              <a:gdLst>
                <a:gd name="T0" fmla="*/ 48 w 21600"/>
                <a:gd name="T1" fmla="*/ 0 h 21600"/>
                <a:gd name="T2" fmla="*/ 0 w 21600"/>
                <a:gd name="T3" fmla="*/ 104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95" name="Line 28"/>
            <p:cNvSpPr>
              <a:spLocks noChangeShapeType="1"/>
            </p:cNvSpPr>
            <p:nvPr/>
          </p:nvSpPr>
          <p:spPr bwMode="auto">
            <a:xfrm>
              <a:off x="1862" y="3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96" name="Arc 29"/>
            <p:cNvSpPr>
              <a:spLocks/>
            </p:cNvSpPr>
            <p:nvPr/>
          </p:nvSpPr>
          <p:spPr bwMode="auto">
            <a:xfrm>
              <a:off x="1834" y="3389"/>
              <a:ext cx="48" cy="96"/>
            </a:xfrm>
            <a:custGeom>
              <a:avLst/>
              <a:gdLst>
                <a:gd name="T0" fmla="*/ 0 w 21600"/>
                <a:gd name="T1" fmla="*/ 0 h 21600"/>
                <a:gd name="T2" fmla="*/ 48 w 21600"/>
                <a:gd name="T3" fmla="*/ 96 h 21600"/>
                <a:gd name="T4" fmla="*/ 0 w 21600"/>
                <a:gd name="T5" fmla="*/ 9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97" name="Line 30"/>
            <p:cNvSpPr>
              <a:spLocks noChangeShapeType="1"/>
            </p:cNvSpPr>
            <p:nvPr/>
          </p:nvSpPr>
          <p:spPr bwMode="auto">
            <a:xfrm>
              <a:off x="2746" y="2600"/>
              <a:ext cx="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98" name="Line 31"/>
            <p:cNvSpPr>
              <a:spLocks noChangeShapeType="1"/>
            </p:cNvSpPr>
            <p:nvPr/>
          </p:nvSpPr>
          <p:spPr bwMode="auto">
            <a:xfrm>
              <a:off x="2746" y="2816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99" name="Line 32"/>
            <p:cNvSpPr>
              <a:spLocks noChangeShapeType="1"/>
            </p:cNvSpPr>
            <p:nvPr/>
          </p:nvSpPr>
          <p:spPr bwMode="auto">
            <a:xfrm flipV="1">
              <a:off x="2742" y="2596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00" name="Line 33"/>
            <p:cNvSpPr>
              <a:spLocks noChangeShapeType="1"/>
            </p:cNvSpPr>
            <p:nvPr/>
          </p:nvSpPr>
          <p:spPr bwMode="auto">
            <a:xfrm>
              <a:off x="2742" y="2524"/>
              <a:ext cx="0" cy="3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01" name="Arc 34"/>
            <p:cNvSpPr>
              <a:spLocks/>
            </p:cNvSpPr>
            <p:nvPr/>
          </p:nvSpPr>
          <p:spPr bwMode="auto">
            <a:xfrm>
              <a:off x="2950" y="2605"/>
              <a:ext cx="100" cy="112"/>
            </a:xfrm>
            <a:custGeom>
              <a:avLst/>
              <a:gdLst>
                <a:gd name="T0" fmla="*/ 0 w 21600"/>
                <a:gd name="T1" fmla="*/ 0 h 21600"/>
                <a:gd name="T2" fmla="*/ 100 w 21600"/>
                <a:gd name="T3" fmla="*/ 112 h 21600"/>
                <a:gd name="T4" fmla="*/ 0 w 21600"/>
                <a:gd name="T5" fmla="*/ 11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02" name="Arc 35"/>
            <p:cNvSpPr>
              <a:spLocks/>
            </p:cNvSpPr>
            <p:nvPr/>
          </p:nvSpPr>
          <p:spPr bwMode="auto">
            <a:xfrm>
              <a:off x="2950" y="2704"/>
              <a:ext cx="100" cy="116"/>
            </a:xfrm>
            <a:custGeom>
              <a:avLst/>
              <a:gdLst>
                <a:gd name="T0" fmla="*/ 100 w 21600"/>
                <a:gd name="T1" fmla="*/ 0 h 21600"/>
                <a:gd name="T2" fmla="*/ 0 w 21600"/>
                <a:gd name="T3" fmla="*/ 116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03" name="Line 36"/>
            <p:cNvSpPr>
              <a:spLocks noChangeShapeType="1"/>
            </p:cNvSpPr>
            <p:nvPr/>
          </p:nvSpPr>
          <p:spPr bwMode="auto">
            <a:xfrm>
              <a:off x="2746" y="2960"/>
              <a:ext cx="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04" name="Line 37"/>
            <p:cNvSpPr>
              <a:spLocks noChangeShapeType="1"/>
            </p:cNvSpPr>
            <p:nvPr/>
          </p:nvSpPr>
          <p:spPr bwMode="auto">
            <a:xfrm>
              <a:off x="2746" y="3184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05" name="Line 38"/>
            <p:cNvSpPr>
              <a:spLocks noChangeShapeType="1"/>
            </p:cNvSpPr>
            <p:nvPr/>
          </p:nvSpPr>
          <p:spPr bwMode="auto">
            <a:xfrm>
              <a:off x="2742" y="2964"/>
              <a:ext cx="0" cy="2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06" name="Arc 39"/>
            <p:cNvSpPr>
              <a:spLocks/>
            </p:cNvSpPr>
            <p:nvPr/>
          </p:nvSpPr>
          <p:spPr bwMode="auto">
            <a:xfrm>
              <a:off x="2950" y="2965"/>
              <a:ext cx="100" cy="116"/>
            </a:xfrm>
            <a:custGeom>
              <a:avLst/>
              <a:gdLst>
                <a:gd name="T0" fmla="*/ 0 w 21600"/>
                <a:gd name="T1" fmla="*/ 0 h 21600"/>
                <a:gd name="T2" fmla="*/ 100 w 21600"/>
                <a:gd name="T3" fmla="*/ 116 h 21600"/>
                <a:gd name="T4" fmla="*/ 0 w 21600"/>
                <a:gd name="T5" fmla="*/ 11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07" name="Arc 40"/>
            <p:cNvSpPr>
              <a:spLocks/>
            </p:cNvSpPr>
            <p:nvPr/>
          </p:nvSpPr>
          <p:spPr bwMode="auto">
            <a:xfrm>
              <a:off x="2950" y="3072"/>
              <a:ext cx="100" cy="116"/>
            </a:xfrm>
            <a:custGeom>
              <a:avLst/>
              <a:gdLst>
                <a:gd name="T0" fmla="*/ 100 w 21600"/>
                <a:gd name="T1" fmla="*/ 0 h 21600"/>
                <a:gd name="T2" fmla="*/ 0 w 21600"/>
                <a:gd name="T3" fmla="*/ 116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08" name="Line 41"/>
            <p:cNvSpPr>
              <a:spLocks noChangeShapeType="1"/>
            </p:cNvSpPr>
            <p:nvPr/>
          </p:nvSpPr>
          <p:spPr bwMode="auto">
            <a:xfrm>
              <a:off x="2746" y="3280"/>
              <a:ext cx="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09" name="Line 42"/>
            <p:cNvSpPr>
              <a:spLocks noChangeShapeType="1"/>
            </p:cNvSpPr>
            <p:nvPr/>
          </p:nvSpPr>
          <p:spPr bwMode="auto">
            <a:xfrm>
              <a:off x="2746" y="3504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0" name="Line 43"/>
            <p:cNvSpPr>
              <a:spLocks noChangeShapeType="1"/>
            </p:cNvSpPr>
            <p:nvPr/>
          </p:nvSpPr>
          <p:spPr bwMode="auto">
            <a:xfrm flipV="1">
              <a:off x="2742" y="3276"/>
              <a:ext cx="0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1" name="Arc 44"/>
            <p:cNvSpPr>
              <a:spLocks/>
            </p:cNvSpPr>
            <p:nvPr/>
          </p:nvSpPr>
          <p:spPr bwMode="auto">
            <a:xfrm>
              <a:off x="2950" y="3285"/>
              <a:ext cx="100" cy="116"/>
            </a:xfrm>
            <a:custGeom>
              <a:avLst/>
              <a:gdLst>
                <a:gd name="T0" fmla="*/ 0 w 21600"/>
                <a:gd name="T1" fmla="*/ 0 h 21600"/>
                <a:gd name="T2" fmla="*/ 100 w 21600"/>
                <a:gd name="T3" fmla="*/ 116 h 21600"/>
                <a:gd name="T4" fmla="*/ 0 w 21600"/>
                <a:gd name="T5" fmla="*/ 11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2" name="Arc 45"/>
            <p:cNvSpPr>
              <a:spLocks/>
            </p:cNvSpPr>
            <p:nvPr/>
          </p:nvSpPr>
          <p:spPr bwMode="auto">
            <a:xfrm>
              <a:off x="2950" y="3392"/>
              <a:ext cx="100" cy="116"/>
            </a:xfrm>
            <a:custGeom>
              <a:avLst/>
              <a:gdLst>
                <a:gd name="T0" fmla="*/ 100 w 21600"/>
                <a:gd name="T1" fmla="*/ 0 h 21600"/>
                <a:gd name="T2" fmla="*/ 0 w 21600"/>
                <a:gd name="T3" fmla="*/ 116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3" name="Arc 46"/>
            <p:cNvSpPr>
              <a:spLocks/>
            </p:cNvSpPr>
            <p:nvPr/>
          </p:nvSpPr>
          <p:spPr bwMode="auto">
            <a:xfrm>
              <a:off x="3350" y="3253"/>
              <a:ext cx="308" cy="104"/>
            </a:xfrm>
            <a:custGeom>
              <a:avLst/>
              <a:gdLst>
                <a:gd name="T0" fmla="*/ 0 w 21600"/>
                <a:gd name="T1" fmla="*/ 0 h 21600"/>
                <a:gd name="T2" fmla="*/ 308 w 21600"/>
                <a:gd name="T3" fmla="*/ 104 h 21600"/>
                <a:gd name="T4" fmla="*/ 0 w 21600"/>
                <a:gd name="T5" fmla="*/ 10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4" name="Arc 47"/>
            <p:cNvSpPr>
              <a:spLocks/>
            </p:cNvSpPr>
            <p:nvPr/>
          </p:nvSpPr>
          <p:spPr bwMode="auto">
            <a:xfrm>
              <a:off x="3354" y="3253"/>
              <a:ext cx="32" cy="100"/>
            </a:xfrm>
            <a:custGeom>
              <a:avLst/>
              <a:gdLst>
                <a:gd name="T0" fmla="*/ 0 w 21600"/>
                <a:gd name="T1" fmla="*/ 0 h 21600"/>
                <a:gd name="T2" fmla="*/ 32 w 21600"/>
                <a:gd name="T3" fmla="*/ 100 h 21600"/>
                <a:gd name="T4" fmla="*/ 0 w 21600"/>
                <a:gd name="T5" fmla="*/ 10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5" name="Arc 48"/>
            <p:cNvSpPr>
              <a:spLocks/>
            </p:cNvSpPr>
            <p:nvPr/>
          </p:nvSpPr>
          <p:spPr bwMode="auto">
            <a:xfrm>
              <a:off x="3350" y="3344"/>
              <a:ext cx="308" cy="108"/>
            </a:xfrm>
            <a:custGeom>
              <a:avLst/>
              <a:gdLst>
                <a:gd name="T0" fmla="*/ 308 w 21600"/>
                <a:gd name="T1" fmla="*/ 0 h 21600"/>
                <a:gd name="T2" fmla="*/ 0 w 21600"/>
                <a:gd name="T3" fmla="*/ 108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6" name="Arc 49"/>
            <p:cNvSpPr>
              <a:spLocks/>
            </p:cNvSpPr>
            <p:nvPr/>
          </p:nvSpPr>
          <p:spPr bwMode="auto">
            <a:xfrm>
              <a:off x="3354" y="3344"/>
              <a:ext cx="32" cy="108"/>
            </a:xfrm>
            <a:custGeom>
              <a:avLst/>
              <a:gdLst>
                <a:gd name="T0" fmla="*/ 32 w 21600"/>
                <a:gd name="T1" fmla="*/ 0 h 21600"/>
                <a:gd name="T2" fmla="*/ 0 w 21600"/>
                <a:gd name="T3" fmla="*/ 108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7" name="Line 50"/>
            <p:cNvSpPr>
              <a:spLocks noChangeShapeType="1"/>
            </p:cNvSpPr>
            <p:nvPr/>
          </p:nvSpPr>
          <p:spPr bwMode="auto">
            <a:xfrm>
              <a:off x="3354" y="330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8" name="Line 51"/>
            <p:cNvSpPr>
              <a:spLocks noChangeShapeType="1"/>
            </p:cNvSpPr>
            <p:nvPr/>
          </p:nvSpPr>
          <p:spPr bwMode="auto">
            <a:xfrm>
              <a:off x="3354" y="3400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9" name="Line 52"/>
            <p:cNvSpPr>
              <a:spLocks noChangeShapeType="1"/>
            </p:cNvSpPr>
            <p:nvPr/>
          </p:nvSpPr>
          <p:spPr bwMode="auto">
            <a:xfrm flipV="1">
              <a:off x="3350" y="344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0" name="Line 53"/>
            <p:cNvSpPr>
              <a:spLocks noChangeShapeType="1"/>
            </p:cNvSpPr>
            <p:nvPr/>
          </p:nvSpPr>
          <p:spPr bwMode="auto">
            <a:xfrm>
              <a:off x="3350" y="3172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1" name="Line 54"/>
            <p:cNvSpPr>
              <a:spLocks noChangeShapeType="1"/>
            </p:cNvSpPr>
            <p:nvPr/>
          </p:nvSpPr>
          <p:spPr bwMode="auto">
            <a:xfrm>
              <a:off x="4210" y="2640"/>
              <a:ext cx="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2" name="Line 55"/>
            <p:cNvSpPr>
              <a:spLocks noChangeShapeType="1"/>
            </p:cNvSpPr>
            <p:nvPr/>
          </p:nvSpPr>
          <p:spPr bwMode="auto">
            <a:xfrm>
              <a:off x="4210" y="2864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3" name="Arc 56"/>
            <p:cNvSpPr>
              <a:spLocks/>
            </p:cNvSpPr>
            <p:nvPr/>
          </p:nvSpPr>
          <p:spPr bwMode="auto">
            <a:xfrm>
              <a:off x="4414" y="2645"/>
              <a:ext cx="100" cy="116"/>
            </a:xfrm>
            <a:custGeom>
              <a:avLst/>
              <a:gdLst>
                <a:gd name="T0" fmla="*/ 0 w 21600"/>
                <a:gd name="T1" fmla="*/ 0 h 21600"/>
                <a:gd name="T2" fmla="*/ 100 w 21600"/>
                <a:gd name="T3" fmla="*/ 116 h 21600"/>
                <a:gd name="T4" fmla="*/ 0 w 21600"/>
                <a:gd name="T5" fmla="*/ 11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4" name="Arc 57"/>
            <p:cNvSpPr>
              <a:spLocks/>
            </p:cNvSpPr>
            <p:nvPr/>
          </p:nvSpPr>
          <p:spPr bwMode="auto">
            <a:xfrm>
              <a:off x="4414" y="2752"/>
              <a:ext cx="100" cy="116"/>
            </a:xfrm>
            <a:custGeom>
              <a:avLst/>
              <a:gdLst>
                <a:gd name="T0" fmla="*/ 100 w 21600"/>
                <a:gd name="T1" fmla="*/ 0 h 21600"/>
                <a:gd name="T2" fmla="*/ 0 w 21600"/>
                <a:gd name="T3" fmla="*/ 116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5" name="Line 58"/>
            <p:cNvSpPr>
              <a:spLocks noChangeShapeType="1"/>
            </p:cNvSpPr>
            <p:nvPr/>
          </p:nvSpPr>
          <p:spPr bwMode="auto">
            <a:xfrm>
              <a:off x="4206" y="2524"/>
              <a:ext cx="0" cy="4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6" name="Line 59"/>
            <p:cNvSpPr>
              <a:spLocks noChangeShapeType="1"/>
            </p:cNvSpPr>
            <p:nvPr/>
          </p:nvSpPr>
          <p:spPr bwMode="auto">
            <a:xfrm>
              <a:off x="4210" y="3096"/>
              <a:ext cx="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7" name="Line 60"/>
            <p:cNvSpPr>
              <a:spLocks noChangeShapeType="1"/>
            </p:cNvSpPr>
            <p:nvPr/>
          </p:nvSpPr>
          <p:spPr bwMode="auto">
            <a:xfrm>
              <a:off x="4210" y="3320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8" name="Line 61"/>
            <p:cNvSpPr>
              <a:spLocks noChangeShapeType="1"/>
            </p:cNvSpPr>
            <p:nvPr/>
          </p:nvSpPr>
          <p:spPr bwMode="auto">
            <a:xfrm flipV="1">
              <a:off x="4206" y="3092"/>
              <a:ext cx="0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9" name="Line 62"/>
            <p:cNvSpPr>
              <a:spLocks noChangeShapeType="1"/>
            </p:cNvSpPr>
            <p:nvPr/>
          </p:nvSpPr>
          <p:spPr bwMode="auto">
            <a:xfrm>
              <a:off x="4206" y="3028"/>
              <a:ext cx="0" cy="3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0" name="Arc 63"/>
            <p:cNvSpPr>
              <a:spLocks/>
            </p:cNvSpPr>
            <p:nvPr/>
          </p:nvSpPr>
          <p:spPr bwMode="auto">
            <a:xfrm>
              <a:off x="4414" y="3101"/>
              <a:ext cx="100" cy="116"/>
            </a:xfrm>
            <a:custGeom>
              <a:avLst/>
              <a:gdLst>
                <a:gd name="T0" fmla="*/ 0 w 21600"/>
                <a:gd name="T1" fmla="*/ 0 h 21600"/>
                <a:gd name="T2" fmla="*/ 100 w 21600"/>
                <a:gd name="T3" fmla="*/ 116 h 21600"/>
                <a:gd name="T4" fmla="*/ 0 w 21600"/>
                <a:gd name="T5" fmla="*/ 11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1" name="Arc 64"/>
            <p:cNvSpPr>
              <a:spLocks/>
            </p:cNvSpPr>
            <p:nvPr/>
          </p:nvSpPr>
          <p:spPr bwMode="auto">
            <a:xfrm>
              <a:off x="4414" y="3212"/>
              <a:ext cx="100" cy="112"/>
            </a:xfrm>
            <a:custGeom>
              <a:avLst/>
              <a:gdLst>
                <a:gd name="T0" fmla="*/ 100 w 21600"/>
                <a:gd name="T1" fmla="*/ 0 h 21600"/>
                <a:gd name="T2" fmla="*/ 0 w 21600"/>
                <a:gd name="T3" fmla="*/ 112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2" name="Line 65"/>
            <p:cNvSpPr>
              <a:spLocks noChangeShapeType="1"/>
            </p:cNvSpPr>
            <p:nvPr/>
          </p:nvSpPr>
          <p:spPr bwMode="auto">
            <a:xfrm>
              <a:off x="4210" y="3464"/>
              <a:ext cx="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3" name="Line 66"/>
            <p:cNvSpPr>
              <a:spLocks noChangeShapeType="1"/>
            </p:cNvSpPr>
            <p:nvPr/>
          </p:nvSpPr>
          <p:spPr bwMode="auto">
            <a:xfrm>
              <a:off x="4210" y="3688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4" name="Line 67"/>
            <p:cNvSpPr>
              <a:spLocks noChangeShapeType="1"/>
            </p:cNvSpPr>
            <p:nvPr/>
          </p:nvSpPr>
          <p:spPr bwMode="auto">
            <a:xfrm>
              <a:off x="4206" y="3468"/>
              <a:ext cx="0" cy="2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5" name="Arc 68"/>
            <p:cNvSpPr>
              <a:spLocks/>
            </p:cNvSpPr>
            <p:nvPr/>
          </p:nvSpPr>
          <p:spPr bwMode="auto">
            <a:xfrm>
              <a:off x="4414" y="3469"/>
              <a:ext cx="100" cy="120"/>
            </a:xfrm>
            <a:custGeom>
              <a:avLst/>
              <a:gdLst>
                <a:gd name="T0" fmla="*/ 0 w 21600"/>
                <a:gd name="T1" fmla="*/ 0 h 21600"/>
                <a:gd name="T2" fmla="*/ 100 w 21600"/>
                <a:gd name="T3" fmla="*/ 120 h 21600"/>
                <a:gd name="T4" fmla="*/ 0 w 21600"/>
                <a:gd name="T5" fmla="*/ 12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6" name="Arc 69"/>
            <p:cNvSpPr>
              <a:spLocks/>
            </p:cNvSpPr>
            <p:nvPr/>
          </p:nvSpPr>
          <p:spPr bwMode="auto">
            <a:xfrm>
              <a:off x="4414" y="3576"/>
              <a:ext cx="100" cy="116"/>
            </a:xfrm>
            <a:custGeom>
              <a:avLst/>
              <a:gdLst>
                <a:gd name="T0" fmla="*/ 100 w 21600"/>
                <a:gd name="T1" fmla="*/ 0 h 21600"/>
                <a:gd name="T2" fmla="*/ 0 w 21600"/>
                <a:gd name="T3" fmla="*/ 116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7" name="Line 70"/>
            <p:cNvSpPr>
              <a:spLocks noChangeShapeType="1"/>
            </p:cNvSpPr>
            <p:nvPr/>
          </p:nvSpPr>
          <p:spPr bwMode="auto">
            <a:xfrm>
              <a:off x="4210" y="3744"/>
              <a:ext cx="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8" name="Line 71"/>
            <p:cNvSpPr>
              <a:spLocks noChangeShapeType="1"/>
            </p:cNvSpPr>
            <p:nvPr/>
          </p:nvSpPr>
          <p:spPr bwMode="auto">
            <a:xfrm>
              <a:off x="4210" y="3968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9" name="Line 72"/>
            <p:cNvSpPr>
              <a:spLocks noChangeShapeType="1"/>
            </p:cNvSpPr>
            <p:nvPr/>
          </p:nvSpPr>
          <p:spPr bwMode="auto">
            <a:xfrm flipV="1">
              <a:off x="4206" y="3740"/>
              <a:ext cx="0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40" name="Arc 73"/>
            <p:cNvSpPr>
              <a:spLocks/>
            </p:cNvSpPr>
            <p:nvPr/>
          </p:nvSpPr>
          <p:spPr bwMode="auto">
            <a:xfrm>
              <a:off x="4414" y="3749"/>
              <a:ext cx="100" cy="116"/>
            </a:xfrm>
            <a:custGeom>
              <a:avLst/>
              <a:gdLst>
                <a:gd name="T0" fmla="*/ 0 w 21600"/>
                <a:gd name="T1" fmla="*/ 0 h 21600"/>
                <a:gd name="T2" fmla="*/ 100 w 21600"/>
                <a:gd name="T3" fmla="*/ 116 h 21600"/>
                <a:gd name="T4" fmla="*/ 0 w 21600"/>
                <a:gd name="T5" fmla="*/ 11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41" name="Arc 74"/>
            <p:cNvSpPr>
              <a:spLocks/>
            </p:cNvSpPr>
            <p:nvPr/>
          </p:nvSpPr>
          <p:spPr bwMode="auto">
            <a:xfrm>
              <a:off x="4414" y="3856"/>
              <a:ext cx="100" cy="116"/>
            </a:xfrm>
            <a:custGeom>
              <a:avLst/>
              <a:gdLst>
                <a:gd name="T0" fmla="*/ 100 w 21600"/>
                <a:gd name="T1" fmla="*/ 0 h 21600"/>
                <a:gd name="T2" fmla="*/ 0 w 21600"/>
                <a:gd name="T3" fmla="*/ 116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42" name="Arc 75"/>
            <p:cNvSpPr>
              <a:spLocks/>
            </p:cNvSpPr>
            <p:nvPr/>
          </p:nvSpPr>
          <p:spPr bwMode="auto">
            <a:xfrm>
              <a:off x="4858" y="3760"/>
              <a:ext cx="320" cy="108"/>
            </a:xfrm>
            <a:custGeom>
              <a:avLst/>
              <a:gdLst>
                <a:gd name="T0" fmla="*/ 320 w 21600"/>
                <a:gd name="T1" fmla="*/ 0 h 21600"/>
                <a:gd name="T2" fmla="*/ 0 w 21600"/>
                <a:gd name="T3" fmla="*/ 108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43" name="Arc 76"/>
            <p:cNvSpPr>
              <a:spLocks/>
            </p:cNvSpPr>
            <p:nvPr/>
          </p:nvSpPr>
          <p:spPr bwMode="auto">
            <a:xfrm>
              <a:off x="4858" y="3669"/>
              <a:ext cx="320" cy="104"/>
            </a:xfrm>
            <a:custGeom>
              <a:avLst/>
              <a:gdLst>
                <a:gd name="T0" fmla="*/ 0 w 21600"/>
                <a:gd name="T1" fmla="*/ 0 h 21600"/>
                <a:gd name="T2" fmla="*/ 320 w 21600"/>
                <a:gd name="T3" fmla="*/ 104 h 21600"/>
                <a:gd name="T4" fmla="*/ 0 w 21600"/>
                <a:gd name="T5" fmla="*/ 10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44" name="Arc 77"/>
            <p:cNvSpPr>
              <a:spLocks/>
            </p:cNvSpPr>
            <p:nvPr/>
          </p:nvSpPr>
          <p:spPr bwMode="auto">
            <a:xfrm>
              <a:off x="4858" y="3669"/>
              <a:ext cx="48" cy="96"/>
            </a:xfrm>
            <a:custGeom>
              <a:avLst/>
              <a:gdLst>
                <a:gd name="T0" fmla="*/ 0 w 21600"/>
                <a:gd name="T1" fmla="*/ 0 h 21600"/>
                <a:gd name="T2" fmla="*/ 48 w 21600"/>
                <a:gd name="T3" fmla="*/ 96 h 21600"/>
                <a:gd name="T4" fmla="*/ 0 w 21600"/>
                <a:gd name="T5" fmla="*/ 9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45" name="Arc 78"/>
            <p:cNvSpPr>
              <a:spLocks/>
            </p:cNvSpPr>
            <p:nvPr/>
          </p:nvSpPr>
          <p:spPr bwMode="auto">
            <a:xfrm>
              <a:off x="4858" y="3760"/>
              <a:ext cx="48" cy="108"/>
            </a:xfrm>
            <a:custGeom>
              <a:avLst/>
              <a:gdLst>
                <a:gd name="T0" fmla="*/ 48 w 21600"/>
                <a:gd name="T1" fmla="*/ 0 h 21600"/>
                <a:gd name="T2" fmla="*/ 0 w 21600"/>
                <a:gd name="T3" fmla="*/ 108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46" name="Line 79"/>
            <p:cNvSpPr>
              <a:spLocks noChangeShapeType="1"/>
            </p:cNvSpPr>
            <p:nvPr/>
          </p:nvSpPr>
          <p:spPr bwMode="auto">
            <a:xfrm>
              <a:off x="4854" y="3540"/>
              <a:ext cx="0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47" name="Line 80"/>
            <p:cNvSpPr>
              <a:spLocks noChangeShapeType="1"/>
            </p:cNvSpPr>
            <p:nvPr/>
          </p:nvSpPr>
          <p:spPr bwMode="auto">
            <a:xfrm flipV="1">
              <a:off x="4854" y="3860"/>
              <a:ext cx="0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48" name="Line 81"/>
            <p:cNvSpPr>
              <a:spLocks noChangeShapeType="1"/>
            </p:cNvSpPr>
            <p:nvPr/>
          </p:nvSpPr>
          <p:spPr bwMode="auto">
            <a:xfrm>
              <a:off x="4858" y="3760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49" name="Line 82"/>
            <p:cNvSpPr>
              <a:spLocks noChangeShapeType="1"/>
            </p:cNvSpPr>
            <p:nvPr/>
          </p:nvSpPr>
          <p:spPr bwMode="auto">
            <a:xfrm>
              <a:off x="4122" y="2568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50" name="Rectangle 83"/>
            <p:cNvSpPr>
              <a:spLocks noChangeArrowheads="1"/>
            </p:cNvSpPr>
            <p:nvPr/>
          </p:nvSpPr>
          <p:spPr bwMode="auto">
            <a:xfrm>
              <a:off x="3926" y="2504"/>
              <a:ext cx="23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C0</a:t>
              </a:r>
            </a:p>
          </p:txBody>
        </p:sp>
        <p:sp>
          <p:nvSpPr>
            <p:cNvPr id="39051" name="Line 84"/>
            <p:cNvSpPr>
              <a:spLocks noChangeShapeType="1"/>
            </p:cNvSpPr>
            <p:nvPr/>
          </p:nvSpPr>
          <p:spPr bwMode="auto">
            <a:xfrm>
              <a:off x="2658" y="2568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52" name="Rectangle 85"/>
            <p:cNvSpPr>
              <a:spLocks noChangeArrowheads="1"/>
            </p:cNvSpPr>
            <p:nvPr/>
          </p:nvSpPr>
          <p:spPr bwMode="auto">
            <a:xfrm>
              <a:off x="2502" y="2496"/>
              <a:ext cx="24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C0</a:t>
              </a:r>
            </a:p>
          </p:txBody>
        </p:sp>
        <p:sp>
          <p:nvSpPr>
            <p:cNvPr id="39053" name="Line 86"/>
            <p:cNvSpPr>
              <a:spLocks noChangeShapeType="1"/>
            </p:cNvSpPr>
            <p:nvPr/>
          </p:nvSpPr>
          <p:spPr bwMode="auto">
            <a:xfrm>
              <a:off x="1298" y="3120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54" name="Rectangle 87"/>
            <p:cNvSpPr>
              <a:spLocks noChangeArrowheads="1"/>
            </p:cNvSpPr>
            <p:nvPr/>
          </p:nvSpPr>
          <p:spPr bwMode="auto">
            <a:xfrm>
              <a:off x="1110" y="3056"/>
              <a:ext cx="216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C0</a:t>
              </a:r>
            </a:p>
          </p:txBody>
        </p:sp>
        <p:sp>
          <p:nvSpPr>
            <p:cNvPr id="39055" name="Line 88"/>
            <p:cNvSpPr>
              <a:spLocks noChangeShapeType="1"/>
            </p:cNvSpPr>
            <p:nvPr/>
          </p:nvSpPr>
          <p:spPr bwMode="auto">
            <a:xfrm>
              <a:off x="1298" y="2568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56" name="Rectangle 89"/>
            <p:cNvSpPr>
              <a:spLocks noChangeArrowheads="1"/>
            </p:cNvSpPr>
            <p:nvPr/>
          </p:nvSpPr>
          <p:spPr bwMode="auto">
            <a:xfrm>
              <a:off x="1110" y="2504"/>
              <a:ext cx="216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C0</a:t>
              </a:r>
            </a:p>
          </p:txBody>
        </p:sp>
        <p:sp>
          <p:nvSpPr>
            <p:cNvPr id="39057" name="Line 90"/>
            <p:cNvSpPr>
              <a:spLocks noChangeShapeType="1"/>
            </p:cNvSpPr>
            <p:nvPr/>
          </p:nvSpPr>
          <p:spPr bwMode="auto">
            <a:xfrm>
              <a:off x="4122" y="2656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58" name="Rectangle 91"/>
            <p:cNvSpPr>
              <a:spLocks noChangeArrowheads="1"/>
            </p:cNvSpPr>
            <p:nvPr/>
          </p:nvSpPr>
          <p:spPr bwMode="auto">
            <a:xfrm>
              <a:off x="3926" y="2600"/>
              <a:ext cx="23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P0</a:t>
              </a:r>
            </a:p>
          </p:txBody>
        </p:sp>
        <p:sp>
          <p:nvSpPr>
            <p:cNvPr id="39059" name="Line 92"/>
            <p:cNvSpPr>
              <a:spLocks noChangeShapeType="1"/>
            </p:cNvSpPr>
            <p:nvPr/>
          </p:nvSpPr>
          <p:spPr bwMode="auto">
            <a:xfrm>
              <a:off x="2658" y="2656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60" name="Rectangle 93"/>
            <p:cNvSpPr>
              <a:spLocks noChangeArrowheads="1"/>
            </p:cNvSpPr>
            <p:nvPr/>
          </p:nvSpPr>
          <p:spPr bwMode="auto">
            <a:xfrm>
              <a:off x="2502" y="2592"/>
              <a:ext cx="24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P0</a:t>
              </a:r>
            </a:p>
          </p:txBody>
        </p:sp>
        <p:sp>
          <p:nvSpPr>
            <p:cNvPr id="39061" name="Line 94"/>
            <p:cNvSpPr>
              <a:spLocks noChangeShapeType="1"/>
            </p:cNvSpPr>
            <p:nvPr/>
          </p:nvSpPr>
          <p:spPr bwMode="auto">
            <a:xfrm>
              <a:off x="1298" y="3208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62" name="Rectangle 95"/>
            <p:cNvSpPr>
              <a:spLocks noChangeArrowheads="1"/>
            </p:cNvSpPr>
            <p:nvPr/>
          </p:nvSpPr>
          <p:spPr bwMode="auto">
            <a:xfrm>
              <a:off x="1110" y="3152"/>
              <a:ext cx="216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P0</a:t>
              </a:r>
            </a:p>
          </p:txBody>
        </p:sp>
        <p:sp>
          <p:nvSpPr>
            <p:cNvPr id="39063" name="Line 96"/>
            <p:cNvSpPr>
              <a:spLocks noChangeShapeType="1"/>
            </p:cNvSpPr>
            <p:nvPr/>
          </p:nvSpPr>
          <p:spPr bwMode="auto">
            <a:xfrm>
              <a:off x="1298" y="2656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64" name="Rectangle 97"/>
            <p:cNvSpPr>
              <a:spLocks noChangeArrowheads="1"/>
            </p:cNvSpPr>
            <p:nvPr/>
          </p:nvSpPr>
          <p:spPr bwMode="auto">
            <a:xfrm>
              <a:off x="1110" y="2600"/>
              <a:ext cx="216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P0</a:t>
              </a:r>
            </a:p>
          </p:txBody>
        </p:sp>
        <p:sp>
          <p:nvSpPr>
            <p:cNvPr id="39065" name="Line 98"/>
            <p:cNvSpPr>
              <a:spLocks noChangeShapeType="1"/>
            </p:cNvSpPr>
            <p:nvPr/>
          </p:nvSpPr>
          <p:spPr bwMode="auto">
            <a:xfrm>
              <a:off x="1690" y="2608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66" name="Line 99"/>
            <p:cNvSpPr>
              <a:spLocks noChangeShapeType="1"/>
            </p:cNvSpPr>
            <p:nvPr/>
          </p:nvSpPr>
          <p:spPr bwMode="auto">
            <a:xfrm>
              <a:off x="1778" y="2608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67" name="Line 100"/>
            <p:cNvSpPr>
              <a:spLocks noChangeShapeType="1"/>
            </p:cNvSpPr>
            <p:nvPr/>
          </p:nvSpPr>
          <p:spPr bwMode="auto">
            <a:xfrm>
              <a:off x="4122" y="3072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68" name="Rectangle 101"/>
            <p:cNvSpPr>
              <a:spLocks noChangeArrowheads="1"/>
            </p:cNvSpPr>
            <p:nvPr/>
          </p:nvSpPr>
          <p:spPr bwMode="auto">
            <a:xfrm>
              <a:off x="3926" y="3016"/>
              <a:ext cx="23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G0</a:t>
              </a:r>
            </a:p>
          </p:txBody>
        </p:sp>
        <p:sp>
          <p:nvSpPr>
            <p:cNvPr id="39069" name="Line 102"/>
            <p:cNvSpPr>
              <a:spLocks noChangeShapeType="1"/>
            </p:cNvSpPr>
            <p:nvPr/>
          </p:nvSpPr>
          <p:spPr bwMode="auto">
            <a:xfrm>
              <a:off x="2658" y="2984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70" name="Rectangle 103"/>
            <p:cNvSpPr>
              <a:spLocks noChangeArrowheads="1"/>
            </p:cNvSpPr>
            <p:nvPr/>
          </p:nvSpPr>
          <p:spPr bwMode="auto">
            <a:xfrm>
              <a:off x="2502" y="2912"/>
              <a:ext cx="24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G0</a:t>
              </a:r>
            </a:p>
          </p:txBody>
        </p:sp>
        <p:sp>
          <p:nvSpPr>
            <p:cNvPr id="39071" name="Line 104"/>
            <p:cNvSpPr>
              <a:spLocks noChangeShapeType="1"/>
            </p:cNvSpPr>
            <p:nvPr/>
          </p:nvSpPr>
          <p:spPr bwMode="auto">
            <a:xfrm>
              <a:off x="1298" y="3440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72" name="Rectangle 105"/>
            <p:cNvSpPr>
              <a:spLocks noChangeArrowheads="1"/>
            </p:cNvSpPr>
            <p:nvPr/>
          </p:nvSpPr>
          <p:spPr bwMode="auto">
            <a:xfrm>
              <a:off x="1110" y="3384"/>
              <a:ext cx="216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G0</a:t>
              </a:r>
            </a:p>
          </p:txBody>
        </p:sp>
        <p:sp>
          <p:nvSpPr>
            <p:cNvPr id="39073" name="Line 106"/>
            <p:cNvSpPr>
              <a:spLocks noChangeShapeType="1"/>
            </p:cNvSpPr>
            <p:nvPr/>
          </p:nvSpPr>
          <p:spPr bwMode="auto">
            <a:xfrm>
              <a:off x="1778" y="2704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74" name="Line 107"/>
            <p:cNvSpPr>
              <a:spLocks noChangeShapeType="1"/>
            </p:cNvSpPr>
            <p:nvPr/>
          </p:nvSpPr>
          <p:spPr bwMode="auto">
            <a:xfrm>
              <a:off x="1774" y="2708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75" name="Line 108"/>
            <p:cNvSpPr>
              <a:spLocks noChangeShapeType="1"/>
            </p:cNvSpPr>
            <p:nvPr/>
          </p:nvSpPr>
          <p:spPr bwMode="auto">
            <a:xfrm>
              <a:off x="1298" y="2792"/>
              <a:ext cx="4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76" name="Rectangle 109"/>
            <p:cNvSpPr>
              <a:spLocks noChangeArrowheads="1"/>
            </p:cNvSpPr>
            <p:nvPr/>
          </p:nvSpPr>
          <p:spPr bwMode="auto">
            <a:xfrm>
              <a:off x="1110" y="2736"/>
              <a:ext cx="216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G0</a:t>
              </a:r>
            </a:p>
          </p:txBody>
        </p:sp>
        <p:sp>
          <p:nvSpPr>
            <p:cNvPr id="39077" name="Line 110"/>
            <p:cNvSpPr>
              <a:spLocks noChangeShapeType="1"/>
            </p:cNvSpPr>
            <p:nvPr/>
          </p:nvSpPr>
          <p:spPr bwMode="auto">
            <a:xfrm>
              <a:off x="2162" y="2656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78" name="Rectangle 111"/>
            <p:cNvSpPr>
              <a:spLocks noChangeArrowheads="1"/>
            </p:cNvSpPr>
            <p:nvPr/>
          </p:nvSpPr>
          <p:spPr bwMode="auto">
            <a:xfrm>
              <a:off x="2246" y="2616"/>
              <a:ext cx="20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C1</a:t>
              </a:r>
            </a:p>
          </p:txBody>
        </p:sp>
        <p:sp>
          <p:nvSpPr>
            <p:cNvPr id="39079" name="Line 112"/>
            <p:cNvSpPr>
              <a:spLocks noChangeShapeType="1"/>
            </p:cNvSpPr>
            <p:nvPr/>
          </p:nvSpPr>
          <p:spPr bwMode="auto">
            <a:xfrm>
              <a:off x="4122" y="3168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0" name="Rectangle 113"/>
            <p:cNvSpPr>
              <a:spLocks noChangeArrowheads="1"/>
            </p:cNvSpPr>
            <p:nvPr/>
          </p:nvSpPr>
          <p:spPr bwMode="auto">
            <a:xfrm>
              <a:off x="3926" y="3124"/>
              <a:ext cx="23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P1</a:t>
              </a:r>
            </a:p>
          </p:txBody>
        </p:sp>
        <p:sp>
          <p:nvSpPr>
            <p:cNvPr id="39081" name="Line 114"/>
            <p:cNvSpPr>
              <a:spLocks noChangeShapeType="1"/>
            </p:cNvSpPr>
            <p:nvPr/>
          </p:nvSpPr>
          <p:spPr bwMode="auto">
            <a:xfrm>
              <a:off x="4122" y="2752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2" name="Rectangle 115"/>
            <p:cNvSpPr>
              <a:spLocks noChangeArrowheads="1"/>
            </p:cNvSpPr>
            <p:nvPr/>
          </p:nvSpPr>
          <p:spPr bwMode="auto">
            <a:xfrm>
              <a:off x="3926" y="2698"/>
              <a:ext cx="23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P1</a:t>
              </a:r>
            </a:p>
          </p:txBody>
        </p:sp>
        <p:sp>
          <p:nvSpPr>
            <p:cNvPr id="39083" name="Line 116"/>
            <p:cNvSpPr>
              <a:spLocks noChangeShapeType="1"/>
            </p:cNvSpPr>
            <p:nvPr/>
          </p:nvSpPr>
          <p:spPr bwMode="auto">
            <a:xfrm>
              <a:off x="2658" y="3072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4" name="Rectangle 117"/>
            <p:cNvSpPr>
              <a:spLocks noChangeArrowheads="1"/>
            </p:cNvSpPr>
            <p:nvPr/>
          </p:nvSpPr>
          <p:spPr bwMode="auto">
            <a:xfrm>
              <a:off x="2502" y="3008"/>
              <a:ext cx="24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P1</a:t>
              </a:r>
            </a:p>
          </p:txBody>
        </p:sp>
        <p:sp>
          <p:nvSpPr>
            <p:cNvPr id="39085" name="Line 118"/>
            <p:cNvSpPr>
              <a:spLocks noChangeShapeType="1"/>
            </p:cNvSpPr>
            <p:nvPr/>
          </p:nvSpPr>
          <p:spPr bwMode="auto">
            <a:xfrm>
              <a:off x="2658" y="2752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6" name="Rectangle 119"/>
            <p:cNvSpPr>
              <a:spLocks noChangeArrowheads="1"/>
            </p:cNvSpPr>
            <p:nvPr/>
          </p:nvSpPr>
          <p:spPr bwMode="auto">
            <a:xfrm>
              <a:off x="2502" y="2680"/>
              <a:ext cx="24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P1</a:t>
              </a:r>
            </a:p>
          </p:txBody>
        </p:sp>
        <p:sp>
          <p:nvSpPr>
            <p:cNvPr id="39087" name="Line 120"/>
            <p:cNvSpPr>
              <a:spLocks noChangeShapeType="1"/>
            </p:cNvSpPr>
            <p:nvPr/>
          </p:nvSpPr>
          <p:spPr bwMode="auto">
            <a:xfrm>
              <a:off x="1298" y="3304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8" name="Rectangle 121"/>
            <p:cNvSpPr>
              <a:spLocks noChangeArrowheads="1"/>
            </p:cNvSpPr>
            <p:nvPr/>
          </p:nvSpPr>
          <p:spPr bwMode="auto">
            <a:xfrm>
              <a:off x="1110" y="3248"/>
              <a:ext cx="216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P1</a:t>
              </a:r>
            </a:p>
          </p:txBody>
        </p:sp>
        <p:sp>
          <p:nvSpPr>
            <p:cNvPr id="39089" name="Line 122"/>
            <p:cNvSpPr>
              <a:spLocks noChangeShapeType="1"/>
            </p:cNvSpPr>
            <p:nvPr/>
          </p:nvSpPr>
          <p:spPr bwMode="auto">
            <a:xfrm>
              <a:off x="1298" y="3536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90" name="Rectangle 123"/>
            <p:cNvSpPr>
              <a:spLocks noChangeArrowheads="1"/>
            </p:cNvSpPr>
            <p:nvPr/>
          </p:nvSpPr>
          <p:spPr bwMode="auto">
            <a:xfrm>
              <a:off x="1110" y="3472"/>
              <a:ext cx="216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P1</a:t>
              </a:r>
            </a:p>
          </p:txBody>
        </p:sp>
        <p:sp>
          <p:nvSpPr>
            <p:cNvPr id="39091" name="Line 124"/>
            <p:cNvSpPr>
              <a:spLocks noChangeShapeType="1"/>
            </p:cNvSpPr>
            <p:nvPr/>
          </p:nvSpPr>
          <p:spPr bwMode="auto">
            <a:xfrm>
              <a:off x="1778" y="3400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92" name="Line 125"/>
            <p:cNvSpPr>
              <a:spLocks noChangeShapeType="1"/>
            </p:cNvSpPr>
            <p:nvPr/>
          </p:nvSpPr>
          <p:spPr bwMode="auto">
            <a:xfrm>
              <a:off x="1690" y="3208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93" name="Line 126"/>
            <p:cNvSpPr>
              <a:spLocks noChangeShapeType="1"/>
            </p:cNvSpPr>
            <p:nvPr/>
          </p:nvSpPr>
          <p:spPr bwMode="auto">
            <a:xfrm>
              <a:off x="1774" y="3212"/>
              <a:ext cx="0" cy="1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94" name="Line 127"/>
            <p:cNvSpPr>
              <a:spLocks noChangeShapeType="1"/>
            </p:cNvSpPr>
            <p:nvPr/>
          </p:nvSpPr>
          <p:spPr bwMode="auto">
            <a:xfrm>
              <a:off x="1690" y="3488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95" name="Line 128"/>
            <p:cNvSpPr>
              <a:spLocks noChangeShapeType="1"/>
            </p:cNvSpPr>
            <p:nvPr/>
          </p:nvSpPr>
          <p:spPr bwMode="auto">
            <a:xfrm>
              <a:off x="1778" y="3488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96" name="Line 129"/>
            <p:cNvSpPr>
              <a:spLocks noChangeShapeType="1"/>
            </p:cNvSpPr>
            <p:nvPr/>
          </p:nvSpPr>
          <p:spPr bwMode="auto">
            <a:xfrm>
              <a:off x="4122" y="3488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97" name="Rectangle 130"/>
            <p:cNvSpPr>
              <a:spLocks noChangeArrowheads="1"/>
            </p:cNvSpPr>
            <p:nvPr/>
          </p:nvSpPr>
          <p:spPr bwMode="auto">
            <a:xfrm>
              <a:off x="3926" y="3432"/>
              <a:ext cx="23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G1</a:t>
              </a:r>
            </a:p>
          </p:txBody>
        </p:sp>
        <p:sp>
          <p:nvSpPr>
            <p:cNvPr id="39098" name="Line 131"/>
            <p:cNvSpPr>
              <a:spLocks noChangeShapeType="1"/>
            </p:cNvSpPr>
            <p:nvPr/>
          </p:nvSpPr>
          <p:spPr bwMode="auto">
            <a:xfrm>
              <a:off x="2658" y="3352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99" name="Rectangle 132"/>
            <p:cNvSpPr>
              <a:spLocks noChangeArrowheads="1"/>
            </p:cNvSpPr>
            <p:nvPr/>
          </p:nvSpPr>
          <p:spPr bwMode="auto">
            <a:xfrm>
              <a:off x="2502" y="3280"/>
              <a:ext cx="24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G1</a:t>
              </a:r>
            </a:p>
          </p:txBody>
        </p:sp>
        <p:sp>
          <p:nvSpPr>
            <p:cNvPr id="39100" name="Line 133"/>
            <p:cNvSpPr>
              <a:spLocks noChangeShapeType="1"/>
            </p:cNvSpPr>
            <p:nvPr/>
          </p:nvSpPr>
          <p:spPr bwMode="auto">
            <a:xfrm>
              <a:off x="1778" y="3576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01" name="Line 134"/>
            <p:cNvSpPr>
              <a:spLocks noChangeShapeType="1"/>
            </p:cNvSpPr>
            <p:nvPr/>
          </p:nvSpPr>
          <p:spPr bwMode="auto">
            <a:xfrm>
              <a:off x="1774" y="3580"/>
              <a:ext cx="0" cy="1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02" name="Line 135"/>
            <p:cNvSpPr>
              <a:spLocks noChangeShapeType="1"/>
            </p:cNvSpPr>
            <p:nvPr/>
          </p:nvSpPr>
          <p:spPr bwMode="auto">
            <a:xfrm>
              <a:off x="1298" y="3760"/>
              <a:ext cx="4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03" name="Rectangle 136"/>
            <p:cNvSpPr>
              <a:spLocks noChangeArrowheads="1"/>
            </p:cNvSpPr>
            <p:nvPr/>
          </p:nvSpPr>
          <p:spPr bwMode="auto">
            <a:xfrm>
              <a:off x="1110" y="3696"/>
              <a:ext cx="216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G1</a:t>
              </a:r>
            </a:p>
          </p:txBody>
        </p:sp>
        <p:sp>
          <p:nvSpPr>
            <p:cNvPr id="39104" name="Line 137"/>
            <p:cNvSpPr>
              <a:spLocks noChangeShapeType="1"/>
            </p:cNvSpPr>
            <p:nvPr/>
          </p:nvSpPr>
          <p:spPr bwMode="auto">
            <a:xfrm>
              <a:off x="2162" y="3488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05" name="Rectangle 138"/>
            <p:cNvSpPr>
              <a:spLocks noChangeArrowheads="1"/>
            </p:cNvSpPr>
            <p:nvPr/>
          </p:nvSpPr>
          <p:spPr bwMode="auto">
            <a:xfrm>
              <a:off x="2246" y="3448"/>
              <a:ext cx="20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C2</a:t>
              </a:r>
            </a:p>
          </p:txBody>
        </p:sp>
        <p:sp>
          <p:nvSpPr>
            <p:cNvPr id="39106" name="Line 139"/>
            <p:cNvSpPr>
              <a:spLocks noChangeShapeType="1"/>
            </p:cNvSpPr>
            <p:nvPr/>
          </p:nvSpPr>
          <p:spPr bwMode="auto">
            <a:xfrm>
              <a:off x="4122" y="3576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07" name="Rectangle 140"/>
            <p:cNvSpPr>
              <a:spLocks noChangeArrowheads="1"/>
            </p:cNvSpPr>
            <p:nvPr/>
          </p:nvSpPr>
          <p:spPr bwMode="auto">
            <a:xfrm>
              <a:off x="3926" y="3530"/>
              <a:ext cx="23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P2</a:t>
              </a:r>
            </a:p>
          </p:txBody>
        </p:sp>
        <p:sp>
          <p:nvSpPr>
            <p:cNvPr id="39108" name="Line 141"/>
            <p:cNvSpPr>
              <a:spLocks noChangeShapeType="1"/>
            </p:cNvSpPr>
            <p:nvPr/>
          </p:nvSpPr>
          <p:spPr bwMode="auto">
            <a:xfrm>
              <a:off x="4122" y="3256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09" name="Rectangle 142"/>
            <p:cNvSpPr>
              <a:spLocks noChangeArrowheads="1"/>
            </p:cNvSpPr>
            <p:nvPr/>
          </p:nvSpPr>
          <p:spPr bwMode="auto">
            <a:xfrm>
              <a:off x="3926" y="3220"/>
              <a:ext cx="23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P2</a:t>
              </a:r>
            </a:p>
          </p:txBody>
        </p:sp>
        <p:sp>
          <p:nvSpPr>
            <p:cNvPr id="39110" name="Line 143"/>
            <p:cNvSpPr>
              <a:spLocks noChangeShapeType="1"/>
            </p:cNvSpPr>
            <p:nvPr/>
          </p:nvSpPr>
          <p:spPr bwMode="auto">
            <a:xfrm>
              <a:off x="4122" y="2840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1" name="Rectangle 144"/>
            <p:cNvSpPr>
              <a:spLocks noChangeArrowheads="1"/>
            </p:cNvSpPr>
            <p:nvPr/>
          </p:nvSpPr>
          <p:spPr bwMode="auto">
            <a:xfrm>
              <a:off x="3926" y="2784"/>
              <a:ext cx="23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P2</a:t>
              </a:r>
            </a:p>
          </p:txBody>
        </p:sp>
        <p:sp>
          <p:nvSpPr>
            <p:cNvPr id="39112" name="Line 145"/>
            <p:cNvSpPr>
              <a:spLocks noChangeShapeType="1"/>
            </p:cNvSpPr>
            <p:nvPr/>
          </p:nvSpPr>
          <p:spPr bwMode="auto">
            <a:xfrm>
              <a:off x="2658" y="3440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3" name="Rectangle 146"/>
            <p:cNvSpPr>
              <a:spLocks noChangeArrowheads="1"/>
            </p:cNvSpPr>
            <p:nvPr/>
          </p:nvSpPr>
          <p:spPr bwMode="auto">
            <a:xfrm>
              <a:off x="2502" y="3376"/>
              <a:ext cx="24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P2</a:t>
              </a:r>
            </a:p>
          </p:txBody>
        </p:sp>
        <p:sp>
          <p:nvSpPr>
            <p:cNvPr id="39114" name="Line 147"/>
            <p:cNvSpPr>
              <a:spLocks noChangeShapeType="1"/>
            </p:cNvSpPr>
            <p:nvPr/>
          </p:nvSpPr>
          <p:spPr bwMode="auto">
            <a:xfrm>
              <a:off x="2658" y="3168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5" name="Rectangle 148"/>
            <p:cNvSpPr>
              <a:spLocks noChangeArrowheads="1"/>
            </p:cNvSpPr>
            <p:nvPr/>
          </p:nvSpPr>
          <p:spPr bwMode="auto">
            <a:xfrm>
              <a:off x="2502" y="3096"/>
              <a:ext cx="24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P2</a:t>
              </a:r>
            </a:p>
          </p:txBody>
        </p:sp>
        <p:sp>
          <p:nvSpPr>
            <p:cNvPr id="39116" name="Line 149"/>
            <p:cNvSpPr>
              <a:spLocks noChangeShapeType="1"/>
            </p:cNvSpPr>
            <p:nvPr/>
          </p:nvSpPr>
          <p:spPr bwMode="auto">
            <a:xfrm>
              <a:off x="2658" y="2840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7" name="Rectangle 150"/>
            <p:cNvSpPr>
              <a:spLocks noChangeArrowheads="1"/>
            </p:cNvSpPr>
            <p:nvPr/>
          </p:nvSpPr>
          <p:spPr bwMode="auto">
            <a:xfrm>
              <a:off x="2502" y="2776"/>
              <a:ext cx="24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P2</a:t>
              </a:r>
            </a:p>
          </p:txBody>
        </p:sp>
        <p:sp>
          <p:nvSpPr>
            <p:cNvPr id="39118" name="Line 151"/>
            <p:cNvSpPr>
              <a:spLocks noChangeShapeType="1"/>
            </p:cNvSpPr>
            <p:nvPr/>
          </p:nvSpPr>
          <p:spPr bwMode="auto">
            <a:xfrm>
              <a:off x="3266" y="3208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9" name="Line 152"/>
            <p:cNvSpPr>
              <a:spLocks noChangeShapeType="1"/>
            </p:cNvSpPr>
            <p:nvPr/>
          </p:nvSpPr>
          <p:spPr bwMode="auto">
            <a:xfrm>
              <a:off x="3050" y="2704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20" name="Line 153"/>
            <p:cNvSpPr>
              <a:spLocks noChangeShapeType="1"/>
            </p:cNvSpPr>
            <p:nvPr/>
          </p:nvSpPr>
          <p:spPr bwMode="auto">
            <a:xfrm>
              <a:off x="3138" y="2704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21" name="Line 154"/>
            <p:cNvSpPr>
              <a:spLocks noChangeShapeType="1"/>
            </p:cNvSpPr>
            <p:nvPr/>
          </p:nvSpPr>
          <p:spPr bwMode="auto">
            <a:xfrm>
              <a:off x="3262" y="2708"/>
              <a:ext cx="0" cy="4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22" name="Line 155"/>
            <p:cNvSpPr>
              <a:spLocks noChangeShapeType="1"/>
            </p:cNvSpPr>
            <p:nvPr/>
          </p:nvSpPr>
          <p:spPr bwMode="auto">
            <a:xfrm>
              <a:off x="3266" y="3304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23" name="Line 156"/>
            <p:cNvSpPr>
              <a:spLocks noChangeShapeType="1"/>
            </p:cNvSpPr>
            <p:nvPr/>
          </p:nvSpPr>
          <p:spPr bwMode="auto">
            <a:xfrm>
              <a:off x="3050" y="3072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24" name="Line 157"/>
            <p:cNvSpPr>
              <a:spLocks noChangeShapeType="1"/>
            </p:cNvSpPr>
            <p:nvPr/>
          </p:nvSpPr>
          <p:spPr bwMode="auto">
            <a:xfrm>
              <a:off x="3138" y="3072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25" name="Line 158"/>
            <p:cNvSpPr>
              <a:spLocks noChangeShapeType="1"/>
            </p:cNvSpPr>
            <p:nvPr/>
          </p:nvSpPr>
          <p:spPr bwMode="auto">
            <a:xfrm>
              <a:off x="3174" y="3076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26" name="Line 159"/>
            <p:cNvSpPr>
              <a:spLocks noChangeShapeType="1"/>
            </p:cNvSpPr>
            <p:nvPr/>
          </p:nvSpPr>
          <p:spPr bwMode="auto">
            <a:xfrm>
              <a:off x="3178" y="3304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27" name="Line 160"/>
            <p:cNvSpPr>
              <a:spLocks noChangeShapeType="1"/>
            </p:cNvSpPr>
            <p:nvPr/>
          </p:nvSpPr>
          <p:spPr bwMode="auto">
            <a:xfrm>
              <a:off x="3266" y="3400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28" name="Line 161"/>
            <p:cNvSpPr>
              <a:spLocks noChangeShapeType="1"/>
            </p:cNvSpPr>
            <p:nvPr/>
          </p:nvSpPr>
          <p:spPr bwMode="auto">
            <a:xfrm>
              <a:off x="3050" y="3400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29" name="Line 162"/>
            <p:cNvSpPr>
              <a:spLocks noChangeShapeType="1"/>
            </p:cNvSpPr>
            <p:nvPr/>
          </p:nvSpPr>
          <p:spPr bwMode="auto">
            <a:xfrm>
              <a:off x="3138" y="3400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0" name="Line 163"/>
            <p:cNvSpPr>
              <a:spLocks noChangeShapeType="1"/>
            </p:cNvSpPr>
            <p:nvPr/>
          </p:nvSpPr>
          <p:spPr bwMode="auto">
            <a:xfrm>
              <a:off x="4122" y="3808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1" name="Rectangle 164"/>
            <p:cNvSpPr>
              <a:spLocks noChangeArrowheads="1"/>
            </p:cNvSpPr>
            <p:nvPr/>
          </p:nvSpPr>
          <p:spPr bwMode="auto">
            <a:xfrm>
              <a:off x="3926" y="3764"/>
              <a:ext cx="23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G2</a:t>
              </a:r>
            </a:p>
          </p:txBody>
        </p:sp>
        <p:sp>
          <p:nvSpPr>
            <p:cNvPr id="39132" name="Line 165"/>
            <p:cNvSpPr>
              <a:spLocks noChangeShapeType="1"/>
            </p:cNvSpPr>
            <p:nvPr/>
          </p:nvSpPr>
          <p:spPr bwMode="auto">
            <a:xfrm>
              <a:off x="3266" y="3488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3" name="Line 166"/>
            <p:cNvSpPr>
              <a:spLocks noChangeShapeType="1"/>
            </p:cNvSpPr>
            <p:nvPr/>
          </p:nvSpPr>
          <p:spPr bwMode="auto">
            <a:xfrm>
              <a:off x="3262" y="3492"/>
              <a:ext cx="0" cy="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4" name="Line 167"/>
            <p:cNvSpPr>
              <a:spLocks noChangeShapeType="1"/>
            </p:cNvSpPr>
            <p:nvPr/>
          </p:nvSpPr>
          <p:spPr bwMode="auto">
            <a:xfrm>
              <a:off x="2658" y="3664"/>
              <a:ext cx="6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5" name="Rectangle 168"/>
            <p:cNvSpPr>
              <a:spLocks noChangeArrowheads="1"/>
            </p:cNvSpPr>
            <p:nvPr/>
          </p:nvSpPr>
          <p:spPr bwMode="auto">
            <a:xfrm>
              <a:off x="2502" y="3600"/>
              <a:ext cx="24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G2</a:t>
              </a:r>
            </a:p>
          </p:txBody>
        </p:sp>
        <p:sp>
          <p:nvSpPr>
            <p:cNvPr id="39136" name="Line 169"/>
            <p:cNvSpPr>
              <a:spLocks noChangeShapeType="1"/>
            </p:cNvSpPr>
            <p:nvPr/>
          </p:nvSpPr>
          <p:spPr bwMode="auto">
            <a:xfrm>
              <a:off x="3658" y="335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7" name="Rectangle 170"/>
            <p:cNvSpPr>
              <a:spLocks noChangeArrowheads="1"/>
            </p:cNvSpPr>
            <p:nvPr/>
          </p:nvSpPr>
          <p:spPr bwMode="auto">
            <a:xfrm>
              <a:off x="3734" y="3304"/>
              <a:ext cx="2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C3</a:t>
              </a:r>
            </a:p>
          </p:txBody>
        </p:sp>
        <p:sp>
          <p:nvSpPr>
            <p:cNvPr id="39138" name="Line 171"/>
            <p:cNvSpPr>
              <a:spLocks noChangeShapeType="1"/>
            </p:cNvSpPr>
            <p:nvPr/>
          </p:nvSpPr>
          <p:spPr bwMode="auto">
            <a:xfrm>
              <a:off x="4122" y="3896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9" name="Rectangle 172"/>
            <p:cNvSpPr>
              <a:spLocks noChangeArrowheads="1"/>
            </p:cNvSpPr>
            <p:nvPr/>
          </p:nvSpPr>
          <p:spPr bwMode="auto">
            <a:xfrm>
              <a:off x="3926" y="3860"/>
              <a:ext cx="23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P3</a:t>
              </a:r>
            </a:p>
          </p:txBody>
        </p:sp>
        <p:sp>
          <p:nvSpPr>
            <p:cNvPr id="39140" name="Line 173"/>
            <p:cNvSpPr>
              <a:spLocks noChangeShapeType="1"/>
            </p:cNvSpPr>
            <p:nvPr/>
          </p:nvSpPr>
          <p:spPr bwMode="auto">
            <a:xfrm>
              <a:off x="4122" y="3664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41" name="Rectangle 174"/>
            <p:cNvSpPr>
              <a:spLocks noChangeArrowheads="1"/>
            </p:cNvSpPr>
            <p:nvPr/>
          </p:nvSpPr>
          <p:spPr bwMode="auto">
            <a:xfrm>
              <a:off x="3926" y="3618"/>
              <a:ext cx="23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P3</a:t>
              </a:r>
            </a:p>
          </p:txBody>
        </p:sp>
        <p:sp>
          <p:nvSpPr>
            <p:cNvPr id="39142" name="Line 175"/>
            <p:cNvSpPr>
              <a:spLocks noChangeShapeType="1"/>
            </p:cNvSpPr>
            <p:nvPr/>
          </p:nvSpPr>
          <p:spPr bwMode="auto">
            <a:xfrm>
              <a:off x="4122" y="3352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43" name="Rectangle 176"/>
            <p:cNvSpPr>
              <a:spLocks noChangeArrowheads="1"/>
            </p:cNvSpPr>
            <p:nvPr/>
          </p:nvSpPr>
          <p:spPr bwMode="auto">
            <a:xfrm>
              <a:off x="3926" y="3328"/>
              <a:ext cx="23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P3</a:t>
              </a:r>
            </a:p>
          </p:txBody>
        </p:sp>
        <p:sp>
          <p:nvSpPr>
            <p:cNvPr id="39144" name="Line 177"/>
            <p:cNvSpPr>
              <a:spLocks noChangeShapeType="1"/>
            </p:cNvSpPr>
            <p:nvPr/>
          </p:nvSpPr>
          <p:spPr bwMode="auto">
            <a:xfrm>
              <a:off x="4122" y="2936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45" name="Rectangle 178"/>
            <p:cNvSpPr>
              <a:spLocks noChangeArrowheads="1"/>
            </p:cNvSpPr>
            <p:nvPr/>
          </p:nvSpPr>
          <p:spPr bwMode="auto">
            <a:xfrm>
              <a:off x="3926" y="2892"/>
              <a:ext cx="23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P3</a:t>
              </a:r>
            </a:p>
          </p:txBody>
        </p:sp>
        <p:sp>
          <p:nvSpPr>
            <p:cNvPr id="39146" name="Line 179"/>
            <p:cNvSpPr>
              <a:spLocks noChangeShapeType="1"/>
            </p:cNvSpPr>
            <p:nvPr/>
          </p:nvSpPr>
          <p:spPr bwMode="auto">
            <a:xfrm>
              <a:off x="4778" y="3576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47" name="Line 180"/>
            <p:cNvSpPr>
              <a:spLocks noChangeShapeType="1"/>
            </p:cNvSpPr>
            <p:nvPr/>
          </p:nvSpPr>
          <p:spPr bwMode="auto">
            <a:xfrm>
              <a:off x="4514" y="2752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48" name="Line 181"/>
            <p:cNvSpPr>
              <a:spLocks noChangeShapeType="1"/>
            </p:cNvSpPr>
            <p:nvPr/>
          </p:nvSpPr>
          <p:spPr bwMode="auto">
            <a:xfrm>
              <a:off x="4602" y="2752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49" name="Line 182"/>
            <p:cNvSpPr>
              <a:spLocks noChangeShapeType="1"/>
            </p:cNvSpPr>
            <p:nvPr/>
          </p:nvSpPr>
          <p:spPr bwMode="auto">
            <a:xfrm>
              <a:off x="4774" y="2756"/>
              <a:ext cx="0" cy="8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50" name="Line 183"/>
            <p:cNvSpPr>
              <a:spLocks noChangeShapeType="1"/>
            </p:cNvSpPr>
            <p:nvPr/>
          </p:nvSpPr>
          <p:spPr bwMode="auto">
            <a:xfrm>
              <a:off x="4778" y="3848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51" name="Line 184"/>
            <p:cNvSpPr>
              <a:spLocks noChangeShapeType="1"/>
            </p:cNvSpPr>
            <p:nvPr/>
          </p:nvSpPr>
          <p:spPr bwMode="auto">
            <a:xfrm>
              <a:off x="4514" y="3848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52" name="Line 185"/>
            <p:cNvSpPr>
              <a:spLocks noChangeShapeType="1"/>
            </p:cNvSpPr>
            <p:nvPr/>
          </p:nvSpPr>
          <p:spPr bwMode="auto">
            <a:xfrm>
              <a:off x="4602" y="3848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53" name="Line 186"/>
            <p:cNvSpPr>
              <a:spLocks noChangeShapeType="1"/>
            </p:cNvSpPr>
            <p:nvPr/>
          </p:nvSpPr>
          <p:spPr bwMode="auto">
            <a:xfrm>
              <a:off x="4514" y="3208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54" name="Line 187"/>
            <p:cNvSpPr>
              <a:spLocks noChangeShapeType="1"/>
            </p:cNvSpPr>
            <p:nvPr/>
          </p:nvSpPr>
          <p:spPr bwMode="auto">
            <a:xfrm>
              <a:off x="4778" y="366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55" name="Line 188"/>
            <p:cNvSpPr>
              <a:spLocks noChangeShapeType="1"/>
            </p:cNvSpPr>
            <p:nvPr/>
          </p:nvSpPr>
          <p:spPr bwMode="auto">
            <a:xfrm>
              <a:off x="4602" y="3208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56" name="Line 189"/>
            <p:cNvSpPr>
              <a:spLocks noChangeShapeType="1"/>
            </p:cNvSpPr>
            <p:nvPr/>
          </p:nvSpPr>
          <p:spPr bwMode="auto">
            <a:xfrm>
              <a:off x="4690" y="3664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57" name="Line 190"/>
            <p:cNvSpPr>
              <a:spLocks noChangeShapeType="1"/>
            </p:cNvSpPr>
            <p:nvPr/>
          </p:nvSpPr>
          <p:spPr bwMode="auto">
            <a:xfrm>
              <a:off x="4686" y="3212"/>
              <a:ext cx="0" cy="4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58" name="Line 191"/>
            <p:cNvSpPr>
              <a:spLocks noChangeShapeType="1"/>
            </p:cNvSpPr>
            <p:nvPr/>
          </p:nvSpPr>
          <p:spPr bwMode="auto">
            <a:xfrm>
              <a:off x="4514" y="3576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59" name="Line 192"/>
            <p:cNvSpPr>
              <a:spLocks noChangeShapeType="1"/>
            </p:cNvSpPr>
            <p:nvPr/>
          </p:nvSpPr>
          <p:spPr bwMode="auto">
            <a:xfrm>
              <a:off x="4778" y="3760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60" name="Line 193"/>
            <p:cNvSpPr>
              <a:spLocks noChangeShapeType="1"/>
            </p:cNvSpPr>
            <p:nvPr/>
          </p:nvSpPr>
          <p:spPr bwMode="auto">
            <a:xfrm>
              <a:off x="4602" y="3760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61" name="Line 194"/>
            <p:cNvSpPr>
              <a:spLocks noChangeShapeType="1"/>
            </p:cNvSpPr>
            <p:nvPr/>
          </p:nvSpPr>
          <p:spPr bwMode="auto">
            <a:xfrm>
              <a:off x="4598" y="3580"/>
              <a:ext cx="0" cy="1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62" name="Line 195"/>
            <p:cNvSpPr>
              <a:spLocks noChangeShapeType="1"/>
            </p:cNvSpPr>
            <p:nvPr/>
          </p:nvSpPr>
          <p:spPr bwMode="auto">
            <a:xfrm>
              <a:off x="4778" y="394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63" name="Line 196"/>
            <p:cNvSpPr>
              <a:spLocks noChangeShapeType="1"/>
            </p:cNvSpPr>
            <p:nvPr/>
          </p:nvSpPr>
          <p:spPr bwMode="auto">
            <a:xfrm>
              <a:off x="4774" y="3948"/>
              <a:ext cx="0" cy="1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64" name="Line 197"/>
            <p:cNvSpPr>
              <a:spLocks noChangeShapeType="1"/>
            </p:cNvSpPr>
            <p:nvPr/>
          </p:nvSpPr>
          <p:spPr bwMode="auto">
            <a:xfrm>
              <a:off x="4122" y="4080"/>
              <a:ext cx="6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65" name="Line 198"/>
            <p:cNvSpPr>
              <a:spLocks noChangeShapeType="1"/>
            </p:cNvSpPr>
            <p:nvPr/>
          </p:nvSpPr>
          <p:spPr bwMode="auto">
            <a:xfrm>
              <a:off x="5170" y="3760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66" name="Rectangle 199"/>
            <p:cNvSpPr>
              <a:spLocks noChangeArrowheads="1"/>
            </p:cNvSpPr>
            <p:nvPr/>
          </p:nvSpPr>
          <p:spPr bwMode="auto">
            <a:xfrm>
              <a:off x="5246" y="3712"/>
              <a:ext cx="2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988"/>
                </a:lnSpc>
              </a:pPr>
              <a:r>
                <a:rPr lang="en-US" sz="1400">
                  <a:solidFill>
                    <a:srgbClr val="000000"/>
                  </a:solidFill>
                </a:rPr>
                <a:t>C4</a:t>
              </a:r>
            </a:p>
          </p:txBody>
        </p:sp>
      </p:grpSp>
      <p:grpSp>
        <p:nvGrpSpPr>
          <p:cNvPr id="38915" name="Group 200"/>
          <p:cNvGrpSpPr>
            <a:grpSpLocks/>
          </p:cNvGrpSpPr>
          <p:nvPr/>
        </p:nvGrpSpPr>
        <p:grpSpPr bwMode="auto">
          <a:xfrm>
            <a:off x="914400" y="2498725"/>
            <a:ext cx="4597400" cy="1290638"/>
            <a:chOff x="688" y="1064"/>
            <a:chExt cx="2936" cy="824"/>
          </a:xfrm>
        </p:grpSpPr>
        <p:sp>
          <p:nvSpPr>
            <p:cNvPr id="38920" name="Arc 201"/>
            <p:cNvSpPr>
              <a:spLocks/>
            </p:cNvSpPr>
            <p:nvPr/>
          </p:nvSpPr>
          <p:spPr bwMode="auto">
            <a:xfrm>
              <a:off x="1772" y="1349"/>
              <a:ext cx="72" cy="116"/>
            </a:xfrm>
            <a:custGeom>
              <a:avLst/>
              <a:gdLst>
                <a:gd name="T0" fmla="*/ 0 w 21600"/>
                <a:gd name="T1" fmla="*/ 0 h 21600"/>
                <a:gd name="T2" fmla="*/ 72 w 21600"/>
                <a:gd name="T3" fmla="*/ 116 h 21600"/>
                <a:gd name="T4" fmla="*/ 0 w 21600"/>
                <a:gd name="T5" fmla="*/ 11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1" name="Arc 202"/>
            <p:cNvSpPr>
              <a:spLocks/>
            </p:cNvSpPr>
            <p:nvPr/>
          </p:nvSpPr>
          <p:spPr bwMode="auto">
            <a:xfrm>
              <a:off x="1772" y="1448"/>
              <a:ext cx="72" cy="116"/>
            </a:xfrm>
            <a:custGeom>
              <a:avLst/>
              <a:gdLst>
                <a:gd name="T0" fmla="*/ 72 w 21600"/>
                <a:gd name="T1" fmla="*/ 0 h 21600"/>
                <a:gd name="T2" fmla="*/ 0 w 21600"/>
                <a:gd name="T3" fmla="*/ 116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2" name="Line 203"/>
            <p:cNvSpPr>
              <a:spLocks noChangeShapeType="1"/>
            </p:cNvSpPr>
            <p:nvPr/>
          </p:nvSpPr>
          <p:spPr bwMode="auto">
            <a:xfrm>
              <a:off x="1804" y="1400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3" name="Line 204"/>
            <p:cNvSpPr>
              <a:spLocks noChangeShapeType="1"/>
            </p:cNvSpPr>
            <p:nvPr/>
          </p:nvSpPr>
          <p:spPr bwMode="auto">
            <a:xfrm>
              <a:off x="1804" y="1504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4" name="Arc 205"/>
            <p:cNvSpPr>
              <a:spLocks/>
            </p:cNvSpPr>
            <p:nvPr/>
          </p:nvSpPr>
          <p:spPr bwMode="auto">
            <a:xfrm>
              <a:off x="1840" y="1349"/>
              <a:ext cx="60" cy="104"/>
            </a:xfrm>
            <a:custGeom>
              <a:avLst/>
              <a:gdLst>
                <a:gd name="T0" fmla="*/ 0 w 21600"/>
                <a:gd name="T1" fmla="*/ 0 h 21600"/>
                <a:gd name="T2" fmla="*/ 60 w 21600"/>
                <a:gd name="T3" fmla="*/ 104 h 21600"/>
                <a:gd name="T4" fmla="*/ 0 w 21600"/>
                <a:gd name="T5" fmla="*/ 10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5" name="Arc 206"/>
            <p:cNvSpPr>
              <a:spLocks/>
            </p:cNvSpPr>
            <p:nvPr/>
          </p:nvSpPr>
          <p:spPr bwMode="auto">
            <a:xfrm>
              <a:off x="1836" y="1349"/>
              <a:ext cx="408" cy="116"/>
            </a:xfrm>
            <a:custGeom>
              <a:avLst/>
              <a:gdLst>
                <a:gd name="T0" fmla="*/ 0 w 21600"/>
                <a:gd name="T1" fmla="*/ 0 h 21600"/>
                <a:gd name="T2" fmla="*/ 408 w 21600"/>
                <a:gd name="T3" fmla="*/ 116 h 21600"/>
                <a:gd name="T4" fmla="*/ 0 w 21600"/>
                <a:gd name="T5" fmla="*/ 11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6" name="Arc 207"/>
            <p:cNvSpPr>
              <a:spLocks/>
            </p:cNvSpPr>
            <p:nvPr/>
          </p:nvSpPr>
          <p:spPr bwMode="auto">
            <a:xfrm>
              <a:off x="1860" y="1448"/>
              <a:ext cx="384" cy="116"/>
            </a:xfrm>
            <a:custGeom>
              <a:avLst/>
              <a:gdLst>
                <a:gd name="T0" fmla="*/ 384 w 21600"/>
                <a:gd name="T1" fmla="*/ 0 h 21600"/>
                <a:gd name="T2" fmla="*/ 0 w 21600"/>
                <a:gd name="T3" fmla="*/ 116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7" name="Arc 208"/>
            <p:cNvSpPr>
              <a:spLocks/>
            </p:cNvSpPr>
            <p:nvPr/>
          </p:nvSpPr>
          <p:spPr bwMode="auto">
            <a:xfrm>
              <a:off x="1840" y="1448"/>
              <a:ext cx="60" cy="116"/>
            </a:xfrm>
            <a:custGeom>
              <a:avLst/>
              <a:gdLst>
                <a:gd name="T0" fmla="*/ 60 w 21600"/>
                <a:gd name="T1" fmla="*/ 0 h 21600"/>
                <a:gd name="T2" fmla="*/ 0 w 21600"/>
                <a:gd name="T3" fmla="*/ 116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8" name="Arc 209"/>
            <p:cNvSpPr>
              <a:spLocks/>
            </p:cNvSpPr>
            <p:nvPr/>
          </p:nvSpPr>
          <p:spPr bwMode="auto">
            <a:xfrm>
              <a:off x="1112" y="1085"/>
              <a:ext cx="68" cy="116"/>
            </a:xfrm>
            <a:custGeom>
              <a:avLst/>
              <a:gdLst>
                <a:gd name="T0" fmla="*/ 0 w 21600"/>
                <a:gd name="T1" fmla="*/ 0 h 21600"/>
                <a:gd name="T2" fmla="*/ 68 w 21600"/>
                <a:gd name="T3" fmla="*/ 116 h 21600"/>
                <a:gd name="T4" fmla="*/ 0 w 21600"/>
                <a:gd name="T5" fmla="*/ 11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9" name="Arc 210"/>
            <p:cNvSpPr>
              <a:spLocks/>
            </p:cNvSpPr>
            <p:nvPr/>
          </p:nvSpPr>
          <p:spPr bwMode="auto">
            <a:xfrm>
              <a:off x="1112" y="1200"/>
              <a:ext cx="68" cy="116"/>
            </a:xfrm>
            <a:custGeom>
              <a:avLst/>
              <a:gdLst>
                <a:gd name="T0" fmla="*/ 68 w 21600"/>
                <a:gd name="T1" fmla="*/ 0 h 21600"/>
                <a:gd name="T2" fmla="*/ 0 w 21600"/>
                <a:gd name="T3" fmla="*/ 116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0" name="Line 211"/>
            <p:cNvSpPr>
              <a:spLocks noChangeShapeType="1"/>
            </p:cNvSpPr>
            <p:nvPr/>
          </p:nvSpPr>
          <p:spPr bwMode="auto">
            <a:xfrm>
              <a:off x="1140" y="1144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1" name="Line 212"/>
            <p:cNvSpPr>
              <a:spLocks noChangeShapeType="1"/>
            </p:cNvSpPr>
            <p:nvPr/>
          </p:nvSpPr>
          <p:spPr bwMode="auto">
            <a:xfrm>
              <a:off x="1140" y="1248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2" name="Arc 213"/>
            <p:cNvSpPr>
              <a:spLocks/>
            </p:cNvSpPr>
            <p:nvPr/>
          </p:nvSpPr>
          <p:spPr bwMode="auto">
            <a:xfrm>
              <a:off x="1180" y="1085"/>
              <a:ext cx="64" cy="108"/>
            </a:xfrm>
            <a:custGeom>
              <a:avLst/>
              <a:gdLst>
                <a:gd name="T0" fmla="*/ 0 w 21600"/>
                <a:gd name="T1" fmla="*/ 0 h 21600"/>
                <a:gd name="T2" fmla="*/ 64 w 21600"/>
                <a:gd name="T3" fmla="*/ 108 h 21600"/>
                <a:gd name="T4" fmla="*/ 0 w 21600"/>
                <a:gd name="T5" fmla="*/ 108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3" name="Arc 214"/>
            <p:cNvSpPr>
              <a:spLocks/>
            </p:cNvSpPr>
            <p:nvPr/>
          </p:nvSpPr>
          <p:spPr bwMode="auto">
            <a:xfrm>
              <a:off x="1180" y="1085"/>
              <a:ext cx="408" cy="116"/>
            </a:xfrm>
            <a:custGeom>
              <a:avLst/>
              <a:gdLst>
                <a:gd name="T0" fmla="*/ 0 w 21600"/>
                <a:gd name="T1" fmla="*/ 0 h 21600"/>
                <a:gd name="T2" fmla="*/ 408 w 21600"/>
                <a:gd name="T3" fmla="*/ 116 h 21600"/>
                <a:gd name="T4" fmla="*/ 0 w 21600"/>
                <a:gd name="T5" fmla="*/ 11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4" name="Arc 215"/>
            <p:cNvSpPr>
              <a:spLocks/>
            </p:cNvSpPr>
            <p:nvPr/>
          </p:nvSpPr>
          <p:spPr bwMode="auto">
            <a:xfrm>
              <a:off x="1200" y="1200"/>
              <a:ext cx="388" cy="116"/>
            </a:xfrm>
            <a:custGeom>
              <a:avLst/>
              <a:gdLst>
                <a:gd name="T0" fmla="*/ 388 w 21600"/>
                <a:gd name="T1" fmla="*/ 0 h 21600"/>
                <a:gd name="T2" fmla="*/ 0 w 21600"/>
                <a:gd name="T3" fmla="*/ 116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5" name="Arc 216"/>
            <p:cNvSpPr>
              <a:spLocks/>
            </p:cNvSpPr>
            <p:nvPr/>
          </p:nvSpPr>
          <p:spPr bwMode="auto">
            <a:xfrm>
              <a:off x="1180" y="1200"/>
              <a:ext cx="64" cy="116"/>
            </a:xfrm>
            <a:custGeom>
              <a:avLst/>
              <a:gdLst>
                <a:gd name="T0" fmla="*/ 64 w 21600"/>
                <a:gd name="T1" fmla="*/ 0 h 21600"/>
                <a:gd name="T2" fmla="*/ 0 w 21600"/>
                <a:gd name="T3" fmla="*/ 116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6" name="Line 217"/>
            <p:cNvSpPr>
              <a:spLocks noChangeShapeType="1"/>
            </p:cNvSpPr>
            <p:nvPr/>
          </p:nvSpPr>
          <p:spPr bwMode="auto">
            <a:xfrm>
              <a:off x="1260" y="1632"/>
              <a:ext cx="2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7" name="Line 218"/>
            <p:cNvSpPr>
              <a:spLocks noChangeShapeType="1"/>
            </p:cNvSpPr>
            <p:nvPr/>
          </p:nvSpPr>
          <p:spPr bwMode="auto">
            <a:xfrm>
              <a:off x="1260" y="1880"/>
              <a:ext cx="2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8" name="Line 219"/>
            <p:cNvSpPr>
              <a:spLocks noChangeShapeType="1"/>
            </p:cNvSpPr>
            <p:nvPr/>
          </p:nvSpPr>
          <p:spPr bwMode="auto">
            <a:xfrm flipV="1">
              <a:off x="1256" y="1628"/>
              <a:ext cx="0" cy="2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9" name="Arc 220"/>
            <p:cNvSpPr>
              <a:spLocks/>
            </p:cNvSpPr>
            <p:nvPr/>
          </p:nvSpPr>
          <p:spPr bwMode="auto">
            <a:xfrm>
              <a:off x="1520" y="1637"/>
              <a:ext cx="124" cy="128"/>
            </a:xfrm>
            <a:custGeom>
              <a:avLst/>
              <a:gdLst>
                <a:gd name="T0" fmla="*/ 0 w 21600"/>
                <a:gd name="T1" fmla="*/ 0 h 21600"/>
                <a:gd name="T2" fmla="*/ 124 w 21600"/>
                <a:gd name="T3" fmla="*/ 128 h 21600"/>
                <a:gd name="T4" fmla="*/ 0 w 21600"/>
                <a:gd name="T5" fmla="*/ 128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0" name="Arc 221"/>
            <p:cNvSpPr>
              <a:spLocks/>
            </p:cNvSpPr>
            <p:nvPr/>
          </p:nvSpPr>
          <p:spPr bwMode="auto">
            <a:xfrm>
              <a:off x="1520" y="1760"/>
              <a:ext cx="124" cy="124"/>
            </a:xfrm>
            <a:custGeom>
              <a:avLst/>
              <a:gdLst>
                <a:gd name="T0" fmla="*/ 124 w 21600"/>
                <a:gd name="T1" fmla="*/ 0 h 21600"/>
                <a:gd name="T2" fmla="*/ 0 w 21600"/>
                <a:gd name="T3" fmla="*/ 124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1" name="Line 222"/>
            <p:cNvSpPr>
              <a:spLocks noChangeShapeType="1"/>
            </p:cNvSpPr>
            <p:nvPr/>
          </p:nvSpPr>
          <p:spPr bwMode="auto">
            <a:xfrm>
              <a:off x="1596" y="1200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2" name="Rectangle 223"/>
            <p:cNvSpPr>
              <a:spLocks noChangeArrowheads="1"/>
            </p:cNvSpPr>
            <p:nvPr/>
          </p:nvSpPr>
          <p:spPr bwMode="auto">
            <a:xfrm>
              <a:off x="1692" y="1188"/>
              <a:ext cx="16" cy="2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3" name="Line 224"/>
            <p:cNvSpPr>
              <a:spLocks noChangeShapeType="1"/>
            </p:cNvSpPr>
            <p:nvPr/>
          </p:nvSpPr>
          <p:spPr bwMode="auto">
            <a:xfrm>
              <a:off x="1700" y="1400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4" name="Line 225"/>
            <p:cNvSpPr>
              <a:spLocks noChangeShapeType="1"/>
            </p:cNvSpPr>
            <p:nvPr/>
          </p:nvSpPr>
          <p:spPr bwMode="auto">
            <a:xfrm>
              <a:off x="1696" y="1204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5" name="Line 226"/>
            <p:cNvSpPr>
              <a:spLocks noChangeShapeType="1"/>
            </p:cNvSpPr>
            <p:nvPr/>
          </p:nvSpPr>
          <p:spPr bwMode="auto">
            <a:xfrm>
              <a:off x="1700" y="1200"/>
              <a:ext cx="6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6" name="Rectangle 227"/>
            <p:cNvSpPr>
              <a:spLocks noChangeArrowheads="1"/>
            </p:cNvSpPr>
            <p:nvPr/>
          </p:nvSpPr>
          <p:spPr bwMode="auto">
            <a:xfrm>
              <a:off x="2368" y="1120"/>
              <a:ext cx="125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Pi @ 1 gate delay</a:t>
              </a:r>
            </a:p>
          </p:txBody>
        </p:sp>
        <p:sp>
          <p:nvSpPr>
            <p:cNvPr id="38947" name="Line 228"/>
            <p:cNvSpPr>
              <a:spLocks noChangeShapeType="1"/>
            </p:cNvSpPr>
            <p:nvPr/>
          </p:nvSpPr>
          <p:spPr bwMode="auto">
            <a:xfrm>
              <a:off x="1700" y="150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8" name="Line 229"/>
            <p:cNvSpPr>
              <a:spLocks noChangeShapeType="1"/>
            </p:cNvSpPr>
            <p:nvPr/>
          </p:nvSpPr>
          <p:spPr bwMode="auto">
            <a:xfrm>
              <a:off x="876" y="1504"/>
              <a:ext cx="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9" name="Rectangle 230"/>
            <p:cNvSpPr>
              <a:spLocks noChangeArrowheads="1"/>
            </p:cNvSpPr>
            <p:nvPr/>
          </p:nvSpPr>
          <p:spPr bwMode="auto">
            <a:xfrm>
              <a:off x="688" y="1432"/>
              <a:ext cx="24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Ci</a:t>
              </a:r>
            </a:p>
          </p:txBody>
        </p:sp>
        <p:sp>
          <p:nvSpPr>
            <p:cNvPr id="38950" name="Line 231"/>
            <p:cNvSpPr>
              <a:spLocks noChangeShapeType="1"/>
            </p:cNvSpPr>
            <p:nvPr/>
          </p:nvSpPr>
          <p:spPr bwMode="auto">
            <a:xfrm>
              <a:off x="2252" y="1448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1" name="Rectangle 232"/>
            <p:cNvSpPr>
              <a:spLocks noChangeArrowheads="1"/>
            </p:cNvSpPr>
            <p:nvPr/>
          </p:nvSpPr>
          <p:spPr bwMode="auto">
            <a:xfrm>
              <a:off x="2360" y="1376"/>
              <a:ext cx="117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Si @ 2 gate delays</a:t>
              </a:r>
            </a:p>
          </p:txBody>
        </p:sp>
        <p:sp>
          <p:nvSpPr>
            <p:cNvPr id="38952" name="Line 233"/>
            <p:cNvSpPr>
              <a:spLocks noChangeShapeType="1"/>
            </p:cNvSpPr>
            <p:nvPr/>
          </p:nvSpPr>
          <p:spPr bwMode="auto">
            <a:xfrm>
              <a:off x="1044" y="1248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3" name="Rectangle 234"/>
            <p:cNvSpPr>
              <a:spLocks noChangeArrowheads="1"/>
            </p:cNvSpPr>
            <p:nvPr/>
          </p:nvSpPr>
          <p:spPr bwMode="auto">
            <a:xfrm>
              <a:off x="1028" y="1244"/>
              <a:ext cx="24" cy="16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4" name="Line 235"/>
            <p:cNvSpPr>
              <a:spLocks noChangeShapeType="1"/>
            </p:cNvSpPr>
            <p:nvPr/>
          </p:nvSpPr>
          <p:spPr bwMode="auto">
            <a:xfrm>
              <a:off x="1156" y="1712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5" name="Line 236"/>
            <p:cNvSpPr>
              <a:spLocks noChangeShapeType="1"/>
            </p:cNvSpPr>
            <p:nvPr/>
          </p:nvSpPr>
          <p:spPr bwMode="auto">
            <a:xfrm>
              <a:off x="1044" y="1712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6" name="Line 237"/>
            <p:cNvSpPr>
              <a:spLocks noChangeShapeType="1"/>
            </p:cNvSpPr>
            <p:nvPr/>
          </p:nvSpPr>
          <p:spPr bwMode="auto">
            <a:xfrm>
              <a:off x="1040" y="1252"/>
              <a:ext cx="0" cy="4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7" name="Line 238"/>
            <p:cNvSpPr>
              <a:spLocks noChangeShapeType="1"/>
            </p:cNvSpPr>
            <p:nvPr/>
          </p:nvSpPr>
          <p:spPr bwMode="auto">
            <a:xfrm>
              <a:off x="876" y="1248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8" name="Rectangle 239"/>
            <p:cNvSpPr>
              <a:spLocks noChangeArrowheads="1"/>
            </p:cNvSpPr>
            <p:nvPr/>
          </p:nvSpPr>
          <p:spPr bwMode="auto">
            <a:xfrm>
              <a:off x="688" y="1176"/>
              <a:ext cx="25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Bi</a:t>
              </a:r>
            </a:p>
          </p:txBody>
        </p:sp>
        <p:sp>
          <p:nvSpPr>
            <p:cNvPr id="38959" name="Line 240"/>
            <p:cNvSpPr>
              <a:spLocks noChangeShapeType="1"/>
            </p:cNvSpPr>
            <p:nvPr/>
          </p:nvSpPr>
          <p:spPr bwMode="auto">
            <a:xfrm>
              <a:off x="1044" y="114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0" name="Line 241"/>
            <p:cNvSpPr>
              <a:spLocks noChangeShapeType="1"/>
            </p:cNvSpPr>
            <p:nvPr/>
          </p:nvSpPr>
          <p:spPr bwMode="auto">
            <a:xfrm>
              <a:off x="1156" y="1816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1" name="Line 242"/>
            <p:cNvSpPr>
              <a:spLocks noChangeShapeType="1"/>
            </p:cNvSpPr>
            <p:nvPr/>
          </p:nvSpPr>
          <p:spPr bwMode="auto">
            <a:xfrm>
              <a:off x="876" y="1144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2" name="Rectangle 243" descr="25%"/>
            <p:cNvSpPr>
              <a:spLocks noChangeArrowheads="1"/>
            </p:cNvSpPr>
            <p:nvPr/>
          </p:nvSpPr>
          <p:spPr bwMode="auto">
            <a:xfrm>
              <a:off x="924" y="1140"/>
              <a:ext cx="16" cy="16"/>
            </a:xfrm>
            <a:prstGeom prst="rect">
              <a:avLst/>
            </a:pr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3" name="Line 244"/>
            <p:cNvSpPr>
              <a:spLocks noChangeShapeType="1"/>
            </p:cNvSpPr>
            <p:nvPr/>
          </p:nvSpPr>
          <p:spPr bwMode="auto">
            <a:xfrm>
              <a:off x="932" y="114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4" name="Line 245"/>
            <p:cNvSpPr>
              <a:spLocks noChangeShapeType="1"/>
            </p:cNvSpPr>
            <p:nvPr/>
          </p:nvSpPr>
          <p:spPr bwMode="auto">
            <a:xfrm>
              <a:off x="932" y="1816"/>
              <a:ext cx="2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5" name="Line 246"/>
            <p:cNvSpPr>
              <a:spLocks noChangeShapeType="1"/>
            </p:cNvSpPr>
            <p:nvPr/>
          </p:nvSpPr>
          <p:spPr bwMode="auto">
            <a:xfrm>
              <a:off x="928" y="1148"/>
              <a:ext cx="0" cy="6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6" name="Rectangle 247"/>
            <p:cNvSpPr>
              <a:spLocks noChangeArrowheads="1"/>
            </p:cNvSpPr>
            <p:nvPr/>
          </p:nvSpPr>
          <p:spPr bwMode="auto">
            <a:xfrm>
              <a:off x="688" y="1064"/>
              <a:ext cx="44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Ai</a:t>
              </a:r>
            </a:p>
          </p:txBody>
        </p:sp>
        <p:sp>
          <p:nvSpPr>
            <p:cNvPr id="38967" name="Line 248"/>
            <p:cNvSpPr>
              <a:spLocks noChangeShapeType="1"/>
            </p:cNvSpPr>
            <p:nvPr/>
          </p:nvSpPr>
          <p:spPr bwMode="auto">
            <a:xfrm>
              <a:off x="1644" y="1760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8" name="Line 249"/>
            <p:cNvSpPr>
              <a:spLocks noChangeShapeType="1"/>
            </p:cNvSpPr>
            <p:nvPr/>
          </p:nvSpPr>
          <p:spPr bwMode="auto">
            <a:xfrm>
              <a:off x="1756" y="1760"/>
              <a:ext cx="6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9" name="Rectangle 250"/>
            <p:cNvSpPr>
              <a:spLocks noChangeArrowheads="1"/>
            </p:cNvSpPr>
            <p:nvPr/>
          </p:nvSpPr>
          <p:spPr bwMode="auto">
            <a:xfrm>
              <a:off x="2376" y="1680"/>
              <a:ext cx="123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5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Gi @ 1 gate delay</a:t>
              </a:r>
            </a:p>
          </p:txBody>
        </p:sp>
      </p:grpSp>
      <p:sp>
        <p:nvSpPr>
          <p:cNvPr id="38916" name="Rectangle 251"/>
          <p:cNvSpPr>
            <a:spLocks noChangeArrowheads="1"/>
          </p:cNvSpPr>
          <p:nvPr/>
        </p:nvSpPr>
        <p:spPr bwMode="auto">
          <a:xfrm>
            <a:off x="6858000" y="3048000"/>
            <a:ext cx="20574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21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>
                <a:solidFill>
                  <a:srgbClr val="000000"/>
                </a:solidFill>
              </a:rPr>
              <a:t>increasingly complex</a:t>
            </a:r>
            <a:br>
              <a:rPr lang="en-US" sz="1600">
                <a:solidFill>
                  <a:srgbClr val="000000"/>
                </a:solidFill>
              </a:rPr>
            </a:br>
            <a:r>
              <a:rPr lang="en-US" sz="1600">
                <a:solidFill>
                  <a:srgbClr val="000000"/>
                </a:solidFill>
              </a:rPr>
              <a:t>logic for carries</a:t>
            </a:r>
          </a:p>
        </p:txBody>
      </p:sp>
      <p:sp>
        <p:nvSpPr>
          <p:cNvPr id="38917" name="Line 252"/>
          <p:cNvSpPr>
            <a:spLocks noChangeShapeType="1"/>
          </p:cNvSpPr>
          <p:nvPr/>
        </p:nvSpPr>
        <p:spPr bwMode="auto">
          <a:xfrm flipH="1">
            <a:off x="7716838" y="3771900"/>
            <a:ext cx="387350" cy="13525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Rectangle 25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Carry-</a:t>
            </a:r>
            <a:r>
              <a:rPr lang="en-US" dirty="0" err="1"/>
              <a:t>Lookahead</a:t>
            </a:r>
            <a:r>
              <a:rPr lang="en-US" dirty="0"/>
              <a:t> Implementation</a:t>
            </a:r>
          </a:p>
        </p:txBody>
      </p:sp>
      <p:sp>
        <p:nvSpPr>
          <p:cNvPr id="38919" name="Rectangle 25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Adder with propagate and generate outputs</a:t>
            </a:r>
          </a:p>
        </p:txBody>
      </p:sp>
    </p:spTree>
    <p:extLst>
      <p:ext uri="{BB962C8B-B14F-4D97-AF65-F5344CB8AC3E}">
        <p14:creationId xmlns:p14="http://schemas.microsoft.com/office/powerpoint/2010/main" val="1775152253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z="3600"/>
              <a:t>Partial Carry Lookahead Adder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400"/>
              <a:t>Very expensive to build “full” carry lookahead adder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/>
              <a:t>Imagine the length of the equation for Cin31!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/>
              <a:t>In practice: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/>
              <a:t>Connect several N-bit lookahead adders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/>
              <a:t>Example: four 8-bit carry lookahead adders can form</a:t>
            </a:r>
            <a:br>
              <a:rPr lang="en-US" sz="2000"/>
            </a:br>
            <a:r>
              <a:rPr lang="en-US" sz="2000"/>
              <a:t>a 32-bit partial carry lookahead adder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6324600" y="4086225"/>
            <a:ext cx="1887538" cy="2771775"/>
            <a:chOff x="3975" y="2304"/>
            <a:chExt cx="1189" cy="1746"/>
          </a:xfrm>
        </p:grpSpPr>
        <p:sp>
          <p:nvSpPr>
            <p:cNvPr id="27702" name="Rectangle 5"/>
            <p:cNvSpPr>
              <a:spLocks noChangeArrowheads="1"/>
            </p:cNvSpPr>
            <p:nvPr/>
          </p:nvSpPr>
          <p:spPr bwMode="auto">
            <a:xfrm>
              <a:off x="4040" y="2888"/>
              <a:ext cx="752" cy="5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3" name="Rectangle 6"/>
            <p:cNvSpPr>
              <a:spLocks noChangeArrowheads="1"/>
            </p:cNvSpPr>
            <p:nvPr/>
          </p:nvSpPr>
          <p:spPr bwMode="auto">
            <a:xfrm>
              <a:off x="4038" y="2928"/>
              <a:ext cx="788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600" b="1">
                  <a:latin typeface="Arial" charset="0"/>
                </a:rPr>
                <a:t>8-bit Carry</a:t>
              </a:r>
            </a:p>
            <a:p>
              <a:pPr algn="ctr" eaLnBrk="0" hangingPunct="0"/>
              <a:r>
                <a:rPr lang="en-US" sz="1600" b="1">
                  <a:latin typeface="Arial" charset="0"/>
                </a:rPr>
                <a:t>Lookahead</a:t>
              </a:r>
            </a:p>
            <a:p>
              <a:pPr algn="ctr" eaLnBrk="0" hangingPunct="0"/>
              <a:r>
                <a:rPr lang="en-US" sz="1600" b="1">
                  <a:latin typeface="Arial" charset="0"/>
                </a:rPr>
                <a:t>Adder</a:t>
              </a:r>
            </a:p>
          </p:txBody>
        </p:sp>
        <p:sp>
          <p:nvSpPr>
            <p:cNvPr id="27704" name="Line 7"/>
            <p:cNvSpPr>
              <a:spLocks noChangeShapeType="1"/>
            </p:cNvSpPr>
            <p:nvPr/>
          </p:nvSpPr>
          <p:spPr bwMode="auto">
            <a:xfrm flipH="1">
              <a:off x="4796" y="3168"/>
              <a:ext cx="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5" name="Rectangle 8"/>
            <p:cNvSpPr>
              <a:spLocks noChangeArrowheads="1"/>
            </p:cNvSpPr>
            <p:nvPr/>
          </p:nvSpPr>
          <p:spPr bwMode="auto">
            <a:xfrm>
              <a:off x="4887" y="2976"/>
              <a:ext cx="27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C0</a:t>
              </a:r>
            </a:p>
          </p:txBody>
        </p:sp>
        <p:sp>
          <p:nvSpPr>
            <p:cNvPr id="27706" name="Line 9"/>
            <p:cNvSpPr>
              <a:spLocks noChangeShapeType="1"/>
            </p:cNvSpPr>
            <p:nvPr/>
          </p:nvSpPr>
          <p:spPr bwMode="auto">
            <a:xfrm>
              <a:off x="4656" y="2500"/>
              <a:ext cx="0" cy="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7" name="Line 10"/>
            <p:cNvSpPr>
              <a:spLocks noChangeShapeType="1"/>
            </p:cNvSpPr>
            <p:nvPr/>
          </p:nvSpPr>
          <p:spPr bwMode="auto">
            <a:xfrm>
              <a:off x="4176" y="2500"/>
              <a:ext cx="0" cy="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8" name="Line 11"/>
            <p:cNvSpPr>
              <a:spLocks noChangeShapeType="1"/>
            </p:cNvSpPr>
            <p:nvPr/>
          </p:nvSpPr>
          <p:spPr bwMode="auto">
            <a:xfrm flipV="1">
              <a:off x="4612" y="2588"/>
              <a:ext cx="88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9" name="Line 12"/>
            <p:cNvSpPr>
              <a:spLocks noChangeShapeType="1"/>
            </p:cNvSpPr>
            <p:nvPr/>
          </p:nvSpPr>
          <p:spPr bwMode="auto">
            <a:xfrm flipV="1">
              <a:off x="4132" y="2588"/>
              <a:ext cx="88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0" name="Line 13"/>
            <p:cNvSpPr>
              <a:spLocks noChangeShapeType="1"/>
            </p:cNvSpPr>
            <p:nvPr/>
          </p:nvSpPr>
          <p:spPr bwMode="auto">
            <a:xfrm>
              <a:off x="4416" y="3460"/>
              <a:ext cx="0" cy="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1" name="Line 14"/>
            <p:cNvSpPr>
              <a:spLocks noChangeShapeType="1"/>
            </p:cNvSpPr>
            <p:nvPr/>
          </p:nvSpPr>
          <p:spPr bwMode="auto">
            <a:xfrm flipV="1">
              <a:off x="4372" y="3548"/>
              <a:ext cx="88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2" name="Rectangle 15"/>
            <p:cNvSpPr>
              <a:spLocks noChangeArrowheads="1"/>
            </p:cNvSpPr>
            <p:nvPr/>
          </p:nvSpPr>
          <p:spPr bwMode="auto">
            <a:xfrm>
              <a:off x="4455" y="3504"/>
              <a:ext cx="18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8</a:t>
              </a:r>
            </a:p>
          </p:txBody>
        </p:sp>
        <p:sp>
          <p:nvSpPr>
            <p:cNvPr id="27713" name="Rectangle 16"/>
            <p:cNvSpPr>
              <a:spLocks noChangeArrowheads="1"/>
            </p:cNvSpPr>
            <p:nvPr/>
          </p:nvSpPr>
          <p:spPr bwMode="auto">
            <a:xfrm>
              <a:off x="4695" y="2544"/>
              <a:ext cx="18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8</a:t>
              </a:r>
            </a:p>
          </p:txBody>
        </p:sp>
        <p:sp>
          <p:nvSpPr>
            <p:cNvPr id="27714" name="Rectangle 17"/>
            <p:cNvSpPr>
              <a:spLocks noChangeArrowheads="1"/>
            </p:cNvSpPr>
            <p:nvPr/>
          </p:nvSpPr>
          <p:spPr bwMode="auto">
            <a:xfrm>
              <a:off x="4215" y="2544"/>
              <a:ext cx="18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8</a:t>
              </a:r>
            </a:p>
          </p:txBody>
        </p:sp>
        <p:sp>
          <p:nvSpPr>
            <p:cNvPr id="27715" name="Rectangle 18"/>
            <p:cNvSpPr>
              <a:spLocks noChangeArrowheads="1"/>
            </p:cNvSpPr>
            <p:nvPr/>
          </p:nvSpPr>
          <p:spPr bwMode="auto">
            <a:xfrm>
              <a:off x="4119" y="3840"/>
              <a:ext cx="72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Result[7:0]</a:t>
              </a:r>
            </a:p>
          </p:txBody>
        </p:sp>
        <p:sp>
          <p:nvSpPr>
            <p:cNvPr id="27716" name="Rectangle 19"/>
            <p:cNvSpPr>
              <a:spLocks noChangeArrowheads="1"/>
            </p:cNvSpPr>
            <p:nvPr/>
          </p:nvSpPr>
          <p:spPr bwMode="auto">
            <a:xfrm>
              <a:off x="4503" y="2304"/>
              <a:ext cx="44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B[7:0]</a:t>
              </a:r>
            </a:p>
          </p:txBody>
        </p:sp>
        <p:sp>
          <p:nvSpPr>
            <p:cNvPr id="27717" name="Rectangle 20"/>
            <p:cNvSpPr>
              <a:spLocks noChangeArrowheads="1"/>
            </p:cNvSpPr>
            <p:nvPr/>
          </p:nvSpPr>
          <p:spPr bwMode="auto">
            <a:xfrm>
              <a:off x="3975" y="2304"/>
              <a:ext cx="44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A[7:0]</a:t>
              </a:r>
            </a:p>
          </p:txBody>
        </p:sp>
      </p:grpSp>
      <p:grpSp>
        <p:nvGrpSpPr>
          <p:cNvPr id="27653" name="Group 21"/>
          <p:cNvGrpSpPr>
            <a:grpSpLocks/>
          </p:cNvGrpSpPr>
          <p:nvPr/>
        </p:nvGrpSpPr>
        <p:grpSpPr bwMode="auto">
          <a:xfrm>
            <a:off x="4572000" y="4086225"/>
            <a:ext cx="1887538" cy="2771775"/>
            <a:chOff x="2871" y="2304"/>
            <a:chExt cx="1189" cy="1746"/>
          </a:xfrm>
        </p:grpSpPr>
        <p:sp>
          <p:nvSpPr>
            <p:cNvPr id="27686" name="Rectangle 22"/>
            <p:cNvSpPr>
              <a:spLocks noChangeArrowheads="1"/>
            </p:cNvSpPr>
            <p:nvPr/>
          </p:nvSpPr>
          <p:spPr bwMode="auto">
            <a:xfrm>
              <a:off x="2936" y="2888"/>
              <a:ext cx="752" cy="5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7" name="Rectangle 23"/>
            <p:cNvSpPr>
              <a:spLocks noChangeArrowheads="1"/>
            </p:cNvSpPr>
            <p:nvPr/>
          </p:nvSpPr>
          <p:spPr bwMode="auto">
            <a:xfrm>
              <a:off x="2934" y="2928"/>
              <a:ext cx="788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600" b="1">
                  <a:latin typeface="Arial" charset="0"/>
                </a:rPr>
                <a:t>8-bit Carry</a:t>
              </a:r>
            </a:p>
            <a:p>
              <a:pPr algn="ctr" eaLnBrk="0" hangingPunct="0"/>
              <a:r>
                <a:rPr lang="en-US" sz="1600" b="1">
                  <a:latin typeface="Arial" charset="0"/>
                </a:rPr>
                <a:t>Lookahead</a:t>
              </a:r>
            </a:p>
            <a:p>
              <a:pPr algn="ctr" eaLnBrk="0" hangingPunct="0"/>
              <a:r>
                <a:rPr lang="en-US" sz="1600" b="1">
                  <a:latin typeface="Arial" charset="0"/>
                </a:rPr>
                <a:t>Adder</a:t>
              </a:r>
            </a:p>
          </p:txBody>
        </p:sp>
        <p:sp>
          <p:nvSpPr>
            <p:cNvPr id="27688" name="Line 24"/>
            <p:cNvSpPr>
              <a:spLocks noChangeShapeType="1"/>
            </p:cNvSpPr>
            <p:nvPr/>
          </p:nvSpPr>
          <p:spPr bwMode="auto">
            <a:xfrm flipH="1">
              <a:off x="3692" y="3168"/>
              <a:ext cx="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9" name="Rectangle 25"/>
            <p:cNvSpPr>
              <a:spLocks noChangeArrowheads="1"/>
            </p:cNvSpPr>
            <p:nvPr/>
          </p:nvSpPr>
          <p:spPr bwMode="auto">
            <a:xfrm>
              <a:off x="3783" y="2976"/>
              <a:ext cx="27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C8</a:t>
              </a:r>
            </a:p>
          </p:txBody>
        </p:sp>
        <p:sp>
          <p:nvSpPr>
            <p:cNvPr id="27690" name="Line 26"/>
            <p:cNvSpPr>
              <a:spLocks noChangeShapeType="1"/>
            </p:cNvSpPr>
            <p:nvPr/>
          </p:nvSpPr>
          <p:spPr bwMode="auto">
            <a:xfrm>
              <a:off x="3552" y="2500"/>
              <a:ext cx="0" cy="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1" name="Line 27"/>
            <p:cNvSpPr>
              <a:spLocks noChangeShapeType="1"/>
            </p:cNvSpPr>
            <p:nvPr/>
          </p:nvSpPr>
          <p:spPr bwMode="auto">
            <a:xfrm>
              <a:off x="3072" y="2500"/>
              <a:ext cx="0" cy="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2" name="Line 28"/>
            <p:cNvSpPr>
              <a:spLocks noChangeShapeType="1"/>
            </p:cNvSpPr>
            <p:nvPr/>
          </p:nvSpPr>
          <p:spPr bwMode="auto">
            <a:xfrm flipV="1">
              <a:off x="3508" y="2588"/>
              <a:ext cx="88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3" name="Line 29"/>
            <p:cNvSpPr>
              <a:spLocks noChangeShapeType="1"/>
            </p:cNvSpPr>
            <p:nvPr/>
          </p:nvSpPr>
          <p:spPr bwMode="auto">
            <a:xfrm flipV="1">
              <a:off x="3028" y="2588"/>
              <a:ext cx="88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4" name="Line 30"/>
            <p:cNvSpPr>
              <a:spLocks noChangeShapeType="1"/>
            </p:cNvSpPr>
            <p:nvPr/>
          </p:nvSpPr>
          <p:spPr bwMode="auto">
            <a:xfrm>
              <a:off x="3312" y="3460"/>
              <a:ext cx="0" cy="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5" name="Line 31"/>
            <p:cNvSpPr>
              <a:spLocks noChangeShapeType="1"/>
            </p:cNvSpPr>
            <p:nvPr/>
          </p:nvSpPr>
          <p:spPr bwMode="auto">
            <a:xfrm flipV="1">
              <a:off x="3268" y="3548"/>
              <a:ext cx="88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6" name="Rectangle 32"/>
            <p:cNvSpPr>
              <a:spLocks noChangeArrowheads="1"/>
            </p:cNvSpPr>
            <p:nvPr/>
          </p:nvSpPr>
          <p:spPr bwMode="auto">
            <a:xfrm>
              <a:off x="3351" y="3504"/>
              <a:ext cx="18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8</a:t>
              </a:r>
            </a:p>
          </p:txBody>
        </p:sp>
        <p:sp>
          <p:nvSpPr>
            <p:cNvPr id="27697" name="Rectangle 33"/>
            <p:cNvSpPr>
              <a:spLocks noChangeArrowheads="1"/>
            </p:cNvSpPr>
            <p:nvPr/>
          </p:nvSpPr>
          <p:spPr bwMode="auto">
            <a:xfrm>
              <a:off x="3591" y="2544"/>
              <a:ext cx="18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8</a:t>
              </a:r>
            </a:p>
          </p:txBody>
        </p:sp>
        <p:sp>
          <p:nvSpPr>
            <p:cNvPr id="27698" name="Rectangle 34"/>
            <p:cNvSpPr>
              <a:spLocks noChangeArrowheads="1"/>
            </p:cNvSpPr>
            <p:nvPr/>
          </p:nvSpPr>
          <p:spPr bwMode="auto">
            <a:xfrm>
              <a:off x="3111" y="2544"/>
              <a:ext cx="18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8</a:t>
              </a:r>
            </a:p>
          </p:txBody>
        </p:sp>
        <p:sp>
          <p:nvSpPr>
            <p:cNvPr id="27699" name="Rectangle 35"/>
            <p:cNvSpPr>
              <a:spLocks noChangeArrowheads="1"/>
            </p:cNvSpPr>
            <p:nvPr/>
          </p:nvSpPr>
          <p:spPr bwMode="auto">
            <a:xfrm>
              <a:off x="3015" y="3840"/>
              <a:ext cx="79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Result[15:8]</a:t>
              </a:r>
            </a:p>
          </p:txBody>
        </p:sp>
        <p:sp>
          <p:nvSpPr>
            <p:cNvPr id="27700" name="Rectangle 36"/>
            <p:cNvSpPr>
              <a:spLocks noChangeArrowheads="1"/>
            </p:cNvSpPr>
            <p:nvPr/>
          </p:nvSpPr>
          <p:spPr bwMode="auto">
            <a:xfrm>
              <a:off x="3399" y="2304"/>
              <a:ext cx="52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B[15:8]</a:t>
              </a:r>
            </a:p>
          </p:txBody>
        </p:sp>
        <p:sp>
          <p:nvSpPr>
            <p:cNvPr id="27701" name="Rectangle 37"/>
            <p:cNvSpPr>
              <a:spLocks noChangeArrowheads="1"/>
            </p:cNvSpPr>
            <p:nvPr/>
          </p:nvSpPr>
          <p:spPr bwMode="auto">
            <a:xfrm>
              <a:off x="2871" y="2304"/>
              <a:ext cx="52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Arial" charset="0"/>
                </a:rPr>
                <a:t>A[15:8]</a:t>
              </a:r>
            </a:p>
          </p:txBody>
        </p:sp>
      </p:grpSp>
      <p:sp>
        <p:nvSpPr>
          <p:cNvPr id="27654" name="Rectangle 38"/>
          <p:cNvSpPr>
            <a:spLocks noChangeArrowheads="1"/>
          </p:cNvSpPr>
          <p:nvPr/>
        </p:nvSpPr>
        <p:spPr bwMode="auto">
          <a:xfrm>
            <a:off x="2922588" y="5013325"/>
            <a:ext cx="1193800" cy="889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Rectangle 39"/>
          <p:cNvSpPr>
            <a:spLocks noChangeArrowheads="1"/>
          </p:cNvSpPr>
          <p:nvPr/>
        </p:nvSpPr>
        <p:spPr bwMode="auto">
          <a:xfrm>
            <a:off x="2919413" y="5076825"/>
            <a:ext cx="12509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b="1">
                <a:latin typeface="Arial" charset="0"/>
              </a:rPr>
              <a:t>8-bit Carry</a:t>
            </a:r>
          </a:p>
          <a:p>
            <a:pPr algn="ctr" eaLnBrk="0" hangingPunct="0"/>
            <a:r>
              <a:rPr lang="en-US" sz="1600" b="1">
                <a:latin typeface="Arial" charset="0"/>
              </a:rPr>
              <a:t>Lookahead</a:t>
            </a:r>
          </a:p>
          <a:p>
            <a:pPr algn="ctr" eaLnBrk="0" hangingPunct="0"/>
            <a:r>
              <a:rPr lang="en-US" sz="1600" b="1">
                <a:latin typeface="Arial" charset="0"/>
              </a:rPr>
              <a:t>Adder</a:t>
            </a:r>
          </a:p>
        </p:txBody>
      </p:sp>
      <p:sp>
        <p:nvSpPr>
          <p:cNvPr id="27656" name="Line 40"/>
          <p:cNvSpPr>
            <a:spLocks noChangeShapeType="1"/>
          </p:cNvSpPr>
          <p:nvPr/>
        </p:nvSpPr>
        <p:spPr bwMode="auto">
          <a:xfrm flipH="1">
            <a:off x="4122738" y="5457825"/>
            <a:ext cx="546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Rectangle 41"/>
          <p:cNvSpPr>
            <a:spLocks noChangeArrowheads="1"/>
          </p:cNvSpPr>
          <p:nvPr/>
        </p:nvSpPr>
        <p:spPr bwMode="auto">
          <a:xfrm>
            <a:off x="4191000" y="5153025"/>
            <a:ext cx="552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Arial" charset="0"/>
              </a:rPr>
              <a:t>C16</a:t>
            </a:r>
          </a:p>
        </p:txBody>
      </p:sp>
      <p:sp>
        <p:nvSpPr>
          <p:cNvPr id="27658" name="Line 42"/>
          <p:cNvSpPr>
            <a:spLocks noChangeShapeType="1"/>
          </p:cNvSpPr>
          <p:nvPr/>
        </p:nvSpPr>
        <p:spPr bwMode="auto">
          <a:xfrm>
            <a:off x="3900488" y="4397375"/>
            <a:ext cx="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Line 43"/>
          <p:cNvSpPr>
            <a:spLocks noChangeShapeType="1"/>
          </p:cNvSpPr>
          <p:nvPr/>
        </p:nvSpPr>
        <p:spPr bwMode="auto">
          <a:xfrm>
            <a:off x="3138488" y="4397375"/>
            <a:ext cx="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Line 44"/>
          <p:cNvSpPr>
            <a:spLocks noChangeShapeType="1"/>
          </p:cNvSpPr>
          <p:nvPr/>
        </p:nvSpPr>
        <p:spPr bwMode="auto">
          <a:xfrm flipV="1">
            <a:off x="3830638" y="4537075"/>
            <a:ext cx="1397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Line 45"/>
          <p:cNvSpPr>
            <a:spLocks noChangeShapeType="1"/>
          </p:cNvSpPr>
          <p:nvPr/>
        </p:nvSpPr>
        <p:spPr bwMode="auto">
          <a:xfrm flipV="1">
            <a:off x="3068638" y="4537075"/>
            <a:ext cx="1397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Line 46"/>
          <p:cNvSpPr>
            <a:spLocks noChangeShapeType="1"/>
          </p:cNvSpPr>
          <p:nvPr/>
        </p:nvSpPr>
        <p:spPr bwMode="auto">
          <a:xfrm>
            <a:off x="3519488" y="5921375"/>
            <a:ext cx="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Line 47"/>
          <p:cNvSpPr>
            <a:spLocks noChangeShapeType="1"/>
          </p:cNvSpPr>
          <p:nvPr/>
        </p:nvSpPr>
        <p:spPr bwMode="auto">
          <a:xfrm flipV="1">
            <a:off x="3449638" y="6061075"/>
            <a:ext cx="1397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Rectangle 48"/>
          <p:cNvSpPr>
            <a:spLocks noChangeArrowheads="1"/>
          </p:cNvSpPr>
          <p:nvPr/>
        </p:nvSpPr>
        <p:spPr bwMode="auto">
          <a:xfrm>
            <a:off x="3581400" y="5991225"/>
            <a:ext cx="2936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Arial" charset="0"/>
              </a:rPr>
              <a:t>8</a:t>
            </a:r>
          </a:p>
        </p:txBody>
      </p:sp>
      <p:sp>
        <p:nvSpPr>
          <p:cNvPr id="27665" name="Rectangle 49"/>
          <p:cNvSpPr>
            <a:spLocks noChangeArrowheads="1"/>
          </p:cNvSpPr>
          <p:nvPr/>
        </p:nvSpPr>
        <p:spPr bwMode="auto">
          <a:xfrm>
            <a:off x="3962400" y="4467225"/>
            <a:ext cx="2936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Arial" charset="0"/>
              </a:rPr>
              <a:t>8</a:t>
            </a:r>
          </a:p>
        </p:txBody>
      </p:sp>
      <p:sp>
        <p:nvSpPr>
          <p:cNvPr id="27666" name="Rectangle 50"/>
          <p:cNvSpPr>
            <a:spLocks noChangeArrowheads="1"/>
          </p:cNvSpPr>
          <p:nvPr/>
        </p:nvSpPr>
        <p:spPr bwMode="auto">
          <a:xfrm>
            <a:off x="3200400" y="4467225"/>
            <a:ext cx="2936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Arial" charset="0"/>
              </a:rPr>
              <a:t>8</a:t>
            </a:r>
          </a:p>
        </p:txBody>
      </p:sp>
      <p:sp>
        <p:nvSpPr>
          <p:cNvPr id="27667" name="Rectangle 51"/>
          <p:cNvSpPr>
            <a:spLocks noChangeArrowheads="1"/>
          </p:cNvSpPr>
          <p:nvPr/>
        </p:nvSpPr>
        <p:spPr bwMode="auto">
          <a:xfrm>
            <a:off x="3048000" y="6524625"/>
            <a:ext cx="1377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Arial" charset="0"/>
              </a:rPr>
              <a:t>Result[23:16]</a:t>
            </a:r>
          </a:p>
        </p:txBody>
      </p:sp>
      <p:sp>
        <p:nvSpPr>
          <p:cNvPr id="27668" name="Rectangle 52"/>
          <p:cNvSpPr>
            <a:spLocks noChangeArrowheads="1"/>
          </p:cNvSpPr>
          <p:nvPr/>
        </p:nvSpPr>
        <p:spPr bwMode="auto">
          <a:xfrm>
            <a:off x="3657600" y="4086225"/>
            <a:ext cx="9382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Arial" charset="0"/>
              </a:rPr>
              <a:t>B[23:16]</a:t>
            </a:r>
          </a:p>
        </p:txBody>
      </p:sp>
      <p:sp>
        <p:nvSpPr>
          <p:cNvPr id="27669" name="Rectangle 53"/>
          <p:cNvSpPr>
            <a:spLocks noChangeArrowheads="1"/>
          </p:cNvSpPr>
          <p:nvPr/>
        </p:nvSpPr>
        <p:spPr bwMode="auto">
          <a:xfrm>
            <a:off x="2819400" y="4086225"/>
            <a:ext cx="9382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Arial" charset="0"/>
              </a:rPr>
              <a:t>A[23:16]</a:t>
            </a:r>
          </a:p>
        </p:txBody>
      </p:sp>
      <p:sp>
        <p:nvSpPr>
          <p:cNvPr id="27670" name="Rectangle 54"/>
          <p:cNvSpPr>
            <a:spLocks noChangeArrowheads="1"/>
          </p:cNvSpPr>
          <p:nvPr/>
        </p:nvSpPr>
        <p:spPr bwMode="auto">
          <a:xfrm>
            <a:off x="1169988" y="5013325"/>
            <a:ext cx="1193800" cy="889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Rectangle 55"/>
          <p:cNvSpPr>
            <a:spLocks noChangeArrowheads="1"/>
          </p:cNvSpPr>
          <p:nvPr/>
        </p:nvSpPr>
        <p:spPr bwMode="auto">
          <a:xfrm>
            <a:off x="1166813" y="5076825"/>
            <a:ext cx="12509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b="1">
                <a:latin typeface="Arial" charset="0"/>
              </a:rPr>
              <a:t>8-bit Carry</a:t>
            </a:r>
          </a:p>
          <a:p>
            <a:pPr algn="ctr" eaLnBrk="0" hangingPunct="0"/>
            <a:r>
              <a:rPr lang="en-US" sz="1600" b="1">
                <a:latin typeface="Arial" charset="0"/>
              </a:rPr>
              <a:t>Lookahead</a:t>
            </a:r>
          </a:p>
          <a:p>
            <a:pPr algn="ctr" eaLnBrk="0" hangingPunct="0"/>
            <a:r>
              <a:rPr lang="en-US" sz="1600" b="1">
                <a:latin typeface="Arial" charset="0"/>
              </a:rPr>
              <a:t>Adder</a:t>
            </a:r>
          </a:p>
        </p:txBody>
      </p:sp>
      <p:sp>
        <p:nvSpPr>
          <p:cNvPr id="27672" name="Line 56"/>
          <p:cNvSpPr>
            <a:spLocks noChangeShapeType="1"/>
          </p:cNvSpPr>
          <p:nvPr/>
        </p:nvSpPr>
        <p:spPr bwMode="auto">
          <a:xfrm flipH="1">
            <a:off x="2370138" y="5457825"/>
            <a:ext cx="546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3" name="Rectangle 57"/>
          <p:cNvSpPr>
            <a:spLocks noChangeArrowheads="1"/>
          </p:cNvSpPr>
          <p:nvPr/>
        </p:nvSpPr>
        <p:spPr bwMode="auto">
          <a:xfrm>
            <a:off x="2438400" y="5153025"/>
            <a:ext cx="552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Arial" charset="0"/>
              </a:rPr>
              <a:t>C24</a:t>
            </a:r>
          </a:p>
        </p:txBody>
      </p:sp>
      <p:sp>
        <p:nvSpPr>
          <p:cNvPr id="27674" name="Line 58"/>
          <p:cNvSpPr>
            <a:spLocks noChangeShapeType="1"/>
          </p:cNvSpPr>
          <p:nvPr/>
        </p:nvSpPr>
        <p:spPr bwMode="auto">
          <a:xfrm>
            <a:off x="2147888" y="4397375"/>
            <a:ext cx="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5" name="Line 59"/>
          <p:cNvSpPr>
            <a:spLocks noChangeShapeType="1"/>
          </p:cNvSpPr>
          <p:nvPr/>
        </p:nvSpPr>
        <p:spPr bwMode="auto">
          <a:xfrm>
            <a:off x="1385888" y="4397375"/>
            <a:ext cx="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6" name="Line 60"/>
          <p:cNvSpPr>
            <a:spLocks noChangeShapeType="1"/>
          </p:cNvSpPr>
          <p:nvPr/>
        </p:nvSpPr>
        <p:spPr bwMode="auto">
          <a:xfrm flipV="1">
            <a:off x="2078038" y="4537075"/>
            <a:ext cx="1397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7" name="Line 61"/>
          <p:cNvSpPr>
            <a:spLocks noChangeShapeType="1"/>
          </p:cNvSpPr>
          <p:nvPr/>
        </p:nvSpPr>
        <p:spPr bwMode="auto">
          <a:xfrm flipV="1">
            <a:off x="1316038" y="4537075"/>
            <a:ext cx="1397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8" name="Line 62"/>
          <p:cNvSpPr>
            <a:spLocks noChangeShapeType="1"/>
          </p:cNvSpPr>
          <p:nvPr/>
        </p:nvSpPr>
        <p:spPr bwMode="auto">
          <a:xfrm>
            <a:off x="1766888" y="5921375"/>
            <a:ext cx="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9" name="Line 63"/>
          <p:cNvSpPr>
            <a:spLocks noChangeShapeType="1"/>
          </p:cNvSpPr>
          <p:nvPr/>
        </p:nvSpPr>
        <p:spPr bwMode="auto">
          <a:xfrm flipV="1">
            <a:off x="1697038" y="6061075"/>
            <a:ext cx="1397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0" name="Rectangle 64"/>
          <p:cNvSpPr>
            <a:spLocks noChangeArrowheads="1"/>
          </p:cNvSpPr>
          <p:nvPr/>
        </p:nvSpPr>
        <p:spPr bwMode="auto">
          <a:xfrm>
            <a:off x="1828800" y="5991225"/>
            <a:ext cx="2936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Arial" charset="0"/>
              </a:rPr>
              <a:t>8</a:t>
            </a:r>
          </a:p>
        </p:txBody>
      </p:sp>
      <p:sp>
        <p:nvSpPr>
          <p:cNvPr id="27681" name="Rectangle 65"/>
          <p:cNvSpPr>
            <a:spLocks noChangeArrowheads="1"/>
          </p:cNvSpPr>
          <p:nvPr/>
        </p:nvSpPr>
        <p:spPr bwMode="auto">
          <a:xfrm>
            <a:off x="2209800" y="4467225"/>
            <a:ext cx="2936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Arial" charset="0"/>
              </a:rPr>
              <a:t>8</a:t>
            </a:r>
          </a:p>
        </p:txBody>
      </p:sp>
      <p:sp>
        <p:nvSpPr>
          <p:cNvPr id="27682" name="Rectangle 66"/>
          <p:cNvSpPr>
            <a:spLocks noChangeArrowheads="1"/>
          </p:cNvSpPr>
          <p:nvPr/>
        </p:nvSpPr>
        <p:spPr bwMode="auto">
          <a:xfrm>
            <a:off x="1447800" y="4467225"/>
            <a:ext cx="2936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Arial" charset="0"/>
              </a:rPr>
              <a:t>8</a:t>
            </a:r>
          </a:p>
        </p:txBody>
      </p:sp>
      <p:sp>
        <p:nvSpPr>
          <p:cNvPr id="27683" name="Rectangle 67"/>
          <p:cNvSpPr>
            <a:spLocks noChangeArrowheads="1"/>
          </p:cNvSpPr>
          <p:nvPr/>
        </p:nvSpPr>
        <p:spPr bwMode="auto">
          <a:xfrm>
            <a:off x="1295400" y="6524625"/>
            <a:ext cx="1377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Arial" charset="0"/>
              </a:rPr>
              <a:t>Result[31:24]</a:t>
            </a:r>
          </a:p>
        </p:txBody>
      </p:sp>
      <p:sp>
        <p:nvSpPr>
          <p:cNvPr id="27684" name="Rectangle 68"/>
          <p:cNvSpPr>
            <a:spLocks noChangeArrowheads="1"/>
          </p:cNvSpPr>
          <p:nvPr/>
        </p:nvSpPr>
        <p:spPr bwMode="auto">
          <a:xfrm>
            <a:off x="1905000" y="4086225"/>
            <a:ext cx="9382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Arial" charset="0"/>
              </a:rPr>
              <a:t>B[31:24]</a:t>
            </a:r>
          </a:p>
        </p:txBody>
      </p:sp>
      <p:sp>
        <p:nvSpPr>
          <p:cNvPr id="27685" name="Rectangle 69"/>
          <p:cNvSpPr>
            <a:spLocks noChangeArrowheads="1"/>
          </p:cNvSpPr>
          <p:nvPr/>
        </p:nvSpPr>
        <p:spPr bwMode="auto">
          <a:xfrm>
            <a:off x="1066800" y="4086225"/>
            <a:ext cx="9382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Arial" charset="0"/>
              </a:rPr>
              <a:t>A[31:24]</a:t>
            </a:r>
          </a:p>
        </p:txBody>
      </p:sp>
    </p:spTree>
    <p:extLst>
      <p:ext uri="{BB962C8B-B14F-4D97-AF65-F5344CB8AC3E}">
        <p14:creationId xmlns:p14="http://schemas.microsoft.com/office/powerpoint/2010/main" val="2949097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2"/>
          <p:cNvGrpSpPr>
            <a:grpSpLocks/>
          </p:cNvGrpSpPr>
          <p:nvPr/>
        </p:nvGrpSpPr>
        <p:grpSpPr bwMode="auto">
          <a:xfrm>
            <a:off x="1676400" y="3579813"/>
            <a:ext cx="6007100" cy="3278187"/>
            <a:chOff x="1064" y="1732"/>
            <a:chExt cx="3836" cy="2092"/>
          </a:xfrm>
        </p:grpSpPr>
        <p:sp>
          <p:nvSpPr>
            <p:cNvPr id="41989" name="Rectangle 3"/>
            <p:cNvSpPr>
              <a:spLocks noChangeArrowheads="1"/>
            </p:cNvSpPr>
            <p:nvPr/>
          </p:nvSpPr>
          <p:spPr bwMode="auto">
            <a:xfrm>
              <a:off x="3720" y="3096"/>
              <a:ext cx="61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26626" rIns="18795" bIns="26626"/>
            <a:lstStyle/>
            <a:p>
              <a:pPr algn="ctr"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4-Bit Adder</a:t>
              </a:r>
              <a:br>
                <a:rPr lang="en-US" sz="1400">
                  <a:solidFill>
                    <a:srgbClr val="000000"/>
                  </a:solidFill>
                </a:rPr>
              </a:br>
              <a:r>
                <a:rPr lang="en-US" sz="1400">
                  <a:solidFill>
                    <a:srgbClr val="000000"/>
                  </a:solidFill>
                </a:rPr>
                <a:t>[3:0]</a:t>
              </a:r>
            </a:p>
          </p:txBody>
        </p:sp>
        <p:sp>
          <p:nvSpPr>
            <p:cNvPr id="41990" name="Rectangle 4"/>
            <p:cNvSpPr>
              <a:spLocks noChangeArrowheads="1"/>
            </p:cNvSpPr>
            <p:nvPr/>
          </p:nvSpPr>
          <p:spPr bwMode="auto">
            <a:xfrm>
              <a:off x="4664" y="3072"/>
              <a:ext cx="2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26626" rIns="18795" bIns="26626"/>
            <a:lstStyle/>
            <a:p>
              <a:pPr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C0</a:t>
              </a:r>
            </a:p>
          </p:txBody>
        </p:sp>
        <p:sp>
          <p:nvSpPr>
            <p:cNvPr id="41991" name="Rectangle 5"/>
            <p:cNvSpPr>
              <a:spLocks noChangeArrowheads="1"/>
            </p:cNvSpPr>
            <p:nvPr/>
          </p:nvSpPr>
          <p:spPr bwMode="auto">
            <a:xfrm>
              <a:off x="3136" y="3096"/>
              <a:ext cx="2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26626" rIns="18795" bIns="26626"/>
            <a:lstStyle/>
            <a:p>
              <a:pPr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C4</a:t>
              </a:r>
            </a:p>
          </p:txBody>
        </p:sp>
        <p:sp>
          <p:nvSpPr>
            <p:cNvPr id="41992" name="Rectangle 6"/>
            <p:cNvSpPr>
              <a:spLocks noChangeArrowheads="1"/>
            </p:cNvSpPr>
            <p:nvPr/>
          </p:nvSpPr>
          <p:spPr bwMode="auto">
            <a:xfrm>
              <a:off x="2144" y="1776"/>
              <a:ext cx="61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26626" rIns="18795" bIns="26626"/>
            <a:lstStyle/>
            <a:p>
              <a:pPr algn="ctr"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4-bit adder</a:t>
              </a:r>
              <a:br>
                <a:rPr lang="en-US" sz="1400">
                  <a:solidFill>
                    <a:srgbClr val="000000"/>
                  </a:solidFill>
                </a:rPr>
              </a:br>
              <a:r>
                <a:rPr lang="en-US" sz="1400">
                  <a:solidFill>
                    <a:srgbClr val="000000"/>
                  </a:solidFill>
                </a:rPr>
                <a:t>[7:4]</a:t>
              </a:r>
            </a:p>
          </p:txBody>
        </p:sp>
        <p:sp>
          <p:nvSpPr>
            <p:cNvPr id="41993" name="Rectangle 7"/>
            <p:cNvSpPr>
              <a:spLocks noChangeArrowheads="1"/>
            </p:cNvSpPr>
            <p:nvPr/>
          </p:nvSpPr>
          <p:spPr bwMode="auto">
            <a:xfrm>
              <a:off x="3152" y="1800"/>
              <a:ext cx="1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26626" rIns="18795" bIns="26626"/>
            <a:lstStyle/>
            <a:p>
              <a:pPr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41994" name="Rectangle 8"/>
            <p:cNvSpPr>
              <a:spLocks noChangeArrowheads="1"/>
            </p:cNvSpPr>
            <p:nvPr/>
          </p:nvSpPr>
          <p:spPr bwMode="auto">
            <a:xfrm>
              <a:off x="1664" y="1792"/>
              <a:ext cx="2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26626" rIns="18795" bIns="26626"/>
            <a:lstStyle/>
            <a:p>
              <a:pPr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C8</a:t>
              </a:r>
            </a:p>
          </p:txBody>
        </p:sp>
        <p:sp>
          <p:nvSpPr>
            <p:cNvPr id="41995" name="Rectangle 9"/>
            <p:cNvSpPr>
              <a:spLocks noChangeArrowheads="1"/>
            </p:cNvSpPr>
            <p:nvPr/>
          </p:nvSpPr>
          <p:spPr bwMode="auto">
            <a:xfrm>
              <a:off x="3152" y="2400"/>
              <a:ext cx="1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26626" rIns="18795" bIns="26626"/>
            <a:lstStyle/>
            <a:p>
              <a:pPr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41996" name="Rectangle 10"/>
            <p:cNvSpPr>
              <a:spLocks noChangeArrowheads="1"/>
            </p:cNvSpPr>
            <p:nvPr/>
          </p:nvSpPr>
          <p:spPr bwMode="auto">
            <a:xfrm>
              <a:off x="1680" y="2384"/>
              <a:ext cx="2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26626" rIns="18795" bIns="26626"/>
            <a:lstStyle/>
            <a:p>
              <a:pPr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C8</a:t>
              </a:r>
            </a:p>
          </p:txBody>
        </p:sp>
        <p:sp>
          <p:nvSpPr>
            <p:cNvPr id="41997" name="Rectangle 11"/>
            <p:cNvSpPr>
              <a:spLocks noChangeArrowheads="1"/>
            </p:cNvSpPr>
            <p:nvPr/>
          </p:nvSpPr>
          <p:spPr bwMode="auto">
            <a:xfrm>
              <a:off x="1064" y="3104"/>
              <a:ext cx="45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26626" rIns="18795" bIns="26626"/>
            <a:lstStyle/>
            <a:p>
              <a:pPr algn="ctr"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five</a:t>
              </a:r>
              <a:br>
                <a:rPr lang="en-US" sz="1400">
                  <a:solidFill>
                    <a:srgbClr val="000000"/>
                  </a:solidFill>
                </a:rPr>
              </a:br>
              <a:r>
                <a:rPr lang="en-US" sz="1400">
                  <a:solidFill>
                    <a:srgbClr val="000000"/>
                  </a:solidFill>
                </a:rPr>
                <a:t>2:1 mux</a:t>
              </a:r>
            </a:p>
          </p:txBody>
        </p:sp>
        <p:sp>
          <p:nvSpPr>
            <p:cNvPr id="41998" name="Rectangle 12"/>
            <p:cNvSpPr>
              <a:spLocks noChangeArrowheads="1"/>
            </p:cNvSpPr>
            <p:nvPr/>
          </p:nvSpPr>
          <p:spPr bwMode="auto">
            <a:xfrm>
              <a:off x="2792" y="3064"/>
              <a:ext cx="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26626" rIns="18795" bIns="26626"/>
            <a:lstStyle/>
            <a:p>
              <a:pPr algn="ctr"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   0</a:t>
              </a:r>
            </a:p>
          </p:txBody>
        </p:sp>
        <p:sp>
          <p:nvSpPr>
            <p:cNvPr id="41999" name="Rectangle 13"/>
            <p:cNvSpPr>
              <a:spLocks noChangeArrowheads="1"/>
            </p:cNvSpPr>
            <p:nvPr/>
          </p:nvSpPr>
          <p:spPr bwMode="auto">
            <a:xfrm>
              <a:off x="2664" y="3064"/>
              <a:ext cx="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26626" rIns="18795" bIns="26626"/>
            <a:lstStyle/>
            <a:p>
              <a:pPr algn="ctr"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   1</a:t>
              </a:r>
            </a:p>
          </p:txBody>
        </p:sp>
        <p:sp>
          <p:nvSpPr>
            <p:cNvPr id="42000" name="Rectangle 14"/>
            <p:cNvSpPr>
              <a:spLocks noChangeArrowheads="1"/>
            </p:cNvSpPr>
            <p:nvPr/>
          </p:nvSpPr>
          <p:spPr bwMode="auto">
            <a:xfrm>
              <a:off x="2520" y="3064"/>
              <a:ext cx="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26626" rIns="18795" bIns="26626"/>
            <a:lstStyle/>
            <a:p>
              <a:pPr algn="ctr"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  0</a:t>
              </a:r>
            </a:p>
          </p:txBody>
        </p:sp>
        <p:sp>
          <p:nvSpPr>
            <p:cNvPr id="42001" name="Rectangle 15"/>
            <p:cNvSpPr>
              <a:spLocks noChangeArrowheads="1"/>
            </p:cNvSpPr>
            <p:nvPr/>
          </p:nvSpPr>
          <p:spPr bwMode="auto">
            <a:xfrm>
              <a:off x="2392" y="3064"/>
              <a:ext cx="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26626" rIns="18795" bIns="26626"/>
            <a:lstStyle/>
            <a:p>
              <a:pPr algn="ctr"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   1</a:t>
              </a:r>
            </a:p>
          </p:txBody>
        </p:sp>
        <p:sp>
          <p:nvSpPr>
            <p:cNvPr id="42002" name="Rectangle 16"/>
            <p:cNvSpPr>
              <a:spLocks noChangeArrowheads="1"/>
            </p:cNvSpPr>
            <p:nvPr/>
          </p:nvSpPr>
          <p:spPr bwMode="auto">
            <a:xfrm>
              <a:off x="2248" y="3064"/>
              <a:ext cx="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26626" rIns="18795" bIns="26626"/>
            <a:lstStyle/>
            <a:p>
              <a:pPr algn="ctr"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 0</a:t>
              </a:r>
            </a:p>
          </p:txBody>
        </p:sp>
        <p:sp>
          <p:nvSpPr>
            <p:cNvPr id="42003" name="Rectangle 17"/>
            <p:cNvSpPr>
              <a:spLocks noChangeArrowheads="1"/>
            </p:cNvSpPr>
            <p:nvPr/>
          </p:nvSpPr>
          <p:spPr bwMode="auto">
            <a:xfrm>
              <a:off x="2112" y="3064"/>
              <a:ext cx="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26626" rIns="18795" bIns="26626"/>
            <a:lstStyle/>
            <a:p>
              <a:pPr algn="ctr"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   1</a:t>
              </a:r>
            </a:p>
          </p:txBody>
        </p:sp>
        <p:sp>
          <p:nvSpPr>
            <p:cNvPr id="42004" name="Rectangle 18"/>
            <p:cNvSpPr>
              <a:spLocks noChangeArrowheads="1"/>
            </p:cNvSpPr>
            <p:nvPr/>
          </p:nvSpPr>
          <p:spPr bwMode="auto">
            <a:xfrm>
              <a:off x="1976" y="3064"/>
              <a:ext cx="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26626" rIns="18795" bIns="26626"/>
            <a:lstStyle/>
            <a:p>
              <a:pPr algn="ctr"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42005" name="Rectangle 19"/>
            <p:cNvSpPr>
              <a:spLocks noChangeArrowheads="1"/>
            </p:cNvSpPr>
            <p:nvPr/>
          </p:nvSpPr>
          <p:spPr bwMode="auto">
            <a:xfrm>
              <a:off x="1848" y="3064"/>
              <a:ext cx="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26626" rIns="18795" bIns="26626"/>
            <a:lstStyle/>
            <a:p>
              <a:pPr algn="ctr"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42006" name="Rectangle 20"/>
            <p:cNvSpPr>
              <a:spLocks noChangeArrowheads="1"/>
            </p:cNvSpPr>
            <p:nvPr/>
          </p:nvSpPr>
          <p:spPr bwMode="auto">
            <a:xfrm>
              <a:off x="3416" y="2512"/>
              <a:ext cx="37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26626" rIns="18795" bIns="26626"/>
            <a:lstStyle/>
            <a:p>
              <a:pPr algn="ctr"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adder </a:t>
              </a:r>
              <a:br>
                <a:rPr lang="en-US" sz="1400">
                  <a:solidFill>
                    <a:srgbClr val="000000"/>
                  </a:solidFill>
                </a:rPr>
              </a:br>
              <a:r>
                <a:rPr lang="en-US" sz="1400">
                  <a:solidFill>
                    <a:srgbClr val="000000"/>
                  </a:solidFill>
                </a:rPr>
                <a:t>low</a:t>
              </a:r>
            </a:p>
          </p:txBody>
        </p:sp>
        <p:sp>
          <p:nvSpPr>
            <p:cNvPr id="42007" name="Rectangle 21"/>
            <p:cNvSpPr>
              <a:spLocks noChangeArrowheads="1"/>
            </p:cNvSpPr>
            <p:nvPr/>
          </p:nvSpPr>
          <p:spPr bwMode="auto">
            <a:xfrm>
              <a:off x="3416" y="1832"/>
              <a:ext cx="37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26626" rIns="18795" bIns="26626"/>
            <a:lstStyle/>
            <a:p>
              <a:pPr algn="ctr"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adder</a:t>
              </a:r>
              <a:br>
                <a:rPr lang="en-US" sz="1400">
                  <a:solidFill>
                    <a:srgbClr val="000000"/>
                  </a:solidFill>
                </a:rPr>
              </a:br>
              <a:r>
                <a:rPr lang="en-US" sz="1400">
                  <a:solidFill>
                    <a:srgbClr val="000000"/>
                  </a:solidFill>
                </a:rPr>
                <a:t>high</a:t>
              </a:r>
            </a:p>
          </p:txBody>
        </p:sp>
        <p:sp>
          <p:nvSpPr>
            <p:cNvPr id="42008" name="Rectangle 22"/>
            <p:cNvSpPr>
              <a:spLocks noChangeArrowheads="1"/>
            </p:cNvSpPr>
            <p:nvPr/>
          </p:nvSpPr>
          <p:spPr bwMode="auto">
            <a:xfrm>
              <a:off x="1704" y="3064"/>
              <a:ext cx="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26626" rIns="18795" bIns="26626"/>
            <a:lstStyle/>
            <a:p>
              <a:pPr algn="ctr"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42009" name="Rectangle 23"/>
            <p:cNvSpPr>
              <a:spLocks noChangeArrowheads="1"/>
            </p:cNvSpPr>
            <p:nvPr/>
          </p:nvSpPr>
          <p:spPr bwMode="auto">
            <a:xfrm>
              <a:off x="1576" y="3064"/>
              <a:ext cx="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26626" rIns="18795" bIns="26626"/>
            <a:lstStyle/>
            <a:p>
              <a:pPr algn="ctr"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42010" name="Rectangle 24"/>
            <p:cNvSpPr>
              <a:spLocks noChangeArrowheads="1"/>
            </p:cNvSpPr>
            <p:nvPr/>
          </p:nvSpPr>
          <p:spPr bwMode="auto">
            <a:xfrm>
              <a:off x="3460" y="3028"/>
              <a:ext cx="1152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1" name="Rectangle 25"/>
            <p:cNvSpPr>
              <a:spLocks noChangeArrowheads="1"/>
            </p:cNvSpPr>
            <p:nvPr/>
          </p:nvSpPr>
          <p:spPr bwMode="auto">
            <a:xfrm>
              <a:off x="2740" y="3028"/>
              <a:ext cx="288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2" name="Rectangle 26"/>
            <p:cNvSpPr>
              <a:spLocks noChangeArrowheads="1"/>
            </p:cNvSpPr>
            <p:nvPr/>
          </p:nvSpPr>
          <p:spPr bwMode="auto">
            <a:xfrm>
              <a:off x="2452" y="3028"/>
              <a:ext cx="288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3" name="Rectangle 27"/>
            <p:cNvSpPr>
              <a:spLocks noChangeArrowheads="1"/>
            </p:cNvSpPr>
            <p:nvPr/>
          </p:nvSpPr>
          <p:spPr bwMode="auto">
            <a:xfrm>
              <a:off x="2164" y="3028"/>
              <a:ext cx="288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4" name="Rectangle 28"/>
            <p:cNvSpPr>
              <a:spLocks noChangeArrowheads="1"/>
            </p:cNvSpPr>
            <p:nvPr/>
          </p:nvSpPr>
          <p:spPr bwMode="auto">
            <a:xfrm>
              <a:off x="1876" y="3028"/>
              <a:ext cx="288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5" name="Rectangle 29"/>
            <p:cNvSpPr>
              <a:spLocks noChangeArrowheads="1"/>
            </p:cNvSpPr>
            <p:nvPr/>
          </p:nvSpPr>
          <p:spPr bwMode="auto">
            <a:xfrm>
              <a:off x="1588" y="3028"/>
              <a:ext cx="288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6" name="Line 30"/>
            <p:cNvSpPr>
              <a:spLocks noChangeShapeType="1"/>
            </p:cNvSpPr>
            <p:nvPr/>
          </p:nvSpPr>
          <p:spPr bwMode="auto">
            <a:xfrm>
              <a:off x="2880" y="3460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7" name="Line 31"/>
            <p:cNvSpPr>
              <a:spLocks noChangeShapeType="1"/>
            </p:cNvSpPr>
            <p:nvPr/>
          </p:nvSpPr>
          <p:spPr bwMode="auto">
            <a:xfrm>
              <a:off x="2592" y="3460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8" name="Line 32"/>
            <p:cNvSpPr>
              <a:spLocks noChangeShapeType="1"/>
            </p:cNvSpPr>
            <p:nvPr/>
          </p:nvSpPr>
          <p:spPr bwMode="auto">
            <a:xfrm>
              <a:off x="3600" y="3460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9" name="Line 33"/>
            <p:cNvSpPr>
              <a:spLocks noChangeShapeType="1"/>
            </p:cNvSpPr>
            <p:nvPr/>
          </p:nvSpPr>
          <p:spPr bwMode="auto">
            <a:xfrm>
              <a:off x="3888" y="3460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0" name="Line 34"/>
            <p:cNvSpPr>
              <a:spLocks noChangeShapeType="1"/>
            </p:cNvSpPr>
            <p:nvPr/>
          </p:nvSpPr>
          <p:spPr bwMode="auto">
            <a:xfrm>
              <a:off x="4176" y="3460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1" name="Line 35"/>
            <p:cNvSpPr>
              <a:spLocks noChangeShapeType="1"/>
            </p:cNvSpPr>
            <p:nvPr/>
          </p:nvSpPr>
          <p:spPr bwMode="auto">
            <a:xfrm>
              <a:off x="4464" y="3460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2" name="Line 36"/>
            <p:cNvSpPr>
              <a:spLocks noChangeShapeType="1"/>
            </p:cNvSpPr>
            <p:nvPr/>
          </p:nvSpPr>
          <p:spPr bwMode="auto">
            <a:xfrm>
              <a:off x="2304" y="3460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3" name="Line 37"/>
            <p:cNvSpPr>
              <a:spLocks noChangeShapeType="1"/>
            </p:cNvSpPr>
            <p:nvPr/>
          </p:nvSpPr>
          <p:spPr bwMode="auto">
            <a:xfrm>
              <a:off x="2016" y="3460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4" name="Line 38"/>
            <p:cNvSpPr>
              <a:spLocks noChangeShapeType="1"/>
            </p:cNvSpPr>
            <p:nvPr/>
          </p:nvSpPr>
          <p:spPr bwMode="auto">
            <a:xfrm>
              <a:off x="1728" y="3460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5" name="Line 39"/>
            <p:cNvSpPr>
              <a:spLocks noChangeShapeType="1"/>
            </p:cNvSpPr>
            <p:nvPr/>
          </p:nvSpPr>
          <p:spPr bwMode="auto">
            <a:xfrm flipH="1">
              <a:off x="3020" y="3240"/>
              <a:ext cx="4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6" name="Line 40"/>
            <p:cNvSpPr>
              <a:spLocks noChangeShapeType="1"/>
            </p:cNvSpPr>
            <p:nvPr/>
          </p:nvSpPr>
          <p:spPr bwMode="auto">
            <a:xfrm flipH="1">
              <a:off x="4604" y="3240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7" name="Rectangle 41"/>
            <p:cNvSpPr>
              <a:spLocks noChangeArrowheads="1"/>
            </p:cNvSpPr>
            <p:nvPr/>
          </p:nvSpPr>
          <p:spPr bwMode="auto">
            <a:xfrm>
              <a:off x="1876" y="2380"/>
              <a:ext cx="1152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8" name="Line 42"/>
            <p:cNvSpPr>
              <a:spLocks noChangeShapeType="1"/>
            </p:cNvSpPr>
            <p:nvPr/>
          </p:nvSpPr>
          <p:spPr bwMode="auto">
            <a:xfrm>
              <a:off x="2088" y="2812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9" name="Line 43"/>
            <p:cNvSpPr>
              <a:spLocks noChangeShapeType="1"/>
            </p:cNvSpPr>
            <p:nvPr/>
          </p:nvSpPr>
          <p:spPr bwMode="auto">
            <a:xfrm>
              <a:off x="2376" y="2812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0" name="Line 44"/>
            <p:cNvSpPr>
              <a:spLocks noChangeShapeType="1"/>
            </p:cNvSpPr>
            <p:nvPr/>
          </p:nvSpPr>
          <p:spPr bwMode="auto">
            <a:xfrm>
              <a:off x="2664" y="2812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1" name="Line 45"/>
            <p:cNvSpPr>
              <a:spLocks noChangeShapeType="1"/>
            </p:cNvSpPr>
            <p:nvPr/>
          </p:nvSpPr>
          <p:spPr bwMode="auto">
            <a:xfrm>
              <a:off x="2952" y="2812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2" name="Line 46"/>
            <p:cNvSpPr>
              <a:spLocks noChangeShapeType="1"/>
            </p:cNvSpPr>
            <p:nvPr/>
          </p:nvSpPr>
          <p:spPr bwMode="auto">
            <a:xfrm flipH="1">
              <a:off x="3020" y="2592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3" name="Rectangle 47"/>
            <p:cNvSpPr>
              <a:spLocks noChangeArrowheads="1"/>
            </p:cNvSpPr>
            <p:nvPr/>
          </p:nvSpPr>
          <p:spPr bwMode="auto">
            <a:xfrm>
              <a:off x="1876" y="1732"/>
              <a:ext cx="1152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4" name="Line 48"/>
            <p:cNvSpPr>
              <a:spLocks noChangeShapeType="1"/>
            </p:cNvSpPr>
            <p:nvPr/>
          </p:nvSpPr>
          <p:spPr bwMode="auto">
            <a:xfrm>
              <a:off x="1944" y="2164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5" name="Line 49"/>
            <p:cNvSpPr>
              <a:spLocks noChangeShapeType="1"/>
            </p:cNvSpPr>
            <p:nvPr/>
          </p:nvSpPr>
          <p:spPr bwMode="auto">
            <a:xfrm>
              <a:off x="2232" y="2164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6" name="Line 50"/>
            <p:cNvSpPr>
              <a:spLocks noChangeShapeType="1"/>
            </p:cNvSpPr>
            <p:nvPr/>
          </p:nvSpPr>
          <p:spPr bwMode="auto">
            <a:xfrm>
              <a:off x="2520" y="2164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7" name="Line 51"/>
            <p:cNvSpPr>
              <a:spLocks noChangeShapeType="1"/>
            </p:cNvSpPr>
            <p:nvPr/>
          </p:nvSpPr>
          <p:spPr bwMode="auto">
            <a:xfrm>
              <a:off x="2808" y="2164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8" name="Line 52"/>
            <p:cNvSpPr>
              <a:spLocks noChangeShapeType="1"/>
            </p:cNvSpPr>
            <p:nvPr/>
          </p:nvSpPr>
          <p:spPr bwMode="auto">
            <a:xfrm flipH="1">
              <a:off x="3020" y="1944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9" name="Rectangle 53"/>
            <p:cNvSpPr>
              <a:spLocks noChangeArrowheads="1"/>
            </p:cNvSpPr>
            <p:nvPr/>
          </p:nvSpPr>
          <p:spPr bwMode="auto">
            <a:xfrm>
              <a:off x="2092" y="2452"/>
              <a:ext cx="648" cy="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0" name="Rectangle 54"/>
            <p:cNvSpPr>
              <a:spLocks noChangeArrowheads="1"/>
            </p:cNvSpPr>
            <p:nvPr/>
          </p:nvSpPr>
          <p:spPr bwMode="auto">
            <a:xfrm>
              <a:off x="2128" y="2432"/>
              <a:ext cx="61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26626" rIns="18795" bIns="26626"/>
            <a:lstStyle/>
            <a:p>
              <a:pPr algn="ctr"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4-bit adder</a:t>
              </a:r>
              <a:br>
                <a:rPr lang="en-US" sz="1400">
                  <a:solidFill>
                    <a:srgbClr val="000000"/>
                  </a:solidFill>
                </a:rPr>
              </a:br>
              <a:r>
                <a:rPr lang="en-US" sz="1400">
                  <a:solidFill>
                    <a:srgbClr val="000000"/>
                  </a:solidFill>
                </a:rPr>
                <a:t>[7:4]</a:t>
              </a:r>
            </a:p>
          </p:txBody>
        </p:sp>
        <p:sp>
          <p:nvSpPr>
            <p:cNvPr id="42041" name="Line 55"/>
            <p:cNvSpPr>
              <a:spLocks noChangeShapeType="1"/>
            </p:cNvSpPr>
            <p:nvPr/>
          </p:nvSpPr>
          <p:spPr bwMode="auto">
            <a:xfrm>
              <a:off x="1800" y="2596"/>
              <a:ext cx="0" cy="4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2" name="Line 56"/>
            <p:cNvSpPr>
              <a:spLocks noChangeShapeType="1"/>
            </p:cNvSpPr>
            <p:nvPr/>
          </p:nvSpPr>
          <p:spPr bwMode="auto">
            <a:xfrm>
              <a:off x="1656" y="1948"/>
              <a:ext cx="0" cy="10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3" name="Line 57"/>
            <p:cNvSpPr>
              <a:spLocks noChangeShapeType="1"/>
            </p:cNvSpPr>
            <p:nvPr/>
          </p:nvSpPr>
          <p:spPr bwMode="auto">
            <a:xfrm flipH="1">
              <a:off x="1652" y="1944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4" name="Line 58"/>
            <p:cNvSpPr>
              <a:spLocks noChangeShapeType="1"/>
            </p:cNvSpPr>
            <p:nvPr/>
          </p:nvSpPr>
          <p:spPr bwMode="auto">
            <a:xfrm flipH="1">
              <a:off x="1796" y="2592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5" name="Rectangle 59"/>
            <p:cNvSpPr>
              <a:spLocks noChangeArrowheads="1"/>
            </p:cNvSpPr>
            <p:nvPr/>
          </p:nvSpPr>
          <p:spPr bwMode="auto">
            <a:xfrm>
              <a:off x="1528" y="3632"/>
              <a:ext cx="4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26626" rIns="18795" bIns="26626"/>
            <a:lstStyle/>
            <a:p>
              <a:pPr algn="ctr" defTabSz="901700" eaLnBrk="0" hangingPunct="0">
                <a:lnSpc>
                  <a:spcPts val="13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C8</a:t>
              </a:r>
            </a:p>
          </p:txBody>
        </p:sp>
        <p:sp>
          <p:nvSpPr>
            <p:cNvPr id="42046" name="Rectangle 60"/>
            <p:cNvSpPr>
              <a:spLocks noChangeArrowheads="1"/>
            </p:cNvSpPr>
            <p:nvPr/>
          </p:nvSpPr>
          <p:spPr bwMode="auto">
            <a:xfrm>
              <a:off x="1824" y="3632"/>
              <a:ext cx="4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26626" rIns="18795" bIns="26626"/>
            <a:lstStyle/>
            <a:p>
              <a:pPr algn="ctr" defTabSz="901700" eaLnBrk="0" hangingPunct="0">
                <a:lnSpc>
                  <a:spcPts val="13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S7</a:t>
              </a:r>
            </a:p>
          </p:txBody>
        </p:sp>
        <p:sp>
          <p:nvSpPr>
            <p:cNvPr id="42047" name="Rectangle 61"/>
            <p:cNvSpPr>
              <a:spLocks noChangeArrowheads="1"/>
            </p:cNvSpPr>
            <p:nvPr/>
          </p:nvSpPr>
          <p:spPr bwMode="auto">
            <a:xfrm>
              <a:off x="2112" y="3624"/>
              <a:ext cx="4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26626" rIns="18795" bIns="26626"/>
            <a:lstStyle/>
            <a:p>
              <a:pPr algn="ctr" defTabSz="901700" eaLnBrk="0" hangingPunct="0">
                <a:lnSpc>
                  <a:spcPts val="13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S6</a:t>
              </a:r>
            </a:p>
          </p:txBody>
        </p:sp>
        <p:sp>
          <p:nvSpPr>
            <p:cNvPr id="42048" name="Rectangle 62"/>
            <p:cNvSpPr>
              <a:spLocks noChangeArrowheads="1"/>
            </p:cNvSpPr>
            <p:nvPr/>
          </p:nvSpPr>
          <p:spPr bwMode="auto">
            <a:xfrm>
              <a:off x="2400" y="3632"/>
              <a:ext cx="4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26626" rIns="18795" bIns="26626"/>
            <a:lstStyle/>
            <a:p>
              <a:pPr algn="ctr" defTabSz="901700" eaLnBrk="0" hangingPunct="0">
                <a:lnSpc>
                  <a:spcPts val="13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S5</a:t>
              </a:r>
            </a:p>
          </p:txBody>
        </p:sp>
        <p:sp>
          <p:nvSpPr>
            <p:cNvPr id="42049" name="Rectangle 63"/>
            <p:cNvSpPr>
              <a:spLocks noChangeArrowheads="1"/>
            </p:cNvSpPr>
            <p:nvPr/>
          </p:nvSpPr>
          <p:spPr bwMode="auto">
            <a:xfrm>
              <a:off x="2680" y="3632"/>
              <a:ext cx="4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26626" rIns="18795" bIns="26626"/>
            <a:lstStyle/>
            <a:p>
              <a:pPr algn="ctr" defTabSz="901700" eaLnBrk="0" hangingPunct="0">
                <a:lnSpc>
                  <a:spcPts val="13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S4</a:t>
              </a:r>
            </a:p>
          </p:txBody>
        </p:sp>
        <p:sp>
          <p:nvSpPr>
            <p:cNvPr id="42050" name="Rectangle 64"/>
            <p:cNvSpPr>
              <a:spLocks noChangeArrowheads="1"/>
            </p:cNvSpPr>
            <p:nvPr/>
          </p:nvSpPr>
          <p:spPr bwMode="auto">
            <a:xfrm>
              <a:off x="3408" y="3632"/>
              <a:ext cx="4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26626" rIns="18795" bIns="26626"/>
            <a:lstStyle/>
            <a:p>
              <a:pPr algn="ctr" defTabSz="901700" eaLnBrk="0" hangingPunct="0">
                <a:lnSpc>
                  <a:spcPts val="13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S3</a:t>
              </a:r>
            </a:p>
          </p:txBody>
        </p:sp>
        <p:sp>
          <p:nvSpPr>
            <p:cNvPr id="42051" name="Rectangle 65"/>
            <p:cNvSpPr>
              <a:spLocks noChangeArrowheads="1"/>
            </p:cNvSpPr>
            <p:nvPr/>
          </p:nvSpPr>
          <p:spPr bwMode="auto">
            <a:xfrm>
              <a:off x="3696" y="3632"/>
              <a:ext cx="4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26626" rIns="18795" bIns="26626"/>
            <a:lstStyle/>
            <a:p>
              <a:pPr algn="ctr" defTabSz="901700" eaLnBrk="0" hangingPunct="0">
                <a:lnSpc>
                  <a:spcPts val="13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S2</a:t>
              </a:r>
            </a:p>
          </p:txBody>
        </p:sp>
        <p:sp>
          <p:nvSpPr>
            <p:cNvPr id="42052" name="Rectangle 66"/>
            <p:cNvSpPr>
              <a:spLocks noChangeArrowheads="1"/>
            </p:cNvSpPr>
            <p:nvPr/>
          </p:nvSpPr>
          <p:spPr bwMode="auto">
            <a:xfrm>
              <a:off x="3984" y="3624"/>
              <a:ext cx="4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26626" rIns="18795" bIns="26626"/>
            <a:lstStyle/>
            <a:p>
              <a:pPr algn="ctr" defTabSz="901700" eaLnBrk="0" hangingPunct="0">
                <a:lnSpc>
                  <a:spcPts val="13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S1</a:t>
              </a:r>
            </a:p>
          </p:txBody>
        </p:sp>
        <p:sp>
          <p:nvSpPr>
            <p:cNvPr id="42053" name="Rectangle 67"/>
            <p:cNvSpPr>
              <a:spLocks noChangeArrowheads="1"/>
            </p:cNvSpPr>
            <p:nvPr/>
          </p:nvSpPr>
          <p:spPr bwMode="auto">
            <a:xfrm>
              <a:off x="4264" y="3632"/>
              <a:ext cx="4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26626" rIns="18795" bIns="26626"/>
            <a:lstStyle/>
            <a:p>
              <a:pPr algn="ctr" defTabSz="901700" eaLnBrk="0" hangingPunct="0">
                <a:lnSpc>
                  <a:spcPts val="13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S0</a:t>
              </a:r>
            </a:p>
          </p:txBody>
        </p:sp>
      </p:grpSp>
      <p:sp>
        <p:nvSpPr>
          <p:cNvPr id="41987" name="Rectangle 6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Carry-Select Adder</a:t>
            </a:r>
          </a:p>
        </p:txBody>
      </p:sp>
      <p:sp>
        <p:nvSpPr>
          <p:cNvPr id="41988" name="Rectangle 6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Redundant hardware to make carry calculation go faster</a:t>
            </a:r>
          </a:p>
          <a:p>
            <a:pPr lvl="1" eaLnBrk="1" hangingPunct="1"/>
            <a:r>
              <a:rPr lang="en-US" sz="1800"/>
              <a:t>Compute two high-order sums in parallel while waiting for carry-in</a:t>
            </a:r>
          </a:p>
          <a:p>
            <a:pPr lvl="1" eaLnBrk="1" hangingPunct="1"/>
            <a:r>
              <a:rPr lang="en-US" sz="1800"/>
              <a:t>One assuming carry-in is 0 and another assuming carry-in is 1</a:t>
            </a:r>
          </a:p>
          <a:p>
            <a:pPr lvl="1" eaLnBrk="1" hangingPunct="1"/>
            <a:r>
              <a:rPr lang="en-US" sz="1800"/>
              <a:t>Select correct result once carry-in is finally computed</a:t>
            </a:r>
          </a:p>
        </p:txBody>
      </p:sp>
    </p:spTree>
    <p:extLst>
      <p:ext uri="{BB962C8B-B14F-4D97-AF65-F5344CB8AC3E}">
        <p14:creationId xmlns:p14="http://schemas.microsoft.com/office/powerpoint/2010/main" val="741743484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Logic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Arithmetic Logic Unit (ALU) is the brawn of the computer</a:t>
            </a:r>
          </a:p>
          <a:p>
            <a:pPr lvl="1"/>
            <a:r>
              <a:rPr lang="en-US" dirty="0"/>
              <a:t>Performs arithmetic operations (addition, subtraction)</a:t>
            </a:r>
          </a:p>
          <a:p>
            <a:pPr lvl="1"/>
            <a:r>
              <a:rPr lang="en-US" dirty="0"/>
              <a:t>Performs logical operations (AND, OR, NOR)</a:t>
            </a:r>
          </a:p>
          <a:p>
            <a:pPr lvl="1"/>
            <a:r>
              <a:rPr lang="en-US" dirty="0"/>
              <a:t>Performs logical comparisons (Less Than, Equal To)</a:t>
            </a:r>
          </a:p>
        </p:txBody>
      </p:sp>
    </p:spTree>
    <p:extLst>
      <p:ext uri="{BB962C8B-B14F-4D97-AF65-F5344CB8AC3E}">
        <p14:creationId xmlns:p14="http://schemas.microsoft.com/office/powerpoint/2010/main" val="1142289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Logic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need (at least) a 32-bit ALU</a:t>
            </a:r>
          </a:p>
          <a:p>
            <a:pPr lvl="1"/>
            <a:r>
              <a:rPr lang="en-US" dirty="0"/>
              <a:t>Connect 32 1-bit ALUs together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86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AND,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Uses: AND gate, OR gate, 2:1 mux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895600"/>
            <a:ext cx="46990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76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1-bit full adder </a:t>
            </a:r>
          </a:p>
        </p:txBody>
      </p:sp>
    </p:spTree>
    <p:extLst>
      <p:ext uri="{BB962C8B-B14F-4D97-AF65-F5344CB8AC3E}">
        <p14:creationId xmlns:p14="http://schemas.microsoft.com/office/powerpoint/2010/main" val="36735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>
            <a:normAutofit/>
          </a:bodyPr>
          <a:lstStyle/>
          <a:p>
            <a:pPr eaLnBrk="1" hangingPunct="1"/>
            <a:r>
              <a:rPr lang="en-US" dirty="0"/>
              <a:t>Addition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/>
              <a:t>This 1-bit ALU will perform AND, OR, and ADD</a:t>
            </a:r>
          </a:p>
        </p:txBody>
      </p:sp>
      <p:pic>
        <p:nvPicPr>
          <p:cNvPr id="44" name="Picture 43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1981200"/>
            <a:ext cx="5715000" cy="487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3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(A – B) is equivalent to A + (–B)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Take 2’s complement of B and add A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2’s Complement: invert every bit and add 1</a:t>
            </a:r>
          </a:p>
          <a:p>
            <a:endParaRPr lang="en-US" dirty="0"/>
          </a:p>
          <a:p>
            <a:r>
              <a:rPr lang="en-US" dirty="0"/>
              <a:t>To invert B</a:t>
            </a:r>
          </a:p>
          <a:p>
            <a:pPr lvl="1"/>
            <a:r>
              <a:rPr lang="en-US" dirty="0"/>
              <a:t>Add a 2:1 mux that chooses between b and b’</a:t>
            </a:r>
          </a:p>
          <a:p>
            <a:r>
              <a:rPr lang="en-US" dirty="0"/>
              <a:t>To add 1</a:t>
            </a:r>
          </a:p>
          <a:p>
            <a:pPr lvl="1"/>
            <a:r>
              <a:rPr lang="en-US" dirty="0"/>
              <a:t>Set the </a:t>
            </a:r>
            <a:r>
              <a:rPr lang="en-US" dirty="0" err="1"/>
              <a:t>CarryIn</a:t>
            </a:r>
            <a:r>
              <a:rPr lang="en-US" dirty="0"/>
              <a:t> to 1 instead of 0</a:t>
            </a:r>
          </a:p>
        </p:txBody>
      </p:sp>
    </p:spTree>
    <p:extLst>
      <p:ext uri="{BB962C8B-B14F-4D97-AF65-F5344CB8AC3E}">
        <p14:creationId xmlns:p14="http://schemas.microsoft.com/office/powerpoint/2010/main" val="170859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Subtraction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90600" y="1981199"/>
            <a:ext cx="6248400" cy="463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5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1-Bit Half Adder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Sum = A’B + AB’</a:t>
            </a:r>
          </a:p>
          <a:p>
            <a:r>
              <a:rPr lang="en-US" dirty="0" err="1"/>
              <a:t>Cout</a:t>
            </a:r>
            <a:r>
              <a:rPr lang="en-US" dirty="0"/>
              <a:t> = AB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174471"/>
              </p:ext>
            </p:extLst>
          </p:nvPr>
        </p:nvGraphicFramePr>
        <p:xfrm>
          <a:off x="1447800" y="20574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587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	= NOT (A OR B)</a:t>
            </a:r>
          </a:p>
          <a:p>
            <a:pPr marL="0" indent="0">
              <a:buNone/>
            </a:pPr>
            <a:r>
              <a:rPr lang="en-US" dirty="0"/>
              <a:t>	= (A + B)’</a:t>
            </a:r>
          </a:p>
          <a:p>
            <a:pPr marL="0" indent="0">
              <a:buNone/>
            </a:pPr>
            <a:r>
              <a:rPr lang="en-US" dirty="0"/>
              <a:t>	= A’*B’</a:t>
            </a:r>
          </a:p>
          <a:p>
            <a:pPr marL="0" indent="0">
              <a:buNone/>
            </a:pPr>
            <a:r>
              <a:rPr lang="en-US" dirty="0"/>
              <a:t>	= A’ AND B’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already have an AND gate and an inverter for B</a:t>
            </a:r>
          </a:p>
          <a:p>
            <a:pPr lvl="1"/>
            <a:r>
              <a:rPr lang="en-US" dirty="0"/>
              <a:t>Add an inverter for 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98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19200" y="1752600"/>
            <a:ext cx="6248400" cy="496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67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on Less Than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on Less Than (</a:t>
            </a:r>
            <a:r>
              <a:rPr lang="en-US" dirty="0" err="1"/>
              <a:t>slt</a:t>
            </a:r>
            <a:r>
              <a:rPr lang="en-US" dirty="0"/>
              <a:t>) is a MIPS instruction</a:t>
            </a:r>
          </a:p>
          <a:p>
            <a:endParaRPr lang="en-US" dirty="0"/>
          </a:p>
          <a:p>
            <a:r>
              <a:rPr lang="en-US" dirty="0"/>
              <a:t>For inputs A and B it produces 1 if A&lt;B, 0 otherwise</a:t>
            </a:r>
          </a:p>
          <a:p>
            <a:endParaRPr lang="en-US" dirty="0"/>
          </a:p>
          <a:p>
            <a:r>
              <a:rPr lang="en-US" dirty="0"/>
              <a:t>All bits are set to zero except for the least significant</a:t>
            </a:r>
          </a:p>
          <a:p>
            <a:pPr lvl="1"/>
            <a:r>
              <a:rPr lang="en-US" dirty="0"/>
              <a:t>Least significant bit determined by the result of A&lt;B</a:t>
            </a:r>
          </a:p>
        </p:txBody>
      </p:sp>
    </p:spTree>
    <p:extLst>
      <p:ext uri="{BB962C8B-B14F-4D97-AF65-F5344CB8AC3E}">
        <p14:creationId xmlns:p14="http://schemas.microsoft.com/office/powerpoint/2010/main" val="8967854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on Less Than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our ALU to perform this operation we need:</a:t>
            </a:r>
          </a:p>
          <a:p>
            <a:pPr lvl="1"/>
            <a:r>
              <a:rPr lang="en-US" dirty="0"/>
              <a:t>A bigger mux</a:t>
            </a:r>
          </a:p>
          <a:p>
            <a:pPr lvl="1"/>
            <a:r>
              <a:rPr lang="en-US" dirty="0"/>
              <a:t>Input for the </a:t>
            </a:r>
            <a:r>
              <a:rPr lang="en-US" dirty="0" err="1"/>
              <a:t>slt</a:t>
            </a:r>
            <a:r>
              <a:rPr lang="en-US" dirty="0"/>
              <a:t> (called Less)</a:t>
            </a:r>
          </a:p>
          <a:p>
            <a:pPr lvl="1"/>
            <a:r>
              <a:rPr lang="en-US" dirty="0"/>
              <a:t>Method for determining if A&lt;B</a:t>
            </a:r>
          </a:p>
        </p:txBody>
      </p:sp>
    </p:spTree>
    <p:extLst>
      <p:ext uri="{BB962C8B-B14F-4D97-AF65-F5344CB8AC3E}">
        <p14:creationId xmlns:p14="http://schemas.microsoft.com/office/powerpoint/2010/main" val="3055576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on Less Than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&lt; B</a:t>
            </a:r>
          </a:p>
          <a:p>
            <a:r>
              <a:rPr lang="en-US" dirty="0"/>
              <a:t>A-B &lt; 0</a:t>
            </a:r>
          </a:p>
          <a:p>
            <a:pPr lvl="1"/>
            <a:r>
              <a:rPr lang="en-US" dirty="0"/>
              <a:t>Subtract and check the sign of the result</a:t>
            </a:r>
          </a:p>
          <a:p>
            <a:pPr lvl="1"/>
            <a:r>
              <a:rPr lang="en-US" dirty="0"/>
              <a:t>1 if less than 0</a:t>
            </a:r>
          </a:p>
          <a:p>
            <a:pPr lvl="1"/>
            <a:r>
              <a:rPr lang="en-US" dirty="0"/>
              <a:t>0 otherwise</a:t>
            </a:r>
          </a:p>
        </p:txBody>
      </p:sp>
    </p:spTree>
    <p:extLst>
      <p:ext uri="{BB962C8B-B14F-4D97-AF65-F5344CB8AC3E}">
        <p14:creationId xmlns:p14="http://schemas.microsoft.com/office/powerpoint/2010/main" val="33648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on Less Than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 1-31: Less = 0</a:t>
            </a:r>
          </a:p>
          <a:p>
            <a:r>
              <a:rPr lang="en-US" dirty="0"/>
              <a:t>Bit 0: sign bit of A-B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715542"/>
            <a:ext cx="4658686" cy="37614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275" y="2715542"/>
            <a:ext cx="46577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6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on Less Than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28800" y="2337972"/>
            <a:ext cx="5105400" cy="421522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“Set” generate by most significant bit:</a:t>
            </a:r>
          </a:p>
        </p:txBody>
      </p:sp>
    </p:spTree>
    <p:extLst>
      <p:ext uri="{BB962C8B-B14F-4D97-AF65-F5344CB8AC3E}">
        <p14:creationId xmlns:p14="http://schemas.microsoft.com/office/powerpoint/2010/main" val="6106139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 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= B</a:t>
            </a:r>
          </a:p>
          <a:p>
            <a:r>
              <a:rPr lang="en-US" dirty="0"/>
              <a:t>A-B = 0</a:t>
            </a:r>
          </a:p>
          <a:p>
            <a:pPr lvl="1"/>
            <a:r>
              <a:rPr lang="en-US" dirty="0"/>
              <a:t>Subtract and check to see if all bits are zero</a:t>
            </a:r>
          </a:p>
          <a:p>
            <a:pPr lvl="1"/>
            <a:r>
              <a:rPr lang="en-US" dirty="0"/>
              <a:t>NOR all bits</a:t>
            </a:r>
          </a:p>
        </p:txBody>
      </p:sp>
    </p:spTree>
    <p:extLst>
      <p:ext uri="{BB962C8B-B14F-4D97-AF65-F5344CB8AC3E}">
        <p14:creationId xmlns:p14="http://schemas.microsoft.com/office/powerpoint/2010/main" val="27533264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r>
              <a:rPr lang="en-US" dirty="0"/>
              <a:t>Equal To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/>
              <a:t>Zero Detection Logic is just a NOR gate</a:t>
            </a:r>
          </a:p>
          <a:p>
            <a:pPr lvl="1" eaLnBrk="1" hangingPunct="1">
              <a:lnSpc>
                <a:spcPct val="120000"/>
              </a:lnSpc>
            </a:pPr>
            <a:r>
              <a:rPr lang="en-US"/>
              <a:t>Output true (1) only if </a:t>
            </a:r>
            <a:r>
              <a:rPr lang="en-US" i="1"/>
              <a:t>all</a:t>
            </a:r>
            <a:r>
              <a:rPr lang="en-US"/>
              <a:t> inputs zero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236913" y="2365375"/>
            <a:ext cx="6635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800">
                <a:latin typeface="Arial" panose="020B0604020202020204" pitchFamily="34" charset="0"/>
              </a:rPr>
              <a:t>CIn0</a:t>
            </a:r>
          </a:p>
        </p:txBody>
      </p:sp>
      <p:grpSp>
        <p:nvGrpSpPr>
          <p:cNvPr id="23557" name="Group 5"/>
          <p:cNvGrpSpPr>
            <a:grpSpLocks/>
          </p:cNvGrpSpPr>
          <p:nvPr/>
        </p:nvGrpSpPr>
        <p:grpSpPr bwMode="auto">
          <a:xfrm>
            <a:off x="1890713" y="2636837"/>
            <a:ext cx="4802187" cy="4144963"/>
            <a:chOff x="1191" y="1572"/>
            <a:chExt cx="3025" cy="2611"/>
          </a:xfrm>
        </p:grpSpPr>
        <p:sp>
          <p:nvSpPr>
            <p:cNvPr id="23560" name="Rectangle 6"/>
            <p:cNvSpPr>
              <a:spLocks noChangeArrowheads="1"/>
            </p:cNvSpPr>
            <p:nvPr/>
          </p:nvSpPr>
          <p:spPr bwMode="auto">
            <a:xfrm>
              <a:off x="1191" y="1746"/>
              <a:ext cx="29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800">
                  <a:latin typeface="Arial" panose="020B0604020202020204" pitchFamily="34" charset="0"/>
                </a:rPr>
                <a:t>A0</a:t>
              </a:r>
            </a:p>
          </p:txBody>
        </p:sp>
        <p:sp>
          <p:nvSpPr>
            <p:cNvPr id="23561" name="Rectangle 7"/>
            <p:cNvSpPr>
              <a:spLocks noChangeArrowheads="1"/>
            </p:cNvSpPr>
            <p:nvPr/>
          </p:nvSpPr>
          <p:spPr bwMode="auto">
            <a:xfrm>
              <a:off x="1191" y="1986"/>
              <a:ext cx="29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800">
                  <a:latin typeface="Arial" panose="020B0604020202020204" pitchFamily="34" charset="0"/>
                </a:rPr>
                <a:t>B0</a:t>
              </a:r>
            </a:p>
          </p:txBody>
        </p:sp>
        <p:sp>
          <p:nvSpPr>
            <p:cNvPr id="23562" name="Rectangle 8"/>
            <p:cNvSpPr>
              <a:spLocks noChangeArrowheads="1"/>
            </p:cNvSpPr>
            <p:nvPr/>
          </p:nvSpPr>
          <p:spPr bwMode="auto">
            <a:xfrm>
              <a:off x="1736" y="1816"/>
              <a:ext cx="656" cy="3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3563" name="Rectangle 9"/>
            <p:cNvSpPr>
              <a:spLocks noChangeArrowheads="1"/>
            </p:cNvSpPr>
            <p:nvPr/>
          </p:nvSpPr>
          <p:spPr bwMode="auto">
            <a:xfrm>
              <a:off x="1846" y="1794"/>
              <a:ext cx="418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sz="1800" b="1">
                  <a:latin typeface="Arial" panose="020B0604020202020204" pitchFamily="34" charset="0"/>
                </a:rPr>
                <a:t>1-bit</a:t>
              </a:r>
            </a:p>
            <a:p>
              <a:pPr algn="ctr"/>
              <a:r>
                <a:rPr lang="en-US" sz="1800" b="1">
                  <a:latin typeface="Arial" panose="020B0604020202020204" pitchFamily="34" charset="0"/>
                </a:rPr>
                <a:t>ALU</a:t>
              </a:r>
            </a:p>
          </p:txBody>
        </p:sp>
        <p:sp>
          <p:nvSpPr>
            <p:cNvPr id="23564" name="Line 10"/>
            <p:cNvSpPr>
              <a:spLocks noChangeShapeType="1"/>
            </p:cNvSpPr>
            <p:nvPr/>
          </p:nvSpPr>
          <p:spPr bwMode="auto">
            <a:xfrm>
              <a:off x="2404" y="1952"/>
              <a:ext cx="9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5" name="Line 11"/>
            <p:cNvSpPr>
              <a:spLocks noChangeShapeType="1"/>
            </p:cNvSpPr>
            <p:nvPr/>
          </p:nvSpPr>
          <p:spPr bwMode="auto">
            <a:xfrm>
              <a:off x="1396" y="1904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6" name="Line 12"/>
            <p:cNvSpPr>
              <a:spLocks noChangeShapeType="1"/>
            </p:cNvSpPr>
            <p:nvPr/>
          </p:nvSpPr>
          <p:spPr bwMode="auto">
            <a:xfrm>
              <a:off x="1396" y="2048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7" name="Rectangle 13"/>
            <p:cNvSpPr>
              <a:spLocks noChangeArrowheads="1"/>
            </p:cNvSpPr>
            <p:nvPr/>
          </p:nvSpPr>
          <p:spPr bwMode="auto">
            <a:xfrm>
              <a:off x="2439" y="1746"/>
              <a:ext cx="60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800">
                  <a:latin typeface="Arial" panose="020B0604020202020204" pitchFamily="34" charset="0"/>
                </a:rPr>
                <a:t>Result0</a:t>
              </a:r>
            </a:p>
          </p:txBody>
        </p:sp>
        <p:sp>
          <p:nvSpPr>
            <p:cNvPr id="23568" name="Line 14"/>
            <p:cNvSpPr>
              <a:spLocks noChangeShapeType="1"/>
            </p:cNvSpPr>
            <p:nvPr/>
          </p:nvSpPr>
          <p:spPr bwMode="auto">
            <a:xfrm>
              <a:off x="2064" y="1572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9" name="Rectangle 15"/>
            <p:cNvSpPr>
              <a:spLocks noChangeArrowheads="1"/>
            </p:cNvSpPr>
            <p:nvPr/>
          </p:nvSpPr>
          <p:spPr bwMode="auto">
            <a:xfrm>
              <a:off x="2103" y="2130"/>
              <a:ext cx="53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800">
                  <a:latin typeface="Arial" panose="020B0604020202020204" pitchFamily="34" charset="0"/>
                </a:rPr>
                <a:t>COut0</a:t>
              </a:r>
            </a:p>
          </p:txBody>
        </p:sp>
        <p:sp>
          <p:nvSpPr>
            <p:cNvPr id="23570" name="Rectangle 16"/>
            <p:cNvSpPr>
              <a:spLocks noChangeArrowheads="1"/>
            </p:cNvSpPr>
            <p:nvPr/>
          </p:nvSpPr>
          <p:spPr bwMode="auto">
            <a:xfrm>
              <a:off x="1191" y="2322"/>
              <a:ext cx="29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800">
                  <a:latin typeface="Arial" panose="020B0604020202020204" pitchFamily="34" charset="0"/>
                </a:rPr>
                <a:t>A1</a:t>
              </a:r>
            </a:p>
          </p:txBody>
        </p:sp>
        <p:sp>
          <p:nvSpPr>
            <p:cNvPr id="23571" name="Rectangle 17"/>
            <p:cNvSpPr>
              <a:spLocks noChangeArrowheads="1"/>
            </p:cNvSpPr>
            <p:nvPr/>
          </p:nvSpPr>
          <p:spPr bwMode="auto">
            <a:xfrm>
              <a:off x="1191" y="2562"/>
              <a:ext cx="29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800">
                  <a:latin typeface="Arial" panose="020B0604020202020204" pitchFamily="34" charset="0"/>
                </a:rPr>
                <a:t>B1</a:t>
              </a:r>
            </a:p>
          </p:txBody>
        </p:sp>
        <p:sp>
          <p:nvSpPr>
            <p:cNvPr id="23572" name="Rectangle 18"/>
            <p:cNvSpPr>
              <a:spLocks noChangeArrowheads="1"/>
            </p:cNvSpPr>
            <p:nvPr/>
          </p:nvSpPr>
          <p:spPr bwMode="auto">
            <a:xfrm>
              <a:off x="1736" y="2392"/>
              <a:ext cx="656" cy="3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3573" name="Rectangle 19"/>
            <p:cNvSpPr>
              <a:spLocks noChangeArrowheads="1"/>
            </p:cNvSpPr>
            <p:nvPr/>
          </p:nvSpPr>
          <p:spPr bwMode="auto">
            <a:xfrm>
              <a:off x="1846" y="2370"/>
              <a:ext cx="418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sz="1800" b="1">
                  <a:latin typeface="Arial" panose="020B0604020202020204" pitchFamily="34" charset="0"/>
                </a:rPr>
                <a:t>1-bit</a:t>
              </a:r>
            </a:p>
            <a:p>
              <a:pPr algn="ctr"/>
              <a:r>
                <a:rPr lang="en-US" sz="1800" b="1">
                  <a:latin typeface="Arial" panose="020B0604020202020204" pitchFamily="34" charset="0"/>
                </a:rPr>
                <a:t>ALU</a:t>
              </a:r>
            </a:p>
          </p:txBody>
        </p:sp>
        <p:sp>
          <p:nvSpPr>
            <p:cNvPr id="23574" name="Line 20"/>
            <p:cNvSpPr>
              <a:spLocks noChangeShapeType="1"/>
            </p:cNvSpPr>
            <p:nvPr/>
          </p:nvSpPr>
          <p:spPr bwMode="auto">
            <a:xfrm>
              <a:off x="2404" y="2528"/>
              <a:ext cx="6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5" name="Line 21"/>
            <p:cNvSpPr>
              <a:spLocks noChangeShapeType="1"/>
            </p:cNvSpPr>
            <p:nvPr/>
          </p:nvSpPr>
          <p:spPr bwMode="auto">
            <a:xfrm>
              <a:off x="1396" y="2480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6" name="Line 22"/>
            <p:cNvSpPr>
              <a:spLocks noChangeShapeType="1"/>
            </p:cNvSpPr>
            <p:nvPr/>
          </p:nvSpPr>
          <p:spPr bwMode="auto">
            <a:xfrm>
              <a:off x="1396" y="2624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7" name="Rectangle 23"/>
            <p:cNvSpPr>
              <a:spLocks noChangeArrowheads="1"/>
            </p:cNvSpPr>
            <p:nvPr/>
          </p:nvSpPr>
          <p:spPr bwMode="auto">
            <a:xfrm>
              <a:off x="2439" y="2322"/>
              <a:ext cx="60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800">
                  <a:latin typeface="Arial" panose="020B0604020202020204" pitchFamily="34" charset="0"/>
                </a:rPr>
                <a:t>Result1</a:t>
              </a:r>
            </a:p>
          </p:txBody>
        </p:sp>
        <p:sp>
          <p:nvSpPr>
            <p:cNvPr id="23578" name="Line 24"/>
            <p:cNvSpPr>
              <a:spLocks noChangeShapeType="1"/>
            </p:cNvSpPr>
            <p:nvPr/>
          </p:nvSpPr>
          <p:spPr bwMode="auto">
            <a:xfrm>
              <a:off x="2064" y="2148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9" name="Rectangle 25"/>
            <p:cNvSpPr>
              <a:spLocks noChangeArrowheads="1"/>
            </p:cNvSpPr>
            <p:nvPr/>
          </p:nvSpPr>
          <p:spPr bwMode="auto">
            <a:xfrm>
              <a:off x="1479" y="2178"/>
              <a:ext cx="41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800">
                  <a:latin typeface="Arial" panose="020B0604020202020204" pitchFamily="34" charset="0"/>
                </a:rPr>
                <a:t>CIn1</a:t>
              </a:r>
            </a:p>
          </p:txBody>
        </p:sp>
        <p:sp>
          <p:nvSpPr>
            <p:cNvPr id="23580" name="Rectangle 26"/>
            <p:cNvSpPr>
              <a:spLocks noChangeArrowheads="1"/>
            </p:cNvSpPr>
            <p:nvPr/>
          </p:nvSpPr>
          <p:spPr bwMode="auto">
            <a:xfrm>
              <a:off x="2103" y="2706"/>
              <a:ext cx="53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800">
                  <a:latin typeface="Arial" panose="020B0604020202020204" pitchFamily="34" charset="0"/>
                </a:rPr>
                <a:t>COut1</a:t>
              </a:r>
            </a:p>
          </p:txBody>
        </p:sp>
        <p:sp>
          <p:nvSpPr>
            <p:cNvPr id="23581" name="Rectangle 27"/>
            <p:cNvSpPr>
              <a:spLocks noChangeArrowheads="1"/>
            </p:cNvSpPr>
            <p:nvPr/>
          </p:nvSpPr>
          <p:spPr bwMode="auto">
            <a:xfrm>
              <a:off x="1191" y="2898"/>
              <a:ext cx="29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800">
                  <a:latin typeface="Arial" panose="020B0604020202020204" pitchFamily="34" charset="0"/>
                </a:rPr>
                <a:t>A2</a:t>
              </a:r>
            </a:p>
          </p:txBody>
        </p:sp>
        <p:sp>
          <p:nvSpPr>
            <p:cNvPr id="23582" name="Rectangle 28"/>
            <p:cNvSpPr>
              <a:spLocks noChangeArrowheads="1"/>
            </p:cNvSpPr>
            <p:nvPr/>
          </p:nvSpPr>
          <p:spPr bwMode="auto">
            <a:xfrm>
              <a:off x="1191" y="3138"/>
              <a:ext cx="29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800">
                  <a:latin typeface="Arial" panose="020B0604020202020204" pitchFamily="34" charset="0"/>
                </a:rPr>
                <a:t>B2</a:t>
              </a:r>
            </a:p>
          </p:txBody>
        </p:sp>
        <p:sp>
          <p:nvSpPr>
            <p:cNvPr id="23583" name="Rectangle 29"/>
            <p:cNvSpPr>
              <a:spLocks noChangeArrowheads="1"/>
            </p:cNvSpPr>
            <p:nvPr/>
          </p:nvSpPr>
          <p:spPr bwMode="auto">
            <a:xfrm>
              <a:off x="1736" y="2968"/>
              <a:ext cx="656" cy="3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3584" name="Rectangle 30"/>
            <p:cNvSpPr>
              <a:spLocks noChangeArrowheads="1"/>
            </p:cNvSpPr>
            <p:nvPr/>
          </p:nvSpPr>
          <p:spPr bwMode="auto">
            <a:xfrm>
              <a:off x="1846" y="2946"/>
              <a:ext cx="418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sz="1800" b="1">
                  <a:latin typeface="Arial" panose="020B0604020202020204" pitchFamily="34" charset="0"/>
                </a:rPr>
                <a:t>1-bit</a:t>
              </a:r>
            </a:p>
            <a:p>
              <a:pPr algn="ctr"/>
              <a:r>
                <a:rPr lang="en-US" sz="1800" b="1">
                  <a:latin typeface="Arial" panose="020B0604020202020204" pitchFamily="34" charset="0"/>
                </a:rPr>
                <a:t>ALU</a:t>
              </a:r>
            </a:p>
          </p:txBody>
        </p:sp>
        <p:sp>
          <p:nvSpPr>
            <p:cNvPr id="23585" name="Line 31"/>
            <p:cNvSpPr>
              <a:spLocks noChangeShapeType="1"/>
            </p:cNvSpPr>
            <p:nvPr/>
          </p:nvSpPr>
          <p:spPr bwMode="auto">
            <a:xfrm>
              <a:off x="2404" y="3104"/>
              <a:ext cx="6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6" name="Line 32"/>
            <p:cNvSpPr>
              <a:spLocks noChangeShapeType="1"/>
            </p:cNvSpPr>
            <p:nvPr/>
          </p:nvSpPr>
          <p:spPr bwMode="auto">
            <a:xfrm>
              <a:off x="1396" y="3056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7" name="Line 33"/>
            <p:cNvSpPr>
              <a:spLocks noChangeShapeType="1"/>
            </p:cNvSpPr>
            <p:nvPr/>
          </p:nvSpPr>
          <p:spPr bwMode="auto">
            <a:xfrm>
              <a:off x="1396" y="3200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8" name="Rectangle 34"/>
            <p:cNvSpPr>
              <a:spLocks noChangeArrowheads="1"/>
            </p:cNvSpPr>
            <p:nvPr/>
          </p:nvSpPr>
          <p:spPr bwMode="auto">
            <a:xfrm>
              <a:off x="2439" y="2898"/>
              <a:ext cx="60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800">
                  <a:latin typeface="Arial" panose="020B0604020202020204" pitchFamily="34" charset="0"/>
                </a:rPr>
                <a:t>Result2</a:t>
              </a:r>
            </a:p>
          </p:txBody>
        </p:sp>
        <p:sp>
          <p:nvSpPr>
            <p:cNvPr id="23589" name="Line 35"/>
            <p:cNvSpPr>
              <a:spLocks noChangeShapeType="1"/>
            </p:cNvSpPr>
            <p:nvPr/>
          </p:nvSpPr>
          <p:spPr bwMode="auto">
            <a:xfrm>
              <a:off x="2064" y="2724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0" name="Rectangle 36"/>
            <p:cNvSpPr>
              <a:spLocks noChangeArrowheads="1"/>
            </p:cNvSpPr>
            <p:nvPr/>
          </p:nvSpPr>
          <p:spPr bwMode="auto">
            <a:xfrm>
              <a:off x="1479" y="2754"/>
              <a:ext cx="41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800">
                  <a:latin typeface="Arial" panose="020B0604020202020204" pitchFamily="34" charset="0"/>
                </a:rPr>
                <a:t>CIn2</a:t>
              </a:r>
            </a:p>
          </p:txBody>
        </p:sp>
        <p:sp>
          <p:nvSpPr>
            <p:cNvPr id="23591" name="Rectangle 37"/>
            <p:cNvSpPr>
              <a:spLocks noChangeArrowheads="1"/>
            </p:cNvSpPr>
            <p:nvPr/>
          </p:nvSpPr>
          <p:spPr bwMode="auto">
            <a:xfrm>
              <a:off x="2103" y="3282"/>
              <a:ext cx="53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800">
                  <a:latin typeface="Arial" panose="020B0604020202020204" pitchFamily="34" charset="0"/>
                </a:rPr>
                <a:t>COut2</a:t>
              </a:r>
            </a:p>
          </p:txBody>
        </p:sp>
        <p:sp>
          <p:nvSpPr>
            <p:cNvPr id="23592" name="Rectangle 38"/>
            <p:cNvSpPr>
              <a:spLocks noChangeArrowheads="1"/>
            </p:cNvSpPr>
            <p:nvPr/>
          </p:nvSpPr>
          <p:spPr bwMode="auto">
            <a:xfrm>
              <a:off x="1191" y="3474"/>
              <a:ext cx="29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800">
                  <a:latin typeface="Arial" panose="020B0604020202020204" pitchFamily="34" charset="0"/>
                </a:rPr>
                <a:t>A3</a:t>
              </a:r>
            </a:p>
          </p:txBody>
        </p:sp>
        <p:sp>
          <p:nvSpPr>
            <p:cNvPr id="23593" name="Rectangle 39"/>
            <p:cNvSpPr>
              <a:spLocks noChangeArrowheads="1"/>
            </p:cNvSpPr>
            <p:nvPr/>
          </p:nvSpPr>
          <p:spPr bwMode="auto">
            <a:xfrm>
              <a:off x="1191" y="3714"/>
              <a:ext cx="29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800">
                  <a:latin typeface="Arial" panose="020B0604020202020204" pitchFamily="34" charset="0"/>
                </a:rPr>
                <a:t>B3</a:t>
              </a:r>
            </a:p>
          </p:txBody>
        </p:sp>
        <p:sp>
          <p:nvSpPr>
            <p:cNvPr id="23594" name="Rectangle 40"/>
            <p:cNvSpPr>
              <a:spLocks noChangeArrowheads="1"/>
            </p:cNvSpPr>
            <p:nvPr/>
          </p:nvSpPr>
          <p:spPr bwMode="auto">
            <a:xfrm>
              <a:off x="1736" y="3544"/>
              <a:ext cx="656" cy="3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3595" name="Rectangle 41"/>
            <p:cNvSpPr>
              <a:spLocks noChangeArrowheads="1"/>
            </p:cNvSpPr>
            <p:nvPr/>
          </p:nvSpPr>
          <p:spPr bwMode="auto">
            <a:xfrm>
              <a:off x="1846" y="3522"/>
              <a:ext cx="418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sz="1800" b="1">
                  <a:latin typeface="Arial" panose="020B0604020202020204" pitchFamily="34" charset="0"/>
                </a:rPr>
                <a:t>1-bit</a:t>
              </a:r>
            </a:p>
            <a:p>
              <a:pPr algn="ctr"/>
              <a:r>
                <a:rPr lang="en-US" sz="1800" b="1">
                  <a:latin typeface="Arial" panose="020B0604020202020204" pitchFamily="34" charset="0"/>
                </a:rPr>
                <a:t>ALU</a:t>
              </a:r>
            </a:p>
          </p:txBody>
        </p:sp>
        <p:sp>
          <p:nvSpPr>
            <p:cNvPr id="23596" name="Line 42"/>
            <p:cNvSpPr>
              <a:spLocks noChangeShapeType="1"/>
            </p:cNvSpPr>
            <p:nvPr/>
          </p:nvSpPr>
          <p:spPr bwMode="auto">
            <a:xfrm>
              <a:off x="2404" y="3680"/>
              <a:ext cx="9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7" name="Line 43"/>
            <p:cNvSpPr>
              <a:spLocks noChangeShapeType="1"/>
            </p:cNvSpPr>
            <p:nvPr/>
          </p:nvSpPr>
          <p:spPr bwMode="auto">
            <a:xfrm>
              <a:off x="1396" y="3632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8" name="Line 44"/>
            <p:cNvSpPr>
              <a:spLocks noChangeShapeType="1"/>
            </p:cNvSpPr>
            <p:nvPr/>
          </p:nvSpPr>
          <p:spPr bwMode="auto">
            <a:xfrm>
              <a:off x="1396" y="3776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9" name="Rectangle 45"/>
            <p:cNvSpPr>
              <a:spLocks noChangeArrowheads="1"/>
            </p:cNvSpPr>
            <p:nvPr/>
          </p:nvSpPr>
          <p:spPr bwMode="auto">
            <a:xfrm>
              <a:off x="2439" y="3474"/>
              <a:ext cx="60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800">
                  <a:latin typeface="Arial" panose="020B0604020202020204" pitchFamily="34" charset="0"/>
                </a:rPr>
                <a:t>Result3</a:t>
              </a:r>
            </a:p>
          </p:txBody>
        </p:sp>
        <p:sp>
          <p:nvSpPr>
            <p:cNvPr id="23600" name="Line 46"/>
            <p:cNvSpPr>
              <a:spLocks noChangeShapeType="1"/>
            </p:cNvSpPr>
            <p:nvPr/>
          </p:nvSpPr>
          <p:spPr bwMode="auto">
            <a:xfrm>
              <a:off x="2064" y="3300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1" name="Rectangle 47"/>
            <p:cNvSpPr>
              <a:spLocks noChangeArrowheads="1"/>
            </p:cNvSpPr>
            <p:nvPr/>
          </p:nvSpPr>
          <p:spPr bwMode="auto">
            <a:xfrm>
              <a:off x="1479" y="3330"/>
              <a:ext cx="41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800">
                  <a:latin typeface="Arial" panose="020B0604020202020204" pitchFamily="34" charset="0"/>
                </a:rPr>
                <a:t>CIn3</a:t>
              </a:r>
            </a:p>
          </p:txBody>
        </p:sp>
        <p:sp>
          <p:nvSpPr>
            <p:cNvPr id="23602" name="Rectangle 48"/>
            <p:cNvSpPr>
              <a:spLocks noChangeArrowheads="1"/>
            </p:cNvSpPr>
            <p:nvPr/>
          </p:nvSpPr>
          <p:spPr bwMode="auto">
            <a:xfrm>
              <a:off x="2055" y="3954"/>
              <a:ext cx="53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800">
                  <a:latin typeface="Arial" panose="020B0604020202020204" pitchFamily="34" charset="0"/>
                </a:rPr>
                <a:t>COut3</a:t>
              </a:r>
            </a:p>
          </p:txBody>
        </p:sp>
        <p:sp>
          <p:nvSpPr>
            <p:cNvPr id="23603" name="Line 49"/>
            <p:cNvSpPr>
              <a:spLocks noChangeShapeType="1"/>
            </p:cNvSpPr>
            <p:nvPr/>
          </p:nvSpPr>
          <p:spPr bwMode="auto">
            <a:xfrm>
              <a:off x="2064" y="3876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604" name="Group 50"/>
            <p:cNvGrpSpPr>
              <a:grpSpLocks/>
            </p:cNvGrpSpPr>
            <p:nvPr/>
          </p:nvGrpSpPr>
          <p:grpSpPr bwMode="auto">
            <a:xfrm>
              <a:off x="3696" y="2633"/>
              <a:ext cx="440" cy="376"/>
              <a:chOff x="3696" y="2633"/>
              <a:chExt cx="440" cy="376"/>
            </a:xfrm>
          </p:grpSpPr>
          <p:sp>
            <p:nvSpPr>
              <p:cNvPr id="23614" name="Arc 51"/>
              <p:cNvSpPr>
                <a:spLocks/>
              </p:cNvSpPr>
              <p:nvPr/>
            </p:nvSpPr>
            <p:spPr bwMode="auto">
              <a:xfrm>
                <a:off x="3737" y="2633"/>
                <a:ext cx="399" cy="184"/>
              </a:xfrm>
              <a:custGeom>
                <a:avLst/>
                <a:gdLst>
                  <a:gd name="T0" fmla="*/ 0 w 21654"/>
                  <a:gd name="T1" fmla="*/ 0 h 21600"/>
                  <a:gd name="T2" fmla="*/ 7 w 21654"/>
                  <a:gd name="T3" fmla="*/ 2 h 21600"/>
                  <a:gd name="T4" fmla="*/ 0 w 21654"/>
                  <a:gd name="T5" fmla="*/ 2 h 21600"/>
                  <a:gd name="T6" fmla="*/ 0 60000 65536"/>
                  <a:gd name="T7" fmla="*/ 0 60000 65536"/>
                  <a:gd name="T8" fmla="*/ 0 60000 65536"/>
                  <a:gd name="T9" fmla="*/ 0 w 21654"/>
                  <a:gd name="T10" fmla="*/ 0 h 21600"/>
                  <a:gd name="T11" fmla="*/ 21654 w 2165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54" h="21600" fill="none" extrusionOk="0">
                    <a:moveTo>
                      <a:pt x="0" y="0"/>
                    </a:moveTo>
                    <a:cubicBezTo>
                      <a:pt x="18" y="0"/>
                      <a:pt x="36" y="-1"/>
                      <a:pt x="54" y="0"/>
                    </a:cubicBezTo>
                    <a:cubicBezTo>
                      <a:pt x="11983" y="0"/>
                      <a:pt x="21654" y="9670"/>
                      <a:pt x="21654" y="21600"/>
                    </a:cubicBezTo>
                  </a:path>
                  <a:path w="21654" h="21600" stroke="0" extrusionOk="0">
                    <a:moveTo>
                      <a:pt x="0" y="0"/>
                    </a:moveTo>
                    <a:cubicBezTo>
                      <a:pt x="18" y="0"/>
                      <a:pt x="36" y="-1"/>
                      <a:pt x="54" y="0"/>
                    </a:cubicBezTo>
                    <a:cubicBezTo>
                      <a:pt x="11983" y="0"/>
                      <a:pt x="21654" y="9670"/>
                      <a:pt x="21654" y="21600"/>
                    </a:cubicBezTo>
                    <a:lnTo>
                      <a:pt x="54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23615" name="Arc 52"/>
              <p:cNvSpPr>
                <a:spLocks/>
              </p:cNvSpPr>
              <p:nvPr/>
            </p:nvSpPr>
            <p:spPr bwMode="auto">
              <a:xfrm rot="10800000">
                <a:off x="3725" y="2825"/>
                <a:ext cx="411" cy="184"/>
              </a:xfrm>
              <a:custGeom>
                <a:avLst/>
                <a:gdLst>
                  <a:gd name="T0" fmla="*/ 0 w 21600"/>
                  <a:gd name="T1" fmla="*/ 2 h 21600"/>
                  <a:gd name="T2" fmla="*/ 7 w 21600"/>
                  <a:gd name="T3" fmla="*/ 0 h 21600"/>
                  <a:gd name="T4" fmla="*/ 7 w 21600"/>
                  <a:gd name="T5" fmla="*/ 2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91"/>
                      <a:pt x="9637" y="29"/>
                      <a:pt x="21546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91"/>
                      <a:pt x="9637" y="29"/>
                      <a:pt x="21546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23616" name="Arc 53"/>
              <p:cNvSpPr>
                <a:spLocks/>
              </p:cNvSpPr>
              <p:nvPr/>
            </p:nvSpPr>
            <p:spPr bwMode="auto">
              <a:xfrm>
                <a:off x="3696" y="2633"/>
                <a:ext cx="114" cy="184"/>
              </a:xfrm>
              <a:custGeom>
                <a:avLst/>
                <a:gdLst>
                  <a:gd name="T0" fmla="*/ 0 w 21600"/>
                  <a:gd name="T1" fmla="*/ 0 h 21600"/>
                  <a:gd name="T2" fmla="*/ 1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23617" name="Arc 54"/>
              <p:cNvSpPr>
                <a:spLocks/>
              </p:cNvSpPr>
              <p:nvPr/>
            </p:nvSpPr>
            <p:spPr bwMode="auto">
              <a:xfrm rot="10800000">
                <a:off x="3696" y="2825"/>
                <a:ext cx="114" cy="184"/>
              </a:xfrm>
              <a:custGeom>
                <a:avLst/>
                <a:gdLst>
                  <a:gd name="T0" fmla="*/ 0 w 21600"/>
                  <a:gd name="T1" fmla="*/ 2 h 21599"/>
                  <a:gd name="T2" fmla="*/ 1 w 21600"/>
                  <a:gd name="T3" fmla="*/ 0 h 21599"/>
                  <a:gd name="T4" fmla="*/ 1 w 21600"/>
                  <a:gd name="T5" fmla="*/ 2 h 2159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9"/>
                  <a:gd name="T11" fmla="*/ 21600 w 21600"/>
                  <a:gd name="T12" fmla="*/ 21599 h 215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9" fill="none" extrusionOk="0">
                    <a:moveTo>
                      <a:pt x="0" y="21599"/>
                    </a:moveTo>
                    <a:cubicBezTo>
                      <a:pt x="0" y="9743"/>
                      <a:pt x="9555" y="103"/>
                      <a:pt x="21410" y="-1"/>
                    </a:cubicBezTo>
                  </a:path>
                  <a:path w="21600" h="21599" stroke="0" extrusionOk="0">
                    <a:moveTo>
                      <a:pt x="0" y="21599"/>
                    </a:moveTo>
                    <a:cubicBezTo>
                      <a:pt x="0" y="9743"/>
                      <a:pt x="9555" y="103"/>
                      <a:pt x="21410" y="-1"/>
                    </a:cubicBezTo>
                    <a:lnTo>
                      <a:pt x="21600" y="21599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  <p:sp>
          <p:nvSpPr>
            <p:cNvPr id="23605" name="Oval 55"/>
            <p:cNvSpPr>
              <a:spLocks noChangeArrowheads="1"/>
            </p:cNvSpPr>
            <p:nvPr/>
          </p:nvSpPr>
          <p:spPr bwMode="auto">
            <a:xfrm>
              <a:off x="4136" y="2776"/>
              <a:ext cx="80" cy="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3606" name="Line 56"/>
            <p:cNvSpPr>
              <a:spLocks noChangeShapeType="1"/>
            </p:cNvSpPr>
            <p:nvPr/>
          </p:nvSpPr>
          <p:spPr bwMode="auto">
            <a:xfrm flipH="1">
              <a:off x="3068" y="2768"/>
              <a:ext cx="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7" name="Line 57"/>
            <p:cNvSpPr>
              <a:spLocks noChangeShapeType="1"/>
            </p:cNvSpPr>
            <p:nvPr/>
          </p:nvSpPr>
          <p:spPr bwMode="auto">
            <a:xfrm flipH="1">
              <a:off x="3068" y="2864"/>
              <a:ext cx="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8" name="Line 58"/>
            <p:cNvSpPr>
              <a:spLocks noChangeShapeType="1"/>
            </p:cNvSpPr>
            <p:nvPr/>
          </p:nvSpPr>
          <p:spPr bwMode="auto">
            <a:xfrm flipH="1">
              <a:off x="3308" y="2672"/>
              <a:ext cx="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9" name="Line 59"/>
            <p:cNvSpPr>
              <a:spLocks noChangeShapeType="1"/>
            </p:cNvSpPr>
            <p:nvPr/>
          </p:nvSpPr>
          <p:spPr bwMode="auto">
            <a:xfrm flipH="1">
              <a:off x="3356" y="2960"/>
              <a:ext cx="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0" name="Line 60"/>
            <p:cNvSpPr>
              <a:spLocks noChangeShapeType="1"/>
            </p:cNvSpPr>
            <p:nvPr/>
          </p:nvSpPr>
          <p:spPr bwMode="auto">
            <a:xfrm>
              <a:off x="3072" y="2532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1" name="Line 61"/>
            <p:cNvSpPr>
              <a:spLocks noChangeShapeType="1"/>
            </p:cNvSpPr>
            <p:nvPr/>
          </p:nvSpPr>
          <p:spPr bwMode="auto">
            <a:xfrm>
              <a:off x="3072" y="2868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2" name="Line 62"/>
            <p:cNvSpPr>
              <a:spLocks noChangeShapeType="1"/>
            </p:cNvSpPr>
            <p:nvPr/>
          </p:nvSpPr>
          <p:spPr bwMode="auto">
            <a:xfrm flipV="1">
              <a:off x="3312" y="1948"/>
              <a:ext cx="0" cy="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3" name="Line 63"/>
            <p:cNvSpPr>
              <a:spLocks noChangeShapeType="1"/>
            </p:cNvSpPr>
            <p:nvPr/>
          </p:nvSpPr>
          <p:spPr bwMode="auto">
            <a:xfrm flipV="1">
              <a:off x="3360" y="2956"/>
              <a:ext cx="0" cy="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58" name="Line 64"/>
          <p:cNvSpPr>
            <a:spLocks noChangeShapeType="1"/>
          </p:cNvSpPr>
          <p:nvPr/>
        </p:nvSpPr>
        <p:spPr bwMode="auto">
          <a:xfrm>
            <a:off x="6699250" y="4603750"/>
            <a:ext cx="1282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Rectangle 65"/>
          <p:cNvSpPr>
            <a:spLocks noChangeArrowheads="1"/>
          </p:cNvSpPr>
          <p:nvPr/>
        </p:nvSpPr>
        <p:spPr bwMode="auto">
          <a:xfrm>
            <a:off x="7123113" y="4259262"/>
            <a:ext cx="6508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800">
                <a:latin typeface="Arial" panose="020B0604020202020204" pitchFamily="34" charset="0"/>
              </a:rPr>
              <a:t>Zero</a:t>
            </a:r>
          </a:p>
        </p:txBody>
      </p:sp>
    </p:spTree>
    <p:extLst>
      <p:ext uri="{BB962C8B-B14F-4D97-AF65-F5344CB8AC3E}">
        <p14:creationId xmlns:p14="http://schemas.microsoft.com/office/powerpoint/2010/main" val="7859548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32-Bit ALU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Connect:</a:t>
            </a:r>
          </a:p>
          <a:p>
            <a:pPr lvl="1"/>
            <a:r>
              <a:rPr lang="en-US" dirty="0"/>
              <a:t>31 ALUs without </a:t>
            </a:r>
            <a:br>
              <a:rPr lang="en-US" dirty="0"/>
            </a:br>
            <a:r>
              <a:rPr lang="en-US" dirty="0"/>
              <a:t>overflow detection</a:t>
            </a:r>
          </a:p>
          <a:p>
            <a:pPr lvl="1"/>
            <a:r>
              <a:rPr lang="en-US" dirty="0"/>
              <a:t>1 ALU with </a:t>
            </a:r>
            <a:br>
              <a:rPr lang="en-US" dirty="0"/>
            </a:br>
            <a:r>
              <a:rPr lang="en-US" dirty="0"/>
              <a:t>overflow detection </a:t>
            </a:r>
            <a:br>
              <a:rPr lang="en-US" dirty="0"/>
            </a:br>
            <a:r>
              <a:rPr lang="en-US" dirty="0"/>
              <a:t>(MSB)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489539" y="1828800"/>
            <a:ext cx="553940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284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1-Bit Half Adder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84" y="1752600"/>
            <a:ext cx="7681316" cy="4894742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7593555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32-Bit ALU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Subtraction:</a:t>
            </a:r>
          </a:p>
          <a:p>
            <a:pPr lvl="1"/>
            <a:r>
              <a:rPr lang="en-US" dirty="0"/>
              <a:t>Both </a:t>
            </a:r>
            <a:r>
              <a:rPr lang="en-US" dirty="0" err="1"/>
              <a:t>CarryIn</a:t>
            </a:r>
            <a:r>
              <a:rPr lang="en-US" dirty="0"/>
              <a:t> and</a:t>
            </a:r>
            <a:br>
              <a:rPr lang="en-US" dirty="0"/>
            </a:br>
            <a:r>
              <a:rPr lang="en-US" dirty="0" err="1"/>
              <a:t>Binvert</a:t>
            </a:r>
            <a:r>
              <a:rPr lang="en-US" dirty="0"/>
              <a:t> are 1</a:t>
            </a:r>
          </a:p>
          <a:p>
            <a:pPr lvl="1"/>
            <a:r>
              <a:rPr lang="en-US" dirty="0"/>
              <a:t>Combine into 1 signal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 err="1"/>
              <a:t>Bnegate</a:t>
            </a:r>
            <a:r>
              <a:rPr lang="en-US" dirty="0"/>
              <a:t>”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489539" y="1828800"/>
            <a:ext cx="553940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482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32-Bit ALU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on Less Than:</a:t>
            </a:r>
          </a:p>
          <a:p>
            <a:pPr lvl="1"/>
            <a:r>
              <a:rPr lang="en-US" dirty="0"/>
              <a:t>Less = 0 </a:t>
            </a:r>
            <a:br>
              <a:rPr lang="en-US" dirty="0"/>
            </a:br>
            <a:r>
              <a:rPr lang="en-US" dirty="0"/>
              <a:t>Bits 1-31</a:t>
            </a:r>
          </a:p>
          <a:p>
            <a:pPr lvl="1"/>
            <a:r>
              <a:rPr lang="en-US" dirty="0"/>
              <a:t>Less = sign bit</a:t>
            </a:r>
            <a:br>
              <a:rPr lang="en-US" dirty="0"/>
            </a:br>
            <a:r>
              <a:rPr lang="en-US" dirty="0" err="1"/>
              <a:t>Bit</a:t>
            </a:r>
            <a:r>
              <a:rPr lang="en-US" dirty="0"/>
              <a:t> 0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489539" y="1828800"/>
            <a:ext cx="553940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643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32-Bit ALU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Universal symbol for ALU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2514600"/>
            <a:ext cx="3429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18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1-Bit Half Adder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 	= A’B + AB’</a:t>
            </a:r>
          </a:p>
          <a:p>
            <a:pPr marL="0" indent="0">
              <a:buNone/>
            </a:pPr>
            <a:r>
              <a:rPr lang="en-US" dirty="0"/>
              <a:t>	= A XOR B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048000"/>
            <a:ext cx="5855118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1-Bit Half Adder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200400"/>
            <a:ext cx="3571875" cy="2409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429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1-Bit Full Adder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 = A XOR B XOR </a:t>
            </a:r>
            <a:r>
              <a:rPr lang="en-US" dirty="0" err="1"/>
              <a:t>Cin</a:t>
            </a:r>
            <a:endParaRPr lang="en-US" dirty="0"/>
          </a:p>
          <a:p>
            <a:r>
              <a:rPr lang="en-US" dirty="0" err="1"/>
              <a:t>Cout</a:t>
            </a:r>
            <a:r>
              <a:rPr lang="en-US" dirty="0"/>
              <a:t> = AB + </a:t>
            </a:r>
            <a:r>
              <a:rPr lang="en-US" dirty="0" err="1"/>
              <a:t>ACin</a:t>
            </a:r>
            <a:r>
              <a:rPr lang="en-US" dirty="0"/>
              <a:t> + </a:t>
            </a:r>
            <a:r>
              <a:rPr lang="en-US" dirty="0" err="1"/>
              <a:t>BCin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405300"/>
              </p:ext>
            </p:extLst>
          </p:nvPr>
        </p:nvGraphicFramePr>
        <p:xfrm>
          <a:off x="1066800" y="2895600"/>
          <a:ext cx="6858000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Cin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Cout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0+0+0=00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0+0+1=01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0+1+0=01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0+1+1=10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1+0+0=01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1+0+1=10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1+1+0=10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1+1+1=11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079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2438400" y="5867400"/>
            <a:ext cx="405765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defTabSz="901700" eaLnBrk="0" hangingPunct="0">
              <a:lnSpc>
                <a:spcPts val="13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1400" dirty="0" err="1">
                <a:solidFill>
                  <a:srgbClr val="000000"/>
                </a:solidFill>
              </a:rPr>
              <a:t>Cout</a:t>
            </a:r>
            <a:r>
              <a:rPr lang="en-US" sz="1400" dirty="0">
                <a:solidFill>
                  <a:srgbClr val="000000"/>
                </a:solidFill>
              </a:rPr>
              <a:t> = A B + </a:t>
            </a:r>
            <a:r>
              <a:rPr lang="en-US" sz="1400" dirty="0" err="1">
                <a:solidFill>
                  <a:srgbClr val="000000"/>
                </a:solidFill>
              </a:rPr>
              <a:t>Cin</a:t>
            </a:r>
            <a:r>
              <a:rPr lang="en-US" sz="1400" dirty="0">
                <a:solidFill>
                  <a:srgbClr val="000000"/>
                </a:solidFill>
              </a:rPr>
              <a:t> (A or B) = A B + B </a:t>
            </a:r>
            <a:r>
              <a:rPr lang="en-US" sz="1400" dirty="0" err="1">
                <a:solidFill>
                  <a:srgbClr val="000000"/>
                </a:solidFill>
              </a:rPr>
              <a:t>Cin</a:t>
            </a:r>
            <a:r>
              <a:rPr lang="en-US" sz="1400" dirty="0">
                <a:solidFill>
                  <a:srgbClr val="000000"/>
                </a:solidFill>
              </a:rPr>
              <a:t> + A </a:t>
            </a:r>
            <a:r>
              <a:rPr lang="en-US" sz="1400" dirty="0" err="1">
                <a:solidFill>
                  <a:srgbClr val="000000"/>
                </a:solidFill>
              </a:rPr>
              <a:t>Cin</a:t>
            </a:r>
            <a:endParaRPr lang="en-US" sz="1400" dirty="0">
              <a:solidFill>
                <a:srgbClr val="000000"/>
              </a:solidFill>
            </a:endParaRPr>
          </a:p>
        </p:txBody>
      </p:sp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2849562" y="3376612"/>
            <a:ext cx="3094038" cy="928688"/>
            <a:chOff x="3000" y="592"/>
            <a:chExt cx="1976" cy="592"/>
          </a:xfrm>
        </p:grpSpPr>
        <p:sp>
          <p:nvSpPr>
            <p:cNvPr id="32863" name="Arc 4"/>
            <p:cNvSpPr>
              <a:spLocks/>
            </p:cNvSpPr>
            <p:nvPr/>
          </p:nvSpPr>
          <p:spPr bwMode="auto">
            <a:xfrm>
              <a:off x="3336" y="621"/>
              <a:ext cx="76" cy="144"/>
            </a:xfrm>
            <a:custGeom>
              <a:avLst/>
              <a:gdLst>
                <a:gd name="T0" fmla="*/ 0 w 21600"/>
                <a:gd name="T1" fmla="*/ 0 h 21600"/>
                <a:gd name="T2" fmla="*/ 76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64" name="Arc 5"/>
            <p:cNvSpPr>
              <a:spLocks/>
            </p:cNvSpPr>
            <p:nvPr/>
          </p:nvSpPr>
          <p:spPr bwMode="auto">
            <a:xfrm>
              <a:off x="3336" y="748"/>
              <a:ext cx="76" cy="144"/>
            </a:xfrm>
            <a:custGeom>
              <a:avLst/>
              <a:gdLst>
                <a:gd name="T0" fmla="*/ 76 w 21600"/>
                <a:gd name="T1" fmla="*/ 0 h 21600"/>
                <a:gd name="T2" fmla="*/ 0 w 21600"/>
                <a:gd name="T3" fmla="*/ 144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65" name="Line 6"/>
            <p:cNvSpPr>
              <a:spLocks noChangeShapeType="1"/>
            </p:cNvSpPr>
            <p:nvPr/>
          </p:nvSpPr>
          <p:spPr bwMode="auto">
            <a:xfrm>
              <a:off x="3372" y="688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66" name="Line 7"/>
            <p:cNvSpPr>
              <a:spLocks noChangeShapeType="1"/>
            </p:cNvSpPr>
            <p:nvPr/>
          </p:nvSpPr>
          <p:spPr bwMode="auto">
            <a:xfrm>
              <a:off x="3372" y="816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67" name="Arc 8"/>
            <p:cNvSpPr>
              <a:spLocks/>
            </p:cNvSpPr>
            <p:nvPr/>
          </p:nvSpPr>
          <p:spPr bwMode="auto">
            <a:xfrm>
              <a:off x="3412" y="621"/>
              <a:ext cx="64" cy="132"/>
            </a:xfrm>
            <a:custGeom>
              <a:avLst/>
              <a:gdLst>
                <a:gd name="T0" fmla="*/ 0 w 21600"/>
                <a:gd name="T1" fmla="*/ 0 h 21600"/>
                <a:gd name="T2" fmla="*/ 64 w 21600"/>
                <a:gd name="T3" fmla="*/ 132 h 21600"/>
                <a:gd name="T4" fmla="*/ 0 w 21600"/>
                <a:gd name="T5" fmla="*/ 13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68" name="Arc 9"/>
            <p:cNvSpPr>
              <a:spLocks/>
            </p:cNvSpPr>
            <p:nvPr/>
          </p:nvSpPr>
          <p:spPr bwMode="auto">
            <a:xfrm>
              <a:off x="3416" y="621"/>
              <a:ext cx="460" cy="144"/>
            </a:xfrm>
            <a:custGeom>
              <a:avLst/>
              <a:gdLst>
                <a:gd name="T0" fmla="*/ 0 w 21600"/>
                <a:gd name="T1" fmla="*/ 0 h 21600"/>
                <a:gd name="T2" fmla="*/ 460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69" name="Arc 10"/>
            <p:cNvSpPr>
              <a:spLocks/>
            </p:cNvSpPr>
            <p:nvPr/>
          </p:nvSpPr>
          <p:spPr bwMode="auto">
            <a:xfrm>
              <a:off x="3440" y="748"/>
              <a:ext cx="436" cy="144"/>
            </a:xfrm>
            <a:custGeom>
              <a:avLst/>
              <a:gdLst>
                <a:gd name="T0" fmla="*/ 436 w 21600"/>
                <a:gd name="T1" fmla="*/ 0 h 21600"/>
                <a:gd name="T2" fmla="*/ 0 w 21600"/>
                <a:gd name="T3" fmla="*/ 144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0" name="Arc 11"/>
            <p:cNvSpPr>
              <a:spLocks/>
            </p:cNvSpPr>
            <p:nvPr/>
          </p:nvSpPr>
          <p:spPr bwMode="auto">
            <a:xfrm>
              <a:off x="3412" y="748"/>
              <a:ext cx="64" cy="144"/>
            </a:xfrm>
            <a:custGeom>
              <a:avLst/>
              <a:gdLst>
                <a:gd name="T0" fmla="*/ 64 w 21600"/>
                <a:gd name="T1" fmla="*/ 0 h 21600"/>
                <a:gd name="T2" fmla="*/ 0 w 21600"/>
                <a:gd name="T3" fmla="*/ 144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1" name="Arc 12"/>
            <p:cNvSpPr>
              <a:spLocks/>
            </p:cNvSpPr>
            <p:nvPr/>
          </p:nvSpPr>
          <p:spPr bwMode="auto">
            <a:xfrm>
              <a:off x="4084" y="869"/>
              <a:ext cx="80" cy="148"/>
            </a:xfrm>
            <a:custGeom>
              <a:avLst/>
              <a:gdLst>
                <a:gd name="T0" fmla="*/ 0 w 21600"/>
                <a:gd name="T1" fmla="*/ 0 h 21600"/>
                <a:gd name="T2" fmla="*/ 80 w 21600"/>
                <a:gd name="T3" fmla="*/ 148 h 21600"/>
                <a:gd name="T4" fmla="*/ 0 w 21600"/>
                <a:gd name="T5" fmla="*/ 148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2" name="Arc 13"/>
            <p:cNvSpPr>
              <a:spLocks/>
            </p:cNvSpPr>
            <p:nvPr/>
          </p:nvSpPr>
          <p:spPr bwMode="auto">
            <a:xfrm>
              <a:off x="4084" y="1004"/>
              <a:ext cx="80" cy="144"/>
            </a:xfrm>
            <a:custGeom>
              <a:avLst/>
              <a:gdLst>
                <a:gd name="T0" fmla="*/ 80 w 21600"/>
                <a:gd name="T1" fmla="*/ 0 h 21600"/>
                <a:gd name="T2" fmla="*/ 0 w 21600"/>
                <a:gd name="T3" fmla="*/ 144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3" name="Line 14"/>
            <p:cNvSpPr>
              <a:spLocks noChangeShapeType="1"/>
            </p:cNvSpPr>
            <p:nvPr/>
          </p:nvSpPr>
          <p:spPr bwMode="auto">
            <a:xfrm>
              <a:off x="4116" y="944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4" name="Line 15"/>
            <p:cNvSpPr>
              <a:spLocks noChangeShapeType="1"/>
            </p:cNvSpPr>
            <p:nvPr/>
          </p:nvSpPr>
          <p:spPr bwMode="auto">
            <a:xfrm>
              <a:off x="4116" y="1072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5" name="Arc 16"/>
            <p:cNvSpPr>
              <a:spLocks/>
            </p:cNvSpPr>
            <p:nvPr/>
          </p:nvSpPr>
          <p:spPr bwMode="auto">
            <a:xfrm>
              <a:off x="4156" y="869"/>
              <a:ext cx="64" cy="132"/>
            </a:xfrm>
            <a:custGeom>
              <a:avLst/>
              <a:gdLst>
                <a:gd name="T0" fmla="*/ 0 w 21600"/>
                <a:gd name="T1" fmla="*/ 0 h 21600"/>
                <a:gd name="T2" fmla="*/ 64 w 21600"/>
                <a:gd name="T3" fmla="*/ 132 h 21600"/>
                <a:gd name="T4" fmla="*/ 0 w 21600"/>
                <a:gd name="T5" fmla="*/ 13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6" name="Arc 17"/>
            <p:cNvSpPr>
              <a:spLocks/>
            </p:cNvSpPr>
            <p:nvPr/>
          </p:nvSpPr>
          <p:spPr bwMode="auto">
            <a:xfrm>
              <a:off x="4156" y="869"/>
              <a:ext cx="464" cy="148"/>
            </a:xfrm>
            <a:custGeom>
              <a:avLst/>
              <a:gdLst>
                <a:gd name="T0" fmla="*/ 0 w 21600"/>
                <a:gd name="T1" fmla="*/ 0 h 21600"/>
                <a:gd name="T2" fmla="*/ 464 w 21600"/>
                <a:gd name="T3" fmla="*/ 148 h 21600"/>
                <a:gd name="T4" fmla="*/ 0 w 21600"/>
                <a:gd name="T5" fmla="*/ 148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7" name="Arc 18"/>
            <p:cNvSpPr>
              <a:spLocks/>
            </p:cNvSpPr>
            <p:nvPr/>
          </p:nvSpPr>
          <p:spPr bwMode="auto">
            <a:xfrm>
              <a:off x="4180" y="1004"/>
              <a:ext cx="440" cy="144"/>
            </a:xfrm>
            <a:custGeom>
              <a:avLst/>
              <a:gdLst>
                <a:gd name="T0" fmla="*/ 440 w 21600"/>
                <a:gd name="T1" fmla="*/ 0 h 21600"/>
                <a:gd name="T2" fmla="*/ 0 w 21600"/>
                <a:gd name="T3" fmla="*/ 144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8" name="Arc 19"/>
            <p:cNvSpPr>
              <a:spLocks/>
            </p:cNvSpPr>
            <p:nvPr/>
          </p:nvSpPr>
          <p:spPr bwMode="auto">
            <a:xfrm>
              <a:off x="4156" y="1004"/>
              <a:ext cx="64" cy="144"/>
            </a:xfrm>
            <a:custGeom>
              <a:avLst/>
              <a:gdLst>
                <a:gd name="T0" fmla="*/ 64 w 21600"/>
                <a:gd name="T1" fmla="*/ 0 h 21600"/>
                <a:gd name="T2" fmla="*/ 0 w 21600"/>
                <a:gd name="T3" fmla="*/ 144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9" name="Line 20"/>
            <p:cNvSpPr>
              <a:spLocks noChangeShapeType="1"/>
            </p:cNvSpPr>
            <p:nvPr/>
          </p:nvSpPr>
          <p:spPr bwMode="auto">
            <a:xfrm>
              <a:off x="3260" y="688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80" name="Rectangle 21"/>
            <p:cNvSpPr>
              <a:spLocks noChangeArrowheads="1"/>
            </p:cNvSpPr>
            <p:nvPr/>
          </p:nvSpPr>
          <p:spPr bwMode="auto">
            <a:xfrm>
              <a:off x="3088" y="592"/>
              <a:ext cx="1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32881" name="Line 22"/>
            <p:cNvSpPr>
              <a:spLocks noChangeShapeType="1"/>
            </p:cNvSpPr>
            <p:nvPr/>
          </p:nvSpPr>
          <p:spPr bwMode="auto">
            <a:xfrm>
              <a:off x="3260" y="81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82" name="Rectangle 23"/>
            <p:cNvSpPr>
              <a:spLocks noChangeArrowheads="1"/>
            </p:cNvSpPr>
            <p:nvPr/>
          </p:nvSpPr>
          <p:spPr bwMode="auto">
            <a:xfrm>
              <a:off x="3088" y="728"/>
              <a:ext cx="1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32883" name="Line 24"/>
            <p:cNvSpPr>
              <a:spLocks noChangeShapeType="1"/>
            </p:cNvSpPr>
            <p:nvPr/>
          </p:nvSpPr>
          <p:spPr bwMode="auto">
            <a:xfrm>
              <a:off x="4004" y="94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84" name="Line 25"/>
            <p:cNvSpPr>
              <a:spLocks noChangeShapeType="1"/>
            </p:cNvSpPr>
            <p:nvPr/>
          </p:nvSpPr>
          <p:spPr bwMode="auto">
            <a:xfrm>
              <a:off x="3876" y="752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85" name="Line 26"/>
            <p:cNvSpPr>
              <a:spLocks noChangeShapeType="1"/>
            </p:cNvSpPr>
            <p:nvPr/>
          </p:nvSpPr>
          <p:spPr bwMode="auto">
            <a:xfrm>
              <a:off x="4000" y="756"/>
              <a:ext cx="0" cy="1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86" name="Line 27"/>
            <p:cNvSpPr>
              <a:spLocks noChangeShapeType="1"/>
            </p:cNvSpPr>
            <p:nvPr/>
          </p:nvSpPr>
          <p:spPr bwMode="auto">
            <a:xfrm>
              <a:off x="4004" y="107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87" name="Line 28"/>
            <p:cNvSpPr>
              <a:spLocks noChangeShapeType="1"/>
            </p:cNvSpPr>
            <p:nvPr/>
          </p:nvSpPr>
          <p:spPr bwMode="auto">
            <a:xfrm>
              <a:off x="3260" y="1072"/>
              <a:ext cx="7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88" name="Rectangle 29"/>
            <p:cNvSpPr>
              <a:spLocks noChangeArrowheads="1"/>
            </p:cNvSpPr>
            <p:nvPr/>
          </p:nvSpPr>
          <p:spPr bwMode="auto">
            <a:xfrm>
              <a:off x="3000" y="992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Cin</a:t>
              </a:r>
            </a:p>
          </p:txBody>
        </p:sp>
        <p:sp>
          <p:nvSpPr>
            <p:cNvPr id="32889" name="Line 30"/>
            <p:cNvSpPr>
              <a:spLocks noChangeShapeType="1"/>
            </p:cNvSpPr>
            <p:nvPr/>
          </p:nvSpPr>
          <p:spPr bwMode="auto">
            <a:xfrm>
              <a:off x="4628" y="1008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90" name="Line 31"/>
            <p:cNvSpPr>
              <a:spLocks noChangeShapeType="1"/>
            </p:cNvSpPr>
            <p:nvPr/>
          </p:nvSpPr>
          <p:spPr bwMode="auto">
            <a:xfrm>
              <a:off x="4748" y="1008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91" name="Rectangle 32"/>
            <p:cNvSpPr>
              <a:spLocks noChangeArrowheads="1"/>
            </p:cNvSpPr>
            <p:nvPr/>
          </p:nvSpPr>
          <p:spPr bwMode="auto">
            <a:xfrm>
              <a:off x="4824" y="912"/>
              <a:ext cx="1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S</a:t>
              </a:r>
            </a:p>
          </p:txBody>
        </p:sp>
      </p:grpSp>
      <p:grpSp>
        <p:nvGrpSpPr>
          <p:cNvPr id="32772" name="Group 33"/>
          <p:cNvGrpSpPr>
            <a:grpSpLocks/>
          </p:cNvGrpSpPr>
          <p:nvPr/>
        </p:nvGrpSpPr>
        <p:grpSpPr bwMode="auto">
          <a:xfrm>
            <a:off x="2611437" y="4373562"/>
            <a:ext cx="4208463" cy="1417638"/>
            <a:chOff x="2848" y="1312"/>
            <a:chExt cx="2688" cy="904"/>
          </a:xfrm>
        </p:grpSpPr>
        <p:sp>
          <p:nvSpPr>
            <p:cNvPr id="32815" name="Arc 34"/>
            <p:cNvSpPr>
              <a:spLocks/>
            </p:cNvSpPr>
            <p:nvPr/>
          </p:nvSpPr>
          <p:spPr bwMode="auto">
            <a:xfrm>
              <a:off x="3176" y="1333"/>
              <a:ext cx="68" cy="132"/>
            </a:xfrm>
            <a:custGeom>
              <a:avLst/>
              <a:gdLst>
                <a:gd name="T0" fmla="*/ 0 w 21600"/>
                <a:gd name="T1" fmla="*/ 0 h 21600"/>
                <a:gd name="T2" fmla="*/ 68 w 21600"/>
                <a:gd name="T3" fmla="*/ 132 h 21600"/>
                <a:gd name="T4" fmla="*/ 0 w 21600"/>
                <a:gd name="T5" fmla="*/ 13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6" name="Arc 35"/>
            <p:cNvSpPr>
              <a:spLocks/>
            </p:cNvSpPr>
            <p:nvPr/>
          </p:nvSpPr>
          <p:spPr bwMode="auto">
            <a:xfrm>
              <a:off x="3180" y="1333"/>
              <a:ext cx="464" cy="144"/>
            </a:xfrm>
            <a:custGeom>
              <a:avLst/>
              <a:gdLst>
                <a:gd name="T0" fmla="*/ 0 w 21600"/>
                <a:gd name="T1" fmla="*/ 0 h 21600"/>
                <a:gd name="T2" fmla="*/ 464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7" name="Arc 36"/>
            <p:cNvSpPr>
              <a:spLocks/>
            </p:cNvSpPr>
            <p:nvPr/>
          </p:nvSpPr>
          <p:spPr bwMode="auto">
            <a:xfrm>
              <a:off x="3204" y="1464"/>
              <a:ext cx="440" cy="140"/>
            </a:xfrm>
            <a:custGeom>
              <a:avLst/>
              <a:gdLst>
                <a:gd name="T0" fmla="*/ 440 w 21600"/>
                <a:gd name="T1" fmla="*/ 0 h 21600"/>
                <a:gd name="T2" fmla="*/ 0 w 21600"/>
                <a:gd name="T3" fmla="*/ 14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8" name="Arc 37"/>
            <p:cNvSpPr>
              <a:spLocks/>
            </p:cNvSpPr>
            <p:nvPr/>
          </p:nvSpPr>
          <p:spPr bwMode="auto">
            <a:xfrm>
              <a:off x="3176" y="1464"/>
              <a:ext cx="68" cy="140"/>
            </a:xfrm>
            <a:custGeom>
              <a:avLst/>
              <a:gdLst>
                <a:gd name="T0" fmla="*/ 68 w 21600"/>
                <a:gd name="T1" fmla="*/ 0 h 21600"/>
                <a:gd name="T2" fmla="*/ 0 w 21600"/>
                <a:gd name="T3" fmla="*/ 14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9" name="Line 38"/>
            <p:cNvSpPr>
              <a:spLocks noChangeShapeType="1"/>
            </p:cNvSpPr>
            <p:nvPr/>
          </p:nvSpPr>
          <p:spPr bwMode="auto">
            <a:xfrm>
              <a:off x="3212" y="1400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0" name="Line 39"/>
            <p:cNvSpPr>
              <a:spLocks noChangeShapeType="1"/>
            </p:cNvSpPr>
            <p:nvPr/>
          </p:nvSpPr>
          <p:spPr bwMode="auto">
            <a:xfrm>
              <a:off x="3212" y="1528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1" name="Line 40"/>
            <p:cNvSpPr>
              <a:spLocks noChangeShapeType="1"/>
            </p:cNvSpPr>
            <p:nvPr/>
          </p:nvSpPr>
          <p:spPr bwMode="auto">
            <a:xfrm>
              <a:off x="3892" y="137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2" name="Line 41"/>
            <p:cNvSpPr>
              <a:spLocks noChangeShapeType="1"/>
            </p:cNvSpPr>
            <p:nvPr/>
          </p:nvSpPr>
          <p:spPr bwMode="auto">
            <a:xfrm>
              <a:off x="3892" y="1680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3" name="Line 42"/>
            <p:cNvSpPr>
              <a:spLocks noChangeShapeType="1"/>
            </p:cNvSpPr>
            <p:nvPr/>
          </p:nvSpPr>
          <p:spPr bwMode="auto">
            <a:xfrm flipV="1">
              <a:off x="3888" y="1372"/>
              <a:ext cx="0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4" name="Arc 43"/>
            <p:cNvSpPr>
              <a:spLocks/>
            </p:cNvSpPr>
            <p:nvPr/>
          </p:nvSpPr>
          <p:spPr bwMode="auto">
            <a:xfrm>
              <a:off x="4184" y="1381"/>
              <a:ext cx="140" cy="156"/>
            </a:xfrm>
            <a:custGeom>
              <a:avLst/>
              <a:gdLst>
                <a:gd name="T0" fmla="*/ 0 w 21600"/>
                <a:gd name="T1" fmla="*/ 0 h 21600"/>
                <a:gd name="T2" fmla="*/ 140 w 21600"/>
                <a:gd name="T3" fmla="*/ 156 h 21600"/>
                <a:gd name="T4" fmla="*/ 0 w 21600"/>
                <a:gd name="T5" fmla="*/ 15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5" name="Arc 44"/>
            <p:cNvSpPr>
              <a:spLocks/>
            </p:cNvSpPr>
            <p:nvPr/>
          </p:nvSpPr>
          <p:spPr bwMode="auto">
            <a:xfrm>
              <a:off x="4184" y="1524"/>
              <a:ext cx="140" cy="160"/>
            </a:xfrm>
            <a:custGeom>
              <a:avLst/>
              <a:gdLst>
                <a:gd name="T0" fmla="*/ 140 w 21600"/>
                <a:gd name="T1" fmla="*/ 0 h 21600"/>
                <a:gd name="T2" fmla="*/ 0 w 21600"/>
                <a:gd name="T3" fmla="*/ 16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6" name="Line 45"/>
            <p:cNvSpPr>
              <a:spLocks noChangeShapeType="1"/>
            </p:cNvSpPr>
            <p:nvPr/>
          </p:nvSpPr>
          <p:spPr bwMode="auto">
            <a:xfrm>
              <a:off x="3892" y="1888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7" name="Line 46"/>
            <p:cNvSpPr>
              <a:spLocks noChangeShapeType="1"/>
            </p:cNvSpPr>
            <p:nvPr/>
          </p:nvSpPr>
          <p:spPr bwMode="auto">
            <a:xfrm>
              <a:off x="3892" y="2192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8" name="Line 47"/>
            <p:cNvSpPr>
              <a:spLocks noChangeShapeType="1"/>
            </p:cNvSpPr>
            <p:nvPr/>
          </p:nvSpPr>
          <p:spPr bwMode="auto">
            <a:xfrm flipV="1">
              <a:off x="3888" y="1884"/>
              <a:ext cx="0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9" name="Arc 48"/>
            <p:cNvSpPr>
              <a:spLocks/>
            </p:cNvSpPr>
            <p:nvPr/>
          </p:nvSpPr>
          <p:spPr bwMode="auto">
            <a:xfrm>
              <a:off x="4184" y="1893"/>
              <a:ext cx="140" cy="156"/>
            </a:xfrm>
            <a:custGeom>
              <a:avLst/>
              <a:gdLst>
                <a:gd name="T0" fmla="*/ 0 w 21600"/>
                <a:gd name="T1" fmla="*/ 0 h 21600"/>
                <a:gd name="T2" fmla="*/ 140 w 21600"/>
                <a:gd name="T3" fmla="*/ 156 h 21600"/>
                <a:gd name="T4" fmla="*/ 0 w 21600"/>
                <a:gd name="T5" fmla="*/ 15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0" name="Arc 49"/>
            <p:cNvSpPr>
              <a:spLocks/>
            </p:cNvSpPr>
            <p:nvPr/>
          </p:nvSpPr>
          <p:spPr bwMode="auto">
            <a:xfrm>
              <a:off x="4184" y="2032"/>
              <a:ext cx="140" cy="156"/>
            </a:xfrm>
            <a:custGeom>
              <a:avLst/>
              <a:gdLst>
                <a:gd name="T0" fmla="*/ 140 w 21600"/>
                <a:gd name="T1" fmla="*/ 0 h 21600"/>
                <a:gd name="T2" fmla="*/ 0 w 21600"/>
                <a:gd name="T3" fmla="*/ 156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1" name="Arc 50"/>
            <p:cNvSpPr>
              <a:spLocks/>
            </p:cNvSpPr>
            <p:nvPr/>
          </p:nvSpPr>
          <p:spPr bwMode="auto">
            <a:xfrm>
              <a:off x="4608" y="1645"/>
              <a:ext cx="68" cy="132"/>
            </a:xfrm>
            <a:custGeom>
              <a:avLst/>
              <a:gdLst>
                <a:gd name="T0" fmla="*/ 0 w 21600"/>
                <a:gd name="T1" fmla="*/ 0 h 21600"/>
                <a:gd name="T2" fmla="*/ 68 w 21600"/>
                <a:gd name="T3" fmla="*/ 132 h 21600"/>
                <a:gd name="T4" fmla="*/ 0 w 21600"/>
                <a:gd name="T5" fmla="*/ 13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2" name="Arc 51"/>
            <p:cNvSpPr>
              <a:spLocks/>
            </p:cNvSpPr>
            <p:nvPr/>
          </p:nvSpPr>
          <p:spPr bwMode="auto">
            <a:xfrm>
              <a:off x="4604" y="1645"/>
              <a:ext cx="464" cy="148"/>
            </a:xfrm>
            <a:custGeom>
              <a:avLst/>
              <a:gdLst>
                <a:gd name="T0" fmla="*/ 0 w 21600"/>
                <a:gd name="T1" fmla="*/ 0 h 21600"/>
                <a:gd name="T2" fmla="*/ 464 w 21600"/>
                <a:gd name="T3" fmla="*/ 148 h 21600"/>
                <a:gd name="T4" fmla="*/ 0 w 21600"/>
                <a:gd name="T5" fmla="*/ 148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3" name="Arc 52"/>
            <p:cNvSpPr>
              <a:spLocks/>
            </p:cNvSpPr>
            <p:nvPr/>
          </p:nvSpPr>
          <p:spPr bwMode="auto">
            <a:xfrm>
              <a:off x="4632" y="1780"/>
              <a:ext cx="436" cy="144"/>
            </a:xfrm>
            <a:custGeom>
              <a:avLst/>
              <a:gdLst>
                <a:gd name="T0" fmla="*/ 436 w 21600"/>
                <a:gd name="T1" fmla="*/ 0 h 21600"/>
                <a:gd name="T2" fmla="*/ 0 w 21600"/>
                <a:gd name="T3" fmla="*/ 144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4" name="Arc 53"/>
            <p:cNvSpPr>
              <a:spLocks/>
            </p:cNvSpPr>
            <p:nvPr/>
          </p:nvSpPr>
          <p:spPr bwMode="auto">
            <a:xfrm>
              <a:off x="4608" y="1780"/>
              <a:ext cx="68" cy="144"/>
            </a:xfrm>
            <a:custGeom>
              <a:avLst/>
              <a:gdLst>
                <a:gd name="T0" fmla="*/ 68 w 21600"/>
                <a:gd name="T1" fmla="*/ 0 h 21600"/>
                <a:gd name="T2" fmla="*/ 0 w 21600"/>
                <a:gd name="T3" fmla="*/ 144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5" name="Line 54"/>
            <p:cNvSpPr>
              <a:spLocks noChangeShapeType="1"/>
            </p:cNvSpPr>
            <p:nvPr/>
          </p:nvSpPr>
          <p:spPr bwMode="auto">
            <a:xfrm>
              <a:off x="4636" y="1720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6" name="Line 55"/>
            <p:cNvSpPr>
              <a:spLocks noChangeShapeType="1"/>
            </p:cNvSpPr>
            <p:nvPr/>
          </p:nvSpPr>
          <p:spPr bwMode="auto">
            <a:xfrm>
              <a:off x="4636" y="1848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7" name="Line 56"/>
            <p:cNvSpPr>
              <a:spLocks noChangeShapeType="1"/>
            </p:cNvSpPr>
            <p:nvPr/>
          </p:nvSpPr>
          <p:spPr bwMode="auto">
            <a:xfrm>
              <a:off x="3772" y="197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8" name="Line 57"/>
            <p:cNvSpPr>
              <a:spLocks noChangeShapeType="1"/>
            </p:cNvSpPr>
            <p:nvPr/>
          </p:nvSpPr>
          <p:spPr bwMode="auto">
            <a:xfrm>
              <a:off x="3084" y="1976"/>
              <a:ext cx="6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9" name="Rectangle 58"/>
            <p:cNvSpPr>
              <a:spLocks noChangeArrowheads="1"/>
            </p:cNvSpPr>
            <p:nvPr/>
          </p:nvSpPr>
          <p:spPr bwMode="auto">
            <a:xfrm>
              <a:off x="2920" y="1888"/>
              <a:ext cx="1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32840" name="Line 59"/>
            <p:cNvSpPr>
              <a:spLocks noChangeShapeType="1"/>
            </p:cNvSpPr>
            <p:nvPr/>
          </p:nvSpPr>
          <p:spPr bwMode="auto">
            <a:xfrm>
              <a:off x="3084" y="1400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41" name="Rectangle 60"/>
            <p:cNvSpPr>
              <a:spLocks noChangeArrowheads="1"/>
            </p:cNvSpPr>
            <p:nvPr/>
          </p:nvSpPr>
          <p:spPr bwMode="auto">
            <a:xfrm>
              <a:off x="2920" y="1312"/>
              <a:ext cx="1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32842" name="Line 61"/>
            <p:cNvSpPr>
              <a:spLocks noChangeShapeType="1"/>
            </p:cNvSpPr>
            <p:nvPr/>
          </p:nvSpPr>
          <p:spPr bwMode="auto">
            <a:xfrm>
              <a:off x="3772" y="210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43" name="Line 62"/>
            <p:cNvSpPr>
              <a:spLocks noChangeShapeType="1"/>
            </p:cNvSpPr>
            <p:nvPr/>
          </p:nvSpPr>
          <p:spPr bwMode="auto">
            <a:xfrm>
              <a:off x="3084" y="2104"/>
              <a:ext cx="6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44" name="Rectangle 63"/>
            <p:cNvSpPr>
              <a:spLocks noChangeArrowheads="1"/>
            </p:cNvSpPr>
            <p:nvPr/>
          </p:nvSpPr>
          <p:spPr bwMode="auto">
            <a:xfrm>
              <a:off x="2920" y="2024"/>
              <a:ext cx="1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32845" name="Line 64"/>
            <p:cNvSpPr>
              <a:spLocks noChangeShapeType="1"/>
            </p:cNvSpPr>
            <p:nvPr/>
          </p:nvSpPr>
          <p:spPr bwMode="auto">
            <a:xfrm>
              <a:off x="3084" y="1528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46" name="Rectangle 65"/>
            <p:cNvSpPr>
              <a:spLocks noChangeArrowheads="1"/>
            </p:cNvSpPr>
            <p:nvPr/>
          </p:nvSpPr>
          <p:spPr bwMode="auto">
            <a:xfrm>
              <a:off x="2928" y="1448"/>
              <a:ext cx="1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32847" name="Line 66"/>
            <p:cNvSpPr>
              <a:spLocks noChangeShapeType="1"/>
            </p:cNvSpPr>
            <p:nvPr/>
          </p:nvSpPr>
          <p:spPr bwMode="auto">
            <a:xfrm>
              <a:off x="3772" y="159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48" name="Line 67"/>
            <p:cNvSpPr>
              <a:spLocks noChangeShapeType="1"/>
            </p:cNvSpPr>
            <p:nvPr/>
          </p:nvSpPr>
          <p:spPr bwMode="auto">
            <a:xfrm>
              <a:off x="3768" y="1596"/>
              <a:ext cx="0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49" name="Line 68"/>
            <p:cNvSpPr>
              <a:spLocks noChangeShapeType="1"/>
            </p:cNvSpPr>
            <p:nvPr/>
          </p:nvSpPr>
          <p:spPr bwMode="auto">
            <a:xfrm>
              <a:off x="3084" y="1720"/>
              <a:ext cx="6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50" name="Rectangle 69"/>
            <p:cNvSpPr>
              <a:spLocks noChangeArrowheads="1"/>
            </p:cNvSpPr>
            <p:nvPr/>
          </p:nvSpPr>
          <p:spPr bwMode="auto">
            <a:xfrm>
              <a:off x="2848" y="1632"/>
              <a:ext cx="3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Cin</a:t>
              </a:r>
            </a:p>
          </p:txBody>
        </p:sp>
        <p:sp>
          <p:nvSpPr>
            <p:cNvPr id="32851" name="Line 70"/>
            <p:cNvSpPr>
              <a:spLocks noChangeShapeType="1"/>
            </p:cNvSpPr>
            <p:nvPr/>
          </p:nvSpPr>
          <p:spPr bwMode="auto">
            <a:xfrm>
              <a:off x="3644" y="1464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52" name="Line 71"/>
            <p:cNvSpPr>
              <a:spLocks noChangeShapeType="1"/>
            </p:cNvSpPr>
            <p:nvPr/>
          </p:nvSpPr>
          <p:spPr bwMode="auto">
            <a:xfrm>
              <a:off x="3772" y="146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53" name="Line 72"/>
            <p:cNvSpPr>
              <a:spLocks noChangeShapeType="1"/>
            </p:cNvSpPr>
            <p:nvPr/>
          </p:nvSpPr>
          <p:spPr bwMode="auto">
            <a:xfrm>
              <a:off x="4516" y="172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54" name="Line 73"/>
            <p:cNvSpPr>
              <a:spLocks noChangeShapeType="1"/>
            </p:cNvSpPr>
            <p:nvPr/>
          </p:nvSpPr>
          <p:spPr bwMode="auto">
            <a:xfrm>
              <a:off x="4332" y="1528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55" name="Line 74"/>
            <p:cNvSpPr>
              <a:spLocks noChangeShapeType="1"/>
            </p:cNvSpPr>
            <p:nvPr/>
          </p:nvSpPr>
          <p:spPr bwMode="auto">
            <a:xfrm>
              <a:off x="4452" y="1528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56" name="Line 75"/>
            <p:cNvSpPr>
              <a:spLocks noChangeShapeType="1"/>
            </p:cNvSpPr>
            <p:nvPr/>
          </p:nvSpPr>
          <p:spPr bwMode="auto">
            <a:xfrm>
              <a:off x="4512" y="1532"/>
              <a:ext cx="0" cy="1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57" name="Line 76"/>
            <p:cNvSpPr>
              <a:spLocks noChangeShapeType="1"/>
            </p:cNvSpPr>
            <p:nvPr/>
          </p:nvSpPr>
          <p:spPr bwMode="auto">
            <a:xfrm>
              <a:off x="4516" y="1848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58" name="Line 77"/>
            <p:cNvSpPr>
              <a:spLocks noChangeShapeType="1"/>
            </p:cNvSpPr>
            <p:nvPr/>
          </p:nvSpPr>
          <p:spPr bwMode="auto">
            <a:xfrm>
              <a:off x="4332" y="204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59" name="Line 78"/>
            <p:cNvSpPr>
              <a:spLocks noChangeShapeType="1"/>
            </p:cNvSpPr>
            <p:nvPr/>
          </p:nvSpPr>
          <p:spPr bwMode="auto">
            <a:xfrm>
              <a:off x="4512" y="1852"/>
              <a:ext cx="0" cy="1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60" name="Line 79"/>
            <p:cNvSpPr>
              <a:spLocks noChangeShapeType="1"/>
            </p:cNvSpPr>
            <p:nvPr/>
          </p:nvSpPr>
          <p:spPr bwMode="auto">
            <a:xfrm>
              <a:off x="4452" y="2040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61" name="Line 80"/>
            <p:cNvSpPr>
              <a:spLocks noChangeShapeType="1"/>
            </p:cNvSpPr>
            <p:nvPr/>
          </p:nvSpPr>
          <p:spPr bwMode="auto">
            <a:xfrm>
              <a:off x="5076" y="178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62" name="Rectangle 81"/>
            <p:cNvSpPr>
              <a:spLocks noChangeArrowheads="1"/>
            </p:cNvSpPr>
            <p:nvPr/>
          </p:nvSpPr>
          <p:spPr bwMode="auto">
            <a:xfrm>
              <a:off x="5208" y="1704"/>
              <a:ext cx="3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Cout</a:t>
              </a:r>
            </a:p>
          </p:txBody>
        </p:sp>
      </p:grpSp>
      <p:sp>
        <p:nvSpPr>
          <p:cNvPr id="32774" name="Rectangle 1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1-Bit Full Adder</a:t>
            </a:r>
            <a:endParaRPr lang="en-US" sz="4000" dirty="0"/>
          </a:p>
        </p:txBody>
      </p:sp>
      <p:sp>
        <p:nvSpPr>
          <p:cNvPr id="32775" name="Rectangle 12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Standard approach</a:t>
            </a:r>
          </a:p>
          <a:p>
            <a:pPr lvl="1" eaLnBrk="1" hangingPunct="1"/>
            <a:r>
              <a:rPr lang="en-US" sz="2000" dirty="0"/>
              <a:t>6 gates</a:t>
            </a:r>
          </a:p>
          <a:p>
            <a:pPr lvl="1" eaLnBrk="1" hangingPunct="1"/>
            <a:r>
              <a:rPr lang="en-US" sz="2000" dirty="0"/>
              <a:t>2 XORs, 2 ANDs, 2 ORs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54840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5" name="Rectangle 12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Alternative implementation</a:t>
            </a:r>
          </a:p>
          <a:p>
            <a:pPr lvl="1" eaLnBrk="1" hangingPunct="1"/>
            <a:r>
              <a:rPr lang="en-US" sz="2000" dirty="0"/>
              <a:t>5 gates</a:t>
            </a:r>
          </a:p>
          <a:p>
            <a:pPr lvl="1" eaLnBrk="1" hangingPunct="1"/>
            <a:r>
              <a:rPr lang="en-US" sz="2000" dirty="0"/>
              <a:t>half adder is an XOR gate and </a:t>
            </a:r>
            <a:r>
              <a:rPr lang="en-US" sz="2000" dirty="0" err="1"/>
              <a:t>AND</a:t>
            </a:r>
            <a:r>
              <a:rPr lang="en-US" sz="2000" dirty="0"/>
              <a:t> gate</a:t>
            </a:r>
          </a:p>
          <a:p>
            <a:pPr lvl="1" eaLnBrk="1" hangingPunct="1"/>
            <a:r>
              <a:rPr lang="en-US" sz="2000" dirty="0"/>
              <a:t>2 XORs, 2 ANDs, 1 OR</a:t>
            </a:r>
          </a:p>
        </p:txBody>
      </p:sp>
      <p:grpSp>
        <p:nvGrpSpPr>
          <p:cNvPr id="32773" name="Group 82"/>
          <p:cNvGrpSpPr>
            <a:grpSpLocks/>
          </p:cNvGrpSpPr>
          <p:nvPr/>
        </p:nvGrpSpPr>
        <p:grpSpPr bwMode="auto">
          <a:xfrm>
            <a:off x="1021556" y="4190996"/>
            <a:ext cx="7100888" cy="1185861"/>
            <a:chOff x="904" y="3096"/>
            <a:chExt cx="4536" cy="756"/>
          </a:xfrm>
        </p:grpSpPr>
        <p:sp>
          <p:nvSpPr>
            <p:cNvPr id="32777" name="Rectangle 83"/>
            <p:cNvSpPr>
              <a:spLocks noChangeArrowheads="1"/>
            </p:cNvSpPr>
            <p:nvPr/>
          </p:nvSpPr>
          <p:spPr bwMode="auto">
            <a:xfrm>
              <a:off x="1008" y="3160"/>
              <a:ext cx="1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32778" name="Rectangle 84"/>
            <p:cNvSpPr>
              <a:spLocks noChangeArrowheads="1"/>
            </p:cNvSpPr>
            <p:nvPr/>
          </p:nvSpPr>
          <p:spPr bwMode="auto">
            <a:xfrm>
              <a:off x="1000" y="3368"/>
              <a:ext cx="1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32779" name="Rectangle 85"/>
            <p:cNvSpPr>
              <a:spLocks noChangeArrowheads="1"/>
            </p:cNvSpPr>
            <p:nvPr/>
          </p:nvSpPr>
          <p:spPr bwMode="auto">
            <a:xfrm>
              <a:off x="2232" y="3096"/>
              <a:ext cx="46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A xor B</a:t>
              </a:r>
            </a:p>
          </p:txBody>
        </p:sp>
        <p:sp>
          <p:nvSpPr>
            <p:cNvPr id="32780" name="Line 86"/>
            <p:cNvSpPr>
              <a:spLocks noChangeShapeType="1"/>
            </p:cNvSpPr>
            <p:nvPr/>
          </p:nvSpPr>
          <p:spPr bwMode="auto">
            <a:xfrm>
              <a:off x="2904" y="3460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1" name="Line 87"/>
            <p:cNvSpPr>
              <a:spLocks noChangeShapeType="1"/>
            </p:cNvSpPr>
            <p:nvPr/>
          </p:nvSpPr>
          <p:spPr bwMode="auto">
            <a:xfrm flipH="1">
              <a:off x="1156" y="3672"/>
              <a:ext cx="17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2" name="Rectangle 88"/>
            <p:cNvSpPr>
              <a:spLocks noChangeArrowheads="1"/>
            </p:cNvSpPr>
            <p:nvPr/>
          </p:nvSpPr>
          <p:spPr bwMode="auto">
            <a:xfrm>
              <a:off x="904" y="3592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Cin</a:t>
              </a:r>
            </a:p>
          </p:txBody>
        </p:sp>
        <p:sp>
          <p:nvSpPr>
            <p:cNvPr id="32783" name="Rectangle 89"/>
            <p:cNvSpPr>
              <a:spLocks noChangeArrowheads="1"/>
            </p:cNvSpPr>
            <p:nvPr/>
          </p:nvSpPr>
          <p:spPr bwMode="auto">
            <a:xfrm>
              <a:off x="4032" y="3096"/>
              <a:ext cx="7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A xor B xor Cin</a:t>
              </a:r>
            </a:p>
          </p:txBody>
        </p:sp>
        <p:grpSp>
          <p:nvGrpSpPr>
            <p:cNvPr id="32784" name="Group 90"/>
            <p:cNvGrpSpPr>
              <a:grpSpLocks/>
            </p:cNvGrpSpPr>
            <p:nvPr/>
          </p:nvGrpSpPr>
          <p:grpSpPr bwMode="auto">
            <a:xfrm>
              <a:off x="3308" y="3172"/>
              <a:ext cx="668" cy="444"/>
              <a:chOff x="3308" y="3172"/>
              <a:chExt cx="668" cy="444"/>
            </a:xfrm>
          </p:grpSpPr>
          <p:sp>
            <p:nvSpPr>
              <p:cNvPr id="32811" name="Rectangle 91"/>
              <p:cNvSpPr>
                <a:spLocks noChangeArrowheads="1"/>
              </p:cNvSpPr>
              <p:nvPr/>
            </p:nvSpPr>
            <p:spPr bwMode="auto">
              <a:xfrm>
                <a:off x="3308" y="3172"/>
                <a:ext cx="664" cy="432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2" name="Rectangle 92"/>
              <p:cNvSpPr>
                <a:spLocks noChangeArrowheads="1"/>
              </p:cNvSpPr>
              <p:nvPr/>
            </p:nvSpPr>
            <p:spPr bwMode="auto">
              <a:xfrm>
                <a:off x="3472" y="3232"/>
                <a:ext cx="376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algn="ctr" defTabSz="901700" eaLnBrk="0" hangingPunct="0">
                  <a:lnSpc>
                    <a:spcPts val="1375"/>
                  </a:lnSpc>
                </a:pPr>
                <a:r>
                  <a:rPr lang="en-US" sz="1400">
                    <a:solidFill>
                      <a:srgbClr val="000000"/>
                    </a:solidFill>
                  </a:rPr>
                  <a:t>Half</a:t>
                </a:r>
                <a:br>
                  <a:rPr lang="en-US" sz="1400">
                    <a:solidFill>
                      <a:srgbClr val="000000"/>
                    </a:solidFill>
                  </a:rPr>
                </a:br>
                <a:r>
                  <a:rPr lang="en-US" sz="1400">
                    <a:solidFill>
                      <a:srgbClr val="000000"/>
                    </a:solidFill>
                  </a:rPr>
                  <a:t>Adder</a:t>
                </a:r>
              </a:p>
            </p:txBody>
          </p:sp>
          <p:sp>
            <p:nvSpPr>
              <p:cNvPr id="32813" name="Rectangle 93"/>
              <p:cNvSpPr>
                <a:spLocks noChangeArrowheads="1"/>
              </p:cNvSpPr>
              <p:nvPr/>
            </p:nvSpPr>
            <p:spPr bwMode="auto">
              <a:xfrm>
                <a:off x="3544" y="3176"/>
                <a:ext cx="432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algn="r" defTabSz="901700" eaLnBrk="0" hangingPunct="0">
                  <a:lnSpc>
                    <a:spcPts val="988"/>
                  </a:lnSpc>
                  <a:tabLst>
                    <a:tab pos="2719388" algn="l"/>
                  </a:tabLst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814" name="Rectangle 94"/>
              <p:cNvSpPr>
                <a:spLocks noChangeArrowheads="1"/>
              </p:cNvSpPr>
              <p:nvPr/>
            </p:nvSpPr>
            <p:spPr bwMode="auto">
              <a:xfrm>
                <a:off x="3656" y="3456"/>
                <a:ext cx="312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algn="r" defTabSz="901700" eaLnBrk="0" hangingPunct="0">
                  <a:lnSpc>
                    <a:spcPts val="988"/>
                  </a:lnSpc>
                </a:pPr>
                <a:r>
                  <a:rPr lang="en-US" sz="1400">
                    <a:solidFill>
                      <a:srgbClr val="000000"/>
                    </a:solidFill>
                  </a:rPr>
                  <a:t>Cout</a:t>
                </a:r>
              </a:p>
            </p:txBody>
          </p:sp>
        </p:grpSp>
        <p:sp>
          <p:nvSpPr>
            <p:cNvPr id="32785" name="Line 95"/>
            <p:cNvSpPr>
              <a:spLocks noChangeShapeType="1"/>
            </p:cNvSpPr>
            <p:nvPr/>
          </p:nvSpPr>
          <p:spPr bwMode="auto">
            <a:xfrm>
              <a:off x="2228" y="3528"/>
              <a:ext cx="4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6" name="Rectangle 96"/>
            <p:cNvSpPr>
              <a:spLocks noChangeArrowheads="1"/>
            </p:cNvSpPr>
            <p:nvPr/>
          </p:nvSpPr>
          <p:spPr bwMode="auto">
            <a:xfrm>
              <a:off x="3944" y="3384"/>
              <a:ext cx="8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375"/>
                </a:lnSpc>
              </a:pPr>
              <a:r>
                <a:rPr lang="en-US" sz="1400" dirty="0" err="1">
                  <a:solidFill>
                    <a:srgbClr val="000000"/>
                  </a:solidFill>
                </a:rPr>
                <a:t>Cin</a:t>
              </a:r>
              <a:r>
                <a:rPr lang="en-US" sz="1400" dirty="0">
                  <a:solidFill>
                    <a:srgbClr val="000000"/>
                  </a:solidFill>
                </a:rPr>
                <a:t> (A </a:t>
              </a:r>
              <a:r>
                <a:rPr lang="en-US" sz="1400" dirty="0" err="1">
                  <a:solidFill>
                    <a:srgbClr val="000000"/>
                  </a:solidFill>
                </a:rPr>
                <a:t>xor</a:t>
              </a:r>
              <a:r>
                <a:rPr lang="en-US" sz="1400" dirty="0">
                  <a:solidFill>
                    <a:srgbClr val="000000"/>
                  </a:solidFill>
                </a:rPr>
                <a:t> B)</a:t>
              </a:r>
            </a:p>
          </p:txBody>
        </p:sp>
        <p:sp>
          <p:nvSpPr>
            <p:cNvPr id="32787" name="Line 97"/>
            <p:cNvSpPr>
              <a:spLocks noChangeShapeType="1"/>
            </p:cNvSpPr>
            <p:nvPr/>
          </p:nvSpPr>
          <p:spPr bwMode="auto">
            <a:xfrm>
              <a:off x="3980" y="3528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8" name="Rectangle 98"/>
            <p:cNvSpPr>
              <a:spLocks noChangeArrowheads="1"/>
            </p:cNvSpPr>
            <p:nvPr/>
          </p:nvSpPr>
          <p:spPr bwMode="auto">
            <a:xfrm>
              <a:off x="2248" y="3384"/>
              <a:ext cx="26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A B</a:t>
              </a:r>
            </a:p>
          </p:txBody>
        </p:sp>
        <p:sp>
          <p:nvSpPr>
            <p:cNvPr id="32789" name="Line 99"/>
            <p:cNvSpPr>
              <a:spLocks noChangeShapeType="1"/>
            </p:cNvSpPr>
            <p:nvPr/>
          </p:nvSpPr>
          <p:spPr bwMode="auto">
            <a:xfrm>
              <a:off x="2664" y="3532"/>
              <a:ext cx="0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0" name="Line 100"/>
            <p:cNvSpPr>
              <a:spLocks noChangeShapeType="1"/>
            </p:cNvSpPr>
            <p:nvPr/>
          </p:nvSpPr>
          <p:spPr bwMode="auto">
            <a:xfrm>
              <a:off x="2668" y="3768"/>
              <a:ext cx="16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1" name="Line 101"/>
            <p:cNvSpPr>
              <a:spLocks noChangeShapeType="1"/>
            </p:cNvSpPr>
            <p:nvPr/>
          </p:nvSpPr>
          <p:spPr bwMode="auto">
            <a:xfrm>
              <a:off x="4152" y="3532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2" name="Line 102"/>
            <p:cNvSpPr>
              <a:spLocks noChangeShapeType="1"/>
            </p:cNvSpPr>
            <p:nvPr/>
          </p:nvSpPr>
          <p:spPr bwMode="auto">
            <a:xfrm>
              <a:off x="4156" y="3648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3" name="Rectangle 103"/>
            <p:cNvSpPr>
              <a:spLocks noChangeArrowheads="1"/>
            </p:cNvSpPr>
            <p:nvPr/>
          </p:nvSpPr>
          <p:spPr bwMode="auto">
            <a:xfrm>
              <a:off x="4920" y="3147"/>
              <a:ext cx="5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375"/>
                </a:lnSpc>
              </a:pPr>
              <a:r>
                <a:rPr lang="en-US" sz="1400" dirty="0">
                  <a:solidFill>
                    <a:srgbClr val="000000"/>
                  </a:solidFill>
                </a:rPr>
                <a:t>Sum</a:t>
              </a:r>
            </a:p>
          </p:txBody>
        </p:sp>
        <p:sp>
          <p:nvSpPr>
            <p:cNvPr id="32794" name="Rectangle 104"/>
            <p:cNvSpPr>
              <a:spLocks noChangeArrowheads="1"/>
            </p:cNvSpPr>
            <p:nvPr/>
          </p:nvSpPr>
          <p:spPr bwMode="auto">
            <a:xfrm>
              <a:off x="4984" y="3640"/>
              <a:ext cx="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algn="ctr" defTabSz="901700" eaLnBrk="0" hangingPunct="0">
                <a:lnSpc>
                  <a:spcPts val="13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Cout</a:t>
              </a:r>
            </a:p>
          </p:txBody>
        </p:sp>
        <p:sp>
          <p:nvSpPr>
            <p:cNvPr id="32795" name="Arc 105"/>
            <p:cNvSpPr>
              <a:spLocks/>
            </p:cNvSpPr>
            <p:nvPr/>
          </p:nvSpPr>
          <p:spPr bwMode="auto">
            <a:xfrm>
              <a:off x="4224" y="3573"/>
              <a:ext cx="68" cy="132"/>
            </a:xfrm>
            <a:custGeom>
              <a:avLst/>
              <a:gdLst>
                <a:gd name="T0" fmla="*/ 0 w 21600"/>
                <a:gd name="T1" fmla="*/ 0 h 21600"/>
                <a:gd name="T2" fmla="*/ 68 w 21600"/>
                <a:gd name="T3" fmla="*/ 132 h 21600"/>
                <a:gd name="T4" fmla="*/ 0 w 21600"/>
                <a:gd name="T5" fmla="*/ 13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6" name="Arc 106"/>
            <p:cNvSpPr>
              <a:spLocks/>
            </p:cNvSpPr>
            <p:nvPr/>
          </p:nvSpPr>
          <p:spPr bwMode="auto">
            <a:xfrm>
              <a:off x="4220" y="3573"/>
              <a:ext cx="464" cy="148"/>
            </a:xfrm>
            <a:custGeom>
              <a:avLst/>
              <a:gdLst>
                <a:gd name="T0" fmla="*/ 0 w 21600"/>
                <a:gd name="T1" fmla="*/ 0 h 21600"/>
                <a:gd name="T2" fmla="*/ 464 w 21600"/>
                <a:gd name="T3" fmla="*/ 148 h 21600"/>
                <a:gd name="T4" fmla="*/ 0 w 21600"/>
                <a:gd name="T5" fmla="*/ 148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7" name="Arc 107"/>
            <p:cNvSpPr>
              <a:spLocks/>
            </p:cNvSpPr>
            <p:nvPr/>
          </p:nvSpPr>
          <p:spPr bwMode="auto">
            <a:xfrm>
              <a:off x="4248" y="3708"/>
              <a:ext cx="436" cy="144"/>
            </a:xfrm>
            <a:custGeom>
              <a:avLst/>
              <a:gdLst>
                <a:gd name="T0" fmla="*/ 436 w 21600"/>
                <a:gd name="T1" fmla="*/ 0 h 21600"/>
                <a:gd name="T2" fmla="*/ 0 w 21600"/>
                <a:gd name="T3" fmla="*/ 144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8" name="Arc 108"/>
            <p:cNvSpPr>
              <a:spLocks/>
            </p:cNvSpPr>
            <p:nvPr/>
          </p:nvSpPr>
          <p:spPr bwMode="auto">
            <a:xfrm>
              <a:off x="4224" y="3708"/>
              <a:ext cx="68" cy="144"/>
            </a:xfrm>
            <a:custGeom>
              <a:avLst/>
              <a:gdLst>
                <a:gd name="T0" fmla="*/ 68 w 21600"/>
                <a:gd name="T1" fmla="*/ 0 h 21600"/>
                <a:gd name="T2" fmla="*/ 0 w 21600"/>
                <a:gd name="T3" fmla="*/ 144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9" name="Line 109"/>
            <p:cNvSpPr>
              <a:spLocks noChangeShapeType="1"/>
            </p:cNvSpPr>
            <p:nvPr/>
          </p:nvSpPr>
          <p:spPr bwMode="auto">
            <a:xfrm>
              <a:off x="4252" y="3648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0" name="Line 110"/>
            <p:cNvSpPr>
              <a:spLocks noChangeShapeType="1"/>
            </p:cNvSpPr>
            <p:nvPr/>
          </p:nvSpPr>
          <p:spPr bwMode="auto">
            <a:xfrm>
              <a:off x="3972" y="3240"/>
              <a:ext cx="10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1" name="Line 111"/>
            <p:cNvSpPr>
              <a:spLocks noChangeShapeType="1"/>
            </p:cNvSpPr>
            <p:nvPr/>
          </p:nvSpPr>
          <p:spPr bwMode="auto">
            <a:xfrm>
              <a:off x="4684" y="3712"/>
              <a:ext cx="3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2" name="Line 112"/>
            <p:cNvSpPr>
              <a:spLocks noChangeShapeType="1"/>
            </p:cNvSpPr>
            <p:nvPr/>
          </p:nvSpPr>
          <p:spPr bwMode="auto">
            <a:xfrm>
              <a:off x="2236" y="3248"/>
              <a:ext cx="10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3" name="Line 113"/>
            <p:cNvSpPr>
              <a:spLocks noChangeShapeType="1"/>
            </p:cNvSpPr>
            <p:nvPr/>
          </p:nvSpPr>
          <p:spPr bwMode="auto">
            <a:xfrm>
              <a:off x="2908" y="3456"/>
              <a:ext cx="3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4" name="Line 114"/>
            <p:cNvSpPr>
              <a:spLocks noChangeShapeType="1"/>
            </p:cNvSpPr>
            <p:nvPr/>
          </p:nvSpPr>
          <p:spPr bwMode="auto">
            <a:xfrm>
              <a:off x="1164" y="3248"/>
              <a:ext cx="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5" name="Line 115"/>
            <p:cNvSpPr>
              <a:spLocks noChangeShapeType="1"/>
            </p:cNvSpPr>
            <p:nvPr/>
          </p:nvSpPr>
          <p:spPr bwMode="auto">
            <a:xfrm>
              <a:off x="1172" y="3456"/>
              <a:ext cx="3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2806" name="Group 116"/>
            <p:cNvGrpSpPr>
              <a:grpSpLocks/>
            </p:cNvGrpSpPr>
            <p:nvPr/>
          </p:nvGrpSpPr>
          <p:grpSpPr bwMode="auto">
            <a:xfrm>
              <a:off x="1564" y="3172"/>
              <a:ext cx="668" cy="444"/>
              <a:chOff x="1564" y="3172"/>
              <a:chExt cx="668" cy="444"/>
            </a:xfrm>
          </p:grpSpPr>
          <p:sp>
            <p:nvSpPr>
              <p:cNvPr id="32807" name="Rectangle 117"/>
              <p:cNvSpPr>
                <a:spLocks noChangeArrowheads="1"/>
              </p:cNvSpPr>
              <p:nvPr/>
            </p:nvSpPr>
            <p:spPr bwMode="auto">
              <a:xfrm>
                <a:off x="1564" y="3172"/>
                <a:ext cx="664" cy="432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8" name="Rectangle 118"/>
              <p:cNvSpPr>
                <a:spLocks noChangeArrowheads="1"/>
              </p:cNvSpPr>
              <p:nvPr/>
            </p:nvSpPr>
            <p:spPr bwMode="auto">
              <a:xfrm>
                <a:off x="1728" y="3232"/>
                <a:ext cx="376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algn="ctr" defTabSz="901700" eaLnBrk="0" hangingPunct="0">
                  <a:lnSpc>
                    <a:spcPts val="1375"/>
                  </a:lnSpc>
                </a:pPr>
                <a:r>
                  <a:rPr lang="en-US" sz="1400">
                    <a:solidFill>
                      <a:srgbClr val="000000"/>
                    </a:solidFill>
                  </a:rPr>
                  <a:t>Half</a:t>
                </a:r>
                <a:br>
                  <a:rPr lang="en-US" sz="1400">
                    <a:solidFill>
                      <a:srgbClr val="000000"/>
                    </a:solidFill>
                  </a:rPr>
                </a:br>
                <a:r>
                  <a:rPr lang="en-US" sz="1400">
                    <a:solidFill>
                      <a:srgbClr val="000000"/>
                    </a:solidFill>
                  </a:rPr>
                  <a:t>Adder</a:t>
                </a:r>
              </a:p>
            </p:txBody>
          </p:sp>
          <p:sp>
            <p:nvSpPr>
              <p:cNvPr id="32809" name="Rectangle 119"/>
              <p:cNvSpPr>
                <a:spLocks noChangeArrowheads="1"/>
              </p:cNvSpPr>
              <p:nvPr/>
            </p:nvSpPr>
            <p:spPr bwMode="auto">
              <a:xfrm>
                <a:off x="1800" y="3176"/>
                <a:ext cx="432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algn="r" defTabSz="901700" eaLnBrk="0" hangingPunct="0">
                  <a:lnSpc>
                    <a:spcPts val="988"/>
                  </a:lnSpc>
                  <a:tabLst>
                    <a:tab pos="2719388" algn="l"/>
                  </a:tabLst>
                </a:pPr>
                <a:r>
                  <a:rPr lang="en-US" sz="1400">
                    <a:solidFill>
                      <a:srgbClr val="000000"/>
                    </a:solidFill>
                  </a:rPr>
                  <a:t>Sum</a:t>
                </a:r>
              </a:p>
            </p:txBody>
          </p:sp>
          <p:sp>
            <p:nvSpPr>
              <p:cNvPr id="32810" name="Rectangle 120"/>
              <p:cNvSpPr>
                <a:spLocks noChangeArrowheads="1"/>
              </p:cNvSpPr>
              <p:nvPr/>
            </p:nvSpPr>
            <p:spPr bwMode="auto">
              <a:xfrm>
                <a:off x="1912" y="3456"/>
                <a:ext cx="312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/>
              <a:p>
                <a:pPr algn="r" defTabSz="901700" eaLnBrk="0" hangingPunct="0">
                  <a:lnSpc>
                    <a:spcPts val="988"/>
                  </a:lnSpc>
                </a:pPr>
                <a:r>
                  <a:rPr lang="en-US" sz="1400">
                    <a:solidFill>
                      <a:srgbClr val="000000"/>
                    </a:solidFill>
                  </a:rPr>
                  <a:t>Cout</a:t>
                </a:r>
              </a:p>
            </p:txBody>
          </p:sp>
        </p:grpSp>
      </p:grpSp>
      <p:sp>
        <p:nvSpPr>
          <p:cNvPr id="32774" name="Rectangle 1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1-Bit Full Adder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01083161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</TotalTime>
  <Words>1405</Words>
  <Application>Microsoft Office PowerPoint</Application>
  <PresentationFormat>On-screen Show (4:3)</PresentationFormat>
  <Paragraphs>690</Paragraphs>
  <Slides>42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Tahoma</vt:lpstr>
      <vt:lpstr>Clarity</vt:lpstr>
      <vt:lpstr>Arithmetic Hardware</vt:lpstr>
      <vt:lpstr>Introduction</vt:lpstr>
      <vt:lpstr>1-Bit Half Adder</vt:lpstr>
      <vt:lpstr>1-Bit Half Adder</vt:lpstr>
      <vt:lpstr>1-Bit Half Adder</vt:lpstr>
      <vt:lpstr>1-Bit Half Adder</vt:lpstr>
      <vt:lpstr>1-Bit Full Adder</vt:lpstr>
      <vt:lpstr>1-Bit Full Adder</vt:lpstr>
      <vt:lpstr>1-Bit Full Adder</vt:lpstr>
      <vt:lpstr>1-Bit Full Adder</vt:lpstr>
      <vt:lpstr>Ripple-Carry Adder</vt:lpstr>
      <vt:lpstr>Ripple-Carry Adder: Example</vt:lpstr>
      <vt:lpstr>Ripple-Carry Adder: Subtraction</vt:lpstr>
      <vt:lpstr>Ripple-Carry Adder: Subtraction</vt:lpstr>
      <vt:lpstr>Ripple-Carry Adder: Disadvantage</vt:lpstr>
      <vt:lpstr>Ripple-Carry Adder</vt:lpstr>
      <vt:lpstr>Carry-Lookahead</vt:lpstr>
      <vt:lpstr>Carry-Lookahead Logic</vt:lpstr>
      <vt:lpstr>Carry-Lookahead Logic</vt:lpstr>
      <vt:lpstr>Carry-Lookahead Implementation</vt:lpstr>
      <vt:lpstr>Partial Carry Lookahead Adder</vt:lpstr>
      <vt:lpstr>Carry-Select Adder</vt:lpstr>
      <vt:lpstr>Arithmetic Logic Unit</vt:lpstr>
      <vt:lpstr>Arithmetic Logic Unit</vt:lpstr>
      <vt:lpstr>AND, OR</vt:lpstr>
      <vt:lpstr>Addition</vt:lpstr>
      <vt:lpstr>Addition</vt:lpstr>
      <vt:lpstr>Subtraction</vt:lpstr>
      <vt:lpstr>Subtraction</vt:lpstr>
      <vt:lpstr>NOR</vt:lpstr>
      <vt:lpstr>NOR</vt:lpstr>
      <vt:lpstr>Set on Less Than</vt:lpstr>
      <vt:lpstr>Set on Less Than</vt:lpstr>
      <vt:lpstr>Set on Less Than</vt:lpstr>
      <vt:lpstr>Set on Less Than</vt:lpstr>
      <vt:lpstr>Set on Less Than</vt:lpstr>
      <vt:lpstr>Equal To</vt:lpstr>
      <vt:lpstr>Equal To</vt:lpstr>
      <vt:lpstr>A 32-Bit ALU</vt:lpstr>
      <vt:lpstr>A 32-Bit ALU</vt:lpstr>
      <vt:lpstr>A 32-Bit ALU</vt:lpstr>
      <vt:lpstr>A 32-Bit ALU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Hardware</dc:title>
  <dc:creator>Sarah</dc:creator>
  <cp:lastModifiedBy>Sarah</cp:lastModifiedBy>
  <cp:revision>32</cp:revision>
  <dcterms:created xsi:type="dcterms:W3CDTF">2013-09-06T14:27:58Z</dcterms:created>
  <dcterms:modified xsi:type="dcterms:W3CDTF">2017-01-31T20:49:49Z</dcterms:modified>
</cp:coreProperties>
</file>