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25"/>
  </p:notesMasterIdLst>
  <p:sldIdLst>
    <p:sldId id="273" r:id="rId8"/>
    <p:sldId id="258" r:id="rId9"/>
    <p:sldId id="257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0F2B8-1C66-4BD8-8965-E9E4494322B5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23413-DDD4-43AD-ADF9-DDD544BF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7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A67-E111-43F7-8A34-3F9AD92B0DF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72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0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0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3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95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77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67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35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5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38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15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8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9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32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9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71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64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46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8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55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7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1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87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847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3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743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3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119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678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0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959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978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713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87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7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392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087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942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220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40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63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198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2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532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139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110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940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38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285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296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803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18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84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1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81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546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48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920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7457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62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71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622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877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00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708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430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71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478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32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233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529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6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55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4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3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0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8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8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6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42DF6E-9538-4145-86ED-B0B94173337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0A846E-9861-4A14-B4C0-062B56F2A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8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Quick Reference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sz="3600"/>
              <a:t>MIPS Jump/Branch Instructions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defTabSz="1684338">
              <a:lnSpc>
                <a:spcPct val="125000"/>
              </a:lnSpc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	Example	Meaning	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Comments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671638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on equal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$s1, $s2, l	if (s1 == s2), go to L        Equal test and branch</a:t>
            </a:r>
          </a:p>
          <a:p>
            <a:pPr defTabSz="1671638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on !equal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$s1, $s2, l	if (s1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s2), go to L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equal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and branch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671638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671638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	j 10000	PC = PC:40000	jump to address</a:t>
            </a:r>
          </a:p>
          <a:p>
            <a:pPr defTabSz="1671638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 register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$31	PC = $31	jump to address in register</a:t>
            </a:r>
          </a:p>
          <a:p>
            <a:pPr defTabSz="1671638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 and link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10000	$31 = PC + 4;	Save PC next instruction</a:t>
            </a:r>
          </a:p>
          <a:p>
            <a:pPr defTabSz="1671638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PC = 40000	jump to address</a:t>
            </a:r>
          </a:p>
          <a:p>
            <a:pPr defTabSz="1671638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362200" y="6172200"/>
            <a:ext cx="778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</a:rPr>
              <a:t>Notes: Jump destinations are generally specified by a label, not an absolute address. </a:t>
            </a:r>
            <a:br>
              <a:rPr lang="en-US" sz="1200" dirty="0">
                <a:solidFill>
                  <a:prstClr val="black"/>
                </a:solidFill>
                <a:latin typeface="Arial" panose="020B0604020202020204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</a:rPr>
              <a:t>            The destination address is word-aligned, so the instruction field is scaled by 4 to create the word address.</a:t>
            </a:r>
          </a:p>
        </p:txBody>
      </p:sp>
    </p:spTree>
    <p:extLst>
      <p:ext uri="{BB962C8B-B14F-4D97-AF65-F5344CB8AC3E}">
        <p14:creationId xmlns:p14="http://schemas.microsoft.com/office/powerpoint/2010/main" val="16212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SLT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</a:rPr>
              <a:t>Instruction	</a:t>
            </a:r>
            <a:r>
              <a:rPr lang="en-US" sz="1800" u="sng" dirty="0">
                <a:latin typeface="Times New Roman" panose="02020603050405020304" pitchFamily="18" charset="0"/>
              </a:rPr>
              <a:t>Example		Meaning</a:t>
            </a:r>
            <a:r>
              <a:rPr lang="en-US" sz="1800" u="sng" dirty="0">
                <a:latin typeface="Times New Roman" panose="02020603050405020304" pitchFamily="18" charset="0"/>
              </a:rPr>
              <a:t>	</a:t>
            </a:r>
            <a:r>
              <a:rPr lang="en-US" sz="1800" u="sng" dirty="0">
                <a:latin typeface="Times New Roman" panose="02020603050405020304" pitchFamily="18" charset="0"/>
              </a:rPr>
              <a:t>	Comments</a:t>
            </a:r>
            <a:endParaRPr lang="en-US" sz="1800" u="sng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</a:rPr>
              <a:t>set less than	</a:t>
            </a:r>
            <a:r>
              <a:rPr lang="en-US" sz="1800" dirty="0" err="1">
                <a:latin typeface="Times New Roman" panose="02020603050405020304" pitchFamily="18" charset="0"/>
              </a:rPr>
              <a:t>slt</a:t>
            </a:r>
            <a:r>
              <a:rPr lang="en-US" sz="1800" dirty="0">
                <a:latin typeface="Times New Roman" panose="02020603050405020304" pitchFamily="18" charset="0"/>
              </a:rPr>
              <a:t> $1,$2,$</a:t>
            </a:r>
            <a:r>
              <a:rPr lang="en-US" sz="1800" dirty="0">
                <a:latin typeface="Times New Roman" panose="02020603050405020304" pitchFamily="18" charset="0"/>
              </a:rPr>
              <a:t>3	$1 </a:t>
            </a:r>
            <a:r>
              <a:rPr lang="en-US" sz="1800" dirty="0">
                <a:latin typeface="Times New Roman" panose="02020603050405020304" pitchFamily="18" charset="0"/>
              </a:rPr>
              <a:t>= ($2 &lt; $3) 	compare signed &lt; </a:t>
            </a:r>
            <a:endParaRPr 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</a:rPr>
              <a:t>set less than </a:t>
            </a:r>
            <a:r>
              <a:rPr lang="en-US" sz="1800" dirty="0" err="1">
                <a:latin typeface="Times New Roman" panose="02020603050405020304" pitchFamily="18" charset="0"/>
              </a:rPr>
              <a:t>imm</a:t>
            </a:r>
            <a:r>
              <a:rPr lang="en-US" sz="1800" dirty="0">
                <a:latin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</a:rPr>
              <a:t>slti</a:t>
            </a:r>
            <a:r>
              <a:rPr lang="en-US" sz="1800" dirty="0">
                <a:latin typeface="Times New Roman" panose="02020603050405020304" pitchFamily="18" charset="0"/>
              </a:rPr>
              <a:t> $1,$2,100	$1 = ($2 &lt; 100) 	compare signed &lt; constant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</a:rPr>
              <a:t>set </a:t>
            </a:r>
            <a:r>
              <a:rPr lang="en-US" sz="1800" dirty="0">
                <a:latin typeface="Times New Roman" panose="02020603050405020304" pitchFamily="18" charset="0"/>
              </a:rPr>
              <a:t>less than </a:t>
            </a:r>
            <a:r>
              <a:rPr lang="en-US" sz="1800" dirty="0" err="1">
                <a:latin typeface="Times New Roman" panose="02020603050405020304" pitchFamily="18" charset="0"/>
              </a:rPr>
              <a:t>uns</a:t>
            </a:r>
            <a:r>
              <a:rPr lang="en-US" sz="1800" dirty="0">
                <a:latin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</a:rPr>
              <a:t>sltu</a:t>
            </a:r>
            <a:r>
              <a:rPr lang="en-US" sz="1800" dirty="0">
                <a:latin typeface="Times New Roman" panose="02020603050405020304" pitchFamily="18" charset="0"/>
              </a:rPr>
              <a:t> $1,$2,$3	$1 =  ($2 &lt; $3) 	compare unsigned &lt;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</a:rPr>
              <a:t>set l. t. </a:t>
            </a:r>
            <a:r>
              <a:rPr lang="en-US" sz="1800" dirty="0" err="1">
                <a:latin typeface="Times New Roman" panose="02020603050405020304" pitchFamily="18" charset="0"/>
              </a:rPr>
              <a:t>imm</a:t>
            </a:r>
            <a:r>
              <a:rPr lang="en-US" sz="1800" dirty="0">
                <a:latin typeface="Times New Roman" panose="02020603050405020304" pitchFamily="18" charset="0"/>
              </a:rPr>
              <a:t>. uns.	</a:t>
            </a:r>
            <a:r>
              <a:rPr lang="en-US" sz="1800" dirty="0" err="1">
                <a:latin typeface="Times New Roman" panose="02020603050405020304" pitchFamily="18" charset="0"/>
              </a:rPr>
              <a:t>sltiu</a:t>
            </a:r>
            <a:r>
              <a:rPr lang="en-US" sz="1800" dirty="0">
                <a:latin typeface="Times New Roman" panose="02020603050405020304" pitchFamily="18" charset="0"/>
              </a:rPr>
              <a:t> $1,$2,100	$1 =  ($2 &lt; 100) 	compare unsigned &lt; constant</a:t>
            </a:r>
            <a:br>
              <a:rPr lang="en-US" sz="1800" dirty="0">
                <a:latin typeface="Times New Roman" panose="02020603050405020304" pitchFamily="18" charset="0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857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dirty="0" smtClean="0"/>
              <a:t>FP Registers</a:t>
            </a:r>
          </a:p>
        </p:txBody>
      </p:sp>
      <p:grpSp>
        <p:nvGrpSpPr>
          <p:cNvPr id="10245" name="Group 22"/>
          <p:cNvGrpSpPr>
            <a:grpSpLocks/>
          </p:cNvGrpSpPr>
          <p:nvPr/>
        </p:nvGrpSpPr>
        <p:grpSpPr bwMode="auto">
          <a:xfrm>
            <a:off x="4343400" y="2438400"/>
            <a:ext cx="1282700" cy="1358900"/>
            <a:chOff x="3188" y="2364"/>
            <a:chExt cx="808" cy="856"/>
          </a:xfrm>
        </p:grpSpPr>
        <p:sp>
          <p:nvSpPr>
            <p:cNvPr id="10260" name="Rectangle 23"/>
            <p:cNvSpPr>
              <a:spLocks noChangeArrowheads="1"/>
            </p:cNvSpPr>
            <p:nvPr/>
          </p:nvSpPr>
          <p:spPr bwMode="auto">
            <a:xfrm>
              <a:off x="3188" y="2364"/>
              <a:ext cx="80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0261" name="Line 24"/>
            <p:cNvSpPr>
              <a:spLocks noChangeShapeType="1"/>
            </p:cNvSpPr>
            <p:nvPr/>
          </p:nvSpPr>
          <p:spPr bwMode="auto">
            <a:xfrm>
              <a:off x="3188" y="2460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62" name="Line 25"/>
            <p:cNvSpPr>
              <a:spLocks noChangeShapeType="1"/>
            </p:cNvSpPr>
            <p:nvPr/>
          </p:nvSpPr>
          <p:spPr bwMode="auto">
            <a:xfrm>
              <a:off x="3188" y="2556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63" name="Line 26"/>
            <p:cNvSpPr>
              <a:spLocks noChangeShapeType="1"/>
            </p:cNvSpPr>
            <p:nvPr/>
          </p:nvSpPr>
          <p:spPr bwMode="auto">
            <a:xfrm>
              <a:off x="3188" y="3132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246" name="Rectangle 27"/>
          <p:cNvSpPr>
            <a:spLocks noChangeArrowheads="1"/>
          </p:cNvSpPr>
          <p:nvPr/>
        </p:nvSpPr>
        <p:spPr bwMode="auto">
          <a:xfrm>
            <a:off x="6985000" y="2324101"/>
            <a:ext cx="51616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prstClr val="black"/>
                </a:solidFill>
                <a:latin typeface="Arial" panose="020B0604020202020204" pitchFamily="34" charset="0"/>
              </a:rPr>
              <a:t>$f0</a:t>
            </a:r>
          </a:p>
        </p:txBody>
      </p:sp>
      <p:sp>
        <p:nvSpPr>
          <p:cNvPr id="10247" name="Rectangle 28"/>
          <p:cNvSpPr>
            <a:spLocks noChangeArrowheads="1"/>
          </p:cNvSpPr>
          <p:nvPr/>
        </p:nvSpPr>
        <p:spPr bwMode="auto">
          <a:xfrm>
            <a:off x="3844925" y="2325689"/>
            <a:ext cx="51616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prstClr val="black"/>
                </a:solidFill>
                <a:latin typeface="Arial" panose="020B0604020202020204" pitchFamily="34" charset="0"/>
              </a:rPr>
              <a:t>$f1</a:t>
            </a:r>
          </a:p>
        </p:txBody>
      </p:sp>
      <p:sp>
        <p:nvSpPr>
          <p:cNvPr id="10248" name="Rectangle 29"/>
          <p:cNvSpPr>
            <a:spLocks noChangeArrowheads="1"/>
          </p:cNvSpPr>
          <p:nvPr/>
        </p:nvSpPr>
        <p:spPr bwMode="auto">
          <a:xfrm>
            <a:off x="3865562" y="2803526"/>
            <a:ext cx="27571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prstClr val="black"/>
                </a:solidFill>
                <a:latin typeface="Arial" panose="020B0604020202020204" pitchFamily="34" charset="0"/>
              </a:rPr>
              <a:t>°</a:t>
            </a:r>
          </a:p>
        </p:txBody>
      </p:sp>
      <p:sp>
        <p:nvSpPr>
          <p:cNvPr id="10249" name="Rectangle 30"/>
          <p:cNvSpPr>
            <a:spLocks noChangeArrowheads="1"/>
          </p:cNvSpPr>
          <p:nvPr/>
        </p:nvSpPr>
        <p:spPr bwMode="auto">
          <a:xfrm>
            <a:off x="3865562" y="3032126"/>
            <a:ext cx="27571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prstClr val="black"/>
                </a:solidFill>
                <a:latin typeface="Arial" panose="020B0604020202020204" pitchFamily="34" charset="0"/>
              </a:rPr>
              <a:t>°</a:t>
            </a:r>
          </a:p>
        </p:txBody>
      </p:sp>
      <p:sp>
        <p:nvSpPr>
          <p:cNvPr id="10250" name="Rectangle 31"/>
          <p:cNvSpPr>
            <a:spLocks noChangeArrowheads="1"/>
          </p:cNvSpPr>
          <p:nvPr/>
        </p:nvSpPr>
        <p:spPr bwMode="auto">
          <a:xfrm>
            <a:off x="3865562" y="3260726"/>
            <a:ext cx="27571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prstClr val="black"/>
                </a:solidFill>
                <a:latin typeface="Arial" panose="020B0604020202020204" pitchFamily="34" charset="0"/>
              </a:rPr>
              <a:t>°</a:t>
            </a:r>
          </a:p>
        </p:txBody>
      </p:sp>
      <p:sp>
        <p:nvSpPr>
          <p:cNvPr id="10251" name="Rectangle 32"/>
          <p:cNvSpPr>
            <a:spLocks noChangeArrowheads="1"/>
          </p:cNvSpPr>
          <p:nvPr/>
        </p:nvSpPr>
        <p:spPr bwMode="auto">
          <a:xfrm>
            <a:off x="3729037" y="3556001"/>
            <a:ext cx="64440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prstClr val="black"/>
                </a:solidFill>
                <a:latin typeface="Arial" panose="020B0604020202020204" pitchFamily="34" charset="0"/>
              </a:rPr>
              <a:t>$f31</a:t>
            </a:r>
          </a:p>
        </p:txBody>
      </p:sp>
      <p:sp>
        <p:nvSpPr>
          <p:cNvPr id="10252" name="Rectangle 33"/>
          <p:cNvSpPr>
            <a:spLocks noChangeArrowheads="1"/>
          </p:cNvSpPr>
          <p:nvPr/>
        </p:nvSpPr>
        <p:spPr bwMode="auto">
          <a:xfrm>
            <a:off x="3870325" y="4256088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prstClr val="black"/>
              </a:solidFill>
            </a:endParaRPr>
          </a:p>
        </p:txBody>
      </p:sp>
      <p:grpSp>
        <p:nvGrpSpPr>
          <p:cNvPr id="10253" name="Group 34"/>
          <p:cNvGrpSpPr>
            <a:grpSpLocks/>
          </p:cNvGrpSpPr>
          <p:nvPr/>
        </p:nvGrpSpPr>
        <p:grpSpPr bwMode="auto">
          <a:xfrm>
            <a:off x="5638800" y="2438400"/>
            <a:ext cx="1282700" cy="1358900"/>
            <a:chOff x="4004" y="2364"/>
            <a:chExt cx="808" cy="856"/>
          </a:xfrm>
        </p:grpSpPr>
        <p:sp>
          <p:nvSpPr>
            <p:cNvPr id="10256" name="Rectangle 35"/>
            <p:cNvSpPr>
              <a:spLocks noChangeArrowheads="1"/>
            </p:cNvSpPr>
            <p:nvPr/>
          </p:nvSpPr>
          <p:spPr bwMode="auto">
            <a:xfrm>
              <a:off x="4004" y="2364"/>
              <a:ext cx="80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0257" name="Line 36"/>
            <p:cNvSpPr>
              <a:spLocks noChangeShapeType="1"/>
            </p:cNvSpPr>
            <p:nvPr/>
          </p:nvSpPr>
          <p:spPr bwMode="auto">
            <a:xfrm>
              <a:off x="4004" y="2460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58" name="Line 37"/>
            <p:cNvSpPr>
              <a:spLocks noChangeShapeType="1"/>
            </p:cNvSpPr>
            <p:nvPr/>
          </p:nvSpPr>
          <p:spPr bwMode="auto">
            <a:xfrm>
              <a:off x="4004" y="2556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59" name="Line 38"/>
            <p:cNvSpPr>
              <a:spLocks noChangeShapeType="1"/>
            </p:cNvSpPr>
            <p:nvPr/>
          </p:nvSpPr>
          <p:spPr bwMode="auto">
            <a:xfrm>
              <a:off x="4004" y="3132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254" name="Rectangle 39"/>
          <p:cNvSpPr>
            <a:spLocks noChangeArrowheads="1"/>
          </p:cNvSpPr>
          <p:nvPr/>
        </p:nvSpPr>
        <p:spPr bwMode="auto">
          <a:xfrm>
            <a:off x="7002462" y="3506789"/>
            <a:ext cx="64440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prstClr val="black"/>
                </a:solidFill>
                <a:latin typeface="Arial" panose="020B0604020202020204" pitchFamily="34" charset="0"/>
              </a:rPr>
              <a:t>$f30</a:t>
            </a:r>
          </a:p>
        </p:txBody>
      </p:sp>
      <p:sp>
        <p:nvSpPr>
          <p:cNvPr id="10255" name="Text Box 40"/>
          <p:cNvSpPr txBox="1">
            <a:spLocks noChangeArrowheads="1"/>
          </p:cNvSpPr>
          <p:nvPr/>
        </p:nvSpPr>
        <p:spPr bwMode="auto">
          <a:xfrm>
            <a:off x="3690937" y="3930650"/>
            <a:ext cx="46418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prstClr val="black"/>
                </a:solidFill>
                <a:latin typeface="Arial" panose="020B0604020202020204" pitchFamily="34" charset="0"/>
              </a:rPr>
              <a:t>FP registers are paired for double-precision.</a:t>
            </a:r>
            <a:br>
              <a:rPr lang="en-US" sz="1800">
                <a:solidFill>
                  <a:prstClr val="black"/>
                </a:solidFill>
                <a:latin typeface="Arial" panose="020B0604020202020204" pitchFamily="34" charset="0"/>
              </a:rPr>
            </a:br>
            <a:r>
              <a:rPr lang="en-US" sz="1800">
                <a:solidFill>
                  <a:prstClr val="black"/>
                </a:solidFill>
                <a:latin typeface="Arial" panose="020B0604020202020204" pitchFamily="34" charset="0"/>
              </a:rPr>
              <a:t>Specify the even register, which holds the</a:t>
            </a:r>
            <a:br>
              <a:rPr lang="en-US" sz="1800">
                <a:solidFill>
                  <a:prstClr val="black"/>
                </a:solidFill>
                <a:latin typeface="Arial" panose="020B0604020202020204" pitchFamily="34" charset="0"/>
              </a:rPr>
            </a:br>
            <a:r>
              <a:rPr lang="en-US" sz="1800">
                <a:solidFill>
                  <a:prstClr val="black"/>
                </a:solidFill>
                <a:latin typeface="Arial" panose="020B0604020202020204" pitchFamily="34" charset="0"/>
              </a:rPr>
              <a:t>less-significant word.</a:t>
            </a:r>
          </a:p>
        </p:txBody>
      </p:sp>
    </p:spTree>
    <p:extLst>
      <p:ext uri="{BB962C8B-B14F-4D97-AF65-F5344CB8AC3E}">
        <p14:creationId xmlns:p14="http://schemas.microsoft.com/office/powerpoint/2010/main" val="21595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FP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	Example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Meaning	    Comments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add single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add.s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$f2, $f4, $f6	    $f2 = $f4 + $f6	    Add single precision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add double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add.d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$f2, $f4, $f6	    $f2 = $f4 + $f6	    Add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subtract single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sub.s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$f2, $f4, $f6	    $f2 = $f4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$f6	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single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subtract double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sub.d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$f2, $f4, $f6	    $f2 = $f4 - $f6	    Subtract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multiply single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mul.s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$f2, $f4, $f6	    $f2 = $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f4*$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	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precision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multiply double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mul.d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$f2, $f4, $f6	    $f2 = $f4*$f6	    Multiply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divide single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$f2, $f4, $f6	    $f2 = $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f4/$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	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precision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divide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$f2, $f4, $f6	    $f2 = $f4/$f6	    Divide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FP Load/Store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	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Example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FP single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lwc1 $f1, 100($s2)     	$f1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[$s2+100]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FP single	swc1 $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100($s2)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[$s2+100] = $f1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FP double	ldc1 $f0, 100($s2)	$f0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[$s2+100],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$f1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[$s2+104]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FP double	sdc1 $f0, 100($s2)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[$s2+100] = $f0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	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[$s2+104] = $f1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FP Conditional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		Example		Meaning	  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 Compare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c.lt.s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$f2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($f1 &lt; $f2)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else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 Compare double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c.lt.d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f2,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f4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($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$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else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 Branch if True	bc1t  25		if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1)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			go to PC + 4 + 100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if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bc1f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		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	go to PC + 4 + 100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1" y="6451600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Comparison Instructions: </a:t>
            </a:r>
            <a:r>
              <a:rPr lang="en-US" dirty="0" err="1">
                <a:solidFill>
                  <a:prstClr val="black"/>
                </a:solidFill>
              </a:rPr>
              <a:t>lt</a:t>
            </a:r>
            <a:r>
              <a:rPr lang="en-US" dirty="0">
                <a:solidFill>
                  <a:prstClr val="black"/>
                </a:solidFill>
              </a:rPr>
              <a:t> may be replaced with </a:t>
            </a:r>
            <a:r>
              <a:rPr lang="en-US" dirty="0" err="1">
                <a:solidFill>
                  <a:prstClr val="black"/>
                </a:solidFill>
              </a:rPr>
              <a:t>eq</a:t>
            </a:r>
            <a:r>
              <a:rPr lang="en-US" dirty="0">
                <a:solidFill>
                  <a:prstClr val="black"/>
                </a:solidFill>
              </a:rPr>
              <a:t>, ne, le, </a:t>
            </a:r>
            <a:r>
              <a:rPr lang="en-US" dirty="0" err="1">
                <a:solidFill>
                  <a:prstClr val="black"/>
                </a:solidFill>
              </a:rPr>
              <a:t>gt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ge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4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MIPS-64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MIPS-32</a:t>
            </a:r>
          </a:p>
          <a:p>
            <a:r>
              <a:rPr lang="en-US" dirty="0" smtClean="0"/>
              <a:t>Specifies 32 64-bit registers</a:t>
            </a:r>
          </a:p>
          <a:p>
            <a:r>
              <a:rPr lang="en-US" dirty="0" smtClean="0"/>
              <a:t>Instructions remain 32-bits wide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MIPS-64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64-bit Integer		</a:t>
            </a:r>
            <a:r>
              <a:rPr lang="en-US" dirty="0" smtClean="0"/>
              <a:t>LD</a:t>
            </a:r>
          </a:p>
          <a:p>
            <a:r>
              <a:rPr lang="en-US" dirty="0" smtClean="0"/>
              <a:t>Store </a:t>
            </a:r>
            <a:r>
              <a:rPr lang="en-US" dirty="0"/>
              <a:t>64-bit Integer		SD</a:t>
            </a:r>
          </a:p>
          <a:p>
            <a:r>
              <a:rPr lang="en-US" dirty="0"/>
              <a:t>Add 64-bit integers		</a:t>
            </a:r>
            <a:r>
              <a:rPr lang="en-US" dirty="0" smtClean="0"/>
              <a:t>DADD</a:t>
            </a:r>
          </a:p>
          <a:p>
            <a:r>
              <a:rPr lang="en-US" dirty="0" smtClean="0"/>
              <a:t>Subtract </a:t>
            </a:r>
            <a:r>
              <a:rPr lang="en-US" dirty="0"/>
              <a:t>64-bit integers		DSUB</a:t>
            </a:r>
          </a:p>
          <a:p>
            <a:r>
              <a:rPr lang="en-US" dirty="0" err="1"/>
              <a:t>Mult</a:t>
            </a:r>
            <a:r>
              <a:rPr lang="en-US" dirty="0"/>
              <a:t>. 64-bit integers		DMULT</a:t>
            </a:r>
          </a:p>
          <a:p>
            <a:r>
              <a:rPr lang="en-US" dirty="0"/>
              <a:t>Divide 64-bit integers		DDIV</a:t>
            </a:r>
          </a:p>
          <a:p>
            <a:r>
              <a:rPr lang="en-US" dirty="0"/>
              <a:t>64-bit shifts			</a:t>
            </a:r>
            <a:r>
              <a:rPr lang="en-US" dirty="0" smtClean="0"/>
              <a:t>	DSLL</a:t>
            </a:r>
            <a:r>
              <a:rPr lang="en-US" dirty="0"/>
              <a:t>, DSRL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172201" y="1935162"/>
            <a:ext cx="4238625" cy="454183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16	$s0		</a:t>
            </a:r>
            <a:r>
              <a:rPr lang="en-US" sz="1800" b="1" dirty="0" err="1">
                <a:solidFill>
                  <a:srgbClr val="006600"/>
                </a:solidFill>
                <a:latin typeface="Arial" panose="020B0604020202020204" pitchFamily="34" charset="0"/>
              </a:rPr>
              <a:t>callee</a:t>
            </a:r>
            <a:r>
              <a:rPr lang="en-US" sz="1800" b="1" dirty="0">
                <a:solidFill>
                  <a:srgbClr val="006600"/>
                </a:solidFill>
                <a:latin typeface="Arial" panose="020B0604020202020204" pitchFamily="34" charset="0"/>
              </a:rPr>
              <a:t> saves</a:t>
            </a: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. . .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23	$s7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24	$t8	     </a:t>
            </a:r>
            <a:r>
              <a:rPr lang="en-US" sz="1800" b="1" dirty="0">
                <a:solidFill>
                  <a:srgbClr val="6EAC1C"/>
                </a:solidFill>
                <a:latin typeface="Arial" panose="020B0604020202020204" pitchFamily="34" charset="0"/>
              </a:rPr>
              <a:t>temporary (cont’d)</a:t>
            </a: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25	$t9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26	$k0	     </a:t>
            </a:r>
            <a:r>
              <a:rPr lang="en-US" sz="1800" b="1" dirty="0">
                <a:solidFill>
                  <a:srgbClr val="1CADE4"/>
                </a:solidFill>
                <a:latin typeface="Arial" panose="020B0604020202020204" pitchFamily="34" charset="0"/>
              </a:rPr>
              <a:t>reserved for OS kernel</a:t>
            </a: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27	$k1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28	$</a:t>
            </a:r>
            <a:r>
              <a:rPr lang="en-US" sz="1800" b="1" dirty="0" err="1">
                <a:solidFill>
                  <a:prstClr val="black"/>
                </a:solidFill>
                <a:latin typeface="Arial" panose="020B0604020202020204" pitchFamily="34" charset="0"/>
              </a:rPr>
              <a:t>gp</a:t>
            </a: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	global pointer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29	$</a:t>
            </a:r>
            <a:r>
              <a:rPr lang="en-US" sz="1800" b="1" dirty="0" err="1">
                <a:solidFill>
                  <a:prstClr val="black"/>
                </a:solidFill>
                <a:latin typeface="Arial" panose="020B0604020202020204" pitchFamily="34" charset="0"/>
              </a:rPr>
              <a:t>sp</a:t>
            </a: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	stack pointer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30	$</a:t>
            </a:r>
            <a:r>
              <a:rPr lang="en-US" sz="1800" b="1" dirty="0" err="1">
                <a:solidFill>
                  <a:prstClr val="black"/>
                </a:solidFill>
                <a:latin typeface="Arial" panose="020B0604020202020204" pitchFamily="34" charset="0"/>
              </a:rPr>
              <a:t>fp</a:t>
            </a: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	frame pointer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31	$</a:t>
            </a:r>
            <a:r>
              <a:rPr lang="en-US" sz="1800" b="1" dirty="0" err="1">
                <a:solidFill>
                  <a:prstClr val="black"/>
                </a:solidFill>
                <a:latin typeface="Arial" panose="020B0604020202020204" pitchFamily="34" charset="0"/>
              </a:rPr>
              <a:t>ra</a:t>
            </a: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	Return Address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905001" y="1935162"/>
            <a:ext cx="4187825" cy="454183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0	$0	zero constant 0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1	$at	reserved for assembler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2	$v0	</a:t>
            </a:r>
            <a:r>
              <a:rPr lang="en-US" sz="1800" b="1" dirty="0">
                <a:solidFill>
                  <a:srgbClr val="335B74"/>
                </a:solidFill>
                <a:latin typeface="Arial" panose="020B0604020202020204" pitchFamily="34" charset="0"/>
              </a:rPr>
              <a:t>expression evaluation &amp;</a:t>
            </a: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3	$v1	</a:t>
            </a:r>
            <a:r>
              <a:rPr lang="en-US" sz="1800" b="1" dirty="0">
                <a:solidFill>
                  <a:srgbClr val="335B74"/>
                </a:solidFill>
                <a:latin typeface="Arial" panose="020B0604020202020204" pitchFamily="34" charset="0"/>
              </a:rPr>
              <a:t>function results</a:t>
            </a: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4	$a0	</a:t>
            </a:r>
            <a:r>
              <a:rPr lang="en-US" sz="1800" b="1" dirty="0">
                <a:solidFill>
                  <a:srgbClr val="114FFB"/>
                </a:solidFill>
                <a:latin typeface="Arial" panose="020B0604020202020204" pitchFamily="34" charset="0"/>
              </a:rPr>
              <a:t>arguments (caller saves)</a:t>
            </a: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5	$a1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6	$a2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7	$a3	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8	$t0	      </a:t>
            </a:r>
            <a:r>
              <a:rPr lang="en-US" sz="1800" b="1" dirty="0">
                <a:solidFill>
                  <a:srgbClr val="6EAC1C"/>
                </a:solidFill>
                <a:latin typeface="Arial" panose="020B0604020202020204" pitchFamily="34" charset="0"/>
              </a:rPr>
              <a:t>temporary: caller saves</a:t>
            </a: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. . .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</a:rPr>
              <a:t>15	$t7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411413" y="3660775"/>
            <a:ext cx="3530600" cy="1473200"/>
          </a:xfrm>
          <a:prstGeom prst="rect">
            <a:avLst/>
          </a:prstGeom>
          <a:noFill/>
          <a:ln w="50800">
            <a:solidFill>
              <a:srgbClr val="114F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>
              <a:solidFill>
                <a:prstClr val="black"/>
              </a:solidFill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653213" y="4092575"/>
            <a:ext cx="3581400" cy="711200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>
              <a:solidFill>
                <a:prstClr val="black"/>
              </a:solidFill>
            </a:endParaRP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sz="3600" dirty="0"/>
              <a:t>MIPS: Software Register Convention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386013" y="5286375"/>
            <a:ext cx="3606800" cy="1066800"/>
          </a:xfrm>
          <a:prstGeom prst="rect">
            <a:avLst/>
          </a:prstGeom>
          <a:noFill/>
          <a:ln w="508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>
              <a:solidFill>
                <a:prstClr val="black"/>
              </a:solidFill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6729413" y="2009775"/>
            <a:ext cx="3429000" cy="1041400"/>
          </a:xfrm>
          <a:prstGeom prst="rect">
            <a:avLst/>
          </a:prstGeom>
          <a:noFill/>
          <a:ln w="50800">
            <a:solidFill>
              <a:srgbClr val="195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sz="1000">
              <a:solidFill>
                <a:srgbClr val="195200"/>
              </a:solidFill>
              <a:latin typeface="Arial" panose="020B0604020202020204" pitchFamily="34" charset="0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6704013" y="3203575"/>
            <a:ext cx="3454400" cy="711200"/>
          </a:xfrm>
          <a:prstGeom prst="rect">
            <a:avLst/>
          </a:prstGeom>
          <a:noFill/>
          <a:ln w="508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>
              <a:solidFill>
                <a:prstClr val="black"/>
              </a:solidFill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462213" y="2797175"/>
            <a:ext cx="3327400" cy="762000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R-type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I-type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J-type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43200" y="2198688"/>
            <a:ext cx="6913562" cy="773113"/>
            <a:chOff x="703" y="981"/>
            <a:chExt cx="4355" cy="48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prstClr val="black"/>
                  </a:solidFill>
                </a:rPr>
                <a:t>op</a:t>
              </a:r>
              <a:endParaRPr lang="en-AU" sz="2000">
                <a:solidFill>
                  <a:prstClr val="black"/>
                </a:solidFill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prstClr val="black"/>
                  </a:solidFill>
                </a:rPr>
                <a:t>rs</a:t>
              </a:r>
              <a:endParaRPr lang="en-AU" sz="2000">
                <a:solidFill>
                  <a:prstClr val="black"/>
                </a:solidFill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prstClr val="black"/>
                  </a:solidFill>
                </a:rPr>
                <a:t>rt</a:t>
              </a:r>
              <a:endParaRPr lang="en-AU" sz="2000">
                <a:solidFill>
                  <a:prstClr val="black"/>
                </a:solidFill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prstClr val="black"/>
                  </a:solidFill>
                </a:rPr>
                <a:t>rd</a:t>
              </a:r>
              <a:endParaRPr lang="en-AU" sz="2000">
                <a:solidFill>
                  <a:prstClr val="black"/>
                </a:solidFill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prstClr val="black"/>
                  </a:solidFill>
                </a:rPr>
                <a:t>shamt</a:t>
              </a:r>
              <a:endParaRPr lang="en-AU" sz="2000">
                <a:solidFill>
                  <a:prstClr val="black"/>
                </a:solidFill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prstClr val="black"/>
                  </a:solidFill>
                </a:rPr>
                <a:t>funct</a:t>
              </a:r>
              <a:endParaRPr lang="en-AU" sz="2000">
                <a:solidFill>
                  <a:prstClr val="black"/>
                </a:solidFill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</a:rPr>
                <a:t>6 bits</a:t>
              </a:r>
              <a:endParaRPr lang="en-AU" sz="1600">
                <a:solidFill>
                  <a:prstClr val="black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</a:rPr>
                <a:t>6 bits</a:t>
              </a:r>
              <a:endParaRPr lang="en-AU" sz="1600">
                <a:solidFill>
                  <a:prstClr val="black"/>
                </a:solidFill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</a:rPr>
                <a:t>5 bits</a:t>
              </a:r>
              <a:endParaRPr lang="en-AU" sz="1600">
                <a:solidFill>
                  <a:prstClr val="black"/>
                </a:solidFill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</a:rPr>
                <a:t>5 bits</a:t>
              </a:r>
              <a:endParaRPr lang="en-AU" sz="1600">
                <a:solidFill>
                  <a:prstClr val="black"/>
                </a:solidFill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</a:rPr>
                <a:t>5 bits</a:t>
              </a:r>
              <a:endParaRPr lang="en-AU" sz="1600">
                <a:solidFill>
                  <a:prstClr val="black"/>
                </a:solidFill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</a:rPr>
                <a:t>5 bits</a:t>
              </a:r>
              <a:endParaRPr lang="en-AU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2742405" y="3951288"/>
            <a:ext cx="6913562" cy="773113"/>
            <a:chOff x="884" y="981"/>
            <a:chExt cx="4355" cy="487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prstClr val="black"/>
                  </a:solidFill>
                </a:rPr>
                <a:t>op</a:t>
              </a:r>
              <a:endParaRPr lang="en-AU" sz="2000">
                <a:solidFill>
                  <a:prstClr val="black"/>
                </a:solidFill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prstClr val="black"/>
                  </a:solidFill>
                </a:rPr>
                <a:t>rs</a:t>
              </a:r>
              <a:endParaRPr lang="en-AU" sz="2000">
                <a:solidFill>
                  <a:prstClr val="black"/>
                </a:solidFill>
              </a:endParaRP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prstClr val="black"/>
                  </a:solidFill>
                </a:rPr>
                <a:t>rt</a:t>
              </a:r>
              <a:endParaRPr lang="en-AU" sz="2000">
                <a:solidFill>
                  <a:prstClr val="black"/>
                </a:solidFill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prstClr val="black"/>
                  </a:solidFill>
                </a:rPr>
                <a:t>constant or address</a:t>
              </a:r>
              <a:endParaRPr lang="en-AU" sz="2000">
                <a:solidFill>
                  <a:prstClr val="black"/>
                </a:solidFill>
              </a:endParaRP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</a:rPr>
                <a:t>6 bits</a:t>
              </a:r>
              <a:endParaRPr lang="en-AU" sz="1600">
                <a:solidFill>
                  <a:prstClr val="black"/>
                </a:solidFill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</a:rPr>
                <a:t>5 bits</a:t>
              </a:r>
              <a:endParaRPr lang="en-AU" sz="1600">
                <a:solidFill>
                  <a:prstClr val="black"/>
                </a:solidFill>
              </a:endParaRP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</a:rPr>
                <a:t>5 bits</a:t>
              </a:r>
              <a:endParaRPr lang="en-AU" sz="1600">
                <a:solidFill>
                  <a:prstClr val="black"/>
                </a:solidFill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</a:rPr>
                <a:t>16 bits</a:t>
              </a:r>
              <a:endParaRPr lang="en-AU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2742406" y="5703888"/>
            <a:ext cx="6913563" cy="773113"/>
            <a:chOff x="884" y="2356"/>
            <a:chExt cx="4355" cy="487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prstClr val="black"/>
                  </a:solidFill>
                </a:rPr>
                <a:t>op</a:t>
              </a:r>
              <a:endParaRPr lang="en-AU" sz="2000">
                <a:solidFill>
                  <a:prstClr val="black"/>
                </a:solidFill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prstClr val="black"/>
                  </a:solidFill>
                </a:rPr>
                <a:t>address</a:t>
              </a:r>
              <a:endParaRPr lang="en-AU" sz="2000">
                <a:solidFill>
                  <a:prstClr val="black"/>
                </a:solidFill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</a:rPr>
                <a:t>6 bits</a:t>
              </a:r>
              <a:endParaRPr lang="en-AU" sz="1600">
                <a:solidFill>
                  <a:prstClr val="black"/>
                </a:solidFill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</a:rPr>
                <a:t>26 bits</a:t>
              </a:r>
              <a:endParaRPr lang="en-AU" sz="16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6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instruction has a 6-bit opcode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Bits 31-29 specify row</a:t>
            </a:r>
          </a:p>
          <a:p>
            <a:pPr lvl="1"/>
            <a:r>
              <a:rPr lang="en-US" dirty="0" smtClean="0"/>
              <a:t>Bits 28-26 specify column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52" y="3276600"/>
            <a:ext cx="89332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R-type instructions have an </a:t>
            </a:r>
            <a:r>
              <a:rPr lang="en-US" dirty="0" err="1" smtClean="0"/>
              <a:t>opcode</a:t>
            </a:r>
            <a:r>
              <a:rPr lang="en-US" dirty="0" smtClean="0"/>
              <a:t> of 000000</a:t>
            </a:r>
          </a:p>
          <a:p>
            <a:pPr lvl="1"/>
            <a:r>
              <a:rPr lang="en-US" dirty="0" smtClean="0"/>
              <a:t>Instruction is determined by </a:t>
            </a:r>
            <a:r>
              <a:rPr lang="en-US" dirty="0" err="1" smtClean="0"/>
              <a:t>funct</a:t>
            </a:r>
            <a:r>
              <a:rPr lang="en-US" dirty="0" smtClean="0"/>
              <a:t> field</a:t>
            </a:r>
          </a:p>
          <a:p>
            <a:pPr lvl="1"/>
            <a:r>
              <a:rPr lang="en-US" dirty="0"/>
              <a:t>Bits </a:t>
            </a:r>
            <a:r>
              <a:rPr lang="en-US" dirty="0" smtClean="0"/>
              <a:t>5-3 </a:t>
            </a:r>
            <a:r>
              <a:rPr lang="en-US" dirty="0"/>
              <a:t>specify row</a:t>
            </a:r>
          </a:p>
          <a:p>
            <a:pPr lvl="1"/>
            <a:r>
              <a:rPr lang="en-US" dirty="0"/>
              <a:t>Bits </a:t>
            </a:r>
            <a:r>
              <a:rPr lang="en-US" dirty="0" smtClean="0"/>
              <a:t>2-0 </a:t>
            </a:r>
            <a:r>
              <a:rPr lang="en-US" dirty="0"/>
              <a:t>specify column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196" y="3375868"/>
            <a:ext cx="8872405" cy="27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dirty="0" smtClean="0"/>
              <a:t>MIPS Integer </a:t>
            </a:r>
            <a:r>
              <a:rPr lang="en-US" dirty="0" smtClean="0"/>
              <a:t>Arithmetic Instructions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150000"/>
              </a:lnSpc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u="sng" dirty="0">
                <a:latin typeface="Times New Roman" panose="02020603050405020304" pitchFamily="18" charset="0"/>
              </a:rPr>
              <a:t>Instruction	Example	Meaning	Comments</a:t>
            </a:r>
          </a:p>
          <a:p>
            <a:pPr>
              <a:lnSpc>
                <a:spcPct val="150000"/>
              </a:lnSpc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dirty="0">
                <a:latin typeface="Times New Roman" panose="02020603050405020304" pitchFamily="18" charset="0"/>
              </a:rPr>
              <a:t>add 	add $1,$2,$3	$1 = $2 + $3	3 operands; exception possible</a:t>
            </a:r>
          </a:p>
          <a:p>
            <a:pPr>
              <a:lnSpc>
                <a:spcPct val="150000"/>
              </a:lnSpc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dirty="0">
                <a:latin typeface="Times New Roman" panose="02020603050405020304" pitchFamily="18" charset="0"/>
              </a:rPr>
              <a:t>subtract	sub $1,$2,$3	$1 = $2 – $3	3 operands; exception possible</a:t>
            </a:r>
          </a:p>
          <a:p>
            <a:pPr>
              <a:lnSpc>
                <a:spcPct val="150000"/>
              </a:lnSpc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dirty="0">
                <a:latin typeface="Times New Roman" panose="02020603050405020304" pitchFamily="18" charset="0"/>
              </a:rPr>
              <a:t>add immediate	</a:t>
            </a:r>
            <a:r>
              <a:rPr lang="en-US" sz="1800" dirty="0" err="1">
                <a:latin typeface="Times New Roman" panose="02020603050405020304" pitchFamily="18" charset="0"/>
              </a:rPr>
              <a:t>addi</a:t>
            </a:r>
            <a:r>
              <a:rPr lang="en-US" sz="1800" dirty="0">
                <a:latin typeface="Times New Roman" panose="02020603050405020304" pitchFamily="18" charset="0"/>
              </a:rPr>
              <a:t> $1,$2,100	$1 = $2 + 100	+ constant; exception possible</a:t>
            </a:r>
          </a:p>
          <a:p>
            <a:pPr>
              <a:lnSpc>
                <a:spcPct val="150000"/>
              </a:lnSpc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dirty="0">
                <a:latin typeface="Times New Roman" panose="02020603050405020304" pitchFamily="18" charset="0"/>
              </a:rPr>
              <a:t>add unsigned	</a:t>
            </a:r>
            <a:r>
              <a:rPr lang="en-US" sz="1800" dirty="0" err="1">
                <a:latin typeface="Times New Roman" panose="02020603050405020304" pitchFamily="18" charset="0"/>
              </a:rPr>
              <a:t>addu</a:t>
            </a:r>
            <a:r>
              <a:rPr lang="en-US" sz="1800" dirty="0">
                <a:latin typeface="Times New Roman" panose="02020603050405020304" pitchFamily="18" charset="0"/>
              </a:rPr>
              <a:t> $1,$2,$3	$1 = $2 + $3	3 operands; no exceptions</a:t>
            </a:r>
          </a:p>
          <a:p>
            <a:pPr>
              <a:lnSpc>
                <a:spcPct val="150000"/>
              </a:lnSpc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dirty="0">
                <a:latin typeface="Times New Roman" panose="02020603050405020304" pitchFamily="18" charset="0"/>
              </a:rPr>
              <a:t>subtract </a:t>
            </a:r>
            <a:r>
              <a:rPr lang="en-US" sz="1800" dirty="0" err="1">
                <a:latin typeface="Times New Roman" panose="02020603050405020304" pitchFamily="18" charset="0"/>
              </a:rPr>
              <a:t>unsign</a:t>
            </a:r>
            <a:r>
              <a:rPr lang="en-US" sz="1800" dirty="0">
                <a:latin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</a:rPr>
              <a:t>subu</a:t>
            </a:r>
            <a:r>
              <a:rPr lang="en-US" sz="1800" dirty="0">
                <a:latin typeface="Times New Roman" panose="02020603050405020304" pitchFamily="18" charset="0"/>
              </a:rPr>
              <a:t> $1,$2,$3	$1 = $2 – $3	3 operands; no exceptions</a:t>
            </a:r>
          </a:p>
          <a:p>
            <a:pPr>
              <a:lnSpc>
                <a:spcPct val="150000"/>
              </a:lnSpc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dirty="0">
                <a:latin typeface="Times New Roman" panose="02020603050405020304" pitchFamily="18" charset="0"/>
              </a:rPr>
              <a:t>add </a:t>
            </a:r>
            <a:r>
              <a:rPr lang="en-US" sz="1800" dirty="0" err="1">
                <a:latin typeface="Times New Roman" panose="02020603050405020304" pitchFamily="18" charset="0"/>
              </a:rPr>
              <a:t>imm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</a:rPr>
              <a:t>unsign</a:t>
            </a:r>
            <a:r>
              <a:rPr lang="en-US" sz="1800" dirty="0">
                <a:latin typeface="Times New Roman" panose="02020603050405020304" pitchFamily="18" charset="0"/>
              </a:rPr>
              <a:t> 	</a:t>
            </a:r>
            <a:r>
              <a:rPr lang="en-US" sz="1800" dirty="0" err="1">
                <a:latin typeface="Times New Roman" panose="02020603050405020304" pitchFamily="18" charset="0"/>
              </a:rPr>
              <a:t>addiu</a:t>
            </a:r>
            <a:r>
              <a:rPr lang="en-US" sz="1800" dirty="0">
                <a:latin typeface="Times New Roman" panose="02020603050405020304" pitchFamily="18" charset="0"/>
              </a:rPr>
              <a:t> $1,$2,100	$1 = $2 + 100	+ constant; no exceptions</a:t>
            </a:r>
          </a:p>
          <a:p>
            <a:pPr>
              <a:lnSpc>
                <a:spcPct val="150000"/>
              </a:lnSpc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dirty="0">
                <a:latin typeface="Times New Roman" panose="02020603050405020304" pitchFamily="18" charset="0"/>
              </a:rPr>
              <a:t>			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301875" y="6327776"/>
            <a:ext cx="736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800">
                <a:solidFill>
                  <a:prstClr val="black"/>
                </a:solidFill>
                <a:latin typeface="Times New Roman" panose="02020603050405020304" pitchFamily="18" charset="0"/>
              </a:rPr>
              <a:t>Note: Immediates are sign-extended to form constant for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355840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MIPS Integer </a:t>
            </a:r>
            <a:r>
              <a:rPr lang="en-US" dirty="0"/>
              <a:t>Arithmetic Instructions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150000"/>
              </a:lnSpc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u="sng" dirty="0">
                <a:latin typeface="Times New Roman" panose="02020603050405020304" pitchFamily="18" charset="0"/>
              </a:rPr>
              <a:t>Instruction	Example	Meaning	Comments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</a:rPr>
              <a:t>multiply 		</a:t>
            </a:r>
            <a:r>
              <a:rPr lang="en-US" sz="1800" dirty="0" err="1">
                <a:latin typeface="Times New Roman" panose="02020603050405020304" pitchFamily="18" charset="0"/>
              </a:rPr>
              <a:t>mult</a:t>
            </a:r>
            <a:r>
              <a:rPr lang="en-US" sz="1800" dirty="0">
                <a:latin typeface="Times New Roman" panose="02020603050405020304" pitchFamily="18" charset="0"/>
              </a:rPr>
              <a:t> $2,$3	Hi, Lo = $2 x $3	64-bit signed product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</a:rPr>
              <a:t>multiply </a:t>
            </a:r>
            <a:r>
              <a:rPr lang="en-US" sz="1800" dirty="0" err="1">
                <a:latin typeface="Times New Roman" panose="02020603050405020304" pitchFamily="18" charset="0"/>
              </a:rPr>
              <a:t>unsign</a:t>
            </a:r>
            <a:r>
              <a:rPr lang="en-US" sz="1800" dirty="0">
                <a:latin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</a:rPr>
              <a:t>multu</a:t>
            </a:r>
            <a:r>
              <a:rPr lang="en-US" sz="1800" dirty="0">
                <a:latin typeface="Times New Roman" panose="02020603050405020304" pitchFamily="18" charset="0"/>
              </a:rPr>
              <a:t> $2,$3	Hi, Lo = $2 x $3	64-bit unsigned </a:t>
            </a:r>
            <a:r>
              <a:rPr lang="en-US" sz="1800" dirty="0">
                <a:latin typeface="Times New Roman" panose="02020603050405020304" pitchFamily="18" charset="0"/>
              </a:rPr>
              <a:t>product</a:t>
            </a: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</a:rPr>
              <a:t>divide 		div $2,$3		Lo = $2 ÷ $3,	Lo = quotient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</a:rPr>
              <a:t>					Hi = $2 mod $3 	Hi = remainder </a:t>
            </a:r>
            <a:endParaRPr lang="en-US" sz="18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</a:rPr>
              <a:t>divide </a:t>
            </a:r>
            <a:r>
              <a:rPr lang="en-US" sz="1800" dirty="0" err="1">
                <a:latin typeface="Times New Roman" panose="02020603050405020304" pitchFamily="18" charset="0"/>
              </a:rPr>
              <a:t>unsign</a:t>
            </a:r>
            <a:r>
              <a:rPr lang="en-US" sz="1800" dirty="0">
                <a:latin typeface="Times New Roman" panose="02020603050405020304" pitchFamily="18" charset="0"/>
              </a:rPr>
              <a:t> 	</a:t>
            </a:r>
            <a:r>
              <a:rPr lang="en-US" sz="1800" dirty="0" err="1">
                <a:latin typeface="Times New Roman" panose="02020603050405020304" pitchFamily="18" charset="0"/>
              </a:rPr>
              <a:t>divu</a:t>
            </a:r>
            <a:r>
              <a:rPr lang="en-US" sz="1800" dirty="0">
                <a:latin typeface="Times New Roman" panose="02020603050405020304" pitchFamily="18" charset="0"/>
              </a:rPr>
              <a:t> $2,$3	Lo = $2 ÷ $3,	Unsigned quotient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</a:rPr>
              <a:t>					Hi = $2 mod $3	Unsigned remainder </a:t>
            </a:r>
            <a:endParaRPr lang="en-US" sz="18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</a:rPr>
              <a:t>Move from Hi	</a:t>
            </a:r>
            <a:r>
              <a:rPr lang="en-US" sz="1800" dirty="0" err="1">
                <a:latin typeface="Times New Roman" panose="02020603050405020304" pitchFamily="18" charset="0"/>
              </a:rPr>
              <a:t>mfhi</a:t>
            </a:r>
            <a:r>
              <a:rPr lang="en-US" sz="1800" dirty="0">
                <a:latin typeface="Times New Roman" panose="02020603050405020304" pitchFamily="18" charset="0"/>
              </a:rPr>
              <a:t> $1		$1 = Hi		Used to get copy of Hi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</a:rPr>
              <a:t>Move from Lo	</a:t>
            </a:r>
            <a:r>
              <a:rPr lang="en-US" sz="1800" dirty="0" err="1">
                <a:latin typeface="Times New Roman" panose="02020603050405020304" pitchFamily="18" charset="0"/>
              </a:rPr>
              <a:t>mflo</a:t>
            </a:r>
            <a:r>
              <a:rPr lang="en-US" sz="1800" dirty="0">
                <a:latin typeface="Times New Roman" panose="02020603050405020304" pitchFamily="18" charset="0"/>
              </a:rPr>
              <a:t> $1		$1 = Lo		Used to get copy of Lo</a:t>
            </a:r>
            <a:endParaRPr lang="en-US" sz="1800" dirty="0"/>
          </a:p>
          <a:p>
            <a:pPr>
              <a:lnSpc>
                <a:spcPct val="150000"/>
              </a:lnSpc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dirty="0">
                <a:latin typeface="Times New Roman" panose="02020603050405020304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068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dirty="0" smtClean="0"/>
              <a:t>MIPS Logical Instructions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u="sng" dirty="0"/>
              <a:t>Instruction	Example	Meaning	Comment</a:t>
            </a:r>
            <a:r>
              <a:rPr lang="en-US" sz="1800" i="1" u="sng" dirty="0"/>
              <a:t>	</a:t>
            </a:r>
            <a:endParaRPr lang="en-US" sz="1800" dirty="0"/>
          </a:p>
          <a:p>
            <a:pPr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/>
              <a:t>and 	and $1,$2,$3	$1 = $2 &amp; $3	Logical AND</a:t>
            </a:r>
          </a:p>
          <a:p>
            <a:pPr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/>
              <a:t>or	or $1,$2,$3	$1 = $2 | $3	Logical OR</a:t>
            </a:r>
          </a:p>
          <a:p>
            <a:pPr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/>
              <a:t>nor	 $1,$2,$3	$1 = ~($2 |$3)	Logical NOR</a:t>
            </a:r>
          </a:p>
          <a:p>
            <a:pPr>
              <a:buNone/>
              <a:tabLst>
                <a:tab pos="1885950" algn="l"/>
                <a:tab pos="3657600" algn="l"/>
                <a:tab pos="5486400" algn="l"/>
              </a:tabLst>
            </a:pPr>
            <a:endParaRPr lang="en-US" sz="1800" dirty="0"/>
          </a:p>
          <a:p>
            <a:pPr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/>
              <a:t>and immediate	</a:t>
            </a:r>
            <a:r>
              <a:rPr lang="en-US" sz="1800" dirty="0" err="1"/>
              <a:t>andi</a:t>
            </a:r>
            <a:r>
              <a:rPr lang="en-US" sz="1800" dirty="0"/>
              <a:t> $1,$2,10	$1 = $2 &amp; 10	Logical AND w. constant</a:t>
            </a:r>
          </a:p>
          <a:p>
            <a:pPr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/>
              <a:t>or immediate	</a:t>
            </a:r>
            <a:r>
              <a:rPr lang="en-US" sz="1800" dirty="0" err="1"/>
              <a:t>ori</a:t>
            </a:r>
            <a:r>
              <a:rPr lang="en-US" sz="1800" dirty="0"/>
              <a:t> $1,$2,10	$1 = $2 | 10	Logical OR w. constant</a:t>
            </a:r>
          </a:p>
          <a:p>
            <a:pPr>
              <a:buNone/>
              <a:tabLst>
                <a:tab pos="1885950" algn="l"/>
                <a:tab pos="3657600" algn="l"/>
                <a:tab pos="5486400" algn="l"/>
              </a:tabLst>
            </a:pPr>
            <a:endParaRPr lang="en-US" sz="1800" dirty="0"/>
          </a:p>
          <a:p>
            <a:pPr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/>
              <a:t>shift left log	</a:t>
            </a:r>
            <a:r>
              <a:rPr lang="en-US" sz="1800" dirty="0" err="1"/>
              <a:t>sll</a:t>
            </a:r>
            <a:r>
              <a:rPr lang="en-US" sz="1800" dirty="0"/>
              <a:t> $1,$2,10	$1 = $2 &lt;&lt; 10	Shift left by constant</a:t>
            </a:r>
          </a:p>
          <a:p>
            <a:pPr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/>
              <a:t>shift right log	</a:t>
            </a:r>
            <a:r>
              <a:rPr lang="en-US" sz="1800" dirty="0" err="1"/>
              <a:t>srl</a:t>
            </a:r>
            <a:r>
              <a:rPr lang="en-US" sz="1800" dirty="0"/>
              <a:t> $1,$2,10	$1 = $2 &gt;&gt; 10	Shift right by constant</a:t>
            </a:r>
          </a:p>
          <a:p>
            <a:pPr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/>
              <a:t>shift left log </a:t>
            </a:r>
            <a:r>
              <a:rPr lang="en-US" sz="1800" dirty="0" err="1"/>
              <a:t>var</a:t>
            </a:r>
            <a:r>
              <a:rPr lang="en-US" sz="1800" dirty="0"/>
              <a:t>	</a:t>
            </a:r>
            <a:r>
              <a:rPr lang="en-US" sz="1800" dirty="0" err="1"/>
              <a:t>sllv</a:t>
            </a:r>
            <a:r>
              <a:rPr lang="en-US" sz="1800" dirty="0"/>
              <a:t> $1,$2,$3	$1 = $2 &lt;&lt; $3 	Shift left by variable</a:t>
            </a:r>
          </a:p>
          <a:p>
            <a:pPr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/>
              <a:t>shift right log </a:t>
            </a:r>
            <a:r>
              <a:rPr lang="en-US" sz="1800" dirty="0" err="1"/>
              <a:t>var</a:t>
            </a:r>
            <a:r>
              <a:rPr lang="en-US" sz="1800" dirty="0"/>
              <a:t>	</a:t>
            </a:r>
            <a:r>
              <a:rPr lang="en-US" sz="1800" dirty="0" err="1"/>
              <a:t>srlv</a:t>
            </a:r>
            <a:r>
              <a:rPr lang="en-US" sz="1800" dirty="0"/>
              <a:t> $1,$2, $3 	$1 = $2 &gt;&gt; $3 	Shift right by variable</a:t>
            </a:r>
          </a:p>
          <a:p>
            <a:pPr>
              <a:buNone/>
              <a:tabLst>
                <a:tab pos="1885950" algn="l"/>
                <a:tab pos="3657600" algn="l"/>
                <a:tab pos="5486400" algn="l"/>
              </a:tabLst>
            </a:pPr>
            <a:endParaRPr lang="en-US" sz="1800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752600" y="6324601"/>
            <a:ext cx="707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800">
                <a:solidFill>
                  <a:prstClr val="black"/>
                </a:solidFill>
                <a:latin typeface="Times New Roman" panose="02020603050405020304" pitchFamily="18" charset="0"/>
              </a:rPr>
              <a:t>Note: Immediates are zero-extended to form constant for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28912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sz="3600" dirty="0"/>
              <a:t>MIPS Load/Store Instructions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 lnSpcReduction="10000"/>
          </a:bodyPr>
          <a:lstStyle/>
          <a:p>
            <a:pPr marL="0" indent="0" defTabSz="1879600">
              <a:lnSpc>
                <a:spcPct val="120000"/>
              </a:lnSpc>
              <a:buNone/>
            </a:pPr>
            <a:r>
              <a:rPr lang="en-US" sz="1800" u="sng" dirty="0">
                <a:latin typeface="Times New Roman" panose="02020603050405020304" pitchFamily="18" charset="0"/>
              </a:rPr>
              <a:t>Instruction	Example	Meaning	Comments</a:t>
            </a:r>
          </a:p>
          <a:p>
            <a:pPr marL="0" indent="0" defTabSz="1879600">
              <a:lnSpc>
                <a:spcPct val="120000"/>
              </a:lnSpc>
              <a:buNone/>
            </a:pPr>
            <a:r>
              <a:rPr lang="en-US" sz="1800" dirty="0"/>
              <a:t>store word	</a:t>
            </a:r>
            <a:r>
              <a:rPr lang="en-US" sz="1800" dirty="0" err="1"/>
              <a:t>sw</a:t>
            </a:r>
            <a:r>
              <a:rPr lang="en-US" sz="1800" dirty="0"/>
              <a:t>  $3, 8($4)	</a:t>
            </a:r>
            <a:r>
              <a:rPr lang="en-US" sz="1800" dirty="0" err="1"/>
              <a:t>Mem</a:t>
            </a:r>
            <a:r>
              <a:rPr lang="en-US" sz="1800" dirty="0"/>
              <a:t>[$4+8]=$3	Store word</a:t>
            </a:r>
          </a:p>
          <a:p>
            <a:pPr marL="0" indent="0" defTabSz="1879600">
              <a:lnSpc>
                <a:spcPct val="120000"/>
              </a:lnSpc>
              <a:buNone/>
            </a:pPr>
            <a:r>
              <a:rPr lang="en-US" sz="1800" dirty="0"/>
              <a:t>store </a:t>
            </a:r>
            <a:r>
              <a:rPr lang="en-US" sz="1800" dirty="0" err="1"/>
              <a:t>halfword</a:t>
            </a:r>
            <a:r>
              <a:rPr lang="en-US" sz="1800" dirty="0"/>
              <a:t>	</a:t>
            </a:r>
            <a:r>
              <a:rPr lang="en-US" sz="1800" dirty="0" err="1"/>
              <a:t>sh</a:t>
            </a:r>
            <a:r>
              <a:rPr lang="en-US" sz="1800" dirty="0"/>
              <a:t>  $3, 6($2)	</a:t>
            </a:r>
            <a:r>
              <a:rPr lang="en-US" sz="1800" dirty="0" err="1"/>
              <a:t>Mem</a:t>
            </a:r>
            <a:r>
              <a:rPr lang="en-US" sz="1800" dirty="0"/>
              <a:t>[$2+6]=$3  	Stores only lower 16 bits</a:t>
            </a:r>
          </a:p>
          <a:p>
            <a:pPr marL="0" indent="0" defTabSz="1879600">
              <a:lnSpc>
                <a:spcPct val="120000"/>
              </a:lnSpc>
              <a:buNone/>
            </a:pPr>
            <a:r>
              <a:rPr lang="en-US" sz="1800" dirty="0"/>
              <a:t>store byte	</a:t>
            </a:r>
            <a:r>
              <a:rPr lang="en-US" sz="1800" dirty="0" err="1"/>
              <a:t>sb</a:t>
            </a:r>
            <a:r>
              <a:rPr lang="en-US" sz="1800" dirty="0"/>
              <a:t>  $2, 7($3)	</a:t>
            </a:r>
            <a:r>
              <a:rPr lang="en-US" sz="1800" dirty="0" err="1"/>
              <a:t>Mem</a:t>
            </a:r>
            <a:r>
              <a:rPr lang="en-US" sz="1800" dirty="0"/>
              <a:t>[$3+7]=$3 	Stores only lowest byte</a:t>
            </a:r>
          </a:p>
          <a:p>
            <a:pPr marL="0" indent="0" defTabSz="1879600">
              <a:lnSpc>
                <a:spcPct val="120000"/>
              </a:lnSpc>
              <a:buNone/>
            </a:pPr>
            <a:endParaRPr lang="en-US" sz="1800" dirty="0"/>
          </a:p>
          <a:p>
            <a:pPr marL="0" indent="0" defTabSz="1879600">
              <a:lnSpc>
                <a:spcPct val="120000"/>
              </a:lnSpc>
              <a:buNone/>
            </a:pPr>
            <a:r>
              <a:rPr lang="en-US" sz="1800" dirty="0"/>
              <a:t>load word 	</a:t>
            </a:r>
            <a:r>
              <a:rPr lang="en-US" sz="1800" dirty="0" err="1"/>
              <a:t>lw</a:t>
            </a:r>
            <a:r>
              <a:rPr lang="en-US" sz="1800" dirty="0"/>
              <a:t> $1, 8($2)	$1=</a:t>
            </a:r>
            <a:r>
              <a:rPr lang="en-US" sz="1800" dirty="0" err="1"/>
              <a:t>Mem</a:t>
            </a:r>
            <a:r>
              <a:rPr lang="en-US" sz="1800" dirty="0"/>
              <a:t>[8+$2]	Load word</a:t>
            </a:r>
          </a:p>
          <a:p>
            <a:pPr marL="0" indent="0" defTabSz="1879600">
              <a:lnSpc>
                <a:spcPct val="120000"/>
              </a:lnSpc>
              <a:buNone/>
            </a:pPr>
            <a:r>
              <a:rPr lang="en-US" sz="1800" dirty="0"/>
              <a:t>load </a:t>
            </a:r>
            <a:r>
              <a:rPr lang="en-US" sz="1800" dirty="0" err="1"/>
              <a:t>halfword</a:t>
            </a:r>
            <a:r>
              <a:rPr lang="en-US" sz="1800" dirty="0"/>
              <a:t> 	</a:t>
            </a:r>
            <a:r>
              <a:rPr lang="en-US" sz="1800" dirty="0" err="1"/>
              <a:t>lh</a:t>
            </a:r>
            <a:r>
              <a:rPr lang="en-US" sz="1800" dirty="0"/>
              <a:t>  $1, 6($3)	$1=</a:t>
            </a:r>
            <a:r>
              <a:rPr lang="en-US" sz="1800" dirty="0" err="1"/>
              <a:t>Mem</a:t>
            </a:r>
            <a:r>
              <a:rPr lang="en-US" sz="1800" dirty="0"/>
              <a:t>[6+$3]	Load half; sign extend</a:t>
            </a:r>
          </a:p>
          <a:p>
            <a:pPr marL="0" indent="0" defTabSz="1879600">
              <a:lnSpc>
                <a:spcPct val="120000"/>
              </a:lnSpc>
              <a:buNone/>
            </a:pPr>
            <a:r>
              <a:rPr lang="en-US" sz="1800" dirty="0"/>
              <a:t>load half </a:t>
            </a:r>
            <a:r>
              <a:rPr lang="en-US" sz="1800" dirty="0" err="1"/>
              <a:t>unsign</a:t>
            </a:r>
            <a:r>
              <a:rPr lang="en-US" sz="1800" dirty="0"/>
              <a:t> 	</a:t>
            </a:r>
            <a:r>
              <a:rPr lang="en-US" sz="1800" dirty="0" err="1"/>
              <a:t>lhu</a:t>
            </a:r>
            <a:r>
              <a:rPr lang="en-US" sz="1800" dirty="0"/>
              <a:t>  $1, 6($3)	$1=</a:t>
            </a:r>
            <a:r>
              <a:rPr lang="en-US" sz="1800" dirty="0" err="1"/>
              <a:t>Mem</a:t>
            </a:r>
            <a:r>
              <a:rPr lang="en-US" sz="1800" dirty="0"/>
              <a:t>[6+$3]	Load half; zero extend</a:t>
            </a:r>
          </a:p>
          <a:p>
            <a:pPr marL="0" indent="0" defTabSz="1879600">
              <a:lnSpc>
                <a:spcPct val="120000"/>
              </a:lnSpc>
              <a:buNone/>
            </a:pPr>
            <a:r>
              <a:rPr lang="en-US" sz="1800" dirty="0"/>
              <a:t>load byte 	</a:t>
            </a:r>
            <a:r>
              <a:rPr lang="en-US" sz="1800" dirty="0" err="1"/>
              <a:t>lb</a:t>
            </a:r>
            <a:r>
              <a:rPr lang="en-US" sz="1800" dirty="0"/>
              <a:t>  $1, 5($3) 	$1=</a:t>
            </a:r>
            <a:r>
              <a:rPr lang="en-US" sz="1800" dirty="0" err="1"/>
              <a:t>Mem</a:t>
            </a:r>
            <a:r>
              <a:rPr lang="en-US" sz="1800" dirty="0"/>
              <a:t>[5+$3]	Load byte; sign extend </a:t>
            </a:r>
          </a:p>
          <a:p>
            <a:pPr marL="0" indent="0" defTabSz="1879600">
              <a:lnSpc>
                <a:spcPct val="120000"/>
              </a:lnSpc>
              <a:buNone/>
            </a:pPr>
            <a:r>
              <a:rPr lang="en-US" sz="1800" dirty="0"/>
              <a:t>load byte </a:t>
            </a:r>
            <a:r>
              <a:rPr lang="en-US" sz="1800" dirty="0" err="1"/>
              <a:t>unsign</a:t>
            </a:r>
            <a:r>
              <a:rPr lang="en-US" sz="1800" dirty="0"/>
              <a:t> 	</a:t>
            </a:r>
            <a:r>
              <a:rPr lang="en-US" sz="1800" dirty="0" err="1"/>
              <a:t>lbu</a:t>
            </a:r>
            <a:r>
              <a:rPr lang="en-US" sz="1800" dirty="0"/>
              <a:t> $1, 5($3)	$1=</a:t>
            </a:r>
            <a:r>
              <a:rPr lang="en-US" sz="1800" dirty="0" err="1"/>
              <a:t>Mem</a:t>
            </a:r>
            <a:r>
              <a:rPr lang="en-US" sz="1800" dirty="0"/>
              <a:t>[5+$3]	Load byte; zero extend</a:t>
            </a:r>
          </a:p>
          <a:p>
            <a:pPr marL="0" indent="0" defTabSz="1879600">
              <a:lnSpc>
                <a:spcPct val="120000"/>
              </a:lnSpc>
              <a:buNone/>
            </a:pPr>
            <a:endParaRPr lang="en-US" sz="1800" dirty="0"/>
          </a:p>
          <a:p>
            <a:pPr marL="0" indent="0" defTabSz="1879600">
              <a:lnSpc>
                <a:spcPct val="120000"/>
              </a:lnSpc>
              <a:buNone/>
            </a:pPr>
            <a:r>
              <a:rPr lang="en-US" sz="1800" dirty="0"/>
              <a:t>load upper </a:t>
            </a:r>
            <a:r>
              <a:rPr lang="en-US" sz="1800" dirty="0" err="1"/>
              <a:t>imm</a:t>
            </a:r>
            <a:r>
              <a:rPr lang="en-US" sz="1800" dirty="0"/>
              <a:t> 	</a:t>
            </a:r>
            <a:r>
              <a:rPr lang="en-US" sz="1800" dirty="0" err="1"/>
              <a:t>lui</a:t>
            </a:r>
            <a:r>
              <a:rPr lang="en-US" sz="1800" dirty="0"/>
              <a:t> $1,40	 $1 = 40 &lt;&lt; 16	Places immediate </a:t>
            </a:r>
            <a:r>
              <a:rPr lang="en-US" sz="1800" dirty="0"/>
              <a:t>into</a:t>
            </a:r>
            <a:br>
              <a:rPr lang="en-US" sz="1800" dirty="0"/>
            </a:br>
            <a:r>
              <a:rPr lang="en-US" sz="1800" dirty="0"/>
              <a:t> 	</a:t>
            </a:r>
            <a:r>
              <a:rPr lang="en-US" sz="1800" dirty="0"/>
              <a:t>		upper 16 bits</a:t>
            </a:r>
          </a:p>
          <a:p>
            <a:pPr marL="0" indent="0" defTabSz="1879600">
              <a:lnSpc>
                <a:spcPct val="12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4139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rit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larit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larit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larit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Clarit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Clarit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225</Words>
  <Application>Microsoft Office PowerPoint</Application>
  <PresentationFormat>Widescreen</PresentationFormat>
  <Paragraphs>187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Tahoma</vt:lpstr>
      <vt:lpstr>Times New Roman</vt:lpstr>
      <vt:lpstr>Clarity</vt:lpstr>
      <vt:lpstr>1_Clarity</vt:lpstr>
      <vt:lpstr>2_Clarity</vt:lpstr>
      <vt:lpstr>3_Clarity</vt:lpstr>
      <vt:lpstr>4_Clarity</vt:lpstr>
      <vt:lpstr>5_Clarity</vt:lpstr>
      <vt:lpstr>6_Clarity</vt:lpstr>
      <vt:lpstr>MIPS</vt:lpstr>
      <vt:lpstr>MIPS: Software Register Convention</vt:lpstr>
      <vt:lpstr>Instruction Formats</vt:lpstr>
      <vt:lpstr>Operation Codes</vt:lpstr>
      <vt:lpstr>Function Codes</vt:lpstr>
      <vt:lpstr>MIPS Integer Arithmetic Instructions</vt:lpstr>
      <vt:lpstr>MIPS Integer Arithmetic Instructions</vt:lpstr>
      <vt:lpstr>MIPS Logical Instructions</vt:lpstr>
      <vt:lpstr>MIPS Load/Store Instructions</vt:lpstr>
      <vt:lpstr>MIPS Jump/Branch Instructions</vt:lpstr>
      <vt:lpstr>MIPS SLT Instructions</vt:lpstr>
      <vt:lpstr>FP Registers</vt:lpstr>
      <vt:lpstr>MIPS FP Arithmetic</vt:lpstr>
      <vt:lpstr>MIPS FP Load/Store</vt:lpstr>
      <vt:lpstr>MIPS FP Conditional Branch</vt:lpstr>
      <vt:lpstr>MIPS-64</vt:lpstr>
      <vt:lpstr>MIPS-64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Angell</dc:creator>
  <cp:lastModifiedBy>Sarah Angell</cp:lastModifiedBy>
  <cp:revision>2</cp:revision>
  <dcterms:created xsi:type="dcterms:W3CDTF">2017-02-08T16:17:25Z</dcterms:created>
  <dcterms:modified xsi:type="dcterms:W3CDTF">2017-02-08T16:20:02Z</dcterms:modified>
</cp:coreProperties>
</file>