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5"/>
  </p:notesMasterIdLst>
  <p:sldIdLst>
    <p:sldId id="256" r:id="rId2"/>
    <p:sldId id="329" r:id="rId3"/>
    <p:sldId id="336" r:id="rId4"/>
    <p:sldId id="257" r:id="rId5"/>
    <p:sldId id="260" r:id="rId6"/>
    <p:sldId id="262" r:id="rId7"/>
    <p:sldId id="263" r:id="rId8"/>
    <p:sldId id="265" r:id="rId9"/>
    <p:sldId id="373" r:id="rId10"/>
    <p:sldId id="337" r:id="rId11"/>
    <p:sldId id="338" r:id="rId12"/>
    <p:sldId id="339" r:id="rId13"/>
    <p:sldId id="340" r:id="rId14"/>
    <p:sldId id="341" r:id="rId15"/>
    <p:sldId id="264" r:id="rId16"/>
    <p:sldId id="330" r:id="rId17"/>
    <p:sldId id="331" r:id="rId18"/>
    <p:sldId id="332" r:id="rId19"/>
    <p:sldId id="270" r:id="rId20"/>
    <p:sldId id="271" r:id="rId21"/>
    <p:sldId id="342" r:id="rId22"/>
    <p:sldId id="269" r:id="rId23"/>
    <p:sldId id="343" r:id="rId24"/>
    <p:sldId id="275" r:id="rId25"/>
    <p:sldId id="333" r:id="rId26"/>
    <p:sldId id="274" r:id="rId27"/>
    <p:sldId id="334" r:id="rId28"/>
    <p:sldId id="276" r:id="rId29"/>
    <p:sldId id="277" r:id="rId30"/>
    <p:sldId id="278" r:id="rId31"/>
    <p:sldId id="335" r:id="rId32"/>
    <p:sldId id="279" r:id="rId33"/>
    <p:sldId id="414" r:id="rId34"/>
    <p:sldId id="415" r:id="rId35"/>
    <p:sldId id="416" r:id="rId36"/>
    <p:sldId id="280" r:id="rId37"/>
    <p:sldId id="281" r:id="rId38"/>
    <p:sldId id="282" r:id="rId39"/>
    <p:sldId id="283" r:id="rId40"/>
    <p:sldId id="375" r:id="rId41"/>
    <p:sldId id="376" r:id="rId42"/>
    <p:sldId id="377" r:id="rId43"/>
    <p:sldId id="411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374" r:id="rId71"/>
    <p:sldId id="405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406" r:id="rId83"/>
    <p:sldId id="407" r:id="rId84"/>
    <p:sldId id="408" r:id="rId85"/>
    <p:sldId id="312" r:id="rId86"/>
    <p:sldId id="313" r:id="rId87"/>
    <p:sldId id="314" r:id="rId88"/>
    <p:sldId id="409" r:id="rId89"/>
    <p:sldId id="410" r:id="rId90"/>
    <p:sldId id="315" r:id="rId91"/>
    <p:sldId id="316" r:id="rId92"/>
    <p:sldId id="317" r:id="rId93"/>
    <p:sldId id="318" r:id="rId94"/>
    <p:sldId id="319" r:id="rId95"/>
    <p:sldId id="320" r:id="rId96"/>
    <p:sldId id="321" r:id="rId97"/>
    <p:sldId id="417" r:id="rId98"/>
    <p:sldId id="418" r:id="rId99"/>
    <p:sldId id="419" r:id="rId100"/>
    <p:sldId id="420" r:id="rId101"/>
    <p:sldId id="421" r:id="rId102"/>
    <p:sldId id="422" r:id="rId103"/>
    <p:sldId id="423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608DC-8D6E-4521-83A1-1679D4D138BF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38D67-2875-4081-97FB-ED7B2AD2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C35D572-DBAE-4D9C-88BB-6E80AC47CCA7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8" tIns="44431" rIns="90448" bIns="44431"/>
          <a:lstStyle/>
          <a:p>
            <a:pPr eaLnBrk="1" hangingPunct="1"/>
            <a:endParaRPr lang="en-US"/>
          </a:p>
        </p:txBody>
      </p:sp>
      <p:sp>
        <p:nvSpPr>
          <p:cNvPr id="757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8263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23542C0-2602-4263-98C5-B8027B8A0B9A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931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79199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11A941-6554-4820-9619-78E11899B70D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942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3263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C7FA86A-85EE-4C21-81BC-91F026103D4D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dirty="0"/>
          </a:p>
        </p:txBody>
      </p:sp>
      <p:sp>
        <p:nvSpPr>
          <p:cNvPr id="952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26931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3A41D15-8CAE-4591-A45B-49EBCDD0E9E2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962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70361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FD27A8-9636-4BF2-B851-B307955A7151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983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47801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8F0B169-D165-4D12-81A1-A41BD156E9F4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993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14747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17D378-D056-4F21-97D9-0CD27D7E7E27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003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86275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66CB3B-F4E0-4E7A-B1EA-AE12DFC0BF56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034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124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1D05915-7AF2-4EBC-8BD7-230EA0515AC0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044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43945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2C4FA26-8583-4961-8758-4D4867D76916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054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884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CC2AEAA-CBC7-430D-8F99-6965E2E6C83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809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89600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C2D4C5-562D-4396-AECD-BB80DED51E02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065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5790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C8DD446-F9F5-4BC0-BB02-CCA77819A816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075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91022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DD6D777-4B09-48AD-B2EA-2A479077A7FA}" type="slidenum">
              <a:rPr lang="en-US" sz="1200"/>
              <a:pPr eaLnBrk="1" hangingPunct="1"/>
              <a:t>60</a:t>
            </a:fld>
            <a:endParaRPr lang="en-US" sz="120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095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98898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7B37B1A-6E59-4498-B26F-EBB4DFD74301}" type="slidenum">
              <a:rPr lang="en-US" sz="1200"/>
              <a:pPr eaLnBrk="1" hangingPunct="1"/>
              <a:t>61</a:t>
            </a:fld>
            <a:endParaRPr lang="en-US" sz="12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116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35897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63E8494-B554-42A1-A4AF-8664FC3EABEF}" type="slidenum">
              <a:rPr lang="en-US" sz="1200"/>
              <a:pPr eaLnBrk="1" hangingPunct="1"/>
              <a:t>62</a:t>
            </a:fld>
            <a:endParaRPr lang="en-US" sz="120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085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15715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D7DA30D-B2A9-4790-B84A-F8D7905D4F71}" type="slidenum">
              <a:rPr lang="en-US" sz="1200"/>
              <a:pPr eaLnBrk="1" hangingPunct="1"/>
              <a:t>68</a:t>
            </a:fld>
            <a:endParaRPr lang="en-US" sz="1200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126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77327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390D2C-5545-468E-AC9F-C72D1CF1C2DA}" type="slidenum">
              <a:rPr lang="en-US" sz="1200"/>
              <a:pPr eaLnBrk="1" hangingPunct="1"/>
              <a:t>69</a:t>
            </a:fld>
            <a:endParaRPr lang="en-US" sz="120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13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12751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87BC5D0-944D-4CD3-B0FF-12401E03E2C5}" type="slidenum">
              <a:rPr lang="en-US" sz="1200"/>
              <a:pPr eaLnBrk="1" hangingPunct="1"/>
              <a:t>70</a:t>
            </a:fld>
            <a:endParaRPr lang="en-US" sz="1200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146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20065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87BC5D0-944D-4CD3-B0FF-12401E03E2C5}" type="slidenum">
              <a:rPr lang="en-US" sz="1200"/>
              <a:pPr eaLnBrk="1" hangingPunct="1"/>
              <a:t>71</a:t>
            </a:fld>
            <a:endParaRPr lang="en-US" sz="1200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146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66899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858157A-1B50-4A88-B7EF-B32A37A52571}" type="slidenum">
              <a:rPr lang="en-US" sz="1200"/>
              <a:pPr eaLnBrk="1" hangingPunct="1"/>
              <a:t>72</a:t>
            </a:fld>
            <a:endParaRPr lang="en-US" sz="120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157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6519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31CCCA-4E8C-487C-896C-0F4993B69C6E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819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79146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4BAD7F-46D4-4010-83E1-D98032384B05}" type="slidenum">
              <a:rPr lang="en-US" sz="1200"/>
              <a:pPr eaLnBrk="1" hangingPunct="1"/>
              <a:t>73</a:t>
            </a:fld>
            <a:endParaRPr lang="en-US" sz="1200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167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2038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09437CF-47E2-4130-A0FD-0628A619A0B6}" type="slidenum">
              <a:rPr lang="en-US" sz="1200"/>
              <a:pPr eaLnBrk="1" hangingPunct="1"/>
              <a:t>74</a:t>
            </a:fld>
            <a:endParaRPr lang="en-US" sz="120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177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48845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245A898-2581-428A-9D40-66B70A03F231}" type="slidenum">
              <a:rPr lang="en-US" sz="1200"/>
              <a:pPr eaLnBrk="1" hangingPunct="1"/>
              <a:t>75</a:t>
            </a:fld>
            <a:endParaRPr lang="en-US" sz="120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187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98026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1C36DB-32AB-4EB6-8CF3-BB549DF8CE0C}" type="slidenum">
              <a:rPr lang="en-US" sz="1200"/>
              <a:pPr eaLnBrk="1" hangingPunct="1"/>
              <a:t>76</a:t>
            </a:fld>
            <a:endParaRPr lang="en-US" sz="120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198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986839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60C9D40-433E-4054-A7EB-F36D76823159}" type="slidenum">
              <a:rPr lang="en-US" sz="1200"/>
              <a:pPr eaLnBrk="1" hangingPunct="1"/>
              <a:t>77</a:t>
            </a:fld>
            <a:endParaRPr lang="en-US" sz="120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208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87048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6FCD771-0981-46AA-821A-4363CBD12DFC}" type="slidenum">
              <a:rPr lang="en-US" sz="1200"/>
              <a:pPr eaLnBrk="1" hangingPunct="1"/>
              <a:t>78</a:t>
            </a:fld>
            <a:endParaRPr lang="en-US" sz="120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218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16133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86688E1-65FE-46BD-93FC-6CD1AA0F83C7}" type="slidenum">
              <a:rPr lang="en-US" sz="1200"/>
              <a:pPr eaLnBrk="1" hangingPunct="1"/>
              <a:t>79</a:t>
            </a:fld>
            <a:endParaRPr lang="en-US" sz="120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228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76520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26BA17-90BE-460F-B776-38F737A40D8C}" type="slidenum">
              <a:rPr lang="en-US" sz="1200"/>
              <a:pPr eaLnBrk="1" hangingPunct="1"/>
              <a:t>80</a:t>
            </a:fld>
            <a:endParaRPr lang="en-US" sz="120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239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10869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7D8C788-8891-40E2-AE32-5D969C3FC77D}" type="slidenum">
              <a:rPr lang="en-US" sz="1200"/>
              <a:pPr eaLnBrk="1" hangingPunct="1"/>
              <a:t>81</a:t>
            </a:fld>
            <a:endParaRPr lang="en-US" sz="120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 dirty="0"/>
          </a:p>
        </p:txBody>
      </p:sp>
      <p:sp>
        <p:nvSpPr>
          <p:cNvPr id="1249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70907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A969FE-B603-4CD1-A609-32FD7B93F22E}" type="slidenum">
              <a:rPr lang="en-US" sz="1200"/>
              <a:pPr eaLnBrk="1" hangingPunct="1"/>
              <a:t>82</a:t>
            </a:fld>
            <a:endParaRPr lang="en-US" sz="1200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37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4694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31CCCA-4E8C-487C-896C-0F4993B69C6E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819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41942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20A62B-80C7-4F16-B7AA-DB663C9EBEF7}" type="slidenum">
              <a:rPr lang="en-US" sz="1200"/>
              <a:pPr eaLnBrk="1" hangingPunct="1"/>
              <a:t>83</a:t>
            </a:fld>
            <a:endParaRPr lang="en-US" sz="120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38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208902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7D8C788-8891-40E2-AE32-5D969C3FC77D}" type="slidenum">
              <a:rPr lang="en-US" sz="1200"/>
              <a:pPr eaLnBrk="1" hangingPunct="1"/>
              <a:t>84</a:t>
            </a:fld>
            <a:endParaRPr lang="en-US" sz="120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249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728318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7F32445-F035-4CA8-88E4-DECB6934E16B}" type="slidenum">
              <a:rPr lang="en-US" sz="1200"/>
              <a:pPr eaLnBrk="1" hangingPunct="1"/>
              <a:t>85</a:t>
            </a:fld>
            <a:endParaRPr lang="en-US" sz="1200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269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70069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27A8630-6226-48D2-BD8D-4FC384320416}" type="slidenum">
              <a:rPr lang="en-US" sz="1200"/>
              <a:pPr eaLnBrk="1" hangingPunct="1"/>
              <a:t>86</a:t>
            </a:fld>
            <a:endParaRPr lang="en-US" sz="12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280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47893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D4C5C44-3976-41AC-8F76-9AC17922DD4D}" type="slidenum">
              <a:rPr lang="en-US" sz="1200"/>
              <a:pPr eaLnBrk="1" hangingPunct="1"/>
              <a:t>87</a:t>
            </a:fld>
            <a:endParaRPr lang="en-US" sz="120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29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907420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9F43459-DE4A-4EF3-BE1D-258F6BD0B4DE}" type="slidenum">
              <a:rPr lang="en-US" sz="1200"/>
              <a:pPr eaLnBrk="1" hangingPunct="1"/>
              <a:t>88</a:t>
            </a:fld>
            <a:endParaRPr lang="en-US" sz="1200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39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07930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AE5C175-F7AB-47BF-91F2-2F512187A412}" type="slidenum">
              <a:rPr lang="en-US" sz="1200"/>
              <a:pPr eaLnBrk="1" hangingPunct="1"/>
              <a:t>89</a:t>
            </a:fld>
            <a:endParaRPr lang="en-US" sz="1200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402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337656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8EF3F24-8881-4CAF-AF8A-9FB6EA9BCC4D}" type="slidenum">
              <a:rPr lang="en-US" sz="1200"/>
              <a:pPr eaLnBrk="1" hangingPunct="1"/>
              <a:t>90</a:t>
            </a:fld>
            <a:endParaRPr lang="en-US" sz="120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300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848274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49FA440-80F8-4588-BCFC-35DF75A58D51}" type="slidenum">
              <a:rPr lang="en-US" sz="1200"/>
              <a:pPr eaLnBrk="1" hangingPunct="1"/>
              <a:t>91</a:t>
            </a:fld>
            <a:endParaRPr lang="en-US" sz="120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310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9337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3EFC0B0-7B8F-4ABA-B9EE-8D237685179F}" type="slidenum">
              <a:rPr lang="en-US" sz="1200"/>
              <a:pPr eaLnBrk="1" hangingPunct="1"/>
              <a:t>92</a:t>
            </a:fld>
            <a:endParaRPr lang="en-US" sz="120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321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8549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ADE3EC7-73C3-4EAF-BA90-C5A6C4F643D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880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296766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AFEB93C-2612-4073-92B7-1653A53C0067}" type="slidenum">
              <a:rPr lang="en-US" sz="1200"/>
              <a:pPr eaLnBrk="1" hangingPunct="1"/>
              <a:t>93</a:t>
            </a:fld>
            <a:endParaRPr lang="en-US" sz="120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331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086602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D585132-16D9-4A03-8C46-F135AF46A56E}" type="slidenum">
              <a:rPr lang="en-US" sz="1200"/>
              <a:pPr eaLnBrk="1" hangingPunct="1"/>
              <a:t>94</a:t>
            </a:fld>
            <a:endParaRPr lang="en-US" sz="120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34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113982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BF5ADE1-1248-4ED9-B95C-14BEF8BD4508}" type="slidenum">
              <a:rPr lang="en-US" sz="1200"/>
              <a:pPr eaLnBrk="1" hangingPunct="1"/>
              <a:t>95</a:t>
            </a:fld>
            <a:endParaRPr lang="en-US" sz="120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35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253374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8914E5E-1292-454F-82F3-40D3CECAAC3F}" type="slidenum">
              <a:rPr lang="en-US" sz="1200"/>
              <a:pPr eaLnBrk="1" hangingPunct="1"/>
              <a:t>96</a:t>
            </a:fld>
            <a:endParaRPr lang="en-US" sz="120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1361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6690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BABCFFD-C8D0-4939-ACB4-BAA729C96794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890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7456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CB96445-D5F8-4554-8A8E-AB29669CFBB5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870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311150"/>
            <a:ext cx="3975100" cy="29829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0375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60C4495-D374-4E77-8100-768D965FEF28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921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597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FB25A2-D46B-4398-A928-1A7481299510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6" tIns="44488" rIns="90566" bIns="44488"/>
          <a:lstStyle/>
          <a:p>
            <a:pPr eaLnBrk="1" hangingPunct="1"/>
            <a:endParaRPr lang="en-US"/>
          </a:p>
        </p:txBody>
      </p:sp>
      <p:sp>
        <p:nvSpPr>
          <p:cNvPr id="911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698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23C4B32-181F-47F3-A9E7-1A626A04E94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EBFB59-84EC-4E39-89BD-0BD405E720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Combinational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7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 function with three inputs,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three outputs,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. The function is defined as follows: </a:t>
            </a:r>
          </a:p>
          <a:p>
            <a:pPr lvl="1"/>
            <a:r>
              <a:rPr lang="en-US" i="1" dirty="0"/>
              <a:t>D </a:t>
            </a:r>
            <a:r>
              <a:rPr lang="en-US" dirty="0"/>
              <a:t>is true if at least one input is true</a:t>
            </a:r>
          </a:p>
          <a:p>
            <a:pPr lvl="1"/>
            <a:r>
              <a:rPr lang="en-US" i="1" dirty="0"/>
              <a:t>E </a:t>
            </a:r>
            <a:r>
              <a:rPr lang="en-US" dirty="0"/>
              <a:t>is true if exactly two inputs are true </a:t>
            </a:r>
          </a:p>
          <a:p>
            <a:pPr lvl="1"/>
            <a:r>
              <a:rPr lang="en-US" i="1" dirty="0"/>
              <a:t>F </a:t>
            </a:r>
            <a:r>
              <a:rPr lang="en-US" dirty="0"/>
              <a:t>is true only if all three inputs are true.</a:t>
            </a:r>
          </a:p>
        </p:txBody>
      </p:sp>
    </p:spTree>
    <p:extLst>
      <p:ext uri="{BB962C8B-B14F-4D97-AF65-F5344CB8AC3E}">
        <p14:creationId xmlns:p14="http://schemas.microsoft.com/office/powerpoint/2010/main" val="40537155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Combinational Hardware: Multiplexors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multiplexor is a logic block that takes in n inputs and selects one to be the output.</a:t>
            </a:r>
          </a:p>
          <a:p>
            <a:pPr lvl="1"/>
            <a:r>
              <a:rPr lang="en-US" dirty="0"/>
              <a:t>Could also be called a selector</a:t>
            </a:r>
          </a:p>
          <a:p>
            <a:pPr lvl="1"/>
            <a:r>
              <a:rPr lang="en-US" dirty="0"/>
              <a:t>The output is one of the inputs, selected by a control value.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3657600"/>
            <a:ext cx="6477000" cy="25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946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Combinational Hardware: </a:t>
            </a:r>
            <a:r>
              <a:rPr lang="en-US" altLang="ko-KR" dirty="0">
                <a:ea typeface="Gulim" panose="020B0600000101010101" pitchFamily="34" charset="-127"/>
              </a:rPr>
              <a:t>Multiplexors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Multiplexors can be created with an arbitrary number of data inputs. </a:t>
            </a:r>
            <a:endParaRPr lang="en-US" altLang="ko-KR" sz="2400" dirty="0">
              <a:ea typeface="Gulim" panose="020B0600000101010101" pitchFamily="34" charset="-127"/>
            </a:endParaRPr>
          </a:p>
        </p:txBody>
      </p:sp>
      <p:grpSp>
        <p:nvGrpSpPr>
          <p:cNvPr id="27652" name="Group 29"/>
          <p:cNvGrpSpPr>
            <a:grpSpLocks/>
          </p:cNvGrpSpPr>
          <p:nvPr/>
        </p:nvGrpSpPr>
        <p:grpSpPr bwMode="auto">
          <a:xfrm>
            <a:off x="1143000" y="2971800"/>
            <a:ext cx="6318250" cy="3687763"/>
            <a:chOff x="1588" y="1872"/>
            <a:chExt cx="3980" cy="2323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235" y="1872"/>
              <a:ext cx="940" cy="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MULTIPLEXOR</a:t>
              </a: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2812" y="2136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2812" y="232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2812" y="2504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2812" y="2688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2812" y="2872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2812" y="3056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2812" y="324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6"/>
            <p:cNvSpPr>
              <a:spLocks noChangeShapeType="1"/>
            </p:cNvSpPr>
            <p:nvPr/>
          </p:nvSpPr>
          <p:spPr bwMode="auto">
            <a:xfrm>
              <a:off x="4175" y="2688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AutoShape 21"/>
            <p:cNvSpPr>
              <a:spLocks/>
            </p:cNvSpPr>
            <p:nvPr/>
          </p:nvSpPr>
          <p:spPr bwMode="auto">
            <a:xfrm flipH="1">
              <a:off x="2574" y="2065"/>
              <a:ext cx="209" cy="1294"/>
            </a:xfrm>
            <a:prstGeom prst="rightBrace">
              <a:avLst>
                <a:gd name="adj1" fmla="val 515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7663" name="Text Box 22"/>
            <p:cNvSpPr txBox="1">
              <a:spLocks noChangeArrowheads="1"/>
            </p:cNvSpPr>
            <p:nvPr/>
          </p:nvSpPr>
          <p:spPr bwMode="auto">
            <a:xfrm>
              <a:off x="4803" y="2570"/>
              <a:ext cx="7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1</a:t>
              </a:r>
              <a:r>
                <a:rPr lang="en-US" altLang="ko-KR" sz="1800">
                  <a:ea typeface="Gulim" panose="020B0600000101010101" pitchFamily="34" charset="-127"/>
                </a:rPr>
                <a:t> output</a:t>
              </a:r>
            </a:p>
          </p:txBody>
        </p:sp>
        <p:sp>
          <p:nvSpPr>
            <p:cNvPr id="27664" name="Text Box 23"/>
            <p:cNvSpPr txBox="1">
              <a:spLocks noChangeArrowheads="1"/>
            </p:cNvSpPr>
            <p:nvPr/>
          </p:nvSpPr>
          <p:spPr bwMode="auto">
            <a:xfrm>
              <a:off x="1588" y="2570"/>
              <a:ext cx="9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2</a:t>
              </a:r>
              <a:r>
                <a:rPr lang="en-US" altLang="ko-KR" sz="1800" i="1" baseline="30000">
                  <a:ea typeface="Gulim" panose="020B0600000101010101" pitchFamily="34" charset="-127"/>
                </a:rPr>
                <a:t>n</a:t>
              </a:r>
              <a:r>
                <a:rPr lang="en-US" altLang="ko-KR" sz="1800">
                  <a:ea typeface="Gulim" panose="020B0600000101010101" pitchFamily="34" charset="-127"/>
                </a:rPr>
                <a:t> inputs</a:t>
              </a:r>
            </a:p>
          </p:txBody>
        </p:sp>
        <p:grpSp>
          <p:nvGrpSpPr>
            <p:cNvPr id="27665" name="Group 27"/>
            <p:cNvGrpSpPr>
              <a:grpSpLocks/>
            </p:cNvGrpSpPr>
            <p:nvPr/>
          </p:nvGrpSpPr>
          <p:grpSpPr bwMode="auto">
            <a:xfrm rot="5400000">
              <a:off x="3479" y="3577"/>
              <a:ext cx="418" cy="368"/>
              <a:chOff x="4271" y="3184"/>
              <a:chExt cx="418" cy="368"/>
            </a:xfrm>
          </p:grpSpPr>
          <p:sp>
            <p:nvSpPr>
              <p:cNvPr id="27667" name="Line 24"/>
              <p:cNvSpPr>
                <a:spLocks noChangeShapeType="1"/>
              </p:cNvSpPr>
              <p:nvPr/>
            </p:nvSpPr>
            <p:spPr bwMode="auto">
              <a:xfrm>
                <a:off x="4271" y="3184"/>
                <a:ext cx="4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Line 25"/>
              <p:cNvSpPr>
                <a:spLocks noChangeShapeType="1"/>
              </p:cNvSpPr>
              <p:nvPr/>
            </p:nvSpPr>
            <p:spPr bwMode="auto">
              <a:xfrm>
                <a:off x="4271" y="3368"/>
                <a:ext cx="4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Line 26"/>
              <p:cNvSpPr>
                <a:spLocks noChangeShapeType="1"/>
              </p:cNvSpPr>
              <p:nvPr/>
            </p:nvSpPr>
            <p:spPr bwMode="auto">
              <a:xfrm>
                <a:off x="4271" y="3552"/>
                <a:ext cx="4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66" name="Text Box 28"/>
            <p:cNvSpPr txBox="1">
              <a:spLocks noChangeArrowheads="1"/>
            </p:cNvSpPr>
            <p:nvPr/>
          </p:nvSpPr>
          <p:spPr bwMode="auto">
            <a:xfrm>
              <a:off x="3024" y="3964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n s</a:t>
              </a:r>
              <a:r>
                <a:rPr lang="en-US" altLang="ko-KR" sz="1800">
                  <a:ea typeface="Gulim" panose="020B0600000101010101" pitchFamily="34" charset="-127"/>
                </a:rPr>
                <a:t>election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48926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Combinational Hardware: </a:t>
            </a:r>
            <a:r>
              <a:rPr lang="en-US" altLang="ko-KR" dirty="0">
                <a:ea typeface="Gulim" panose="020B0600000101010101" pitchFamily="34" charset="-127"/>
              </a:rPr>
              <a:t>Multiplexors</a:t>
            </a:r>
          </a:p>
        </p:txBody>
      </p:sp>
      <p:grpSp>
        <p:nvGrpSpPr>
          <p:cNvPr id="28675" name="Group 45"/>
          <p:cNvGrpSpPr>
            <a:grpSpLocks/>
          </p:cNvGrpSpPr>
          <p:nvPr/>
        </p:nvGrpSpPr>
        <p:grpSpPr bwMode="auto">
          <a:xfrm>
            <a:off x="117475" y="1943100"/>
            <a:ext cx="5826125" cy="3695700"/>
            <a:chOff x="-70" y="1422"/>
            <a:chExt cx="3574" cy="2328"/>
          </a:xfrm>
        </p:grpSpPr>
        <p:sp>
          <p:nvSpPr>
            <p:cNvPr id="28692" name="Rectangle 4"/>
            <p:cNvSpPr>
              <a:spLocks noChangeArrowheads="1"/>
            </p:cNvSpPr>
            <p:nvPr/>
          </p:nvSpPr>
          <p:spPr bwMode="auto">
            <a:xfrm>
              <a:off x="1466" y="1422"/>
              <a:ext cx="940" cy="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MULTIPLEXOR</a:t>
              </a:r>
            </a:p>
          </p:txBody>
        </p:sp>
        <p:sp>
          <p:nvSpPr>
            <p:cNvPr id="28693" name="Line 5"/>
            <p:cNvSpPr>
              <a:spLocks noChangeShapeType="1"/>
            </p:cNvSpPr>
            <p:nvPr/>
          </p:nvSpPr>
          <p:spPr bwMode="auto">
            <a:xfrm>
              <a:off x="1043" y="1686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7"/>
            <p:cNvSpPr>
              <a:spLocks noChangeShapeType="1"/>
            </p:cNvSpPr>
            <p:nvPr/>
          </p:nvSpPr>
          <p:spPr bwMode="auto">
            <a:xfrm>
              <a:off x="1043" y="2054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9"/>
            <p:cNvSpPr>
              <a:spLocks noChangeShapeType="1"/>
            </p:cNvSpPr>
            <p:nvPr/>
          </p:nvSpPr>
          <p:spPr bwMode="auto">
            <a:xfrm>
              <a:off x="1043" y="2422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11"/>
            <p:cNvSpPr>
              <a:spLocks noChangeShapeType="1"/>
            </p:cNvSpPr>
            <p:nvPr/>
          </p:nvSpPr>
          <p:spPr bwMode="auto">
            <a:xfrm>
              <a:off x="1043" y="279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12"/>
            <p:cNvSpPr>
              <a:spLocks noChangeShapeType="1"/>
            </p:cNvSpPr>
            <p:nvPr/>
          </p:nvSpPr>
          <p:spPr bwMode="auto">
            <a:xfrm>
              <a:off x="2406" y="2238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AutoShape 13"/>
            <p:cNvSpPr>
              <a:spLocks/>
            </p:cNvSpPr>
            <p:nvPr/>
          </p:nvSpPr>
          <p:spPr bwMode="auto">
            <a:xfrm flipH="1">
              <a:off x="580" y="1615"/>
              <a:ext cx="209" cy="1294"/>
            </a:xfrm>
            <a:prstGeom prst="rightBrace">
              <a:avLst>
                <a:gd name="adj1" fmla="val 515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8699" name="Text Box 14"/>
            <p:cNvSpPr txBox="1">
              <a:spLocks noChangeArrowheads="1"/>
            </p:cNvSpPr>
            <p:nvPr/>
          </p:nvSpPr>
          <p:spPr bwMode="auto">
            <a:xfrm>
              <a:off x="2832" y="2120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>
                  <a:ea typeface="Gulim" panose="020B0600000101010101" pitchFamily="34" charset="-127"/>
                </a:rPr>
                <a:t>Output</a:t>
              </a:r>
            </a:p>
          </p:txBody>
        </p:sp>
        <p:sp>
          <p:nvSpPr>
            <p:cNvPr id="28700" name="Text Box 15"/>
            <p:cNvSpPr txBox="1">
              <a:spLocks noChangeArrowheads="1"/>
            </p:cNvSpPr>
            <p:nvPr/>
          </p:nvSpPr>
          <p:spPr bwMode="auto">
            <a:xfrm>
              <a:off x="-70" y="2120"/>
              <a:ext cx="6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4</a:t>
              </a:r>
              <a:r>
                <a:rPr lang="en-US" altLang="ko-KR" sz="1800">
                  <a:ea typeface="Gulim" panose="020B0600000101010101" pitchFamily="34" charset="-127"/>
                </a:rPr>
                <a:t> Inputs</a:t>
              </a:r>
            </a:p>
          </p:txBody>
        </p:sp>
        <p:sp>
          <p:nvSpPr>
            <p:cNvPr id="28701" name="Line 17"/>
            <p:cNvSpPr>
              <a:spLocks noChangeShapeType="1"/>
            </p:cNvSpPr>
            <p:nvPr/>
          </p:nvSpPr>
          <p:spPr bwMode="auto">
            <a:xfrm rot="5400000">
              <a:off x="1893" y="331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19"/>
            <p:cNvSpPr>
              <a:spLocks noChangeShapeType="1"/>
            </p:cNvSpPr>
            <p:nvPr/>
          </p:nvSpPr>
          <p:spPr bwMode="auto">
            <a:xfrm rot="5400000">
              <a:off x="1525" y="3310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Text Box 20"/>
            <p:cNvSpPr txBox="1">
              <a:spLocks noChangeArrowheads="1"/>
            </p:cNvSpPr>
            <p:nvPr/>
          </p:nvSpPr>
          <p:spPr bwMode="auto">
            <a:xfrm>
              <a:off x="1494" y="3519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S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0</a:t>
              </a:r>
            </a:p>
          </p:txBody>
        </p:sp>
        <p:sp>
          <p:nvSpPr>
            <p:cNvPr id="28704" name="Text Box 21"/>
            <p:cNvSpPr txBox="1">
              <a:spLocks noChangeArrowheads="1"/>
            </p:cNvSpPr>
            <p:nvPr/>
          </p:nvSpPr>
          <p:spPr bwMode="auto">
            <a:xfrm>
              <a:off x="1862" y="3519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S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1</a:t>
              </a:r>
            </a:p>
          </p:txBody>
        </p:sp>
        <p:sp>
          <p:nvSpPr>
            <p:cNvPr id="28705" name="Text Box 22"/>
            <p:cNvSpPr txBox="1">
              <a:spLocks noChangeArrowheads="1"/>
            </p:cNvSpPr>
            <p:nvPr/>
          </p:nvSpPr>
          <p:spPr bwMode="auto">
            <a:xfrm>
              <a:off x="698" y="1570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I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0</a:t>
              </a:r>
            </a:p>
          </p:txBody>
        </p:sp>
        <p:sp>
          <p:nvSpPr>
            <p:cNvPr id="28706" name="Text Box 23"/>
            <p:cNvSpPr txBox="1">
              <a:spLocks noChangeArrowheads="1"/>
            </p:cNvSpPr>
            <p:nvPr/>
          </p:nvSpPr>
          <p:spPr bwMode="auto">
            <a:xfrm>
              <a:off x="698" y="1938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I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1</a:t>
              </a:r>
            </a:p>
          </p:txBody>
        </p:sp>
        <p:sp>
          <p:nvSpPr>
            <p:cNvPr id="28707" name="Text Box 24"/>
            <p:cNvSpPr txBox="1">
              <a:spLocks noChangeArrowheads="1"/>
            </p:cNvSpPr>
            <p:nvPr/>
          </p:nvSpPr>
          <p:spPr bwMode="auto">
            <a:xfrm>
              <a:off x="698" y="2306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I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2</a:t>
              </a:r>
            </a:p>
          </p:txBody>
        </p:sp>
        <p:sp>
          <p:nvSpPr>
            <p:cNvPr id="28708" name="Text Box 25"/>
            <p:cNvSpPr txBox="1">
              <a:spLocks noChangeArrowheads="1"/>
            </p:cNvSpPr>
            <p:nvPr/>
          </p:nvSpPr>
          <p:spPr bwMode="auto">
            <a:xfrm>
              <a:off x="698" y="2633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 i="1">
                  <a:ea typeface="Gulim" panose="020B0600000101010101" pitchFamily="34" charset="-127"/>
                </a:rPr>
                <a:t>I</a:t>
              </a:r>
              <a:r>
                <a:rPr lang="en-US" altLang="ko-KR" sz="1800" i="1" baseline="-25000">
                  <a:ea typeface="Gulim" panose="020B0600000101010101" pitchFamily="34" charset="-127"/>
                </a:rPr>
                <a:t>3</a:t>
              </a:r>
            </a:p>
          </p:txBody>
        </p:sp>
      </p:grpSp>
      <p:grpSp>
        <p:nvGrpSpPr>
          <p:cNvPr id="28676" name="Group 46"/>
          <p:cNvGrpSpPr>
            <a:grpSpLocks/>
          </p:cNvGrpSpPr>
          <p:nvPr/>
        </p:nvGrpSpPr>
        <p:grpSpPr bwMode="auto">
          <a:xfrm>
            <a:off x="5768975" y="2438400"/>
            <a:ext cx="2994025" cy="1985963"/>
            <a:chOff x="3533" y="1853"/>
            <a:chExt cx="1886" cy="1251"/>
          </a:xfrm>
        </p:grpSpPr>
        <p:sp>
          <p:nvSpPr>
            <p:cNvPr id="28677" name="Rectangle 28"/>
            <p:cNvSpPr>
              <a:spLocks noChangeArrowheads="1"/>
            </p:cNvSpPr>
            <p:nvPr/>
          </p:nvSpPr>
          <p:spPr bwMode="auto">
            <a:xfrm>
              <a:off x="3533" y="1853"/>
              <a:ext cx="8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S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	S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</a:p>
          </p:txBody>
        </p:sp>
        <p:sp>
          <p:nvSpPr>
            <p:cNvPr id="28678" name="Rectangle 30"/>
            <p:cNvSpPr>
              <a:spLocks noChangeArrowheads="1"/>
            </p:cNvSpPr>
            <p:nvPr/>
          </p:nvSpPr>
          <p:spPr bwMode="auto">
            <a:xfrm>
              <a:off x="4553" y="1853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Output</a:t>
              </a:r>
            </a:p>
          </p:txBody>
        </p:sp>
        <p:grpSp>
          <p:nvGrpSpPr>
            <p:cNvPr id="28679" name="Group 31"/>
            <p:cNvGrpSpPr>
              <a:grpSpLocks/>
            </p:cNvGrpSpPr>
            <p:nvPr/>
          </p:nvGrpSpPr>
          <p:grpSpPr bwMode="auto">
            <a:xfrm>
              <a:off x="3533" y="1853"/>
              <a:ext cx="1886" cy="1248"/>
              <a:chOff x="720" y="2832"/>
              <a:chExt cx="1886" cy="1248"/>
            </a:xfrm>
          </p:grpSpPr>
          <p:sp>
            <p:nvSpPr>
              <p:cNvPr id="28688" name="Line 32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8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9" name="Line 33"/>
              <p:cNvSpPr>
                <a:spLocks noChangeShapeType="1"/>
              </p:cNvSpPr>
              <p:nvPr/>
            </p:nvSpPr>
            <p:spPr bwMode="auto">
              <a:xfrm>
                <a:off x="1663" y="283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0" name="Line 34"/>
              <p:cNvSpPr>
                <a:spLocks noChangeShapeType="1"/>
              </p:cNvSpPr>
              <p:nvPr/>
            </p:nvSpPr>
            <p:spPr bwMode="auto">
              <a:xfrm>
                <a:off x="720" y="2832"/>
                <a:ext cx="18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Line 36"/>
              <p:cNvSpPr>
                <a:spLocks noChangeShapeType="1"/>
              </p:cNvSpPr>
              <p:nvPr/>
            </p:nvSpPr>
            <p:spPr bwMode="auto">
              <a:xfrm>
                <a:off x="720" y="4080"/>
                <a:ext cx="18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0" name="Rectangle 37"/>
            <p:cNvSpPr>
              <a:spLocks noChangeArrowheads="1"/>
            </p:cNvSpPr>
            <p:nvPr/>
          </p:nvSpPr>
          <p:spPr bwMode="auto">
            <a:xfrm>
              <a:off x="3533" y="2141"/>
              <a:ext cx="7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0	0</a:t>
              </a:r>
            </a:p>
          </p:txBody>
        </p:sp>
        <p:sp>
          <p:nvSpPr>
            <p:cNvPr id="28681" name="Rectangle 38"/>
            <p:cNvSpPr>
              <a:spLocks noChangeArrowheads="1"/>
            </p:cNvSpPr>
            <p:nvPr/>
          </p:nvSpPr>
          <p:spPr bwMode="auto">
            <a:xfrm>
              <a:off x="3533" y="2365"/>
              <a:ext cx="7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0	1</a:t>
              </a:r>
            </a:p>
          </p:txBody>
        </p:sp>
        <p:sp>
          <p:nvSpPr>
            <p:cNvPr id="28682" name="Rectangle 39"/>
            <p:cNvSpPr>
              <a:spLocks noChangeArrowheads="1"/>
            </p:cNvSpPr>
            <p:nvPr/>
          </p:nvSpPr>
          <p:spPr bwMode="auto">
            <a:xfrm>
              <a:off x="3533" y="2589"/>
              <a:ext cx="7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1	0</a:t>
              </a:r>
            </a:p>
          </p:txBody>
        </p:sp>
        <p:sp>
          <p:nvSpPr>
            <p:cNvPr id="28683" name="Rectangle 40"/>
            <p:cNvSpPr>
              <a:spLocks noChangeArrowheads="1"/>
            </p:cNvSpPr>
            <p:nvPr/>
          </p:nvSpPr>
          <p:spPr bwMode="auto">
            <a:xfrm>
              <a:off x="3533" y="2813"/>
              <a:ext cx="7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1	1</a:t>
              </a:r>
            </a:p>
          </p:txBody>
        </p:sp>
        <p:sp>
          <p:nvSpPr>
            <p:cNvPr id="28684" name="Rectangle 41"/>
            <p:cNvSpPr>
              <a:spLocks noChangeArrowheads="1"/>
            </p:cNvSpPr>
            <p:nvPr/>
          </p:nvSpPr>
          <p:spPr bwMode="auto">
            <a:xfrm>
              <a:off x="4553" y="2141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I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  <a:endParaRPr kumimoji="1" lang="en-US" altLang="ko-KR"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8685" name="Rectangle 42"/>
            <p:cNvSpPr>
              <a:spLocks noChangeArrowheads="1"/>
            </p:cNvSpPr>
            <p:nvPr/>
          </p:nvSpPr>
          <p:spPr bwMode="auto">
            <a:xfrm>
              <a:off x="4553" y="2365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I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endParaRPr kumimoji="1" lang="en-US" altLang="ko-KR"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8686" name="Rectangle 43"/>
            <p:cNvSpPr>
              <a:spLocks noChangeArrowheads="1"/>
            </p:cNvSpPr>
            <p:nvPr/>
          </p:nvSpPr>
          <p:spPr bwMode="auto">
            <a:xfrm>
              <a:off x="4553" y="2589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I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2</a:t>
              </a:r>
              <a:endParaRPr kumimoji="1" lang="en-US" altLang="ko-KR"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8687" name="Rectangle 44"/>
            <p:cNvSpPr>
              <a:spLocks noChangeArrowheads="1"/>
            </p:cNvSpPr>
            <p:nvPr/>
          </p:nvSpPr>
          <p:spPr bwMode="auto">
            <a:xfrm>
              <a:off x="4553" y="2813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kumimoji="1" lang="en-US" altLang="ko-KR">
                  <a:latin typeface="Arial" panose="020B0604020202020204" pitchFamily="34" charset="0"/>
                  <a:ea typeface="Gulim" panose="020B0600000101010101" pitchFamily="34" charset="-127"/>
                </a:rPr>
                <a:t>I</a:t>
              </a:r>
              <a:r>
                <a:rPr kumimoji="1" lang="en-US" altLang="ko-KR" baseline="-25000">
                  <a:latin typeface="Arial" panose="020B0604020202020204" pitchFamily="34" charset="0"/>
                  <a:ea typeface="Gulim" panose="020B0600000101010101" pitchFamily="34" charset="-127"/>
                </a:rPr>
                <a:t>3</a:t>
              </a:r>
              <a:endParaRPr kumimoji="1" lang="en-US" altLang="ko-KR"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239307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Combinational Hardware: </a:t>
            </a:r>
            <a:r>
              <a:rPr lang="en-US" altLang="ko-KR" dirty="0">
                <a:ea typeface="Gulim" panose="020B0600000101010101" pitchFamily="34" charset="-127"/>
              </a:rPr>
              <a:t>Multiplexors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0" dirty="0">
                <a:ea typeface="Gulim" pitchFamily="50" charset="-127"/>
              </a:rPr>
              <a:t>Logic Gates</a:t>
            </a:r>
          </a:p>
          <a:p>
            <a:endParaRPr lang="en-US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51075"/>
            <a:ext cx="45720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645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 function with three inputs,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three outputs,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. The function is defined as follows: </a:t>
            </a:r>
          </a:p>
          <a:p>
            <a:pPr lvl="1"/>
            <a:r>
              <a:rPr lang="en-US" i="1" dirty="0"/>
              <a:t>D </a:t>
            </a:r>
            <a:r>
              <a:rPr lang="en-US" dirty="0"/>
              <a:t>is true if at least one input is true</a:t>
            </a:r>
          </a:p>
          <a:p>
            <a:pPr lvl="1"/>
            <a:r>
              <a:rPr lang="en-US" i="1" dirty="0"/>
              <a:t>E </a:t>
            </a:r>
            <a:r>
              <a:rPr lang="en-US" dirty="0"/>
              <a:t>is true if exactly two inputs are true </a:t>
            </a:r>
          </a:p>
          <a:p>
            <a:pPr lvl="1"/>
            <a:r>
              <a:rPr lang="en-US" i="1" dirty="0"/>
              <a:t>F </a:t>
            </a:r>
            <a:r>
              <a:rPr lang="en-US" dirty="0"/>
              <a:t>is true only if all three inputs are true.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72622"/>
              </p:ext>
            </p:extLst>
          </p:nvPr>
        </p:nvGraphicFramePr>
        <p:xfrm>
          <a:off x="533400" y="4114800"/>
          <a:ext cx="8232020" cy="244602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37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2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2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Inputs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Outputs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B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C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D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E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F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3141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3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 function with three inputs,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three outputs,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. The function is defined as follows: </a:t>
            </a:r>
          </a:p>
          <a:p>
            <a:pPr lvl="1"/>
            <a:r>
              <a:rPr lang="en-US" i="1" dirty="0"/>
              <a:t>D </a:t>
            </a:r>
            <a:r>
              <a:rPr lang="en-US" dirty="0"/>
              <a:t>is true if at least one input is true</a:t>
            </a:r>
          </a:p>
          <a:p>
            <a:pPr lvl="1"/>
            <a:r>
              <a:rPr lang="en-US" i="1" dirty="0"/>
              <a:t>E </a:t>
            </a:r>
            <a:r>
              <a:rPr lang="en-US" dirty="0"/>
              <a:t>is true if exactly two inputs are true </a:t>
            </a:r>
          </a:p>
          <a:p>
            <a:pPr lvl="1"/>
            <a:r>
              <a:rPr lang="en-US" i="1" dirty="0"/>
              <a:t>F </a:t>
            </a:r>
            <a:r>
              <a:rPr lang="en-US" dirty="0"/>
              <a:t>is true only if all three inputs are true.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47464"/>
              </p:ext>
            </p:extLst>
          </p:nvPr>
        </p:nvGraphicFramePr>
        <p:xfrm>
          <a:off x="533400" y="4114800"/>
          <a:ext cx="8232020" cy="244602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37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2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2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Inputs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Outputs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B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C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D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E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F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3141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5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 function with three inputs,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three outputs,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. The function is defined as follows: </a:t>
            </a:r>
          </a:p>
          <a:p>
            <a:pPr lvl="1"/>
            <a:r>
              <a:rPr lang="en-US" i="1" dirty="0"/>
              <a:t>D </a:t>
            </a:r>
            <a:r>
              <a:rPr lang="en-US" dirty="0"/>
              <a:t>is true if at least one input is true</a:t>
            </a:r>
          </a:p>
          <a:p>
            <a:pPr lvl="1"/>
            <a:r>
              <a:rPr lang="en-US" i="1" dirty="0"/>
              <a:t>E </a:t>
            </a:r>
            <a:r>
              <a:rPr lang="en-US" dirty="0"/>
              <a:t>is true if exactly two inputs are true </a:t>
            </a:r>
          </a:p>
          <a:p>
            <a:pPr lvl="1"/>
            <a:r>
              <a:rPr lang="en-US" i="1" dirty="0"/>
              <a:t>F </a:t>
            </a:r>
            <a:r>
              <a:rPr lang="en-US" dirty="0"/>
              <a:t>is true only if all three inputs are true.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33797"/>
              </p:ext>
            </p:extLst>
          </p:nvPr>
        </p:nvGraphicFramePr>
        <p:xfrm>
          <a:off x="533400" y="4114800"/>
          <a:ext cx="8232020" cy="244602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37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2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2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Inputs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Outputs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B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C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D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E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F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3141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5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 function with three inputs,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three outputs,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. The function is defined as follows: </a:t>
            </a:r>
          </a:p>
          <a:p>
            <a:pPr lvl="1"/>
            <a:r>
              <a:rPr lang="en-US" i="1" dirty="0"/>
              <a:t>D </a:t>
            </a:r>
            <a:r>
              <a:rPr lang="en-US" dirty="0"/>
              <a:t>is true if at least one input is true</a:t>
            </a:r>
          </a:p>
          <a:p>
            <a:pPr lvl="1"/>
            <a:r>
              <a:rPr lang="en-US" i="1" dirty="0"/>
              <a:t>E </a:t>
            </a:r>
            <a:r>
              <a:rPr lang="en-US" dirty="0"/>
              <a:t>is true if exactly two inputs are true </a:t>
            </a:r>
          </a:p>
          <a:p>
            <a:pPr lvl="1"/>
            <a:r>
              <a:rPr lang="en-US" i="1" dirty="0"/>
              <a:t>F </a:t>
            </a:r>
            <a:r>
              <a:rPr lang="en-US" dirty="0"/>
              <a:t>is true only if all three inputs are true.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40512"/>
              </p:ext>
            </p:extLst>
          </p:nvPr>
        </p:nvGraphicFramePr>
        <p:xfrm>
          <a:off x="533400" y="4114800"/>
          <a:ext cx="8232020" cy="244602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37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2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2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Inputs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Outputs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B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C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D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E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F</a:t>
                      </a:r>
                      <a:endParaRPr lang="en-US" sz="15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086" marR="9508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3141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0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Boolean Algebra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Deals with a set of </a:t>
            </a:r>
            <a:r>
              <a:rPr lang="en-US" u="sng" dirty="0"/>
              <a:t>variables</a:t>
            </a:r>
            <a:r>
              <a:rPr lang="en-US" dirty="0"/>
              <a:t> (</a:t>
            </a:r>
            <a:r>
              <a:rPr lang="en-US" u="sng" dirty="0"/>
              <a:t>operands</a:t>
            </a:r>
            <a:r>
              <a:rPr lang="en-US" dirty="0"/>
              <a:t>) combined with a set of </a:t>
            </a:r>
            <a:r>
              <a:rPr lang="en-US" u="sng" dirty="0"/>
              <a:t>operators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Variables denoted by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,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/>
              <a:t>,</a:t>
            </a:r>
            <a:r>
              <a:rPr lang="en-US" i="1" dirty="0">
                <a:latin typeface="Times New Roman" pitchFamily="18" charset="0"/>
              </a:rPr>
              <a:t>Z</a:t>
            </a:r>
            <a:r>
              <a:rPr lang="en-US" dirty="0"/>
              <a:t>, etc.</a:t>
            </a:r>
          </a:p>
          <a:p>
            <a:pPr lvl="1" eaLnBrk="1" hangingPunct="1"/>
            <a:r>
              <a:rPr lang="en-US" dirty="0"/>
              <a:t>Variables take binary values: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Either “0” or “1” (“false” or “true”)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pPr eaLnBrk="1" hangingPunct="1"/>
            <a:r>
              <a:rPr lang="en-US" dirty="0"/>
              <a:t>Operators: </a:t>
            </a:r>
            <a:r>
              <a:rPr lang="en-US" b="1" dirty="0">
                <a:latin typeface="Times New Roman" pitchFamily="18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latin typeface="Times New Roman" pitchFamily="18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latin typeface="Times New Roman" pitchFamily="18" charset="0"/>
              </a:rPr>
              <a:t>OR</a:t>
            </a:r>
          </a:p>
          <a:p>
            <a:pPr eaLnBrk="1" hangingPunct="1"/>
            <a:endParaRPr lang="en-US" b="1" dirty="0">
              <a:latin typeface="Times New Roman" pitchFamily="18" charset="0"/>
            </a:endParaRPr>
          </a:p>
          <a:p>
            <a:pPr eaLnBrk="1" hangingPunct="1"/>
            <a:r>
              <a:rPr lang="en-US" dirty="0"/>
              <a:t>All logical operations can be described using these three operators.</a:t>
            </a:r>
          </a:p>
        </p:txBody>
      </p:sp>
    </p:spTree>
    <p:extLst>
      <p:ext uri="{BB962C8B-B14F-4D97-AF65-F5344CB8AC3E}">
        <p14:creationId xmlns:p14="http://schemas.microsoft.com/office/powerpoint/2010/main" val="104095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 operator is written as +, as in </a:t>
            </a:r>
            <a:r>
              <a:rPr lang="en-US" i="1" dirty="0"/>
              <a:t>A </a:t>
            </a:r>
            <a:r>
              <a:rPr lang="en-US" dirty="0"/>
              <a:t>+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OR operation is also called a </a:t>
            </a:r>
            <a:r>
              <a:rPr lang="en-US" i="1" dirty="0"/>
              <a:t>logical sum.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65568"/>
              </p:ext>
            </p:extLst>
          </p:nvPr>
        </p:nvGraphicFramePr>
        <p:xfrm>
          <a:off x="1447800" y="3048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 (OR)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07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AND operator is written as *, as in </a:t>
            </a:r>
            <a:r>
              <a:rPr lang="en-US" i="1" dirty="0"/>
              <a:t>A </a:t>
            </a:r>
            <a:r>
              <a:rPr lang="en-US" dirty="0"/>
              <a:t>*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AND operation is also called a </a:t>
            </a:r>
            <a:r>
              <a:rPr lang="en-US" i="1" dirty="0"/>
              <a:t>logical product.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03178"/>
              </p:ext>
            </p:extLst>
          </p:nvPr>
        </p:nvGraphicFramePr>
        <p:xfrm>
          <a:off x="1447800" y="3048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* B (AND)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3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unary operator NOT is written as </a:t>
            </a:r>
            <a:r>
              <a:rPr lang="en-US" i="1" dirty="0"/>
              <a:t>A’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2981"/>
              </p:ext>
            </p:extLst>
          </p:nvPr>
        </p:nvGraphicFramePr>
        <p:xfrm>
          <a:off x="1447800" y="3124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9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Axioms and theorems of Boolean algebra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7663" indent="-347663" defTabSz="927100" eaLnBrk="1" hangingPunct="1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Identity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X + 0 =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X • 1 =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endParaRPr lang="en-US" sz="1600" dirty="0"/>
          </a:p>
          <a:p>
            <a:pPr marL="347663" indent="-347663" defTabSz="927100" eaLnBrk="1" hangingPunct="1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Null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X + 1 = 1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X • 0 = 0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endParaRPr lang="en-US" sz="1600" dirty="0"/>
          </a:p>
          <a:p>
            <a:pPr marL="347663" indent="-347663" defTabSz="927100" eaLnBrk="1" hangingPunct="1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 err="1"/>
              <a:t>Idempotency</a:t>
            </a:r>
            <a:r>
              <a:rPr lang="en-US" dirty="0"/>
              <a:t>:</a:t>
            </a:r>
            <a:endParaRPr lang="en-US" sz="2000" dirty="0"/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X + X =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X • X =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endParaRPr lang="en-US" dirty="0"/>
          </a:p>
          <a:p>
            <a:pPr marL="347663" indent="-347663" defTabSz="927100" eaLnBrk="1" hangingPunct="1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Involution:</a:t>
            </a:r>
            <a:endParaRPr lang="en-US" sz="2000" dirty="0"/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sz="2200" dirty="0"/>
              <a:t>(X')' = 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267200" cy="4718304"/>
          </a:xfrm>
        </p:spPr>
        <p:txBody>
          <a:bodyPr>
            <a:normAutofit fontScale="85000" lnSpcReduction="20000"/>
          </a:bodyPr>
          <a:lstStyle/>
          <a:p>
            <a:pPr marL="347663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Inverse: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X + X' = 1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X • X' = 0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endParaRPr lang="en-US" dirty="0"/>
          </a:p>
          <a:p>
            <a:pPr marL="347663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Commutative: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X + Y = Y +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X • Y = Y • X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endParaRPr lang="en-US" dirty="0"/>
          </a:p>
          <a:p>
            <a:pPr marL="347663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Associativity: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(X + Y) + Z = X + (Y + Z)</a:t>
            </a:r>
          </a:p>
          <a:p>
            <a:pPr marL="621983" lvl="1" indent="-347663" defTabSz="927100">
              <a:lnSpc>
                <a:spcPct val="90000"/>
              </a:lnSpc>
              <a:spcBef>
                <a:spcPct val="35000"/>
              </a:spcBef>
              <a:tabLst>
                <a:tab pos="677863" algn="l"/>
                <a:tab pos="4406900" algn="l"/>
              </a:tabLst>
            </a:pPr>
            <a:r>
              <a:rPr lang="en-US" dirty="0"/>
              <a:t>(X • Y) • Z = X • (Y • Z)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29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electronics operate with only two voltage levels of interest: a high voltage and a low voltage. All other voltage values are temporary and occur while transitioning between the values. 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603183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5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Axioms and theorems of Boolean algebra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7663" indent="-347663" defTabSz="927100" eaLnBrk="1" hangingPunct="1">
              <a:tabLst>
                <a:tab pos="677863" algn="l"/>
                <a:tab pos="4456113" algn="l"/>
              </a:tabLst>
            </a:pPr>
            <a:r>
              <a:rPr lang="en-US" dirty="0" err="1"/>
              <a:t>Distributivite</a:t>
            </a:r>
            <a:r>
              <a:rPr lang="en-US" dirty="0"/>
              <a:t>: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X • (Y + Z) = (X • Y) + (X • Z)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X + (Y • Z) = (X + Y) • (X + Z)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endParaRPr lang="en-US" sz="1400" dirty="0"/>
          </a:p>
          <a:p>
            <a:pPr marL="347663" indent="-347663" defTabSz="927100" eaLnBrk="1" hangingPunct="1">
              <a:tabLst>
                <a:tab pos="677863" algn="l"/>
                <a:tab pos="4456113" algn="l"/>
              </a:tabLst>
            </a:pPr>
            <a:r>
              <a:rPr lang="en-US" dirty="0"/>
              <a:t>Uniting: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X • Y + X • Y' = X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(X + Y) • (X + Y') = X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endParaRPr lang="en-US" sz="1600" dirty="0"/>
          </a:p>
          <a:p>
            <a:pPr marL="347663" indent="-347663" defTabSz="927100" eaLnBrk="1" hangingPunct="1">
              <a:tabLst>
                <a:tab pos="677863" algn="l"/>
                <a:tab pos="4456113" algn="l"/>
              </a:tabLst>
            </a:pPr>
            <a:r>
              <a:rPr lang="en-US" dirty="0"/>
              <a:t>Absorption: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X + X • Y = X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X • (X + Y) = X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endParaRPr lang="en-US" dirty="0"/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(X + Y') • Y = X • Y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(X • Y') + Y = X + Y</a:t>
            </a:r>
          </a:p>
        </p:txBody>
      </p:sp>
    </p:spTree>
    <p:extLst>
      <p:ext uri="{BB962C8B-B14F-4D97-AF65-F5344CB8AC3E}">
        <p14:creationId xmlns:p14="http://schemas.microsoft.com/office/powerpoint/2010/main" val="15883032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Axioms and theorems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Factoring: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(X + Y) • (X' + Z) =X • Z + X' • Y	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X • Y + X' • Z = (X + Z) • (X' + Y)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endParaRPr lang="en-US" dirty="0"/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Consensus:</a:t>
            </a:r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r>
              <a:rPr lang="en-US" sz="2000" dirty="0"/>
              <a:t>(X • Y) + (Y • Z) + (X' • Z) = X • Y + X' • Z</a:t>
            </a:r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r>
              <a:rPr lang="en-US" sz="2000" dirty="0"/>
              <a:t>(X + Y) • (Y + Z) • (X' + Z) = (X + Y) • (X' + Z)</a:t>
            </a:r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endParaRPr lang="en-US" sz="2000" dirty="0"/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de Morgan's:</a:t>
            </a:r>
            <a:endParaRPr lang="en-US" sz="2000" dirty="0"/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(X + Y + ...)' = X' • Y' • ...	</a:t>
            </a:r>
          </a:p>
          <a:p>
            <a:pPr marL="621983" lvl="1" indent="-347663" defTabSz="927100">
              <a:tabLst>
                <a:tab pos="677863" algn="l"/>
                <a:tab pos="4456113" algn="l"/>
              </a:tabLst>
            </a:pPr>
            <a:r>
              <a:rPr lang="en-US" dirty="0"/>
              <a:t>(X • Y • ...)' = X' + Y' + ...</a:t>
            </a:r>
          </a:p>
          <a:p>
            <a:pPr marL="347663" indent="-347663" defTabSz="927100">
              <a:tabLst>
                <a:tab pos="677863" algn="l"/>
                <a:tab pos="4456113" algn="l"/>
              </a:tabLst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23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09663" y="5961063"/>
            <a:ext cx="3295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X, Y are Boolean algebra variables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392238" y="4394200"/>
            <a:ext cx="492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287588" y="41783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460500" y="4168775"/>
            <a:ext cx="48974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481263" algn="l"/>
                <a:tab pos="3157538" algn="l"/>
              </a:tabLs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	Y	X'	Y'	X • Y	X' • Y'	( X • Y ) + ( X' • Y' )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0	0	1	1	0	1	1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0	1	1	0	0	0	0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	0	0	1	0	0	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481263" algn="l"/>
                <a:tab pos="3157538" algn="l"/>
              </a:tabLs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	1	0	0	1	0	1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532438" y="4689475"/>
            <a:ext cx="26797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( X • Y ) + ( X' • Y' )     =    X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</a:t>
            </a: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 Y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065338" y="2971800"/>
            <a:ext cx="1227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960688" y="27940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133600" y="2784475"/>
            <a:ext cx="16668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X	Y	X • Y</a:t>
            </a:r>
            <a:br>
              <a:rPr lang="en-US" sz="14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0	0	0</a:t>
            </a:r>
            <a:br>
              <a:rPr lang="en-US" sz="14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0	1	0</a:t>
            </a:r>
            <a:br>
              <a:rPr lang="en-US" sz="14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1	0	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1	1	1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545013" y="3009900"/>
            <a:ext cx="1992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440363" y="27940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614863" y="2784475"/>
            <a:ext cx="225425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	Y	X'	X' • Y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0	0	1	0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0	1	1	1</a:t>
            </a:r>
            <a:br>
              <a:rPr lang="en-US" sz="14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	0	0	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1	1	0	0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5891213" y="27940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2738438" y="41783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3189288" y="41783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3865563" y="41783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4541838" y="4178300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870575" y="5472113"/>
            <a:ext cx="2592388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Boolean expression that is </a:t>
            </a:r>
            <a:br>
              <a:rPr lang="en-US" sz="14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true when the variables X </a:t>
            </a:r>
            <a:br>
              <a:rPr lang="en-US" sz="14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and Y have the same value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and false, otherwise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 flipV="1">
            <a:off x="6315075" y="4927600"/>
            <a:ext cx="463550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Logic functions and Boolean algebra</a:t>
            </a:r>
          </a:p>
        </p:txBody>
      </p:sp>
      <p:sp>
        <p:nvSpPr>
          <p:cNvPr id="18453" name="Rectangle 21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184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Any logic function that can be expressed as a truth table can be written as an expression in Boolean algebra using the operators: ', +, and •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7696200" y="467189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328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functions and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000" i="1" dirty="0"/>
              <a:t>D </a:t>
            </a:r>
            <a:r>
              <a:rPr lang="en-US" sz="2000" dirty="0"/>
              <a:t>is true if at least one input is true</a:t>
            </a:r>
          </a:p>
          <a:p>
            <a:r>
              <a:rPr lang="en-US" sz="2000" i="1" dirty="0"/>
              <a:t>E </a:t>
            </a:r>
            <a:r>
              <a:rPr lang="en-US" sz="2000" dirty="0"/>
              <a:t>is true if exactly two inputs are true </a:t>
            </a:r>
          </a:p>
          <a:p>
            <a:r>
              <a:rPr lang="en-US" sz="2000" i="1" dirty="0"/>
              <a:t>F </a:t>
            </a:r>
            <a:r>
              <a:rPr lang="en-US" sz="2000" dirty="0"/>
              <a:t>is true only if all three inputs are true.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 = A+B+C</a:t>
            </a:r>
          </a:p>
          <a:p>
            <a:r>
              <a:rPr lang="en-US" sz="2000" dirty="0"/>
              <a:t>F = A*B*C</a:t>
            </a:r>
          </a:p>
          <a:p>
            <a:r>
              <a:rPr lang="en-US" sz="2000" dirty="0"/>
              <a:t>E = ((A * B) + (A * C) + (B * C)) * (A * B * C )’</a:t>
            </a:r>
          </a:p>
          <a:p>
            <a:r>
              <a:rPr lang="en-US" sz="2000" dirty="0"/>
              <a:t>E = (A * B * C’ ) + (A * C * B’ ) + (B * C * A’ 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83076"/>
              </p:ext>
            </p:extLst>
          </p:nvPr>
        </p:nvGraphicFramePr>
        <p:xfrm>
          <a:off x="911980" y="2819400"/>
          <a:ext cx="7393820" cy="219696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23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69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Inputs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Outputs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B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C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D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E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8975" y="2921000"/>
            <a:ext cx="3168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(X + Y)' = X' • Y'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NOR is equivalent to AND 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with inputs complemented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76275" y="4287838"/>
            <a:ext cx="31559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(X • Y)' = X' + Y'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NAND is equivalent to OR 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with inputs complemented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4302125" y="3046413"/>
            <a:ext cx="3421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075363" y="2840038"/>
            <a:ext cx="0" cy="100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359275" y="2820988"/>
            <a:ext cx="402113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X	Y	X'	Y'	(X + Y)'	X' • Y'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1	    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0	   	   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1	    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0	   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302125" y="4438650"/>
            <a:ext cx="3421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075363" y="4232275"/>
            <a:ext cx="0" cy="1001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359275" y="4213225"/>
            <a:ext cx="402113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X	Y	X'	Y'	(X • Y)'	X' + Y'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1	    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0	   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1	    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0	   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Proving theorems with Perfect Induction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Using perfect induction (complete truth table):</a:t>
            </a:r>
          </a:p>
          <a:p>
            <a:pPr lvl="1" eaLnBrk="1" hangingPunct="1"/>
            <a:r>
              <a:rPr lang="en-US"/>
              <a:t>e.g., de Morgan's:	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48425" y="3024188"/>
            <a:ext cx="1492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6408738" y="4414838"/>
            <a:ext cx="163512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7286625" y="3033713"/>
            <a:ext cx="150813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217103" name="Rectangle 15"/>
          <p:cNvSpPr>
            <a:spLocks noChangeArrowheads="1"/>
          </p:cNvSpPr>
          <p:nvPr/>
        </p:nvSpPr>
        <p:spPr bwMode="auto">
          <a:xfrm>
            <a:off x="7294563" y="4408488"/>
            <a:ext cx="163512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4988" algn="l"/>
                <a:tab pos="270668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4635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0" grpId="0" autoUpdateAnimBg="0"/>
      <p:bldP spid="217101" grpId="0" autoUpdateAnimBg="0"/>
      <p:bldP spid="217102" grpId="0" autoUpdateAnimBg="0"/>
      <p:bldP spid="21710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theorems with Perfect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= ((A * B) + (A * C) + (B * C)) * (A * B * C )’</a:t>
            </a:r>
          </a:p>
          <a:p>
            <a:r>
              <a:rPr lang="en-US" dirty="0"/>
              <a:t>E = (A * B * C’ ) + (A * C * B’ ) + (B * C * A’ 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20987"/>
              </p:ext>
            </p:extLst>
          </p:nvPr>
        </p:nvGraphicFramePr>
        <p:xfrm>
          <a:off x="381000" y="2819400"/>
          <a:ext cx="7924800" cy="2918841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08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Inputs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A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B</a:t>
                      </a:r>
                      <a:endParaRPr lang="en-US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C</a:t>
                      </a:r>
                      <a:endParaRPr lang="en-US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E</a:t>
                      </a:r>
                      <a:endParaRPr lang="en-US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((A * B) + (A * C) + </a:t>
                      </a:r>
                      <a:br>
                        <a:rPr lang="en-US" sz="1200" dirty="0">
                          <a:latin typeface="+mn-lt"/>
                        </a:rPr>
                      </a:br>
                      <a:r>
                        <a:rPr lang="en-US" sz="1200" dirty="0">
                          <a:latin typeface="+mn-lt"/>
                        </a:rPr>
                        <a:t>(B * C)) * (A * B * C )’</a:t>
                      </a: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(A * B * C’ ) + (A * C * B’ ) + </a:t>
                      </a:r>
                      <a:br>
                        <a:rPr lang="en-US" sz="1200" dirty="0">
                          <a:latin typeface="+mn-lt"/>
                        </a:rPr>
                      </a:br>
                      <a:r>
                        <a:rPr lang="en-US" sz="1200" dirty="0">
                          <a:latin typeface="+mn-lt"/>
                        </a:rPr>
                        <a:t>(B * C * A’ 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31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Proving theorems with Rewriting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>
              <a:tabLst>
                <a:tab pos="1824038" algn="l"/>
                <a:tab pos="4116388" algn="l"/>
                <a:tab pos="5780088" algn="l"/>
              </a:tabLst>
            </a:pPr>
            <a:r>
              <a:rPr lang="en-US"/>
              <a:t>Using the axioms of Boolean algebra:</a:t>
            </a:r>
          </a:p>
          <a:p>
            <a:pPr marL="752475" lvl="1" indent="-288925" defTabSz="927100" eaLnBrk="1" hangingPunct="1">
              <a:tabLst>
                <a:tab pos="1824038" algn="l"/>
                <a:tab pos="4116388" algn="l"/>
                <a:tab pos="5780088" algn="l"/>
              </a:tabLst>
            </a:pPr>
            <a:r>
              <a:rPr lang="en-US"/>
              <a:t>e.g., </a:t>
            </a:r>
            <a:r>
              <a:rPr lang="en-US" sz="2000"/>
              <a:t>prove the theorem: 	X • Y + X • Y' 	=   X</a:t>
            </a:r>
            <a:br>
              <a:rPr lang="en-US" sz="2000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marL="752475" lvl="1" indent="-288925" defTabSz="927100" eaLnBrk="1" hangingPunct="1">
              <a:tabLst>
                <a:tab pos="1824038" algn="l"/>
                <a:tab pos="4116388" algn="l"/>
                <a:tab pos="5780088" algn="l"/>
              </a:tabLst>
            </a:pPr>
            <a:r>
              <a:rPr lang="en-US" sz="2000"/>
              <a:t>e.g., prove the theorem: 	X + X • Y 	=   X</a:t>
            </a:r>
            <a:endParaRPr lang="en-US" sz="2000">
              <a:sym typeface="ZapfDingbats" pitchFamily="82" charset="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524000" y="2362200"/>
            <a:ext cx="9128872" cy="119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>
              <a:tabLst>
                <a:tab pos="2708275" algn="l"/>
              </a:tabLst>
            </a:pPr>
            <a:r>
              <a:rPr lang="en-US" sz="1800" dirty="0">
                <a:latin typeface="Comic Sans MS" pitchFamily="66" charset="0"/>
              </a:rPr>
              <a:t>Distributive law	X • Y + X • Y'	=   X • (Y + Y')</a:t>
            </a:r>
          </a:p>
          <a:p>
            <a:pPr defTabSz="901700" eaLnBrk="0" hangingPunct="0">
              <a:tabLst>
                <a:tab pos="2708275" algn="l"/>
              </a:tabLst>
            </a:pPr>
            <a:r>
              <a:rPr lang="en-US" sz="1800" dirty="0">
                <a:latin typeface="Comic Sans MS" pitchFamily="66" charset="0"/>
              </a:rPr>
              <a:t>Inverse law	X • (Y + Y') 	=   X • (1)</a:t>
            </a:r>
          </a:p>
          <a:p>
            <a:pPr defTabSz="901700" eaLnBrk="0" hangingPunct="0">
              <a:tabLst>
                <a:tab pos="2708275" algn="l"/>
              </a:tabLst>
            </a:pPr>
            <a:r>
              <a:rPr lang="en-US" sz="1800" dirty="0">
                <a:latin typeface="Comic Sans MS" pitchFamily="66" charset="0"/>
              </a:rPr>
              <a:t>Identity law	X • (1)		=   X </a:t>
            </a:r>
            <a:r>
              <a:rPr lang="en-US" sz="1800" dirty="0">
                <a:latin typeface="Wingdings" pitchFamily="2" charset="2"/>
              </a:rPr>
              <a:t>ü</a:t>
            </a:r>
            <a:br>
              <a:rPr lang="en-US" sz="1800" dirty="0">
                <a:latin typeface="Comic Sans MS" pitchFamily="66" charset="0"/>
              </a:rPr>
            </a:br>
            <a:endParaRPr lang="en-US" sz="1800" dirty="0">
              <a:latin typeface="Comic Sans MS" pitchFamily="66" charset="0"/>
            </a:endParaRP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1371600" y="4343400"/>
            <a:ext cx="9128872" cy="119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>
              <a:tabLst>
                <a:tab pos="2708275" algn="l"/>
              </a:tabLst>
            </a:pPr>
            <a:r>
              <a:rPr lang="en-US" sz="1800" dirty="0">
                <a:latin typeface="Comic Sans MS" pitchFamily="66" charset="0"/>
              </a:rPr>
              <a:t>Identity law 	X  +  X • Y	=   X • 1  +  X • Y</a:t>
            </a:r>
          </a:p>
          <a:p>
            <a:pPr defTabSz="901700" eaLnBrk="0" hangingPunct="0">
              <a:tabLst>
                <a:tab pos="2708275" algn="l"/>
              </a:tabLst>
            </a:pPr>
            <a:r>
              <a:rPr lang="en-US" sz="1800" dirty="0">
                <a:latin typeface="Comic Sans MS" pitchFamily="66" charset="0"/>
              </a:rPr>
              <a:t>Distributive law	X • 1  +  X • Y	=   X • (1 + Y)</a:t>
            </a:r>
          </a:p>
          <a:p>
            <a:pPr defTabSz="901700" eaLnBrk="0" hangingPunct="0">
              <a:tabLst>
                <a:tab pos="2708275" algn="l"/>
              </a:tabLst>
            </a:pPr>
            <a:r>
              <a:rPr lang="en-US" dirty="0">
                <a:latin typeface="Comic Sans MS" pitchFamily="66" charset="0"/>
              </a:rPr>
              <a:t>Null</a:t>
            </a:r>
            <a:r>
              <a:rPr lang="en-US" sz="1800" dirty="0">
                <a:latin typeface="Comic Sans MS" pitchFamily="66" charset="0"/>
              </a:rPr>
              <a:t> law	X • (1 + Y)	=   X • (1)</a:t>
            </a:r>
          </a:p>
          <a:p>
            <a:pPr defTabSz="901700" eaLnBrk="0" hangingPunct="0">
              <a:tabLst>
                <a:tab pos="2708275" algn="l"/>
              </a:tabLst>
            </a:pPr>
            <a:r>
              <a:rPr lang="en-US" sz="1800" dirty="0">
                <a:latin typeface="Comic Sans MS" pitchFamily="66" charset="0"/>
              </a:rPr>
              <a:t>Identity law	X • (1) 		=   X </a:t>
            </a:r>
            <a:r>
              <a:rPr lang="en-US" sz="1800" dirty="0">
                <a:latin typeface="Wingdings" pitchFamily="2" charset="2"/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402452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build="p" autoUpdateAnimBg="0"/>
      <p:bldP spid="21504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theorems with Rewriting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 = ((A * B) + (A * C) + (B * C)) * (A * B * C )’ </a:t>
            </a:r>
          </a:p>
          <a:p>
            <a:r>
              <a:rPr lang="en-US" dirty="0"/>
              <a:t>E = (A * B * C’ ) + (A * C * B’ ) + (B * C * A’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((A * B) + (A * C) + (B * C)) * (A * B * C )’</a:t>
            </a:r>
          </a:p>
          <a:p>
            <a:pPr marL="0" indent="0">
              <a:buNone/>
            </a:pPr>
            <a:r>
              <a:rPr lang="en-US" dirty="0"/>
              <a:t>	= ((</a:t>
            </a:r>
            <a:r>
              <a:rPr lang="en-US" i="1" dirty="0"/>
              <a:t>A </a:t>
            </a:r>
            <a:r>
              <a:rPr lang="en-US" dirty="0"/>
              <a:t>* </a:t>
            </a:r>
            <a:r>
              <a:rPr lang="en-US" i="1" dirty="0"/>
              <a:t>B</a:t>
            </a:r>
            <a:r>
              <a:rPr lang="en-US" dirty="0"/>
              <a:t>) + (</a:t>
            </a:r>
            <a:r>
              <a:rPr lang="en-US" i="1" dirty="0"/>
              <a:t>A </a:t>
            </a:r>
            <a:r>
              <a:rPr lang="en-US" dirty="0"/>
              <a:t>* </a:t>
            </a:r>
            <a:r>
              <a:rPr lang="en-US" i="1" dirty="0"/>
              <a:t>C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dirty="0"/>
              <a:t>* </a:t>
            </a:r>
            <a:r>
              <a:rPr lang="en-US" i="1" dirty="0"/>
              <a:t>C</a:t>
            </a:r>
            <a:r>
              <a:rPr lang="en-US" dirty="0"/>
              <a:t>)) * (A’ + B’ + C’)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DeMorgan’s</a:t>
            </a:r>
            <a:r>
              <a:rPr lang="en-US" dirty="0"/>
              <a:t>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= (A’ + B’ + C’)(A*B) + (A’ + B’ + C’)(A*C) + (A’ + B’ + C’)(B*C) </a:t>
            </a:r>
          </a:p>
          <a:p>
            <a:pPr marL="0" indent="0">
              <a:buNone/>
            </a:pPr>
            <a:r>
              <a:rPr lang="en-US" dirty="0"/>
              <a:t>		Distributive law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= (A*B*A’) + (A*B*B’) + (A*B*C’) + (A*C*A’) + (A*C*B’) + (A*C*C’) + (B*C*A’)+(B*C*B’)+(B*C*C’)					</a:t>
            </a:r>
          </a:p>
          <a:p>
            <a:pPr marL="0" indent="0">
              <a:buNone/>
            </a:pPr>
            <a:r>
              <a:rPr lang="en-US" dirty="0"/>
              <a:t>		Distributive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= (0*B)+(0*A)+(A*B*C’) + (0*C)+(A*C*B’)+(A*0) + (B*C*A’)+(C*0)+(B*0)			Inverse 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= 0 + 0 + (A*B*C’)  + 0 +(A*C*B’) + 0 + (B*C*A’) + 0 +0	</a:t>
            </a:r>
          </a:p>
          <a:p>
            <a:pPr marL="0" indent="0">
              <a:buNone/>
            </a:pPr>
            <a:r>
              <a:rPr lang="en-US" dirty="0"/>
              <a:t>		Null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= 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B </a:t>
            </a:r>
            <a:r>
              <a:rPr lang="en-US" dirty="0"/>
              <a:t>·</a:t>
            </a:r>
            <a:r>
              <a:rPr lang="en-US" i="1" dirty="0"/>
              <a:t>C’ </a:t>
            </a:r>
            <a:r>
              <a:rPr lang="en-US" dirty="0"/>
              <a:t>) + (</a:t>
            </a:r>
            <a:r>
              <a:rPr lang="en-US" i="1" dirty="0"/>
              <a:t>A </a:t>
            </a:r>
            <a:r>
              <a:rPr lang="en-US" dirty="0"/>
              <a:t>· </a:t>
            </a:r>
            <a:r>
              <a:rPr lang="en-US" i="1" dirty="0"/>
              <a:t>C </a:t>
            </a:r>
            <a:r>
              <a:rPr lang="en-US" dirty="0"/>
              <a:t>·</a:t>
            </a:r>
            <a:r>
              <a:rPr lang="en-US" i="1" dirty="0"/>
              <a:t>B’ 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dirty="0"/>
              <a:t>· </a:t>
            </a:r>
            <a:r>
              <a:rPr lang="en-US" i="1" dirty="0"/>
              <a:t>C </a:t>
            </a:r>
            <a:r>
              <a:rPr lang="en-US" dirty="0"/>
              <a:t>·</a:t>
            </a:r>
            <a:r>
              <a:rPr lang="en-US" i="1" dirty="0"/>
              <a:t>A’ </a:t>
            </a:r>
            <a:r>
              <a:rPr lang="en-US" dirty="0"/>
              <a:t>)			</a:t>
            </a:r>
          </a:p>
          <a:p>
            <a:pPr marL="0" indent="0">
              <a:buNone/>
            </a:pPr>
            <a:r>
              <a:rPr lang="en-US" dirty="0"/>
              <a:t>		Identity law</a:t>
            </a:r>
          </a:p>
        </p:txBody>
      </p:sp>
    </p:spTree>
    <p:extLst>
      <p:ext uri="{BB962C8B-B14F-4D97-AF65-F5344CB8AC3E}">
        <p14:creationId xmlns:p14="http://schemas.microsoft.com/office/powerpoint/2010/main" val="33135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Adder, Part 1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1-bit binary adder</a:t>
            </a:r>
          </a:p>
          <a:p>
            <a:pPr lvl="1" eaLnBrk="1" hangingPunct="1"/>
            <a:r>
              <a:rPr lang="en-US"/>
              <a:t>inputs: A, B, Carry-in</a:t>
            </a:r>
          </a:p>
          <a:p>
            <a:pPr lvl="1" eaLnBrk="1" hangingPunct="1"/>
            <a:r>
              <a:rPr lang="en-US"/>
              <a:t>outputs: Sum, Carry-out</a:t>
            </a: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>
            <a:off x="4873625" y="2667000"/>
            <a:ext cx="3605213" cy="935038"/>
            <a:chOff x="2974" y="1248"/>
            <a:chExt cx="2302" cy="597"/>
          </a:xfrm>
        </p:grpSpPr>
        <p:sp>
          <p:nvSpPr>
            <p:cNvPr id="3088" name="Rectangle 5"/>
            <p:cNvSpPr>
              <a:spLocks noChangeArrowheads="1"/>
            </p:cNvSpPr>
            <p:nvPr/>
          </p:nvSpPr>
          <p:spPr bwMode="auto">
            <a:xfrm>
              <a:off x="3648" y="1248"/>
              <a:ext cx="864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Line 6"/>
            <p:cNvSpPr>
              <a:spLocks noChangeShapeType="1"/>
            </p:cNvSpPr>
            <p:nvPr/>
          </p:nvSpPr>
          <p:spPr bwMode="auto">
            <a:xfrm>
              <a:off x="3264" y="134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7"/>
            <p:cNvSpPr>
              <a:spLocks noChangeShapeType="1"/>
            </p:cNvSpPr>
            <p:nvPr/>
          </p:nvSpPr>
          <p:spPr bwMode="auto">
            <a:xfrm>
              <a:off x="3264" y="15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8"/>
            <p:cNvSpPr>
              <a:spLocks noChangeShapeType="1"/>
            </p:cNvSpPr>
            <p:nvPr/>
          </p:nvSpPr>
          <p:spPr bwMode="auto">
            <a:xfrm>
              <a:off x="3264" y="17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9"/>
            <p:cNvSpPr>
              <a:spLocks noChangeShapeType="1"/>
            </p:cNvSpPr>
            <p:nvPr/>
          </p:nvSpPr>
          <p:spPr bwMode="auto">
            <a:xfrm>
              <a:off x="4512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10"/>
            <p:cNvSpPr>
              <a:spLocks noChangeShapeType="1"/>
            </p:cNvSpPr>
            <p:nvPr/>
          </p:nvSpPr>
          <p:spPr bwMode="auto">
            <a:xfrm>
              <a:off x="4512" y="16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Text Box 11"/>
            <p:cNvSpPr txBox="1">
              <a:spLocks noChangeArrowheads="1"/>
            </p:cNvSpPr>
            <p:nvPr/>
          </p:nvSpPr>
          <p:spPr bwMode="auto">
            <a:xfrm>
              <a:off x="3072" y="1248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/>
              <a:r>
                <a:rPr lang="en-US" sz="1600"/>
                <a:t>A</a:t>
              </a:r>
            </a:p>
          </p:txBody>
        </p:sp>
        <p:sp>
          <p:nvSpPr>
            <p:cNvPr id="3095" name="Text Box 12"/>
            <p:cNvSpPr txBox="1">
              <a:spLocks noChangeArrowheads="1"/>
            </p:cNvSpPr>
            <p:nvPr/>
          </p:nvSpPr>
          <p:spPr bwMode="auto">
            <a:xfrm>
              <a:off x="3072" y="1440"/>
              <a:ext cx="1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/>
              <a:r>
                <a:rPr lang="en-US" sz="1600"/>
                <a:t>B</a:t>
              </a:r>
            </a:p>
          </p:txBody>
        </p:sp>
        <p:sp>
          <p:nvSpPr>
            <p:cNvPr id="3096" name="Text Box 13"/>
            <p:cNvSpPr txBox="1">
              <a:spLocks noChangeArrowheads="1"/>
            </p:cNvSpPr>
            <p:nvPr/>
          </p:nvSpPr>
          <p:spPr bwMode="auto">
            <a:xfrm>
              <a:off x="2974" y="1632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/>
              <a:r>
                <a:rPr lang="en-US" sz="1600"/>
                <a:t>Cin</a:t>
              </a:r>
            </a:p>
          </p:txBody>
        </p:sp>
        <p:sp>
          <p:nvSpPr>
            <p:cNvPr id="3097" name="Text Box 14"/>
            <p:cNvSpPr txBox="1">
              <a:spLocks noChangeArrowheads="1"/>
            </p:cNvSpPr>
            <p:nvPr/>
          </p:nvSpPr>
          <p:spPr bwMode="auto">
            <a:xfrm>
              <a:off x="4896" y="1536"/>
              <a:ext cx="3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/>
                <a:t>Cout</a:t>
              </a:r>
            </a:p>
          </p:txBody>
        </p:sp>
        <p:sp>
          <p:nvSpPr>
            <p:cNvPr id="3098" name="Text Box 15"/>
            <p:cNvSpPr txBox="1">
              <a:spLocks noChangeArrowheads="1"/>
            </p:cNvSpPr>
            <p:nvPr/>
          </p:nvSpPr>
          <p:spPr bwMode="auto">
            <a:xfrm>
              <a:off x="4896" y="1324"/>
              <a:ext cx="1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endParaRPr lang="en-US" sz="1600"/>
            </a:p>
          </p:txBody>
        </p:sp>
      </p:grpSp>
      <p:grpSp>
        <p:nvGrpSpPr>
          <p:cNvPr id="3080" name="Group 16"/>
          <p:cNvGrpSpPr>
            <a:grpSpLocks/>
          </p:cNvGrpSpPr>
          <p:nvPr/>
        </p:nvGrpSpPr>
        <p:grpSpPr bwMode="auto">
          <a:xfrm>
            <a:off x="827088" y="3686175"/>
            <a:ext cx="2630487" cy="2159000"/>
            <a:chOff x="1728" y="2462"/>
            <a:chExt cx="1680" cy="1378"/>
          </a:xfrm>
        </p:grpSpPr>
        <p:sp>
          <p:nvSpPr>
            <p:cNvPr id="3083" name="Line 17"/>
            <p:cNvSpPr>
              <a:spLocks noChangeShapeType="1"/>
            </p:cNvSpPr>
            <p:nvPr/>
          </p:nvSpPr>
          <p:spPr bwMode="auto">
            <a:xfrm flipV="1">
              <a:off x="1728" y="2592"/>
              <a:ext cx="1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18"/>
            <p:cNvSpPr>
              <a:spLocks noChangeShapeType="1"/>
            </p:cNvSpPr>
            <p:nvPr/>
          </p:nvSpPr>
          <p:spPr bwMode="auto">
            <a:xfrm>
              <a:off x="2592" y="2474"/>
              <a:ext cx="0" cy="1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19"/>
            <p:cNvSpPr>
              <a:spLocks noChangeArrowheads="1"/>
            </p:cNvSpPr>
            <p:nvPr/>
          </p:nvSpPr>
          <p:spPr bwMode="auto">
            <a:xfrm>
              <a:off x="1786" y="2462"/>
              <a:ext cx="1622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A	B	</a:t>
              </a:r>
              <a:r>
                <a:rPr lang="en-US" sz="1600" dirty="0" err="1">
                  <a:solidFill>
                    <a:srgbClr val="000000"/>
                  </a:solidFill>
                  <a:latin typeface="Comic Sans MS" pitchFamily="66" charset="0"/>
                </a:rPr>
                <a:t>Cin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</a:t>
              </a:r>
              <a:r>
                <a:rPr lang="en-US" sz="1600" dirty="0" err="1">
                  <a:solidFill>
                    <a:srgbClr val="000000"/>
                  </a:solidFill>
                  <a:latin typeface="Comic Sans MS" pitchFamily="66" charset="0"/>
                </a:rPr>
                <a:t>Cout</a:t>
              </a:r>
              <a:endParaRPr lang="en-US" sz="1600" dirty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0	    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1	   	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0	 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0	    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1	   	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0	 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1		   </a:t>
              </a:r>
            </a:p>
          </p:txBody>
        </p:sp>
        <p:sp>
          <p:nvSpPr>
            <p:cNvPr id="3086" name="Rectangle 20"/>
            <p:cNvSpPr>
              <a:spLocks noChangeArrowheads="1"/>
            </p:cNvSpPr>
            <p:nvPr/>
          </p:nvSpPr>
          <p:spPr bwMode="auto">
            <a:xfrm>
              <a:off x="2640" y="2592"/>
              <a:ext cx="9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3087" name="Rectangle 21"/>
            <p:cNvSpPr>
              <a:spLocks noChangeArrowheads="1"/>
            </p:cNvSpPr>
            <p:nvPr/>
          </p:nvSpPr>
          <p:spPr bwMode="auto">
            <a:xfrm>
              <a:off x="2928" y="2592"/>
              <a:ext cx="9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081" name="Rectangle 22"/>
          <p:cNvSpPr>
            <a:spLocks noChangeArrowheads="1"/>
          </p:cNvSpPr>
          <p:nvPr/>
        </p:nvSpPr>
        <p:spPr bwMode="auto">
          <a:xfrm>
            <a:off x="3757613" y="4913313"/>
            <a:ext cx="4932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>
                <a:latin typeface="Comic Sans MS" pitchFamily="66" charset="0"/>
              </a:rPr>
              <a:t>Cout = A' B Cin + A B' Cin + A B Cin' + A B Cin</a:t>
            </a:r>
          </a:p>
        </p:txBody>
      </p:sp>
      <p:sp>
        <p:nvSpPr>
          <p:cNvPr id="3082" name="Rectangle 23"/>
          <p:cNvSpPr>
            <a:spLocks noChangeArrowheads="1"/>
          </p:cNvSpPr>
          <p:nvPr/>
        </p:nvSpPr>
        <p:spPr bwMode="auto">
          <a:xfrm>
            <a:off x="3757613" y="4522788"/>
            <a:ext cx="498316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    = A'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+ A'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+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+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</p:txBody>
      </p:sp>
      <p:graphicFrame>
        <p:nvGraphicFramePr>
          <p:cNvPr id="3074" name="Object 24"/>
          <p:cNvGraphicFramePr>
            <a:graphicFrameLocks noChangeAspect="1"/>
          </p:cNvGraphicFramePr>
          <p:nvPr/>
        </p:nvGraphicFramePr>
        <p:xfrm>
          <a:off x="3810000" y="44196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3" imgW="139680" imgH="152280" progId="Equation.3">
                  <p:embed/>
                </p:oleObj>
              </mc:Choice>
              <mc:Fallback>
                <p:oleObj name="Equation" r:id="rId3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5"/>
          <p:cNvGraphicFramePr>
            <a:graphicFrameLocks noChangeAspect="1"/>
          </p:cNvGraphicFramePr>
          <p:nvPr/>
        </p:nvGraphicFramePr>
        <p:xfrm>
          <a:off x="7924800" y="27432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5" imgW="139680" imgH="152280" progId="Equation.3">
                  <p:embed/>
                </p:oleObj>
              </mc:Choice>
              <mc:Fallback>
                <p:oleObj name="Equation" r:id="rId5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7432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6"/>
          <p:cNvGraphicFramePr>
            <a:graphicFrameLocks noChangeAspect="1"/>
          </p:cNvGraphicFramePr>
          <p:nvPr/>
        </p:nvGraphicFramePr>
        <p:xfrm>
          <a:off x="2286000" y="3657600"/>
          <a:ext cx="209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6" imgW="139680" imgH="152280" progId="Equation.3">
                  <p:embed/>
                </p:oleObj>
              </mc:Choice>
              <mc:Fallback>
                <p:oleObj name="Equation" r:id="rId6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0"/>
                        <a:ext cx="2095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3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Apply the theorems to simplify expressions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sz="2400" dirty="0"/>
              <a:t>The theorems of Boolean algebra can simplify Boolean expressions</a:t>
            </a:r>
          </a:p>
          <a:p>
            <a:pPr marL="750888" lvl="1" indent="-288925" defTabSz="927100"/>
            <a:r>
              <a:rPr lang="en-US" dirty="0"/>
              <a:t>The </a:t>
            </a:r>
            <a:r>
              <a:rPr lang="en-US" dirty="0" err="1"/>
              <a:t>Cout</a:t>
            </a:r>
            <a:r>
              <a:rPr lang="en-US" dirty="0"/>
              <a:t> function is used as an example here, but the same rules apply to any function.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304800" y="3168650"/>
            <a:ext cx="8942548" cy="341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/>
          <a:p>
            <a:pPr defTabSz="901700" eaLnBrk="0" hangingPunct="0"/>
            <a:r>
              <a:rPr lang="en-US" sz="1800" dirty="0" err="1">
                <a:latin typeface="Comic Sans MS" pitchFamily="66" charset="0"/>
              </a:rPr>
              <a:t>Cout</a:t>
            </a:r>
            <a:r>
              <a:rPr lang="en-US" sz="1800" dirty="0">
                <a:latin typeface="Comic Sans MS" pitchFamily="66" charset="0"/>
              </a:rPr>
              <a:t> 		=  A'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+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+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+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(</a:t>
            </a:r>
            <a:r>
              <a:rPr lang="en-US" sz="1800" dirty="0" err="1">
                <a:latin typeface="Comic Sans MS" pitchFamily="66" charset="0"/>
              </a:rPr>
              <a:t>Idempotency</a:t>
            </a:r>
            <a:r>
              <a:rPr lang="en-US" sz="1800" dirty="0">
                <a:latin typeface="Comic Sans MS" pitchFamily="66" charset="0"/>
              </a:rPr>
              <a:t>)	=  A'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(Commutative)	=  A'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dirty="0">
                <a:latin typeface="Comic Sans MS" pitchFamily="66" charset="0"/>
              </a:rPr>
              <a:t>(Distributive) </a:t>
            </a:r>
            <a:r>
              <a:rPr lang="en-US" sz="1800" dirty="0">
                <a:latin typeface="Comic Sans MS" pitchFamily="66" charset="0"/>
              </a:rPr>
              <a:t>	=  (A' + A)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(Inverse)	=  (1)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(</a:t>
            </a:r>
            <a:r>
              <a:rPr lang="en-US" sz="1800" dirty="0" err="1">
                <a:latin typeface="Comic Sans MS" pitchFamily="66" charset="0"/>
              </a:rPr>
              <a:t>Idempotency</a:t>
            </a:r>
            <a:r>
              <a:rPr lang="en-US" sz="1800" dirty="0">
                <a:latin typeface="Comic Sans MS" pitchFamily="66" charset="0"/>
              </a:rPr>
              <a:t>)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dirty="0">
                <a:latin typeface="Comic Sans MS" pitchFamily="66" charset="0"/>
              </a:rPr>
              <a:t>(Commutative)</a:t>
            </a:r>
            <a:r>
              <a:rPr lang="en-US" sz="1800" dirty="0">
                <a:latin typeface="Comic Sans MS" pitchFamily="66" charset="0"/>
              </a:rPr>
              <a:t>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B'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(Distributive)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(B' + B)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(Inverse)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(1)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 +  A B </a:t>
            </a:r>
            <a:r>
              <a:rPr lang="en-US" sz="1800" dirty="0" err="1">
                <a:latin typeface="Comic Sans MS" pitchFamily="66" charset="0"/>
              </a:rPr>
              <a:t>Cin</a:t>
            </a:r>
            <a:endParaRPr lang="en-US" sz="1800" dirty="0">
              <a:latin typeface="Comic Sans MS" pitchFamily="66" charset="0"/>
            </a:endParaRP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(</a:t>
            </a:r>
            <a:r>
              <a:rPr lang="en-US" sz="1800" dirty="0" err="1">
                <a:latin typeface="Comic Sans MS" pitchFamily="66" charset="0"/>
              </a:rPr>
              <a:t>Distrivutive</a:t>
            </a:r>
            <a:r>
              <a:rPr lang="en-US" sz="1800" dirty="0">
                <a:latin typeface="Comic Sans MS" pitchFamily="66" charset="0"/>
              </a:rPr>
              <a:t>)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(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' + 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)</a:t>
            </a: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(Inverse)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(1)</a:t>
            </a:r>
          </a:p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		=  B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</a:t>
            </a:r>
            <a:r>
              <a:rPr lang="en-US" sz="1800" dirty="0" err="1">
                <a:latin typeface="Comic Sans MS" pitchFamily="66" charset="0"/>
              </a:rPr>
              <a:t>Cin</a:t>
            </a:r>
            <a:r>
              <a:rPr lang="en-US" sz="1800" dirty="0">
                <a:latin typeface="Comic Sans MS" pitchFamily="66" charset="0"/>
              </a:rPr>
              <a:t>  +  A B </a:t>
            </a:r>
          </a:p>
        </p:txBody>
      </p:sp>
    </p:spTree>
    <p:extLst>
      <p:ext uri="{BB962C8B-B14F-4D97-AF65-F5344CB8AC3E}">
        <p14:creationId xmlns:p14="http://schemas.microsoft.com/office/powerpoint/2010/main" val="31439369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voltage is associated with 0s </a:t>
            </a:r>
          </a:p>
          <a:p>
            <a:r>
              <a:rPr lang="en-US" dirty="0"/>
              <a:t>High voltage is associated with 1s</a:t>
            </a:r>
          </a:p>
          <a:p>
            <a:r>
              <a:rPr lang="en-US" dirty="0"/>
              <a:t>The actual voltage values may differ from </a:t>
            </a:r>
            <a:br>
              <a:rPr lang="en-US" dirty="0"/>
            </a:br>
            <a:r>
              <a:rPr lang="en-US" dirty="0"/>
              <a:t>system to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603183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921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>
              <a:tabLst>
                <a:tab pos="1195388" algn="l"/>
                <a:tab pos="2114550" algn="l"/>
                <a:tab pos="2857500" algn="l"/>
              </a:tabLst>
            </a:pPr>
            <a:endParaRPr lang="en-US" sz="2400" dirty="0"/>
          </a:p>
          <a:p>
            <a:pPr marL="347663" indent="-347663" defTabSz="927100" eaLnBrk="1" hangingPunct="1">
              <a:tabLst>
                <a:tab pos="1195388" algn="l"/>
                <a:tab pos="2114550" algn="l"/>
                <a:tab pos="2857500" algn="l"/>
              </a:tabLst>
            </a:pPr>
            <a:r>
              <a:rPr lang="en-US" sz="2400" dirty="0"/>
              <a:t>NOT	X'	X	~X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47663" indent="-347663" defTabSz="927100" eaLnBrk="1" hangingPunct="1">
              <a:tabLst>
                <a:tab pos="1195388" algn="l"/>
                <a:tab pos="2114550" algn="l"/>
                <a:tab pos="2857500" algn="l"/>
              </a:tabLst>
            </a:pPr>
            <a:r>
              <a:rPr lang="en-US" sz="2400" dirty="0"/>
              <a:t>AND	X • Y		X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Y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47663" indent="-347663" defTabSz="927100" eaLnBrk="1" hangingPunct="1">
              <a:tabLst>
                <a:tab pos="1195388" algn="l"/>
                <a:tab pos="2114550" algn="l"/>
                <a:tab pos="2857500" algn="l"/>
              </a:tabLst>
            </a:pPr>
            <a:r>
              <a:rPr lang="en-US" sz="2400" dirty="0"/>
              <a:t>OR	X + Y		X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Y</a:t>
            </a:r>
          </a:p>
        </p:txBody>
      </p:sp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4876800" y="1981200"/>
            <a:ext cx="3557588" cy="3200400"/>
            <a:chOff x="2919" y="940"/>
            <a:chExt cx="2241" cy="1998"/>
          </a:xfrm>
        </p:grpSpPr>
        <p:grpSp>
          <p:nvGrpSpPr>
            <p:cNvPr id="26630" name="Group 3"/>
            <p:cNvGrpSpPr>
              <a:grpSpLocks/>
            </p:cNvGrpSpPr>
            <p:nvPr/>
          </p:nvGrpSpPr>
          <p:grpSpPr bwMode="auto">
            <a:xfrm>
              <a:off x="4367" y="1461"/>
              <a:ext cx="793" cy="711"/>
              <a:chOff x="4076" y="1160"/>
              <a:chExt cx="804" cy="720"/>
            </a:xfrm>
          </p:grpSpPr>
          <p:sp>
            <p:nvSpPr>
              <p:cNvPr id="26650" name="Line 4"/>
              <p:cNvSpPr>
                <a:spLocks noChangeShapeType="1"/>
              </p:cNvSpPr>
              <p:nvPr/>
            </p:nvSpPr>
            <p:spPr bwMode="auto">
              <a:xfrm>
                <a:off x="4076" y="1304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1" name="Line 5"/>
              <p:cNvSpPr>
                <a:spLocks noChangeShapeType="1"/>
              </p:cNvSpPr>
              <p:nvPr/>
            </p:nvSpPr>
            <p:spPr bwMode="auto">
              <a:xfrm>
                <a:off x="4648" y="1188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2" name="Rectangle 6"/>
              <p:cNvSpPr>
                <a:spLocks noChangeArrowheads="1"/>
              </p:cNvSpPr>
              <p:nvPr/>
            </p:nvSpPr>
            <p:spPr bwMode="auto">
              <a:xfrm>
                <a:off x="4120" y="1160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0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0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0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1</a:t>
                </a:r>
              </a:p>
            </p:txBody>
          </p:sp>
        </p:grpSp>
        <p:grpSp>
          <p:nvGrpSpPr>
            <p:cNvPr id="26631" name="Group 7"/>
            <p:cNvGrpSpPr>
              <a:grpSpLocks/>
            </p:cNvGrpSpPr>
            <p:nvPr/>
          </p:nvGrpSpPr>
          <p:grpSpPr bwMode="auto">
            <a:xfrm>
              <a:off x="4470" y="940"/>
              <a:ext cx="540" cy="458"/>
              <a:chOff x="4180" y="632"/>
              <a:chExt cx="548" cy="464"/>
            </a:xfrm>
          </p:grpSpPr>
          <p:sp>
            <p:nvSpPr>
              <p:cNvPr id="26647" name="Line 8"/>
              <p:cNvSpPr>
                <a:spLocks noChangeShapeType="1"/>
              </p:cNvSpPr>
              <p:nvPr/>
            </p:nvSpPr>
            <p:spPr bwMode="auto">
              <a:xfrm>
                <a:off x="4180" y="768"/>
                <a:ext cx="5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Line 9"/>
              <p:cNvSpPr>
                <a:spLocks noChangeShapeType="1"/>
              </p:cNvSpPr>
              <p:nvPr/>
            </p:nvSpPr>
            <p:spPr bwMode="auto">
              <a:xfrm>
                <a:off x="4424" y="636"/>
                <a:ext cx="0" cy="3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9" name="Rectangle 10"/>
              <p:cNvSpPr>
                <a:spLocks noChangeArrowheads="1"/>
              </p:cNvSpPr>
              <p:nvPr/>
            </p:nvSpPr>
            <p:spPr bwMode="auto">
              <a:xfrm>
                <a:off x="4224" y="632"/>
                <a:ext cx="504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</a:t>
                </a:r>
              </a:p>
            </p:txBody>
          </p:sp>
        </p:grpSp>
        <p:grpSp>
          <p:nvGrpSpPr>
            <p:cNvPr id="26632" name="Group 11"/>
            <p:cNvGrpSpPr>
              <a:grpSpLocks/>
            </p:cNvGrpSpPr>
            <p:nvPr/>
          </p:nvGrpSpPr>
          <p:grpSpPr bwMode="auto">
            <a:xfrm>
              <a:off x="4359" y="2227"/>
              <a:ext cx="793" cy="711"/>
              <a:chOff x="4068" y="1936"/>
              <a:chExt cx="804" cy="720"/>
            </a:xfrm>
          </p:grpSpPr>
          <p:sp>
            <p:nvSpPr>
              <p:cNvPr id="26644" name="Line 12"/>
              <p:cNvSpPr>
                <a:spLocks noChangeShapeType="1"/>
              </p:cNvSpPr>
              <p:nvPr/>
            </p:nvSpPr>
            <p:spPr bwMode="auto">
              <a:xfrm>
                <a:off x="4068" y="2080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" name="Line 13"/>
              <p:cNvSpPr>
                <a:spLocks noChangeShapeType="1"/>
              </p:cNvSpPr>
              <p:nvPr/>
            </p:nvSpPr>
            <p:spPr bwMode="auto">
              <a:xfrm>
                <a:off x="4640" y="1964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Rectangle 14"/>
              <p:cNvSpPr>
                <a:spLocks noChangeArrowheads="1"/>
              </p:cNvSpPr>
              <p:nvPr/>
            </p:nvSpPr>
            <p:spPr bwMode="auto">
              <a:xfrm>
                <a:off x="4112" y="1936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0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1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1</a:t>
                </a:r>
              </a:p>
            </p:txBody>
          </p:sp>
        </p:grpSp>
        <p:pic>
          <p:nvPicPr>
            <p:cNvPr id="26633" name="Picture 1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" y="2353"/>
              <a:ext cx="73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" y="1635"/>
              <a:ext cx="74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5" name="Picture 1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2" y="1003"/>
              <a:ext cx="54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6" name="Rectangle 18"/>
            <p:cNvSpPr>
              <a:spLocks noChangeArrowheads="1"/>
            </p:cNvSpPr>
            <p:nvPr/>
          </p:nvSpPr>
          <p:spPr bwMode="auto">
            <a:xfrm>
              <a:off x="3038" y="1042"/>
              <a:ext cx="21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6637" name="Rectangle 19"/>
            <p:cNvSpPr>
              <a:spLocks noChangeArrowheads="1"/>
            </p:cNvSpPr>
            <p:nvPr/>
          </p:nvSpPr>
          <p:spPr bwMode="auto">
            <a:xfrm>
              <a:off x="3748" y="1050"/>
              <a:ext cx="17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sp>
          <p:nvSpPr>
            <p:cNvPr id="26638" name="Rectangle 20"/>
            <p:cNvSpPr>
              <a:spLocks noChangeArrowheads="1"/>
            </p:cNvSpPr>
            <p:nvPr/>
          </p:nvSpPr>
          <p:spPr bwMode="auto">
            <a:xfrm>
              <a:off x="2919" y="1619"/>
              <a:ext cx="2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6639" name="Rectangle 21"/>
            <p:cNvSpPr>
              <a:spLocks noChangeArrowheads="1"/>
            </p:cNvSpPr>
            <p:nvPr/>
          </p:nvSpPr>
          <p:spPr bwMode="auto">
            <a:xfrm>
              <a:off x="2935" y="2346"/>
              <a:ext cx="2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6640" name="Rectangle 22"/>
            <p:cNvSpPr>
              <a:spLocks noChangeArrowheads="1"/>
            </p:cNvSpPr>
            <p:nvPr/>
          </p:nvSpPr>
          <p:spPr bwMode="auto">
            <a:xfrm>
              <a:off x="2927" y="1769"/>
              <a:ext cx="17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sp>
          <p:nvSpPr>
            <p:cNvPr id="26641" name="Rectangle 23"/>
            <p:cNvSpPr>
              <a:spLocks noChangeArrowheads="1"/>
            </p:cNvSpPr>
            <p:nvPr/>
          </p:nvSpPr>
          <p:spPr bwMode="auto">
            <a:xfrm>
              <a:off x="2935" y="2519"/>
              <a:ext cx="17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sp>
          <p:nvSpPr>
            <p:cNvPr id="26642" name="Rectangle 24"/>
            <p:cNvSpPr>
              <a:spLocks noChangeArrowheads="1"/>
            </p:cNvSpPr>
            <p:nvPr/>
          </p:nvSpPr>
          <p:spPr bwMode="auto">
            <a:xfrm>
              <a:off x="3843" y="1737"/>
              <a:ext cx="3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  <p:sp>
          <p:nvSpPr>
            <p:cNvPr id="26643" name="Rectangle 25"/>
            <p:cNvSpPr>
              <a:spLocks noChangeArrowheads="1"/>
            </p:cNvSpPr>
            <p:nvPr/>
          </p:nvSpPr>
          <p:spPr bwMode="auto">
            <a:xfrm>
              <a:off x="3835" y="2432"/>
              <a:ext cx="3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</p:grpSp>
      <p:sp>
        <p:nvSpPr>
          <p:cNvPr id="26627" name="Line 26"/>
          <p:cNvSpPr>
            <a:spLocks noChangeShapeType="1"/>
          </p:cNvSpPr>
          <p:nvPr/>
        </p:nvSpPr>
        <p:spPr bwMode="auto">
          <a:xfrm>
            <a:off x="2667000" y="205740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85162679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and Inverters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draw inverters explicitly, a common practice is to add “bubbles” to the inputs or outputs of a gate to cause the logic value on that input line or output line to be inverted.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01" y="4267200"/>
            <a:ext cx="6827398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6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2514600" y="1384300"/>
            <a:ext cx="3670300" cy="4864100"/>
            <a:chOff x="1365" y="995"/>
            <a:chExt cx="2312" cy="3064"/>
          </a:xfrm>
        </p:grpSpPr>
        <p:sp>
          <p:nvSpPr>
            <p:cNvPr id="27656" name="Rectangle 3"/>
            <p:cNvSpPr>
              <a:spLocks noChangeArrowheads="1"/>
            </p:cNvSpPr>
            <p:nvPr/>
          </p:nvSpPr>
          <p:spPr bwMode="auto">
            <a:xfrm>
              <a:off x="1381" y="1114"/>
              <a:ext cx="2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7657" name="Rectangle 4"/>
            <p:cNvSpPr>
              <a:spLocks noChangeArrowheads="1"/>
            </p:cNvSpPr>
            <p:nvPr/>
          </p:nvSpPr>
          <p:spPr bwMode="auto">
            <a:xfrm>
              <a:off x="1381" y="1279"/>
              <a:ext cx="17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sp>
          <p:nvSpPr>
            <p:cNvPr id="27658" name="Rectangle 5"/>
            <p:cNvSpPr>
              <a:spLocks noChangeArrowheads="1"/>
            </p:cNvSpPr>
            <p:nvPr/>
          </p:nvSpPr>
          <p:spPr bwMode="auto">
            <a:xfrm>
              <a:off x="2320" y="1208"/>
              <a:ext cx="3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  <p:pic>
          <p:nvPicPr>
            <p:cNvPr id="27659" name="Picture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" y="1121"/>
              <a:ext cx="765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60" name="Group 7"/>
            <p:cNvGrpSpPr>
              <a:grpSpLocks/>
            </p:cNvGrpSpPr>
            <p:nvPr/>
          </p:nvGrpSpPr>
          <p:grpSpPr bwMode="auto">
            <a:xfrm>
              <a:off x="2884" y="995"/>
              <a:ext cx="793" cy="711"/>
              <a:chOff x="2572" y="512"/>
              <a:chExt cx="804" cy="720"/>
            </a:xfrm>
          </p:grpSpPr>
          <p:sp>
            <p:nvSpPr>
              <p:cNvPr id="27685" name="Line 8"/>
              <p:cNvSpPr>
                <a:spLocks noChangeShapeType="1"/>
              </p:cNvSpPr>
              <p:nvPr/>
            </p:nvSpPr>
            <p:spPr bwMode="auto">
              <a:xfrm>
                <a:off x="2572" y="65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Line 9"/>
              <p:cNvSpPr>
                <a:spLocks noChangeShapeType="1"/>
              </p:cNvSpPr>
              <p:nvPr/>
            </p:nvSpPr>
            <p:spPr bwMode="auto">
              <a:xfrm>
                <a:off x="3144" y="54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Rectangle 10"/>
              <p:cNvSpPr>
                <a:spLocks noChangeArrowheads="1"/>
              </p:cNvSpPr>
              <p:nvPr/>
            </p:nvSpPr>
            <p:spPr bwMode="auto">
              <a:xfrm>
                <a:off x="2616" y="51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1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0</a:t>
                </a:r>
              </a:p>
            </p:txBody>
          </p:sp>
        </p:grpSp>
        <p:grpSp>
          <p:nvGrpSpPr>
            <p:cNvPr id="27661" name="Group 11"/>
            <p:cNvGrpSpPr>
              <a:grpSpLocks/>
            </p:cNvGrpSpPr>
            <p:nvPr/>
          </p:nvGrpSpPr>
          <p:grpSpPr bwMode="auto">
            <a:xfrm>
              <a:off x="2876" y="1753"/>
              <a:ext cx="793" cy="711"/>
              <a:chOff x="2564" y="1376"/>
              <a:chExt cx="804" cy="720"/>
            </a:xfrm>
          </p:grpSpPr>
          <p:sp>
            <p:nvSpPr>
              <p:cNvPr id="27682" name="Line 12"/>
              <p:cNvSpPr>
                <a:spLocks noChangeShapeType="1"/>
              </p:cNvSpPr>
              <p:nvPr/>
            </p:nvSpPr>
            <p:spPr bwMode="auto">
              <a:xfrm>
                <a:off x="2564" y="1520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Line 13"/>
              <p:cNvSpPr>
                <a:spLocks noChangeShapeType="1"/>
              </p:cNvSpPr>
              <p:nvPr/>
            </p:nvSpPr>
            <p:spPr bwMode="auto">
              <a:xfrm>
                <a:off x="3136" y="1404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Rectangle 14"/>
              <p:cNvSpPr>
                <a:spLocks noChangeArrowheads="1"/>
              </p:cNvSpPr>
              <p:nvPr/>
            </p:nvSpPr>
            <p:spPr bwMode="auto">
              <a:xfrm>
                <a:off x="2608" y="1376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0	1</a:t>
                </a:r>
                <a:b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1	0</a:t>
                </a:r>
                <a:b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0	0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1	0</a:t>
                </a:r>
              </a:p>
            </p:txBody>
          </p:sp>
        </p:grpSp>
        <p:sp>
          <p:nvSpPr>
            <p:cNvPr id="27662" name="Rectangle 15"/>
            <p:cNvSpPr>
              <a:spLocks noChangeArrowheads="1"/>
            </p:cNvSpPr>
            <p:nvPr/>
          </p:nvSpPr>
          <p:spPr bwMode="auto">
            <a:xfrm>
              <a:off x="2296" y="1998"/>
              <a:ext cx="3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  <p:sp>
          <p:nvSpPr>
            <p:cNvPr id="27663" name="Rectangle 16"/>
            <p:cNvSpPr>
              <a:spLocks noChangeArrowheads="1"/>
            </p:cNvSpPr>
            <p:nvPr/>
          </p:nvSpPr>
          <p:spPr bwMode="auto">
            <a:xfrm>
              <a:off x="1365" y="1888"/>
              <a:ext cx="2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7664" name="Rectangle 17"/>
            <p:cNvSpPr>
              <a:spLocks noChangeArrowheads="1"/>
            </p:cNvSpPr>
            <p:nvPr/>
          </p:nvSpPr>
          <p:spPr bwMode="auto">
            <a:xfrm>
              <a:off x="1365" y="2093"/>
              <a:ext cx="17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pic>
          <p:nvPicPr>
            <p:cNvPr id="27665" name="Picture 1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" y="1935"/>
              <a:ext cx="75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6" name="Rectangle 19"/>
            <p:cNvSpPr>
              <a:spLocks noChangeArrowheads="1"/>
            </p:cNvSpPr>
            <p:nvPr/>
          </p:nvSpPr>
          <p:spPr bwMode="auto">
            <a:xfrm>
              <a:off x="1404" y="2701"/>
              <a:ext cx="21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7667" name="Rectangle 20"/>
            <p:cNvSpPr>
              <a:spLocks noChangeArrowheads="1"/>
            </p:cNvSpPr>
            <p:nvPr/>
          </p:nvSpPr>
          <p:spPr bwMode="auto">
            <a:xfrm>
              <a:off x="1412" y="2891"/>
              <a:ext cx="17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  <p:sp>
          <p:nvSpPr>
            <p:cNvPr id="27668" name="Rectangle 21"/>
            <p:cNvSpPr>
              <a:spLocks noChangeArrowheads="1"/>
            </p:cNvSpPr>
            <p:nvPr/>
          </p:nvSpPr>
          <p:spPr bwMode="auto">
            <a:xfrm>
              <a:off x="2272" y="2812"/>
              <a:ext cx="3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  <p:grpSp>
          <p:nvGrpSpPr>
            <p:cNvPr id="27669" name="Group 22"/>
            <p:cNvGrpSpPr>
              <a:grpSpLocks/>
            </p:cNvGrpSpPr>
            <p:nvPr/>
          </p:nvGrpSpPr>
          <p:grpSpPr bwMode="auto">
            <a:xfrm>
              <a:off x="2876" y="3349"/>
              <a:ext cx="793" cy="710"/>
              <a:chOff x="2564" y="3112"/>
              <a:chExt cx="804" cy="720"/>
            </a:xfrm>
          </p:grpSpPr>
          <p:sp>
            <p:nvSpPr>
              <p:cNvPr id="27679" name="Line 23"/>
              <p:cNvSpPr>
                <a:spLocks noChangeShapeType="1"/>
              </p:cNvSpPr>
              <p:nvPr/>
            </p:nvSpPr>
            <p:spPr bwMode="auto">
              <a:xfrm>
                <a:off x="2564" y="325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0" name="Line 24"/>
              <p:cNvSpPr>
                <a:spLocks noChangeShapeType="1"/>
              </p:cNvSpPr>
              <p:nvPr/>
            </p:nvSpPr>
            <p:spPr bwMode="auto">
              <a:xfrm>
                <a:off x="3136" y="314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1" name="Rectangle 25"/>
              <p:cNvSpPr>
                <a:spLocks noChangeArrowheads="1"/>
              </p:cNvSpPr>
              <p:nvPr/>
            </p:nvSpPr>
            <p:spPr bwMode="auto">
              <a:xfrm>
                <a:off x="2608" y="311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0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0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1</a:t>
                </a:r>
              </a:p>
            </p:txBody>
          </p:sp>
        </p:grpSp>
        <p:grpSp>
          <p:nvGrpSpPr>
            <p:cNvPr id="27670" name="Group 26"/>
            <p:cNvGrpSpPr>
              <a:grpSpLocks/>
            </p:cNvGrpSpPr>
            <p:nvPr/>
          </p:nvGrpSpPr>
          <p:grpSpPr bwMode="auto">
            <a:xfrm>
              <a:off x="2876" y="2614"/>
              <a:ext cx="793" cy="711"/>
              <a:chOff x="2564" y="2272"/>
              <a:chExt cx="804" cy="720"/>
            </a:xfrm>
          </p:grpSpPr>
          <p:sp>
            <p:nvSpPr>
              <p:cNvPr id="27676" name="Line 27"/>
              <p:cNvSpPr>
                <a:spLocks noChangeShapeType="1"/>
              </p:cNvSpPr>
              <p:nvPr/>
            </p:nvSpPr>
            <p:spPr bwMode="auto">
              <a:xfrm>
                <a:off x="2564" y="241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7" name="Line 28"/>
              <p:cNvSpPr>
                <a:spLocks noChangeShapeType="1"/>
              </p:cNvSpPr>
              <p:nvPr/>
            </p:nvSpPr>
            <p:spPr bwMode="auto">
              <a:xfrm>
                <a:off x="3136" y="230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8" name="Rectangle 29"/>
              <p:cNvSpPr>
                <a:spLocks noChangeArrowheads="1"/>
              </p:cNvSpPr>
              <p:nvPr/>
            </p:nvSpPr>
            <p:spPr bwMode="auto">
              <a:xfrm>
                <a:off x="2608" y="227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X	Y	Z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0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1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1</a:t>
                </a:r>
              </a:p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0</a:t>
                </a:r>
              </a:p>
            </p:txBody>
          </p:sp>
        </p:grpSp>
        <p:sp>
          <p:nvSpPr>
            <p:cNvPr id="27671" name="Rectangle 30"/>
            <p:cNvSpPr>
              <a:spLocks noChangeArrowheads="1"/>
            </p:cNvSpPr>
            <p:nvPr/>
          </p:nvSpPr>
          <p:spPr bwMode="auto">
            <a:xfrm>
              <a:off x="2280" y="3578"/>
              <a:ext cx="3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</a:p>
          </p:txBody>
        </p:sp>
        <p:pic>
          <p:nvPicPr>
            <p:cNvPr id="27672" name="Picture 3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2740"/>
              <a:ext cx="68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3" name="Picture 32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" y="3507"/>
              <a:ext cx="73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4" name="Rectangle 33"/>
            <p:cNvSpPr>
              <a:spLocks noChangeArrowheads="1"/>
            </p:cNvSpPr>
            <p:nvPr/>
          </p:nvSpPr>
          <p:spPr bwMode="auto">
            <a:xfrm>
              <a:off x="1373" y="3475"/>
              <a:ext cx="2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27675" name="Rectangle 34"/>
            <p:cNvSpPr>
              <a:spLocks noChangeArrowheads="1"/>
            </p:cNvSpPr>
            <p:nvPr/>
          </p:nvSpPr>
          <p:spPr bwMode="auto">
            <a:xfrm>
              <a:off x="1365" y="3641"/>
              <a:ext cx="17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Y</a:t>
              </a:r>
            </a:p>
          </p:txBody>
        </p:sp>
      </p:grpSp>
      <p:sp>
        <p:nvSpPr>
          <p:cNvPr id="27651" name="Rectangle 35"/>
          <p:cNvSpPr>
            <a:spLocks noChangeArrowheads="1"/>
          </p:cNvSpPr>
          <p:nvPr/>
        </p:nvSpPr>
        <p:spPr bwMode="auto">
          <a:xfrm>
            <a:off x="6100763" y="3886200"/>
            <a:ext cx="3043237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X </a:t>
            </a: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xor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 Y = X Y' + X' Y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X or Y but not both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("inequality", "difference")</a:t>
            </a:r>
          </a:p>
        </p:txBody>
      </p:sp>
      <p:sp>
        <p:nvSpPr>
          <p:cNvPr id="27652" name="Rectangle 36"/>
          <p:cNvSpPr>
            <a:spLocks noChangeArrowheads="1"/>
          </p:cNvSpPr>
          <p:nvPr/>
        </p:nvSpPr>
        <p:spPr bwMode="auto">
          <a:xfrm>
            <a:off x="6019800" y="5181600"/>
            <a:ext cx="328136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X </a:t>
            </a: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xnor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 Y = X Y + X' Y'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X and Y are the same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("equality", "coincidence")</a:t>
            </a:r>
          </a:p>
        </p:txBody>
      </p:sp>
      <p:sp>
        <p:nvSpPr>
          <p:cNvPr id="27653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Logic Gates</a:t>
            </a:r>
          </a:p>
        </p:txBody>
      </p:sp>
      <p:sp>
        <p:nvSpPr>
          <p:cNvPr id="27654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NAND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NOR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XOR</a:t>
            </a:r>
            <a:br>
              <a:rPr lang="en-US" sz="2400" dirty="0"/>
            </a:br>
            <a:r>
              <a:rPr lang="en-US" sz="2400" dirty="0"/>
              <a:t>  X </a:t>
            </a:r>
            <a:r>
              <a:rPr lang="en-US" sz="2400" dirty="0">
                <a:latin typeface="Symbol" pitchFamily="18" charset="2"/>
              </a:rPr>
              <a:t></a:t>
            </a:r>
            <a:r>
              <a:rPr lang="en-US" sz="2400" dirty="0"/>
              <a:t>Y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XNOR</a:t>
            </a:r>
            <a:br>
              <a:rPr lang="en-US" sz="2400" dirty="0"/>
            </a:br>
            <a:r>
              <a:rPr lang="en-US" sz="2400" dirty="0"/>
              <a:t>  X </a:t>
            </a:r>
            <a:r>
              <a:rPr lang="en-US" sz="2400" dirty="0">
                <a:latin typeface="Symbol" pitchFamily="18" charset="2"/>
              </a:rPr>
              <a:t></a:t>
            </a:r>
            <a:r>
              <a:rPr lang="en-US" sz="2400" dirty="0"/>
              <a:t> Y</a:t>
            </a:r>
          </a:p>
        </p:txBody>
      </p:sp>
      <p:sp>
        <p:nvSpPr>
          <p:cNvPr id="27655" name="Line 39"/>
          <p:cNvSpPr>
            <a:spLocks noChangeShapeType="1"/>
          </p:cNvSpPr>
          <p:nvPr/>
        </p:nvSpPr>
        <p:spPr bwMode="auto">
          <a:xfrm>
            <a:off x="8382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702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Adder, Part 2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 for Sum (shown without </a:t>
            </a:r>
            <a:r>
              <a:rPr lang="en-US" dirty="0" err="1"/>
              <a:t>Cin</a:t>
            </a:r>
            <a:r>
              <a:rPr lang="en-US" dirty="0"/>
              <a:t>)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114800" y="2553948"/>
            <a:ext cx="2091369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 dirty="0">
                <a:latin typeface="Comic Sans MS" pitchFamily="66" charset="0"/>
              </a:rPr>
              <a:t>Sum = A' B + A B’</a:t>
            </a: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47" y="4047026"/>
            <a:ext cx="5775033" cy="220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644774" y="2392524"/>
            <a:ext cx="3449675" cy="2916555"/>
            <a:chOff x="164102" y="4495799"/>
            <a:chExt cx="3449675" cy="2916555"/>
          </a:xfrm>
        </p:grpSpPr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164102" y="4699479"/>
              <a:ext cx="15895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066800" y="4514601"/>
              <a:ext cx="0" cy="10606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54916" y="4495799"/>
              <a:ext cx="3358861" cy="2916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A	B	Sum	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	    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	   	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	 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296151" y="4699479"/>
              <a:ext cx="150314" cy="1654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616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Adder,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 for </a:t>
            </a:r>
            <a:r>
              <a:rPr lang="en-US" dirty="0" err="1"/>
              <a:t>Cout</a:t>
            </a:r>
            <a:r>
              <a:rPr lang="en-US" dirty="0"/>
              <a:t> (shown without </a:t>
            </a:r>
            <a:r>
              <a:rPr lang="en-US" dirty="0" err="1"/>
              <a:t>Cin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85800" y="2219325"/>
            <a:ext cx="2630487" cy="2159000"/>
            <a:chOff x="609600" y="1545976"/>
            <a:chExt cx="2630487" cy="2159000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700414" y="1545976"/>
              <a:ext cx="2539673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A	B	</a:t>
              </a:r>
              <a:r>
                <a:rPr lang="en-US" sz="1600" dirty="0" err="1">
                  <a:solidFill>
                    <a:srgbClr val="000000"/>
                  </a:solidFill>
                  <a:latin typeface="Comic Sans MS" pitchFamily="66" charset="0"/>
                </a:rPr>
                <a:t>Cout</a:t>
              </a:r>
              <a:endParaRPr lang="en-US" sz="1600" dirty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	    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	    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	   	   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		   </a:t>
              </a:r>
            </a:p>
          </p:txBody>
        </p:sp>
        <p:sp>
          <p:nvSpPr>
            <p:cNvPr id="5" name="Line 17"/>
            <p:cNvSpPr>
              <a:spLocks noChangeShapeType="1"/>
            </p:cNvSpPr>
            <p:nvPr/>
          </p:nvSpPr>
          <p:spPr bwMode="auto">
            <a:xfrm flipV="1">
              <a:off x="609600" y="1749655"/>
              <a:ext cx="15837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1524000" y="1564777"/>
              <a:ext cx="0" cy="10606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678486" y="1749655"/>
              <a:ext cx="150314" cy="1654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endParaRPr lang="en-US" sz="16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757613" y="2609850"/>
            <a:ext cx="1310706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 dirty="0" err="1">
                <a:latin typeface="Comic Sans MS" pitchFamily="66" charset="0"/>
              </a:rPr>
              <a:t>Cout</a:t>
            </a:r>
            <a:r>
              <a:rPr lang="en-US" sz="1800" dirty="0">
                <a:latin typeface="Comic Sans MS" pitchFamily="66" charset="0"/>
              </a:rPr>
              <a:t> = A B</a:t>
            </a: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800600"/>
            <a:ext cx="29777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782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Adder,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 for Sum and </a:t>
            </a:r>
            <a:r>
              <a:rPr lang="en-US" dirty="0" err="1"/>
              <a:t>Cout</a:t>
            </a:r>
            <a:r>
              <a:rPr lang="en-US" dirty="0"/>
              <a:t> (shown without </a:t>
            </a:r>
            <a:r>
              <a:rPr lang="en-US" dirty="0" err="1"/>
              <a:t>Cin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85" y="2819400"/>
            <a:ext cx="5619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191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3" name="Rectangle 1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than one way to map expressions to gates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 eaLnBrk="1" hangingPunct="1"/>
            <a:r>
              <a:rPr lang="en-US" dirty="0"/>
              <a:t>e.g.,  Z = A' • B' • (C + D) = (A' • (B' • (C + D)))</a:t>
            </a:r>
          </a:p>
        </p:txBody>
      </p:sp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4572000" y="2362200"/>
            <a:ext cx="1828800" cy="1295400"/>
            <a:chOff x="3077" y="1540"/>
            <a:chExt cx="754" cy="632"/>
          </a:xfrm>
        </p:grpSpPr>
        <p:sp>
          <p:nvSpPr>
            <p:cNvPr id="28784" name="Line 3"/>
            <p:cNvSpPr>
              <a:spLocks noChangeShapeType="1"/>
            </p:cNvSpPr>
            <p:nvPr/>
          </p:nvSpPr>
          <p:spPr bwMode="auto">
            <a:xfrm>
              <a:off x="3334" y="1734"/>
              <a:ext cx="3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Line 4"/>
            <p:cNvSpPr>
              <a:spLocks noChangeShapeType="1"/>
            </p:cNvSpPr>
            <p:nvPr/>
          </p:nvSpPr>
          <p:spPr bwMode="auto">
            <a:xfrm>
              <a:off x="3077" y="1943"/>
              <a:ext cx="6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Rectangle 5"/>
            <p:cNvSpPr>
              <a:spLocks noChangeArrowheads="1"/>
            </p:cNvSpPr>
            <p:nvPr/>
          </p:nvSpPr>
          <p:spPr bwMode="auto">
            <a:xfrm>
              <a:off x="3310" y="1927"/>
              <a:ext cx="41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T1</a:t>
              </a:r>
            </a:p>
          </p:txBody>
        </p:sp>
        <p:sp>
          <p:nvSpPr>
            <p:cNvPr id="28787" name="Rectangle 6"/>
            <p:cNvSpPr>
              <a:spLocks noChangeArrowheads="1"/>
            </p:cNvSpPr>
            <p:nvPr/>
          </p:nvSpPr>
          <p:spPr bwMode="auto">
            <a:xfrm>
              <a:off x="3413" y="1540"/>
              <a:ext cx="41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T2</a:t>
              </a:r>
            </a:p>
          </p:txBody>
        </p:sp>
      </p:grpSp>
      <p:sp>
        <p:nvSpPr>
          <p:cNvPr id="28675" name="Line 7"/>
          <p:cNvSpPr>
            <a:spLocks noChangeShapeType="1"/>
          </p:cNvSpPr>
          <p:nvPr/>
        </p:nvSpPr>
        <p:spPr bwMode="auto">
          <a:xfrm flipV="1">
            <a:off x="7112000" y="4802188"/>
            <a:ext cx="363538" cy="665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6592888" y="4419600"/>
            <a:ext cx="22288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use of 3-input gate</a:t>
            </a:r>
          </a:p>
        </p:txBody>
      </p:sp>
      <p:sp>
        <p:nvSpPr>
          <p:cNvPr id="28677" name="Line 9"/>
          <p:cNvSpPr>
            <a:spLocks noChangeShapeType="1"/>
          </p:cNvSpPr>
          <p:nvPr/>
        </p:nvSpPr>
        <p:spPr bwMode="auto">
          <a:xfrm>
            <a:off x="1838325" y="4891088"/>
            <a:ext cx="188913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10"/>
          <p:cNvSpPr>
            <a:spLocks noChangeShapeType="1"/>
          </p:cNvSpPr>
          <p:nvPr/>
        </p:nvSpPr>
        <p:spPr bwMode="auto">
          <a:xfrm flipV="1">
            <a:off x="1838325" y="5040313"/>
            <a:ext cx="188913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11"/>
          <p:cNvSpPr>
            <a:spLocks noChangeShapeType="1"/>
          </p:cNvSpPr>
          <p:nvPr/>
        </p:nvSpPr>
        <p:spPr bwMode="auto">
          <a:xfrm>
            <a:off x="1831975" y="4891088"/>
            <a:ext cx="0" cy="300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12"/>
          <p:cNvSpPr>
            <a:spLocks noChangeArrowheads="1"/>
          </p:cNvSpPr>
          <p:nvPr/>
        </p:nvSpPr>
        <p:spPr bwMode="auto">
          <a:xfrm>
            <a:off x="2039938" y="5016500"/>
            <a:ext cx="49212" cy="619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13"/>
          <p:cNvSpPr>
            <a:spLocks noChangeShapeType="1"/>
          </p:cNvSpPr>
          <p:nvPr/>
        </p:nvSpPr>
        <p:spPr bwMode="auto">
          <a:xfrm>
            <a:off x="1838325" y="5441950"/>
            <a:ext cx="188913" cy="15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 flipV="1">
            <a:off x="1838325" y="5592763"/>
            <a:ext cx="188913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>
            <a:off x="1831975" y="5441950"/>
            <a:ext cx="0" cy="301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6"/>
          <p:cNvSpPr>
            <a:spLocks noChangeArrowheads="1"/>
          </p:cNvSpPr>
          <p:nvPr/>
        </p:nvSpPr>
        <p:spPr bwMode="auto">
          <a:xfrm>
            <a:off x="2039938" y="5567363"/>
            <a:ext cx="49212" cy="63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Arc 17"/>
          <p:cNvSpPr>
            <a:spLocks/>
          </p:cNvSpPr>
          <p:nvPr/>
        </p:nvSpPr>
        <p:spPr bwMode="auto">
          <a:xfrm>
            <a:off x="1808163" y="5983288"/>
            <a:ext cx="68262" cy="161925"/>
          </a:xfrm>
          <a:custGeom>
            <a:avLst/>
            <a:gdLst>
              <a:gd name="T0" fmla="*/ 0 w 21600"/>
              <a:gd name="T1" fmla="*/ 0 h 21600"/>
              <a:gd name="T2" fmla="*/ 215727 w 21600"/>
              <a:gd name="T3" fmla="*/ 1213875 h 21600"/>
              <a:gd name="T4" fmla="*/ 0 w 21600"/>
              <a:gd name="T5" fmla="*/ 121387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Arc 18"/>
          <p:cNvSpPr>
            <a:spLocks/>
          </p:cNvSpPr>
          <p:nvPr/>
        </p:nvSpPr>
        <p:spPr bwMode="auto">
          <a:xfrm>
            <a:off x="1808163" y="5983288"/>
            <a:ext cx="493712" cy="180975"/>
          </a:xfrm>
          <a:custGeom>
            <a:avLst/>
            <a:gdLst>
              <a:gd name="T0" fmla="*/ 0 w 21600"/>
              <a:gd name="T1" fmla="*/ 0 h 21600"/>
              <a:gd name="T2" fmla="*/ 11284792 w 21600"/>
              <a:gd name="T3" fmla="*/ 1516294 h 21600"/>
              <a:gd name="T4" fmla="*/ 0 w 21600"/>
              <a:gd name="T5" fmla="*/ 151629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Arc 19"/>
          <p:cNvSpPr>
            <a:spLocks/>
          </p:cNvSpPr>
          <p:nvPr/>
        </p:nvSpPr>
        <p:spPr bwMode="auto">
          <a:xfrm>
            <a:off x="1831975" y="6143625"/>
            <a:ext cx="469900" cy="176213"/>
          </a:xfrm>
          <a:custGeom>
            <a:avLst/>
            <a:gdLst>
              <a:gd name="T0" fmla="*/ 10222499 w 21600"/>
              <a:gd name="T1" fmla="*/ 0 h 21600"/>
              <a:gd name="T2" fmla="*/ 0 w 21600"/>
              <a:gd name="T3" fmla="*/ 14375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Arc 20"/>
          <p:cNvSpPr>
            <a:spLocks/>
          </p:cNvSpPr>
          <p:nvPr/>
        </p:nvSpPr>
        <p:spPr bwMode="auto">
          <a:xfrm>
            <a:off x="1808163" y="6143625"/>
            <a:ext cx="68262" cy="176213"/>
          </a:xfrm>
          <a:custGeom>
            <a:avLst/>
            <a:gdLst>
              <a:gd name="T0" fmla="*/ 215727 w 21600"/>
              <a:gd name="T1" fmla="*/ 0 h 21600"/>
              <a:gd name="T2" fmla="*/ 0 w 21600"/>
              <a:gd name="T3" fmla="*/ 14375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21"/>
          <p:cNvSpPr>
            <a:spLocks noChangeShapeType="1"/>
          </p:cNvSpPr>
          <p:nvPr/>
        </p:nvSpPr>
        <p:spPr bwMode="auto">
          <a:xfrm>
            <a:off x="1838325" y="60626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22"/>
          <p:cNvSpPr>
            <a:spLocks noChangeShapeType="1"/>
          </p:cNvSpPr>
          <p:nvPr/>
        </p:nvSpPr>
        <p:spPr bwMode="auto">
          <a:xfrm>
            <a:off x="1838325" y="622617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>
            <a:off x="2627313" y="5486400"/>
            <a:ext cx="314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4"/>
          <p:cNvSpPr>
            <a:spLocks noChangeShapeType="1"/>
          </p:cNvSpPr>
          <p:nvPr/>
        </p:nvSpPr>
        <p:spPr bwMode="auto">
          <a:xfrm>
            <a:off x="2627313" y="5862638"/>
            <a:ext cx="327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5"/>
          <p:cNvSpPr>
            <a:spLocks noChangeShapeType="1"/>
          </p:cNvSpPr>
          <p:nvPr/>
        </p:nvSpPr>
        <p:spPr bwMode="auto">
          <a:xfrm flipV="1">
            <a:off x="2622550" y="5480050"/>
            <a:ext cx="0" cy="388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Arc 26"/>
          <p:cNvSpPr>
            <a:spLocks/>
          </p:cNvSpPr>
          <p:nvPr/>
        </p:nvSpPr>
        <p:spPr bwMode="auto">
          <a:xfrm>
            <a:off x="2941638" y="5500688"/>
            <a:ext cx="142875" cy="187325"/>
          </a:xfrm>
          <a:custGeom>
            <a:avLst/>
            <a:gdLst>
              <a:gd name="T0" fmla="*/ 0 w 21600"/>
              <a:gd name="T1" fmla="*/ 0 h 21600"/>
              <a:gd name="T2" fmla="*/ 945059 w 21600"/>
              <a:gd name="T3" fmla="*/ 1624567 h 21600"/>
              <a:gd name="T4" fmla="*/ 0 w 21600"/>
              <a:gd name="T5" fmla="*/ 16245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Arc 27"/>
          <p:cNvSpPr>
            <a:spLocks/>
          </p:cNvSpPr>
          <p:nvPr/>
        </p:nvSpPr>
        <p:spPr bwMode="auto">
          <a:xfrm>
            <a:off x="2941638" y="5494338"/>
            <a:ext cx="149225" cy="193675"/>
          </a:xfrm>
          <a:custGeom>
            <a:avLst/>
            <a:gdLst>
              <a:gd name="T0" fmla="*/ 0 w 21600"/>
              <a:gd name="T1" fmla="*/ 0 h 21600"/>
              <a:gd name="T2" fmla="*/ 1030931 w 21600"/>
              <a:gd name="T3" fmla="*/ 1736574 h 21600"/>
              <a:gd name="T4" fmla="*/ 0 w 21600"/>
              <a:gd name="T5" fmla="*/ 173657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Arc 28"/>
          <p:cNvSpPr>
            <a:spLocks/>
          </p:cNvSpPr>
          <p:nvPr/>
        </p:nvSpPr>
        <p:spPr bwMode="auto">
          <a:xfrm>
            <a:off x="2941638" y="5673725"/>
            <a:ext cx="142875" cy="188913"/>
          </a:xfrm>
          <a:custGeom>
            <a:avLst/>
            <a:gdLst>
              <a:gd name="T0" fmla="*/ 945059 w 21600"/>
              <a:gd name="T1" fmla="*/ 0 h 21600"/>
              <a:gd name="T2" fmla="*/ 0 w 21600"/>
              <a:gd name="T3" fmla="*/ 16522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Arc 29"/>
          <p:cNvSpPr>
            <a:spLocks/>
          </p:cNvSpPr>
          <p:nvPr/>
        </p:nvSpPr>
        <p:spPr bwMode="auto">
          <a:xfrm>
            <a:off x="2941638" y="5673725"/>
            <a:ext cx="149225" cy="195263"/>
          </a:xfrm>
          <a:custGeom>
            <a:avLst/>
            <a:gdLst>
              <a:gd name="T0" fmla="*/ 1030931 w 21600"/>
              <a:gd name="T1" fmla="*/ 0 h 21600"/>
              <a:gd name="T2" fmla="*/ 0 w 21600"/>
              <a:gd name="T3" fmla="*/ 176516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30"/>
          <p:cNvSpPr>
            <a:spLocks noChangeShapeType="1"/>
          </p:cNvSpPr>
          <p:nvPr/>
        </p:nvSpPr>
        <p:spPr bwMode="auto">
          <a:xfrm>
            <a:off x="3354388" y="4933950"/>
            <a:ext cx="312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31"/>
          <p:cNvSpPr>
            <a:spLocks noChangeShapeType="1"/>
          </p:cNvSpPr>
          <p:nvPr/>
        </p:nvSpPr>
        <p:spPr bwMode="auto">
          <a:xfrm>
            <a:off x="3354388" y="5310188"/>
            <a:ext cx="3254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32"/>
          <p:cNvSpPr>
            <a:spLocks noChangeShapeType="1"/>
          </p:cNvSpPr>
          <p:nvPr/>
        </p:nvSpPr>
        <p:spPr bwMode="auto">
          <a:xfrm flipV="1">
            <a:off x="3348038" y="4927600"/>
            <a:ext cx="0" cy="388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Arc 33"/>
          <p:cNvSpPr>
            <a:spLocks/>
          </p:cNvSpPr>
          <p:nvPr/>
        </p:nvSpPr>
        <p:spPr bwMode="auto">
          <a:xfrm>
            <a:off x="3667125" y="4948238"/>
            <a:ext cx="144463" cy="188912"/>
          </a:xfrm>
          <a:custGeom>
            <a:avLst/>
            <a:gdLst>
              <a:gd name="T0" fmla="*/ 0 w 21600"/>
              <a:gd name="T1" fmla="*/ 0 h 21600"/>
              <a:gd name="T2" fmla="*/ 966183 w 21600"/>
              <a:gd name="T3" fmla="*/ 1652210 h 21600"/>
              <a:gd name="T4" fmla="*/ 0 w 21600"/>
              <a:gd name="T5" fmla="*/ 165221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Arc 34"/>
          <p:cNvSpPr>
            <a:spLocks/>
          </p:cNvSpPr>
          <p:nvPr/>
        </p:nvSpPr>
        <p:spPr bwMode="auto">
          <a:xfrm>
            <a:off x="3667125" y="4941888"/>
            <a:ext cx="150813" cy="195262"/>
          </a:xfrm>
          <a:custGeom>
            <a:avLst/>
            <a:gdLst>
              <a:gd name="T0" fmla="*/ 0 w 21600"/>
              <a:gd name="T1" fmla="*/ 0 h 21600"/>
              <a:gd name="T2" fmla="*/ 1052989 w 21600"/>
              <a:gd name="T3" fmla="*/ 1765150 h 21600"/>
              <a:gd name="T4" fmla="*/ 0 w 21600"/>
              <a:gd name="T5" fmla="*/ 17651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Arc 35"/>
          <p:cNvSpPr>
            <a:spLocks/>
          </p:cNvSpPr>
          <p:nvPr/>
        </p:nvSpPr>
        <p:spPr bwMode="auto">
          <a:xfrm>
            <a:off x="3667125" y="5122863"/>
            <a:ext cx="144463" cy="187325"/>
          </a:xfrm>
          <a:custGeom>
            <a:avLst/>
            <a:gdLst>
              <a:gd name="T0" fmla="*/ 966183 w 21600"/>
              <a:gd name="T1" fmla="*/ 0 h 21600"/>
              <a:gd name="T2" fmla="*/ 0 w 21600"/>
              <a:gd name="T3" fmla="*/ 162456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Arc 36"/>
          <p:cNvSpPr>
            <a:spLocks/>
          </p:cNvSpPr>
          <p:nvPr/>
        </p:nvSpPr>
        <p:spPr bwMode="auto">
          <a:xfrm>
            <a:off x="3667125" y="5122863"/>
            <a:ext cx="150813" cy="193675"/>
          </a:xfrm>
          <a:custGeom>
            <a:avLst/>
            <a:gdLst>
              <a:gd name="T0" fmla="*/ 1052989 w 21600"/>
              <a:gd name="T1" fmla="*/ 0 h 21600"/>
              <a:gd name="T2" fmla="*/ 0 w 21600"/>
              <a:gd name="T3" fmla="*/ 173657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7"/>
          <p:cNvSpPr>
            <a:spLocks noChangeShapeType="1"/>
          </p:cNvSpPr>
          <p:nvPr/>
        </p:nvSpPr>
        <p:spPr bwMode="auto">
          <a:xfrm>
            <a:off x="1712913" y="5046663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38"/>
          <p:cNvSpPr>
            <a:spLocks noChangeShapeType="1"/>
          </p:cNvSpPr>
          <p:nvPr/>
        </p:nvSpPr>
        <p:spPr bwMode="auto">
          <a:xfrm>
            <a:off x="1450975" y="504666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Rectangle 39"/>
          <p:cNvSpPr>
            <a:spLocks noChangeArrowheads="1"/>
          </p:cNvSpPr>
          <p:nvPr/>
        </p:nvSpPr>
        <p:spPr bwMode="auto">
          <a:xfrm>
            <a:off x="1219200" y="4895850"/>
            <a:ext cx="2635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8708" name="Line 40"/>
          <p:cNvSpPr>
            <a:spLocks noChangeShapeType="1"/>
          </p:cNvSpPr>
          <p:nvPr/>
        </p:nvSpPr>
        <p:spPr bwMode="auto">
          <a:xfrm>
            <a:off x="3228975" y="5046663"/>
            <a:ext cx="112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41"/>
          <p:cNvSpPr>
            <a:spLocks noChangeShapeType="1"/>
          </p:cNvSpPr>
          <p:nvPr/>
        </p:nvSpPr>
        <p:spPr bwMode="auto">
          <a:xfrm>
            <a:off x="2101850" y="5046663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42"/>
          <p:cNvSpPr>
            <a:spLocks noChangeShapeType="1"/>
          </p:cNvSpPr>
          <p:nvPr/>
        </p:nvSpPr>
        <p:spPr bwMode="auto">
          <a:xfrm>
            <a:off x="2239963" y="5046663"/>
            <a:ext cx="976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43"/>
          <p:cNvSpPr>
            <a:spLocks noChangeShapeType="1"/>
          </p:cNvSpPr>
          <p:nvPr/>
        </p:nvSpPr>
        <p:spPr bwMode="auto">
          <a:xfrm>
            <a:off x="1712913" y="5599113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4"/>
          <p:cNvSpPr>
            <a:spLocks noChangeShapeType="1"/>
          </p:cNvSpPr>
          <p:nvPr/>
        </p:nvSpPr>
        <p:spPr bwMode="auto">
          <a:xfrm>
            <a:off x="1450975" y="559911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Rectangle 45"/>
          <p:cNvSpPr>
            <a:spLocks noChangeArrowheads="1"/>
          </p:cNvSpPr>
          <p:nvPr/>
        </p:nvSpPr>
        <p:spPr bwMode="auto">
          <a:xfrm>
            <a:off x="1231900" y="5435600"/>
            <a:ext cx="2508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8714" name="Line 46"/>
          <p:cNvSpPr>
            <a:spLocks noChangeShapeType="1"/>
          </p:cNvSpPr>
          <p:nvPr/>
        </p:nvSpPr>
        <p:spPr bwMode="auto">
          <a:xfrm>
            <a:off x="1712913" y="6062663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47"/>
          <p:cNvSpPr>
            <a:spLocks noChangeShapeType="1"/>
          </p:cNvSpPr>
          <p:nvPr/>
        </p:nvSpPr>
        <p:spPr bwMode="auto">
          <a:xfrm>
            <a:off x="1450975" y="606266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Rectangle 48"/>
          <p:cNvSpPr>
            <a:spLocks noChangeArrowheads="1"/>
          </p:cNvSpPr>
          <p:nvPr/>
        </p:nvSpPr>
        <p:spPr bwMode="auto">
          <a:xfrm>
            <a:off x="1231900" y="5899150"/>
            <a:ext cx="2508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8717" name="Line 49"/>
          <p:cNvSpPr>
            <a:spLocks noChangeShapeType="1"/>
          </p:cNvSpPr>
          <p:nvPr/>
        </p:nvSpPr>
        <p:spPr bwMode="auto">
          <a:xfrm>
            <a:off x="1712913" y="6226175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50"/>
          <p:cNvSpPr>
            <a:spLocks noChangeShapeType="1"/>
          </p:cNvSpPr>
          <p:nvPr/>
        </p:nvSpPr>
        <p:spPr bwMode="auto">
          <a:xfrm>
            <a:off x="1450975" y="6226175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Rectangle 51"/>
          <p:cNvSpPr>
            <a:spLocks noChangeArrowheads="1"/>
          </p:cNvSpPr>
          <p:nvPr/>
        </p:nvSpPr>
        <p:spPr bwMode="auto">
          <a:xfrm>
            <a:off x="1231900" y="6100763"/>
            <a:ext cx="25082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8720" name="Line 52"/>
          <p:cNvSpPr>
            <a:spLocks noChangeShapeType="1"/>
          </p:cNvSpPr>
          <p:nvPr/>
        </p:nvSpPr>
        <p:spPr bwMode="auto">
          <a:xfrm>
            <a:off x="2101850" y="5599113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Line 53"/>
          <p:cNvSpPr>
            <a:spLocks noChangeShapeType="1"/>
          </p:cNvSpPr>
          <p:nvPr/>
        </p:nvSpPr>
        <p:spPr bwMode="auto">
          <a:xfrm>
            <a:off x="2503488" y="5599113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Line 54"/>
          <p:cNvSpPr>
            <a:spLocks noChangeShapeType="1"/>
          </p:cNvSpPr>
          <p:nvPr/>
        </p:nvSpPr>
        <p:spPr bwMode="auto">
          <a:xfrm>
            <a:off x="2239963" y="559911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5"/>
          <p:cNvSpPr>
            <a:spLocks noChangeShapeType="1"/>
          </p:cNvSpPr>
          <p:nvPr/>
        </p:nvSpPr>
        <p:spPr bwMode="auto">
          <a:xfrm>
            <a:off x="2301875" y="6149975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6"/>
          <p:cNvSpPr>
            <a:spLocks noChangeShapeType="1"/>
          </p:cNvSpPr>
          <p:nvPr/>
        </p:nvSpPr>
        <p:spPr bwMode="auto">
          <a:xfrm>
            <a:off x="2503488" y="5749925"/>
            <a:ext cx="1127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57"/>
          <p:cNvSpPr>
            <a:spLocks noChangeShapeType="1"/>
          </p:cNvSpPr>
          <p:nvPr/>
        </p:nvSpPr>
        <p:spPr bwMode="auto">
          <a:xfrm>
            <a:off x="2433638" y="5754688"/>
            <a:ext cx="0" cy="388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Line 58"/>
          <p:cNvSpPr>
            <a:spLocks noChangeShapeType="1"/>
          </p:cNvSpPr>
          <p:nvPr/>
        </p:nvSpPr>
        <p:spPr bwMode="auto">
          <a:xfrm>
            <a:off x="2439988" y="5749925"/>
            <a:ext cx="5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Rectangle 59"/>
          <p:cNvSpPr>
            <a:spLocks noChangeArrowheads="1"/>
          </p:cNvSpPr>
          <p:nvPr/>
        </p:nvSpPr>
        <p:spPr bwMode="auto">
          <a:xfrm>
            <a:off x="2533650" y="5999163"/>
            <a:ext cx="3762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T2</a:t>
            </a:r>
          </a:p>
        </p:txBody>
      </p:sp>
      <p:sp>
        <p:nvSpPr>
          <p:cNvPr id="28728" name="Line 60"/>
          <p:cNvSpPr>
            <a:spLocks noChangeShapeType="1"/>
          </p:cNvSpPr>
          <p:nvPr/>
        </p:nvSpPr>
        <p:spPr bwMode="auto">
          <a:xfrm>
            <a:off x="3090863" y="567372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9" name="Line 61"/>
          <p:cNvSpPr>
            <a:spLocks noChangeShapeType="1"/>
          </p:cNvSpPr>
          <p:nvPr/>
        </p:nvSpPr>
        <p:spPr bwMode="auto">
          <a:xfrm>
            <a:off x="3228975" y="5197475"/>
            <a:ext cx="112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0" name="Line 62"/>
          <p:cNvSpPr>
            <a:spLocks noChangeShapeType="1"/>
          </p:cNvSpPr>
          <p:nvPr/>
        </p:nvSpPr>
        <p:spPr bwMode="auto">
          <a:xfrm>
            <a:off x="3222625" y="5203825"/>
            <a:ext cx="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1" name="Rectangle 63"/>
          <p:cNvSpPr>
            <a:spLocks noChangeArrowheads="1"/>
          </p:cNvSpPr>
          <p:nvPr/>
        </p:nvSpPr>
        <p:spPr bwMode="auto">
          <a:xfrm>
            <a:off x="3322638" y="5535613"/>
            <a:ext cx="5635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T1</a:t>
            </a:r>
          </a:p>
        </p:txBody>
      </p:sp>
      <p:sp>
        <p:nvSpPr>
          <p:cNvPr id="28732" name="Line 64"/>
          <p:cNvSpPr>
            <a:spLocks noChangeShapeType="1"/>
          </p:cNvSpPr>
          <p:nvPr/>
        </p:nvSpPr>
        <p:spPr bwMode="auto">
          <a:xfrm>
            <a:off x="3817938" y="5122863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Line 65"/>
          <p:cNvSpPr>
            <a:spLocks noChangeShapeType="1"/>
          </p:cNvSpPr>
          <p:nvPr/>
        </p:nvSpPr>
        <p:spPr bwMode="auto">
          <a:xfrm>
            <a:off x="3956050" y="5122863"/>
            <a:ext cx="187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6"/>
          <p:cNvSpPr>
            <a:spLocks noChangeArrowheads="1"/>
          </p:cNvSpPr>
          <p:nvPr/>
        </p:nvSpPr>
        <p:spPr bwMode="auto">
          <a:xfrm>
            <a:off x="4137025" y="4984750"/>
            <a:ext cx="2381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Z</a:t>
            </a:r>
          </a:p>
        </p:txBody>
      </p:sp>
      <p:sp>
        <p:nvSpPr>
          <p:cNvPr id="28735" name="Line 67"/>
          <p:cNvSpPr>
            <a:spLocks noChangeShapeType="1"/>
          </p:cNvSpPr>
          <p:nvPr/>
        </p:nvSpPr>
        <p:spPr bwMode="auto">
          <a:xfrm>
            <a:off x="6035675" y="5129213"/>
            <a:ext cx="187325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Line 68"/>
          <p:cNvSpPr>
            <a:spLocks noChangeShapeType="1"/>
          </p:cNvSpPr>
          <p:nvPr/>
        </p:nvSpPr>
        <p:spPr bwMode="auto">
          <a:xfrm flipV="1">
            <a:off x="6035675" y="5241925"/>
            <a:ext cx="187325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Line 69"/>
          <p:cNvSpPr>
            <a:spLocks noChangeShapeType="1"/>
          </p:cNvSpPr>
          <p:nvPr/>
        </p:nvSpPr>
        <p:spPr bwMode="auto">
          <a:xfrm>
            <a:off x="6029325" y="5129213"/>
            <a:ext cx="0" cy="250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8" name="Oval 70"/>
          <p:cNvSpPr>
            <a:spLocks noChangeArrowheads="1"/>
          </p:cNvSpPr>
          <p:nvPr/>
        </p:nvSpPr>
        <p:spPr bwMode="auto">
          <a:xfrm>
            <a:off x="6235700" y="5229225"/>
            <a:ext cx="49213" cy="619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Line 71"/>
          <p:cNvSpPr>
            <a:spLocks noChangeShapeType="1"/>
          </p:cNvSpPr>
          <p:nvPr/>
        </p:nvSpPr>
        <p:spPr bwMode="auto">
          <a:xfrm>
            <a:off x="6035675" y="5592763"/>
            <a:ext cx="187325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0" name="Line 72"/>
          <p:cNvSpPr>
            <a:spLocks noChangeShapeType="1"/>
          </p:cNvSpPr>
          <p:nvPr/>
        </p:nvSpPr>
        <p:spPr bwMode="auto">
          <a:xfrm flipV="1">
            <a:off x="6035675" y="5705475"/>
            <a:ext cx="187325" cy="138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1" name="Line 73"/>
          <p:cNvSpPr>
            <a:spLocks noChangeShapeType="1"/>
          </p:cNvSpPr>
          <p:nvPr/>
        </p:nvSpPr>
        <p:spPr bwMode="auto">
          <a:xfrm>
            <a:off x="6029325" y="5592763"/>
            <a:ext cx="0" cy="238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2" name="Oval 74"/>
          <p:cNvSpPr>
            <a:spLocks noChangeArrowheads="1"/>
          </p:cNvSpPr>
          <p:nvPr/>
        </p:nvSpPr>
        <p:spPr bwMode="auto">
          <a:xfrm>
            <a:off x="6235700" y="5692775"/>
            <a:ext cx="49213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3" name="Arc 75"/>
          <p:cNvSpPr>
            <a:spLocks/>
          </p:cNvSpPr>
          <p:nvPr/>
        </p:nvSpPr>
        <p:spPr bwMode="auto">
          <a:xfrm>
            <a:off x="5997575" y="6032500"/>
            <a:ext cx="74613" cy="138113"/>
          </a:xfrm>
          <a:custGeom>
            <a:avLst/>
            <a:gdLst>
              <a:gd name="T0" fmla="*/ 0 w 21600"/>
              <a:gd name="T1" fmla="*/ 0 h 21600"/>
              <a:gd name="T2" fmla="*/ 257736 w 21600"/>
              <a:gd name="T3" fmla="*/ 883111 h 21600"/>
              <a:gd name="T4" fmla="*/ 0 w 21600"/>
              <a:gd name="T5" fmla="*/ 88311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4" name="Arc 76"/>
          <p:cNvSpPr>
            <a:spLocks/>
          </p:cNvSpPr>
          <p:nvPr/>
        </p:nvSpPr>
        <p:spPr bwMode="auto">
          <a:xfrm>
            <a:off x="5997575" y="6032500"/>
            <a:ext cx="501650" cy="150813"/>
          </a:xfrm>
          <a:custGeom>
            <a:avLst/>
            <a:gdLst>
              <a:gd name="T0" fmla="*/ 0 w 21600"/>
              <a:gd name="T1" fmla="*/ 0 h 21600"/>
              <a:gd name="T2" fmla="*/ 11650588 w 21600"/>
              <a:gd name="T3" fmla="*/ 1052989 h 21600"/>
              <a:gd name="T4" fmla="*/ 0 w 21600"/>
              <a:gd name="T5" fmla="*/ 10529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5" name="Arc 77"/>
          <p:cNvSpPr>
            <a:spLocks/>
          </p:cNvSpPr>
          <p:nvPr/>
        </p:nvSpPr>
        <p:spPr bwMode="auto">
          <a:xfrm>
            <a:off x="6022975" y="6169025"/>
            <a:ext cx="476250" cy="150813"/>
          </a:xfrm>
          <a:custGeom>
            <a:avLst/>
            <a:gdLst>
              <a:gd name="T0" fmla="*/ 10500650 w 21600"/>
              <a:gd name="T1" fmla="*/ 0 h 21600"/>
              <a:gd name="T2" fmla="*/ 0 w 21600"/>
              <a:gd name="T3" fmla="*/ 105298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6" name="Arc 78"/>
          <p:cNvSpPr>
            <a:spLocks/>
          </p:cNvSpPr>
          <p:nvPr/>
        </p:nvSpPr>
        <p:spPr bwMode="auto">
          <a:xfrm>
            <a:off x="5997575" y="6169025"/>
            <a:ext cx="74613" cy="150813"/>
          </a:xfrm>
          <a:custGeom>
            <a:avLst/>
            <a:gdLst>
              <a:gd name="T0" fmla="*/ 257736 w 21600"/>
              <a:gd name="T1" fmla="*/ 0 h 21600"/>
              <a:gd name="T2" fmla="*/ 0 w 21600"/>
              <a:gd name="T3" fmla="*/ 105298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Line 79"/>
          <p:cNvSpPr>
            <a:spLocks noChangeShapeType="1"/>
          </p:cNvSpPr>
          <p:nvPr/>
        </p:nvSpPr>
        <p:spPr bwMode="auto">
          <a:xfrm>
            <a:off x="6035675" y="61007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Line 80"/>
          <p:cNvSpPr>
            <a:spLocks noChangeShapeType="1"/>
          </p:cNvSpPr>
          <p:nvPr/>
        </p:nvSpPr>
        <p:spPr bwMode="auto">
          <a:xfrm>
            <a:off x="6035675" y="623887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Line 81"/>
          <p:cNvSpPr>
            <a:spLocks noChangeShapeType="1"/>
          </p:cNvSpPr>
          <p:nvPr/>
        </p:nvSpPr>
        <p:spPr bwMode="auto">
          <a:xfrm>
            <a:off x="6837363" y="5548313"/>
            <a:ext cx="312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0" name="Line 82"/>
          <p:cNvSpPr>
            <a:spLocks noChangeShapeType="1"/>
          </p:cNvSpPr>
          <p:nvPr/>
        </p:nvSpPr>
        <p:spPr bwMode="auto">
          <a:xfrm>
            <a:off x="6837363" y="5862638"/>
            <a:ext cx="3254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Line 83"/>
          <p:cNvSpPr>
            <a:spLocks noChangeShapeType="1"/>
          </p:cNvSpPr>
          <p:nvPr/>
        </p:nvSpPr>
        <p:spPr bwMode="auto">
          <a:xfrm>
            <a:off x="6831013" y="5554663"/>
            <a:ext cx="0" cy="301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Arc 84"/>
          <p:cNvSpPr>
            <a:spLocks/>
          </p:cNvSpPr>
          <p:nvPr/>
        </p:nvSpPr>
        <p:spPr bwMode="auto">
          <a:xfrm>
            <a:off x="7156450" y="5562600"/>
            <a:ext cx="150813" cy="157163"/>
          </a:xfrm>
          <a:custGeom>
            <a:avLst/>
            <a:gdLst>
              <a:gd name="T0" fmla="*/ 0 w 21600"/>
              <a:gd name="T1" fmla="*/ 0 h 21600"/>
              <a:gd name="T2" fmla="*/ 1052989 w 21600"/>
              <a:gd name="T3" fmla="*/ 1143528 h 21600"/>
              <a:gd name="T4" fmla="*/ 0 w 21600"/>
              <a:gd name="T5" fmla="*/ 114352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Arc 85"/>
          <p:cNvSpPr>
            <a:spLocks/>
          </p:cNvSpPr>
          <p:nvPr/>
        </p:nvSpPr>
        <p:spPr bwMode="auto">
          <a:xfrm>
            <a:off x="7156450" y="5556250"/>
            <a:ext cx="155575" cy="163513"/>
          </a:xfrm>
          <a:custGeom>
            <a:avLst/>
            <a:gdLst>
              <a:gd name="T0" fmla="*/ 0 w 21600"/>
              <a:gd name="T1" fmla="*/ 0 h 21600"/>
              <a:gd name="T2" fmla="*/ 1120536 w 21600"/>
              <a:gd name="T3" fmla="*/ 1237801 h 21600"/>
              <a:gd name="T4" fmla="*/ 0 w 21600"/>
              <a:gd name="T5" fmla="*/ 123780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Arc 86"/>
          <p:cNvSpPr>
            <a:spLocks/>
          </p:cNvSpPr>
          <p:nvPr/>
        </p:nvSpPr>
        <p:spPr bwMode="auto">
          <a:xfrm>
            <a:off x="7156450" y="5705475"/>
            <a:ext cx="150813" cy="157163"/>
          </a:xfrm>
          <a:custGeom>
            <a:avLst/>
            <a:gdLst>
              <a:gd name="T0" fmla="*/ 1052989 w 21600"/>
              <a:gd name="T1" fmla="*/ 0 h 21600"/>
              <a:gd name="T2" fmla="*/ 0 w 21600"/>
              <a:gd name="T3" fmla="*/ 1143528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Arc 87"/>
          <p:cNvSpPr>
            <a:spLocks/>
          </p:cNvSpPr>
          <p:nvPr/>
        </p:nvSpPr>
        <p:spPr bwMode="auto">
          <a:xfrm>
            <a:off x="7156450" y="5705475"/>
            <a:ext cx="155575" cy="163513"/>
          </a:xfrm>
          <a:custGeom>
            <a:avLst/>
            <a:gdLst>
              <a:gd name="T0" fmla="*/ 1120536 w 21600"/>
              <a:gd name="T1" fmla="*/ 0 h 21600"/>
              <a:gd name="T2" fmla="*/ 0 w 21600"/>
              <a:gd name="T3" fmla="*/ 1237801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6" name="Line 88"/>
          <p:cNvSpPr>
            <a:spLocks noChangeShapeType="1"/>
          </p:cNvSpPr>
          <p:nvPr/>
        </p:nvSpPr>
        <p:spPr bwMode="auto">
          <a:xfrm>
            <a:off x="5897563" y="524827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7" name="Line 89"/>
          <p:cNvSpPr>
            <a:spLocks noChangeShapeType="1"/>
          </p:cNvSpPr>
          <p:nvPr/>
        </p:nvSpPr>
        <p:spPr bwMode="auto">
          <a:xfrm>
            <a:off x="5634038" y="5248275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8" name="Rectangle 90"/>
          <p:cNvSpPr>
            <a:spLocks noChangeArrowheads="1"/>
          </p:cNvSpPr>
          <p:nvPr/>
        </p:nvSpPr>
        <p:spPr bwMode="auto">
          <a:xfrm>
            <a:off x="5414963" y="5084763"/>
            <a:ext cx="263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8759" name="Line 91"/>
          <p:cNvSpPr>
            <a:spLocks noChangeShapeType="1"/>
          </p:cNvSpPr>
          <p:nvPr/>
        </p:nvSpPr>
        <p:spPr bwMode="auto">
          <a:xfrm>
            <a:off x="5897563" y="571182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0" name="Line 92"/>
          <p:cNvSpPr>
            <a:spLocks noChangeShapeType="1"/>
          </p:cNvSpPr>
          <p:nvPr/>
        </p:nvSpPr>
        <p:spPr bwMode="auto">
          <a:xfrm>
            <a:off x="5634038" y="5711825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Rectangle 93"/>
          <p:cNvSpPr>
            <a:spLocks noChangeArrowheads="1"/>
          </p:cNvSpPr>
          <p:nvPr/>
        </p:nvSpPr>
        <p:spPr bwMode="auto">
          <a:xfrm>
            <a:off x="5414963" y="5561013"/>
            <a:ext cx="250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8762" name="Line 94"/>
          <p:cNvSpPr>
            <a:spLocks noChangeShapeType="1"/>
          </p:cNvSpPr>
          <p:nvPr/>
        </p:nvSpPr>
        <p:spPr bwMode="auto">
          <a:xfrm>
            <a:off x="5897563" y="6100763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Line 95"/>
          <p:cNvSpPr>
            <a:spLocks noChangeShapeType="1"/>
          </p:cNvSpPr>
          <p:nvPr/>
        </p:nvSpPr>
        <p:spPr bwMode="auto">
          <a:xfrm>
            <a:off x="5634038" y="610076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Rectangle 96"/>
          <p:cNvSpPr>
            <a:spLocks noChangeArrowheads="1"/>
          </p:cNvSpPr>
          <p:nvPr/>
        </p:nvSpPr>
        <p:spPr bwMode="auto">
          <a:xfrm>
            <a:off x="5402263" y="5937250"/>
            <a:ext cx="250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8765" name="Line 97"/>
          <p:cNvSpPr>
            <a:spLocks noChangeShapeType="1"/>
          </p:cNvSpPr>
          <p:nvPr/>
        </p:nvSpPr>
        <p:spPr bwMode="auto">
          <a:xfrm>
            <a:off x="5897563" y="623887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6" name="Line 98"/>
          <p:cNvSpPr>
            <a:spLocks noChangeShapeType="1"/>
          </p:cNvSpPr>
          <p:nvPr/>
        </p:nvSpPr>
        <p:spPr bwMode="auto">
          <a:xfrm>
            <a:off x="5634038" y="6238875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7" name="Rectangle 99"/>
          <p:cNvSpPr>
            <a:spLocks noChangeArrowheads="1"/>
          </p:cNvSpPr>
          <p:nvPr/>
        </p:nvSpPr>
        <p:spPr bwMode="auto">
          <a:xfrm>
            <a:off x="5402263" y="6124575"/>
            <a:ext cx="250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8768" name="Line 100"/>
          <p:cNvSpPr>
            <a:spLocks noChangeShapeType="1"/>
          </p:cNvSpPr>
          <p:nvPr/>
        </p:nvSpPr>
        <p:spPr bwMode="auto">
          <a:xfrm>
            <a:off x="7312025" y="5711825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9" name="Line 101"/>
          <p:cNvSpPr>
            <a:spLocks noChangeShapeType="1"/>
          </p:cNvSpPr>
          <p:nvPr/>
        </p:nvSpPr>
        <p:spPr bwMode="auto">
          <a:xfrm>
            <a:off x="7437438" y="5711825"/>
            <a:ext cx="1889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0" name="Rectangle 102"/>
          <p:cNvSpPr>
            <a:spLocks noChangeArrowheads="1"/>
          </p:cNvSpPr>
          <p:nvPr/>
        </p:nvSpPr>
        <p:spPr bwMode="auto">
          <a:xfrm>
            <a:off x="7645400" y="5561013"/>
            <a:ext cx="238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Z</a:t>
            </a:r>
          </a:p>
        </p:txBody>
      </p:sp>
      <p:sp>
        <p:nvSpPr>
          <p:cNvPr id="28771" name="Line 103"/>
          <p:cNvSpPr>
            <a:spLocks noChangeShapeType="1"/>
          </p:cNvSpPr>
          <p:nvPr/>
        </p:nvSpPr>
        <p:spPr bwMode="auto">
          <a:xfrm>
            <a:off x="6297613" y="524827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2" name="Line 104"/>
          <p:cNvSpPr>
            <a:spLocks noChangeShapeType="1"/>
          </p:cNvSpPr>
          <p:nvPr/>
        </p:nvSpPr>
        <p:spPr bwMode="auto">
          <a:xfrm>
            <a:off x="6711950" y="5586413"/>
            <a:ext cx="112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Line 105"/>
          <p:cNvSpPr>
            <a:spLocks noChangeShapeType="1"/>
          </p:cNvSpPr>
          <p:nvPr/>
        </p:nvSpPr>
        <p:spPr bwMode="auto">
          <a:xfrm>
            <a:off x="6705600" y="5254625"/>
            <a:ext cx="0" cy="325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Line 106"/>
          <p:cNvSpPr>
            <a:spLocks noChangeShapeType="1"/>
          </p:cNvSpPr>
          <p:nvPr/>
        </p:nvSpPr>
        <p:spPr bwMode="auto">
          <a:xfrm>
            <a:off x="6435725" y="5248275"/>
            <a:ext cx="263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Line 107"/>
          <p:cNvSpPr>
            <a:spLocks noChangeShapeType="1"/>
          </p:cNvSpPr>
          <p:nvPr/>
        </p:nvSpPr>
        <p:spPr bwMode="auto">
          <a:xfrm>
            <a:off x="6297613" y="5711825"/>
            <a:ext cx="125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Line 108"/>
          <p:cNvSpPr>
            <a:spLocks noChangeShapeType="1"/>
          </p:cNvSpPr>
          <p:nvPr/>
        </p:nvSpPr>
        <p:spPr bwMode="auto">
          <a:xfrm>
            <a:off x="6711950" y="5711825"/>
            <a:ext cx="112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Line 109"/>
          <p:cNvSpPr>
            <a:spLocks noChangeShapeType="1"/>
          </p:cNvSpPr>
          <p:nvPr/>
        </p:nvSpPr>
        <p:spPr bwMode="auto">
          <a:xfrm>
            <a:off x="6435725" y="5711825"/>
            <a:ext cx="263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Line 110"/>
          <p:cNvSpPr>
            <a:spLocks noChangeShapeType="1"/>
          </p:cNvSpPr>
          <p:nvPr/>
        </p:nvSpPr>
        <p:spPr bwMode="auto">
          <a:xfrm>
            <a:off x="6499225" y="6162675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Line 111"/>
          <p:cNvSpPr>
            <a:spLocks noChangeShapeType="1"/>
          </p:cNvSpPr>
          <p:nvPr/>
        </p:nvSpPr>
        <p:spPr bwMode="auto">
          <a:xfrm>
            <a:off x="6711950" y="5837238"/>
            <a:ext cx="112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Line 112"/>
          <p:cNvSpPr>
            <a:spLocks noChangeShapeType="1"/>
          </p:cNvSpPr>
          <p:nvPr/>
        </p:nvSpPr>
        <p:spPr bwMode="auto">
          <a:xfrm>
            <a:off x="6705600" y="5843588"/>
            <a:ext cx="0" cy="312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" name="Line 113"/>
          <p:cNvSpPr>
            <a:spLocks noChangeShapeType="1"/>
          </p:cNvSpPr>
          <p:nvPr/>
        </p:nvSpPr>
        <p:spPr bwMode="auto">
          <a:xfrm>
            <a:off x="6635750" y="6162675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2" name="Rectangle 1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2681194043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381000" y="1600200"/>
            <a:ext cx="2324100" cy="1931988"/>
            <a:chOff x="268" y="672"/>
            <a:chExt cx="1484" cy="1232"/>
          </a:xfrm>
        </p:grpSpPr>
        <p:sp>
          <p:nvSpPr>
            <p:cNvPr id="30735" name="Line 3"/>
            <p:cNvSpPr>
              <a:spLocks noChangeShapeType="1"/>
            </p:cNvSpPr>
            <p:nvPr/>
          </p:nvSpPr>
          <p:spPr bwMode="auto">
            <a:xfrm>
              <a:off x="268" y="816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4"/>
            <p:cNvSpPr>
              <a:spLocks noChangeShapeType="1"/>
            </p:cNvSpPr>
            <p:nvPr/>
          </p:nvSpPr>
          <p:spPr bwMode="auto">
            <a:xfrm>
              <a:off x="1120" y="700"/>
              <a:ext cx="0" cy="1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Rectangle 5"/>
            <p:cNvSpPr>
              <a:spLocks noChangeArrowheads="1"/>
            </p:cNvSpPr>
            <p:nvPr/>
          </p:nvSpPr>
          <p:spPr bwMode="auto">
            <a:xfrm>
              <a:off x="320" y="672"/>
              <a:ext cx="1432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A	B	C	Z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1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1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1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1	0</a:t>
              </a:r>
            </a:p>
          </p:txBody>
        </p:sp>
      </p:grp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Different realizations of a function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2806700" y="2116138"/>
            <a:ext cx="3937000" cy="4741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25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09" y="1503363"/>
            <a:ext cx="4108291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5902325" y="3503613"/>
            <a:ext cx="481013" cy="509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5827713" y="3403600"/>
            <a:ext cx="481012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6397625" y="4989513"/>
            <a:ext cx="481013" cy="509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12"/>
          <p:cNvSpPr>
            <a:spLocks noChangeArrowheads="1"/>
          </p:cNvSpPr>
          <p:nvPr/>
        </p:nvSpPr>
        <p:spPr bwMode="auto">
          <a:xfrm>
            <a:off x="6323013" y="4891088"/>
            <a:ext cx="481012" cy="509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5646738" y="6051550"/>
            <a:ext cx="481012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4"/>
          <p:cNvSpPr>
            <a:spLocks noChangeArrowheads="1"/>
          </p:cNvSpPr>
          <p:nvPr/>
        </p:nvSpPr>
        <p:spPr bwMode="auto">
          <a:xfrm>
            <a:off x="5572125" y="5953125"/>
            <a:ext cx="481013" cy="50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5"/>
          <p:cNvSpPr>
            <a:spLocks noChangeArrowheads="1"/>
          </p:cNvSpPr>
          <p:nvPr/>
        </p:nvSpPr>
        <p:spPr bwMode="auto">
          <a:xfrm>
            <a:off x="6016625" y="2919413"/>
            <a:ext cx="29432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two-level realization</a:t>
            </a:r>
            <a:br>
              <a:rPr lang="en-US" sz="18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(we don't count NOT gates)</a:t>
            </a:r>
          </a:p>
        </p:txBody>
      </p:sp>
      <p:sp>
        <p:nvSpPr>
          <p:cNvPr id="30733" name="Rectangle 16"/>
          <p:cNvSpPr>
            <a:spLocks noChangeArrowheads="1"/>
          </p:cNvSpPr>
          <p:nvPr/>
        </p:nvSpPr>
        <p:spPr bwMode="auto">
          <a:xfrm>
            <a:off x="6226175" y="5791200"/>
            <a:ext cx="2917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XOR gate (easier to draw </a:t>
            </a:r>
            <a:br>
              <a:rPr lang="en-US" sz="18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but costlier to build)</a:t>
            </a:r>
          </a:p>
        </p:txBody>
      </p:sp>
      <p:sp>
        <p:nvSpPr>
          <p:cNvPr id="30734" name="Rectangle 17"/>
          <p:cNvSpPr>
            <a:spLocks noChangeArrowheads="1"/>
          </p:cNvSpPr>
          <p:nvPr/>
        </p:nvSpPr>
        <p:spPr bwMode="auto">
          <a:xfrm>
            <a:off x="6299200" y="4567238"/>
            <a:ext cx="27686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multi-level realization</a:t>
            </a:r>
            <a:br>
              <a:rPr lang="en-US" sz="18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(gates with fewer inputs)</a:t>
            </a:r>
          </a:p>
        </p:txBody>
      </p:sp>
    </p:spTree>
    <p:extLst>
      <p:ext uri="{BB962C8B-B14F-4D97-AF65-F5344CB8AC3E}">
        <p14:creationId xmlns:p14="http://schemas.microsoft.com/office/powerpoint/2010/main" val="3248216048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Which realization is best?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Reduce number of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literal: input variable (complemented or not)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can approximate cost of logic gate as 2 transistors per literal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why not count inverters?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Fewer literals means less transistors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smaller circuits and reduced electric 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Fewer inputs implies faster gates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gates are smaller and thus also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Fan-ins (# of gate inputs) are limited in some technologies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Reduce number of gates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Fewer gates (and the packages they come in) means smaller circuits</a:t>
            </a:r>
          </a:p>
        </p:txBody>
      </p:sp>
    </p:spTree>
    <p:extLst>
      <p:ext uri="{BB962C8B-B14F-4D97-AF65-F5344CB8AC3E}">
        <p14:creationId xmlns:p14="http://schemas.microsoft.com/office/powerpoint/2010/main" val="1794188194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Which realization is best?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Reduce number of levels of gates</a:t>
            </a:r>
          </a:p>
          <a:p>
            <a:pPr lvl="1" eaLnBrk="1" hangingPunct="1"/>
            <a:r>
              <a:rPr lang="en-US" sz="2000" dirty="0"/>
              <a:t>Fewer level of gates implies reduced signal propagation delays</a:t>
            </a:r>
          </a:p>
          <a:p>
            <a:pPr lvl="1" eaLnBrk="1" hangingPunct="1"/>
            <a:r>
              <a:rPr lang="en-US" sz="2000" dirty="0"/>
              <a:t>Minimum delay configuration typically requires more gates</a:t>
            </a:r>
          </a:p>
          <a:p>
            <a:pPr lvl="2" eaLnBrk="1" hangingPunct="1"/>
            <a:r>
              <a:rPr lang="en-US" sz="1800" dirty="0"/>
              <a:t>wider, less deep circuits</a:t>
            </a:r>
          </a:p>
          <a:p>
            <a:pPr eaLnBrk="1" hangingPunct="1"/>
            <a:r>
              <a:rPr lang="en-US" sz="2400" dirty="0"/>
              <a:t>How do we explore tradeoffs between increased circuit delay and size?</a:t>
            </a:r>
          </a:p>
          <a:p>
            <a:pPr lvl="1" eaLnBrk="1" hangingPunct="1"/>
            <a:r>
              <a:rPr lang="en-US" sz="2000" dirty="0"/>
              <a:t>Automated tools to generate different solutions</a:t>
            </a:r>
          </a:p>
          <a:p>
            <a:pPr lvl="1" eaLnBrk="1" hangingPunct="1"/>
            <a:r>
              <a:rPr lang="en-US" sz="2000" dirty="0"/>
              <a:t>Logic minimization: reduce number of gates and complexity</a:t>
            </a:r>
          </a:p>
          <a:p>
            <a:pPr lvl="1" eaLnBrk="1" hangingPunct="1"/>
            <a:r>
              <a:rPr lang="en-US" sz="2000" dirty="0"/>
              <a:t>Logic optimization: reduction while trading off against delay</a:t>
            </a:r>
          </a:p>
        </p:txBody>
      </p:sp>
    </p:spTree>
    <p:extLst>
      <p:ext uri="{BB962C8B-B14F-4D97-AF65-F5344CB8AC3E}">
        <p14:creationId xmlns:p14="http://schemas.microsoft.com/office/powerpoint/2010/main" val="177106686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Computational “blocks” perform a set of logical functions in either a </a:t>
            </a:r>
            <a:r>
              <a:rPr lang="en-US" u="sng" dirty="0"/>
              <a:t>combinational</a:t>
            </a:r>
            <a:r>
              <a:rPr lang="en-US" dirty="0"/>
              <a:t> or </a:t>
            </a:r>
            <a:r>
              <a:rPr lang="en-US" u="sng" dirty="0"/>
              <a:t>sequential</a:t>
            </a:r>
            <a:r>
              <a:rPr lang="en-US" dirty="0"/>
              <a:t> fashion.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block diagram is a simple model of these systems that shows only the inputs and outputs.</a:t>
            </a:r>
            <a:endParaRPr lang="en-US" sz="2400" dirty="0"/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054225" y="3050808"/>
            <a:ext cx="5035550" cy="1011238"/>
            <a:chOff x="1207" y="1763"/>
            <a:chExt cx="3172" cy="601"/>
          </a:xfrm>
        </p:grpSpPr>
        <p:sp>
          <p:nvSpPr>
            <p:cNvPr id="7173" name="Rectangle 3"/>
            <p:cNvSpPr>
              <a:spLocks noChangeArrowheads="1"/>
            </p:cNvSpPr>
            <p:nvPr/>
          </p:nvSpPr>
          <p:spPr bwMode="auto">
            <a:xfrm>
              <a:off x="2300" y="1763"/>
              <a:ext cx="820" cy="6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4"/>
            <p:cNvSpPr>
              <a:spLocks noChangeShapeType="1"/>
            </p:cNvSpPr>
            <p:nvPr/>
          </p:nvSpPr>
          <p:spPr bwMode="auto">
            <a:xfrm flipH="1">
              <a:off x="1811" y="1838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5"/>
            <p:cNvSpPr>
              <a:spLocks noChangeShapeType="1"/>
            </p:cNvSpPr>
            <p:nvPr/>
          </p:nvSpPr>
          <p:spPr bwMode="auto">
            <a:xfrm flipH="1">
              <a:off x="1811" y="2044"/>
              <a:ext cx="48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6"/>
            <p:cNvSpPr>
              <a:spLocks noChangeShapeType="1"/>
            </p:cNvSpPr>
            <p:nvPr/>
          </p:nvSpPr>
          <p:spPr bwMode="auto">
            <a:xfrm flipH="1">
              <a:off x="1819" y="2305"/>
              <a:ext cx="47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Oval 7"/>
            <p:cNvSpPr>
              <a:spLocks noChangeArrowheads="1"/>
            </p:cNvSpPr>
            <p:nvPr/>
          </p:nvSpPr>
          <p:spPr bwMode="auto">
            <a:xfrm>
              <a:off x="2000" y="2087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Oval 8"/>
            <p:cNvSpPr>
              <a:spLocks noChangeArrowheads="1"/>
            </p:cNvSpPr>
            <p:nvPr/>
          </p:nvSpPr>
          <p:spPr bwMode="auto">
            <a:xfrm>
              <a:off x="2000" y="2237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Oval 9"/>
            <p:cNvSpPr>
              <a:spLocks noChangeArrowheads="1"/>
            </p:cNvSpPr>
            <p:nvPr/>
          </p:nvSpPr>
          <p:spPr bwMode="auto">
            <a:xfrm>
              <a:off x="2000" y="2166"/>
              <a:ext cx="32" cy="3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0"/>
            <p:cNvSpPr>
              <a:spLocks noChangeShapeType="1"/>
            </p:cNvSpPr>
            <p:nvPr/>
          </p:nvSpPr>
          <p:spPr bwMode="auto">
            <a:xfrm flipH="1">
              <a:off x="3113" y="1838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 flipH="1">
              <a:off x="3113" y="2044"/>
              <a:ext cx="4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 flipH="1">
              <a:off x="3120" y="2305"/>
              <a:ext cx="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13"/>
            <p:cNvSpPr>
              <a:spLocks noChangeArrowheads="1"/>
            </p:cNvSpPr>
            <p:nvPr/>
          </p:nvSpPr>
          <p:spPr bwMode="auto">
            <a:xfrm>
              <a:off x="3303" y="2087"/>
              <a:ext cx="30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14"/>
            <p:cNvSpPr>
              <a:spLocks noChangeArrowheads="1"/>
            </p:cNvSpPr>
            <p:nvPr/>
          </p:nvSpPr>
          <p:spPr bwMode="auto">
            <a:xfrm>
              <a:off x="3303" y="2237"/>
              <a:ext cx="30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Oval 15"/>
            <p:cNvSpPr>
              <a:spLocks noChangeArrowheads="1"/>
            </p:cNvSpPr>
            <p:nvPr/>
          </p:nvSpPr>
          <p:spPr bwMode="auto">
            <a:xfrm>
              <a:off x="3303" y="2166"/>
              <a:ext cx="30" cy="3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Rectangle 16"/>
            <p:cNvSpPr>
              <a:spLocks noChangeArrowheads="1"/>
            </p:cNvSpPr>
            <p:nvPr/>
          </p:nvSpPr>
          <p:spPr bwMode="auto">
            <a:xfrm>
              <a:off x="1207" y="1949"/>
              <a:ext cx="51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inputs</a:t>
              </a:r>
            </a:p>
          </p:txBody>
        </p:sp>
        <p:sp>
          <p:nvSpPr>
            <p:cNvPr id="7187" name="Rectangle 17"/>
            <p:cNvSpPr>
              <a:spLocks noChangeArrowheads="1"/>
            </p:cNvSpPr>
            <p:nvPr/>
          </p:nvSpPr>
          <p:spPr bwMode="auto">
            <a:xfrm>
              <a:off x="3740" y="1949"/>
              <a:ext cx="63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outputs</a:t>
              </a:r>
            </a:p>
          </p:txBody>
        </p:sp>
        <p:sp>
          <p:nvSpPr>
            <p:cNvPr id="7188" name="Rectangle 18"/>
            <p:cNvSpPr>
              <a:spLocks noChangeArrowheads="1"/>
            </p:cNvSpPr>
            <p:nvPr/>
          </p:nvSpPr>
          <p:spPr bwMode="auto">
            <a:xfrm>
              <a:off x="2453" y="1957"/>
              <a:ext cx="64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system</a:t>
              </a:r>
            </a:p>
          </p:txBody>
        </p:sp>
      </p:grpSp>
      <p:sp>
        <p:nvSpPr>
          <p:cNvPr id="7171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Logic Blocks and Block Diagrams</a:t>
            </a:r>
          </a:p>
        </p:txBody>
      </p:sp>
    </p:spTree>
    <p:extLst>
      <p:ext uri="{BB962C8B-B14F-4D97-AF65-F5344CB8AC3E}">
        <p14:creationId xmlns:p14="http://schemas.microsoft.com/office/powerpoint/2010/main" val="3554861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logic function can be implemented with only AND, OR, and NOT functions. </a:t>
            </a:r>
          </a:p>
          <a:p>
            <a:endParaRPr lang="en-US" dirty="0"/>
          </a:p>
          <a:p>
            <a:r>
              <a:rPr lang="en-US" dirty="0"/>
              <a:t>Any logic function can be written in canonical form, where every input is either a true or complemented variable and there are only two levels of gates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and</a:t>
            </a:r>
            <a:r>
              <a:rPr lang="en-US" dirty="0"/>
              <a:t> 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75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Canonical forms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is the unique signature of a Boolean function</a:t>
            </a:r>
          </a:p>
          <a:p>
            <a:pPr eaLnBrk="1" hangingPunct="1"/>
            <a:r>
              <a:rPr lang="en-US" dirty="0"/>
              <a:t>Many alternative gate realizations may have the same truth table</a:t>
            </a:r>
          </a:p>
          <a:p>
            <a:pPr eaLnBrk="1" hangingPunct="1"/>
            <a:r>
              <a:rPr lang="en-US" dirty="0"/>
              <a:t>Canonical forms</a:t>
            </a:r>
          </a:p>
          <a:p>
            <a:pPr lvl="1" eaLnBrk="1" hangingPunct="1"/>
            <a:r>
              <a:rPr lang="en-US" dirty="0"/>
              <a:t>Standard forms for a Boolean expression</a:t>
            </a:r>
          </a:p>
          <a:p>
            <a:pPr lvl="1" eaLnBrk="1" hangingPunct="1"/>
            <a:r>
              <a:rPr lang="en-US" dirty="0"/>
              <a:t>Provides a unique algebraic signature</a:t>
            </a:r>
          </a:p>
        </p:txBody>
      </p:sp>
    </p:spTree>
    <p:extLst>
      <p:ext uri="{BB962C8B-B14F-4D97-AF65-F5344CB8AC3E}">
        <p14:creationId xmlns:p14="http://schemas.microsoft.com/office/powerpoint/2010/main" val="3202122014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called two-level representations</a:t>
            </a:r>
          </a:p>
          <a:p>
            <a:pPr lvl="1"/>
            <a:r>
              <a:rPr lang="en-US" dirty="0"/>
              <a:t>sum of products</a:t>
            </a:r>
          </a:p>
          <a:p>
            <a:pPr lvl="2"/>
            <a:r>
              <a:rPr lang="en-US" dirty="0"/>
              <a:t>A logical sum (OR) of products (terms using the AND operator)</a:t>
            </a:r>
          </a:p>
          <a:p>
            <a:pPr lvl="1"/>
            <a:r>
              <a:rPr lang="en-US" dirty="0"/>
              <a:t>product of sums</a:t>
            </a:r>
          </a:p>
          <a:p>
            <a:pPr lvl="2"/>
            <a:r>
              <a:rPr lang="en-US" dirty="0"/>
              <a:t>A logical product (AND) of sums (terms using the OR operator)</a:t>
            </a:r>
          </a:p>
        </p:txBody>
      </p:sp>
    </p:spTree>
    <p:extLst>
      <p:ext uri="{BB962C8B-B14F-4D97-AF65-F5344CB8AC3E}">
        <p14:creationId xmlns:p14="http://schemas.microsoft.com/office/powerpoint/2010/main" val="8592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functions in Canonical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000" i="1" dirty="0"/>
              <a:t>D </a:t>
            </a:r>
            <a:r>
              <a:rPr lang="en-US" sz="2000" dirty="0"/>
              <a:t>is true if at least one input is true</a:t>
            </a:r>
          </a:p>
          <a:p>
            <a:r>
              <a:rPr lang="en-US" sz="2000" i="1" dirty="0"/>
              <a:t>E </a:t>
            </a:r>
            <a:r>
              <a:rPr lang="en-US" sz="2000" dirty="0"/>
              <a:t>is true if exactly two inputs are true </a:t>
            </a:r>
          </a:p>
          <a:p>
            <a:r>
              <a:rPr lang="en-US" sz="2000" i="1" dirty="0"/>
              <a:t>F </a:t>
            </a:r>
            <a:r>
              <a:rPr lang="en-US" sz="2000" dirty="0"/>
              <a:t>is true only if all three inputs are true.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 = A+B+C					Product of Sums</a:t>
            </a:r>
          </a:p>
          <a:p>
            <a:r>
              <a:rPr lang="en-US" sz="2000" dirty="0"/>
              <a:t>F = A*B*C					Sum of Products</a:t>
            </a:r>
          </a:p>
          <a:p>
            <a:r>
              <a:rPr lang="en-US" sz="2000" dirty="0"/>
              <a:t>E = ((A * B) + (A * C) + (B * C)) * (A * B * C )’	Non-canonical</a:t>
            </a:r>
          </a:p>
          <a:p>
            <a:r>
              <a:rPr lang="en-US" sz="2000" dirty="0"/>
              <a:t>E = (A * B * C’ ) + (A * C * B’ ) + (B * C * A’ )	Sum of Products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1980" y="2819400"/>
          <a:ext cx="7393820" cy="219696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23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69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Inputs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Outputs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B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C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D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E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79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Sum-of-products canonical form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Also known as disjunctive normal form</a:t>
            </a:r>
          </a:p>
          <a:p>
            <a:pPr eaLnBrk="1" hangingPunct="1"/>
            <a:r>
              <a:rPr lang="en-US"/>
              <a:t>Also known as minterm expansion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151313" y="2971800"/>
            <a:ext cx="4114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F =</a:t>
            </a:r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950913" y="3582988"/>
            <a:ext cx="2549525" cy="1931987"/>
            <a:chOff x="572" y="2000"/>
            <a:chExt cx="1628" cy="1232"/>
          </a:xfrm>
        </p:grpSpPr>
        <p:sp>
          <p:nvSpPr>
            <p:cNvPr id="36887" name="Line 6"/>
            <p:cNvSpPr>
              <a:spLocks noChangeShapeType="1"/>
            </p:cNvSpPr>
            <p:nvPr/>
          </p:nvSpPr>
          <p:spPr bwMode="auto">
            <a:xfrm>
              <a:off x="572" y="2144"/>
              <a:ext cx="1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7"/>
            <p:cNvSpPr>
              <a:spLocks noChangeShapeType="1"/>
            </p:cNvSpPr>
            <p:nvPr/>
          </p:nvSpPr>
          <p:spPr bwMode="auto">
            <a:xfrm>
              <a:off x="1408" y="2004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8"/>
            <p:cNvSpPr>
              <a:spLocks noChangeArrowheads="1"/>
            </p:cNvSpPr>
            <p:nvPr/>
          </p:nvSpPr>
          <p:spPr bwMode="auto">
            <a:xfrm>
              <a:off x="608" y="2000"/>
              <a:ext cx="1592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	B	C	F	F'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0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1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1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0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1	0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1	1	1	0</a:t>
              </a:r>
            </a:p>
          </p:txBody>
        </p:sp>
      </p:grp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4264025" y="5138738"/>
            <a:ext cx="321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F' = A'B'C' + A'BC' + AB'C'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4038600" y="2590800"/>
            <a:ext cx="36972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 =  </a:t>
            </a:r>
            <a:r>
              <a:rPr lang="en-US" sz="1600" i="1">
                <a:solidFill>
                  <a:srgbClr val="000000"/>
                </a:solidFill>
                <a:latin typeface="Comic Sans MS" pitchFamily="66" charset="0"/>
              </a:rPr>
              <a:t>001      011      101       110       111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endParaRPr 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35238" y="2952750"/>
            <a:ext cx="3295650" cy="1584325"/>
            <a:chOff x="1584" y="2061"/>
            <a:chExt cx="2104" cy="1011"/>
          </a:xfrm>
        </p:grpSpPr>
        <p:sp>
          <p:nvSpPr>
            <p:cNvPr id="36885" name="Rectangle 12"/>
            <p:cNvSpPr>
              <a:spLocks noChangeArrowheads="1"/>
            </p:cNvSpPr>
            <p:nvPr/>
          </p:nvSpPr>
          <p:spPr bwMode="auto">
            <a:xfrm>
              <a:off x="3127" y="2061"/>
              <a:ext cx="5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 + A'BC</a:t>
              </a:r>
            </a:p>
          </p:txBody>
        </p:sp>
        <p:sp>
          <p:nvSpPr>
            <p:cNvPr id="36886" name="Line 13"/>
            <p:cNvSpPr>
              <a:spLocks noChangeShapeType="1"/>
            </p:cNvSpPr>
            <p:nvPr/>
          </p:nvSpPr>
          <p:spPr bwMode="auto">
            <a:xfrm flipV="1">
              <a:off x="1584" y="2304"/>
              <a:ext cx="182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35238" y="2952750"/>
            <a:ext cx="3951287" cy="1960563"/>
            <a:chOff x="1584" y="2061"/>
            <a:chExt cx="2523" cy="1251"/>
          </a:xfrm>
        </p:grpSpPr>
        <p:sp>
          <p:nvSpPr>
            <p:cNvPr id="36883" name="Rectangle 15"/>
            <p:cNvSpPr>
              <a:spLocks noChangeArrowheads="1"/>
            </p:cNvSpPr>
            <p:nvPr/>
          </p:nvSpPr>
          <p:spPr bwMode="auto">
            <a:xfrm>
              <a:off x="3584" y="2061"/>
              <a:ext cx="5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+ AB'C</a:t>
              </a:r>
            </a:p>
          </p:txBody>
        </p:sp>
        <p:sp>
          <p:nvSpPr>
            <p:cNvPr id="36884" name="Line 16"/>
            <p:cNvSpPr>
              <a:spLocks noChangeShapeType="1"/>
            </p:cNvSpPr>
            <p:nvPr/>
          </p:nvSpPr>
          <p:spPr bwMode="auto">
            <a:xfrm flipV="1">
              <a:off x="1584" y="2304"/>
              <a:ext cx="225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535238" y="2952750"/>
            <a:ext cx="4702175" cy="2185988"/>
            <a:chOff x="1584" y="2061"/>
            <a:chExt cx="3003" cy="1395"/>
          </a:xfrm>
        </p:grpSpPr>
        <p:sp>
          <p:nvSpPr>
            <p:cNvPr id="36881" name="Rectangle 18"/>
            <p:cNvSpPr>
              <a:spLocks noChangeArrowheads="1"/>
            </p:cNvSpPr>
            <p:nvPr/>
          </p:nvSpPr>
          <p:spPr bwMode="auto">
            <a:xfrm>
              <a:off x="4064" y="2061"/>
              <a:ext cx="5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+ ABC'</a:t>
              </a:r>
            </a:p>
          </p:txBody>
        </p:sp>
        <p:sp>
          <p:nvSpPr>
            <p:cNvPr id="36882" name="Line 19"/>
            <p:cNvSpPr>
              <a:spLocks noChangeShapeType="1"/>
            </p:cNvSpPr>
            <p:nvPr/>
          </p:nvSpPr>
          <p:spPr bwMode="auto">
            <a:xfrm flipV="1">
              <a:off x="1584" y="2304"/>
              <a:ext cx="2736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535238" y="2967038"/>
            <a:ext cx="5376862" cy="2397125"/>
            <a:chOff x="1584" y="2070"/>
            <a:chExt cx="3434" cy="1530"/>
          </a:xfrm>
        </p:grpSpPr>
        <p:sp>
          <p:nvSpPr>
            <p:cNvPr id="36879" name="Rectangle 21"/>
            <p:cNvSpPr>
              <a:spLocks noChangeArrowheads="1"/>
            </p:cNvSpPr>
            <p:nvPr/>
          </p:nvSpPr>
          <p:spPr bwMode="auto">
            <a:xfrm>
              <a:off x="4546" y="2070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+ ABC</a:t>
              </a:r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1584" y="2256"/>
              <a:ext cx="3216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535238" y="2978150"/>
            <a:ext cx="2649537" cy="1106488"/>
            <a:chOff x="1584" y="2078"/>
            <a:chExt cx="1692" cy="706"/>
          </a:xfrm>
        </p:grpSpPr>
        <p:sp>
          <p:nvSpPr>
            <p:cNvPr id="36877" name="Line 24"/>
            <p:cNvSpPr>
              <a:spLocks noChangeShapeType="1"/>
            </p:cNvSpPr>
            <p:nvPr/>
          </p:nvSpPr>
          <p:spPr bwMode="auto">
            <a:xfrm flipV="1">
              <a:off x="1584" y="2304"/>
              <a:ext cx="13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25"/>
            <p:cNvSpPr>
              <a:spLocks noChangeArrowheads="1"/>
            </p:cNvSpPr>
            <p:nvPr/>
          </p:nvSpPr>
          <p:spPr bwMode="auto">
            <a:xfrm>
              <a:off x="2804" y="2078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A'B'C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7918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 autoUpdateAnimBg="0"/>
      <p:bldP spid="242697" grpId="0" autoUpdateAnimBg="0"/>
      <p:bldP spid="24269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531813" y="2790826"/>
            <a:ext cx="8612187" cy="3609975"/>
            <a:chOff x="280" y="1943"/>
            <a:chExt cx="5425" cy="2274"/>
          </a:xfrm>
        </p:grpSpPr>
        <p:sp>
          <p:nvSpPr>
            <p:cNvPr id="37893" name="Rectangle 3"/>
            <p:cNvSpPr>
              <a:spLocks noChangeArrowheads="1"/>
            </p:cNvSpPr>
            <p:nvPr/>
          </p:nvSpPr>
          <p:spPr bwMode="auto">
            <a:xfrm>
              <a:off x="450" y="3807"/>
              <a:ext cx="163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short-hand notation for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minterms of 3 variables</a:t>
              </a:r>
            </a:p>
          </p:txBody>
        </p:sp>
        <p:sp>
          <p:nvSpPr>
            <p:cNvPr id="37894" name="Rectangle 4"/>
            <p:cNvSpPr>
              <a:spLocks noChangeArrowheads="1"/>
            </p:cNvSpPr>
            <p:nvPr/>
          </p:nvSpPr>
          <p:spPr bwMode="auto">
            <a:xfrm>
              <a:off x="2123" y="2282"/>
              <a:ext cx="358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577975" algn="l"/>
                </a:tabLst>
              </a:pPr>
              <a:endParaRPr lang="en-US" sz="1600">
                <a:solidFill>
                  <a:srgbClr val="000000"/>
                </a:solidFill>
              </a:endParaRPr>
            </a:p>
            <a:p>
              <a:pPr marL="450850" lvl="1" defTabSz="901700" eaLnBrk="0" hangingPunct="0">
                <a:lnSpc>
                  <a:spcPts val="2075"/>
                </a:lnSpc>
                <a:tabLst>
                  <a:tab pos="225425" algn="l"/>
                  <a:tab pos="1577975" algn="l"/>
                </a:tabLst>
              </a:pPr>
              <a:endParaRPr lang="en-US" sz="1600">
                <a:solidFill>
                  <a:srgbClr val="000000"/>
                </a:solidFill>
              </a:endParaRP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577975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		</a:t>
              </a:r>
            </a:p>
          </p:txBody>
        </p:sp>
        <p:grpSp>
          <p:nvGrpSpPr>
            <p:cNvPr id="37895" name="Group 5"/>
            <p:cNvGrpSpPr>
              <a:grpSpLocks/>
            </p:cNvGrpSpPr>
            <p:nvPr/>
          </p:nvGrpSpPr>
          <p:grpSpPr bwMode="auto">
            <a:xfrm>
              <a:off x="280" y="2021"/>
              <a:ext cx="1716" cy="1575"/>
              <a:chOff x="284" y="1621"/>
              <a:chExt cx="1740" cy="1595"/>
            </a:xfrm>
          </p:grpSpPr>
          <p:sp>
            <p:nvSpPr>
              <p:cNvPr id="37898" name="Rectangle 6"/>
              <p:cNvSpPr>
                <a:spLocks noChangeArrowheads="1"/>
              </p:cNvSpPr>
              <p:nvPr/>
            </p:nvSpPr>
            <p:spPr bwMode="auto">
              <a:xfrm>
                <a:off x="344" y="1624"/>
                <a:ext cx="1680" cy="1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A	B	C	</a:t>
                </a:r>
                <a:r>
                  <a:rPr lang="en-US" sz="1600" dirty="0" err="1">
                    <a:solidFill>
                      <a:srgbClr val="000000"/>
                    </a:solidFill>
                    <a:latin typeface="Comic Sans MS" pitchFamily="66" charset="0"/>
                  </a:rPr>
                  <a:t>minterms</a:t>
                </a:r>
                <a:b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0	0	A'B'C'	m0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0	1	A'B'C	m1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1	0	A'BC'	m2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0	1	1	A'BC	m3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0	0	AB'C'	m4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0	1	AB'C	m5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1	0	ABC'	m6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030413" algn="l"/>
                    <a:tab pos="2706688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Comic Sans MS" pitchFamily="66" charset="0"/>
                  </a:rPr>
                  <a:t>1	1	1	ABC	m7</a:t>
                </a:r>
              </a:p>
            </p:txBody>
          </p:sp>
          <p:sp>
            <p:nvSpPr>
              <p:cNvPr id="37899" name="Line 7"/>
              <p:cNvSpPr>
                <a:spLocks noChangeShapeType="1"/>
              </p:cNvSpPr>
              <p:nvPr/>
            </p:nvSpPr>
            <p:spPr bwMode="auto">
              <a:xfrm>
                <a:off x="284" y="1624"/>
                <a:ext cx="16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0" name="Line 8"/>
              <p:cNvSpPr>
                <a:spLocks noChangeShapeType="1"/>
              </p:cNvSpPr>
              <p:nvPr/>
            </p:nvSpPr>
            <p:spPr bwMode="auto">
              <a:xfrm>
                <a:off x="1136" y="1621"/>
                <a:ext cx="0" cy="14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6" name="Line 9"/>
            <p:cNvSpPr>
              <a:spLocks noChangeShapeType="1"/>
            </p:cNvSpPr>
            <p:nvPr/>
          </p:nvSpPr>
          <p:spPr bwMode="auto">
            <a:xfrm flipV="1">
              <a:off x="1464" y="3593"/>
              <a:ext cx="138" cy="2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Rectangle 10"/>
            <p:cNvSpPr>
              <a:spLocks noChangeArrowheads="1"/>
            </p:cNvSpPr>
            <p:nvPr/>
          </p:nvSpPr>
          <p:spPr bwMode="auto">
            <a:xfrm>
              <a:off x="2186" y="1943"/>
              <a:ext cx="3456" cy="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F in canonical form</a:t>
              </a:r>
              <a:r>
                <a:rPr lang="en-US" sz="1600">
                  <a:solidFill>
                    <a:srgbClr val="000000"/>
                  </a:solidFill>
                </a:rPr>
                <a:t>: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	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F(A, B, C)	=</a:t>
              </a:r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>
                  <a:solidFill>
                    <a:srgbClr val="000000"/>
                  </a:solidFill>
                  <a:latin typeface="Symbol" pitchFamily="18" charset="2"/>
                </a:rPr>
                <a:t>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m(1,3,5,6,7)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</a:rPr>
                <a:t>		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 m1 + m3 + m5 + m6 + m7</a:t>
              </a: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		=  A'B'C + A'BC + AB'C + ABC' + ABC</a:t>
              </a:r>
              <a:endParaRPr lang="en-US" sz="1600">
                <a:solidFill>
                  <a:srgbClr val="000000"/>
                </a:solidFill>
              </a:endParaRP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endParaRPr lang="en-US" sz="1600">
                <a:solidFill>
                  <a:srgbClr val="000000"/>
                </a:solidFill>
              </a:endParaRP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canonical form</a:t>
              </a:r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>
                  <a:solidFill>
                    <a:srgbClr val="000000"/>
                  </a:solidFill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minimal form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	</a:t>
              </a: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F(A, B, C)	= A'B'C + A'BC + AB'C + ABC + ABC' </a:t>
              </a:r>
            </a:p>
            <a:p>
              <a:pPr marL="1352550" lvl="3"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(A'B' + A'B + AB' + AB)C + ABC'</a:t>
              </a:r>
            </a:p>
            <a:p>
              <a:pPr marL="1352550" lvl="3"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((A' + A)(B' + B))C + ABC'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C + ABC'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= ABC' + C</a:t>
              </a: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		= AB + C</a:t>
              </a:r>
            </a:p>
          </p:txBody>
        </p:sp>
      </p:grpSp>
      <p:sp>
        <p:nvSpPr>
          <p:cNvPr id="378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Sum-of-products canonical form</a:t>
            </a:r>
          </a:p>
        </p:txBody>
      </p:sp>
      <p:sp>
        <p:nvSpPr>
          <p:cNvPr id="3789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Product term (or </a:t>
            </a:r>
            <a:r>
              <a:rPr lang="en-US" sz="2400" dirty="0" err="1"/>
              <a:t>minterm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1800" dirty="0" err="1"/>
              <a:t>ANDed</a:t>
            </a:r>
            <a:r>
              <a:rPr lang="en-US" sz="1800" dirty="0"/>
              <a:t> product of literals – input combination for which output is true</a:t>
            </a:r>
          </a:p>
          <a:p>
            <a:pPr lvl="1" eaLnBrk="1" hangingPunct="1"/>
            <a:r>
              <a:rPr lang="en-US" sz="1800" dirty="0"/>
              <a:t>Each variable appears exactly once, in true or inverted form (but not both)</a:t>
            </a:r>
          </a:p>
        </p:txBody>
      </p:sp>
    </p:spTree>
    <p:extLst>
      <p:ext uri="{BB962C8B-B14F-4D97-AF65-F5344CB8AC3E}">
        <p14:creationId xmlns:p14="http://schemas.microsoft.com/office/powerpoint/2010/main" val="2549742311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431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/>
              <a:t>A’ * B’ * C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23622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79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/>
              <a:t>A’ * B’ * C</a:t>
            </a:r>
          </a:p>
          <a:p>
            <a:r>
              <a:rPr lang="en-US" dirty="0"/>
              <a:t>A’ * B * C’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26670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21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/>
              <a:t>A’ * B’ * C</a:t>
            </a:r>
          </a:p>
          <a:p>
            <a:r>
              <a:rPr lang="en-US" dirty="0"/>
              <a:t>A’ * B * C’</a:t>
            </a:r>
          </a:p>
          <a:p>
            <a:r>
              <a:rPr lang="en-US" dirty="0"/>
              <a:t>A * B’ * C’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32004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4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Combinational vs. Sequential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Combinational:</a:t>
            </a:r>
          </a:p>
          <a:p>
            <a:pPr lvl="1" eaLnBrk="1" hangingPunct="1"/>
            <a:r>
              <a:rPr lang="en-US" sz="2000" dirty="0"/>
              <a:t>No Feedback</a:t>
            </a:r>
          </a:p>
          <a:p>
            <a:pPr lvl="1" eaLnBrk="1" hangingPunct="1"/>
            <a:r>
              <a:rPr lang="en-US" sz="2000" dirty="0"/>
              <a:t>Output defined completely in terms of the Inputs. </a:t>
            </a:r>
          </a:p>
        </p:txBody>
      </p:sp>
      <p:sp>
        <p:nvSpPr>
          <p:cNvPr id="1033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Sequential:</a:t>
            </a:r>
          </a:p>
          <a:p>
            <a:pPr lvl="1" eaLnBrk="1" hangingPunct="1"/>
            <a:r>
              <a:rPr lang="en-US" sz="2000" dirty="0"/>
              <a:t>With feedback</a:t>
            </a:r>
          </a:p>
          <a:p>
            <a:pPr lvl="1" eaLnBrk="1" hangingPunct="1"/>
            <a:r>
              <a:rPr lang="en-US" sz="2000" dirty="0"/>
              <a:t>System goes through different states</a:t>
            </a:r>
          </a:p>
          <a:p>
            <a:pPr lvl="1" eaLnBrk="1" hangingPunct="1"/>
            <a:r>
              <a:rPr lang="en-US" sz="2000" dirty="0"/>
              <a:t>New state depends on Inputs and current state. </a:t>
            </a:r>
          </a:p>
        </p:txBody>
      </p:sp>
      <p:grpSp>
        <p:nvGrpSpPr>
          <p:cNvPr id="1034" name="Group 5"/>
          <p:cNvGrpSpPr>
            <a:grpSpLocks/>
          </p:cNvGrpSpPr>
          <p:nvPr/>
        </p:nvGrpSpPr>
        <p:grpSpPr bwMode="auto">
          <a:xfrm>
            <a:off x="914400" y="4724400"/>
            <a:ext cx="2800350" cy="1143000"/>
            <a:chOff x="768" y="2880"/>
            <a:chExt cx="1764" cy="720"/>
          </a:xfrm>
        </p:grpSpPr>
        <p:sp>
          <p:nvSpPr>
            <p:cNvPr id="1048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81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Text Box 7"/>
            <p:cNvSpPr txBox="1">
              <a:spLocks noChangeArrowheads="1"/>
            </p:cNvSpPr>
            <p:nvPr/>
          </p:nvSpPr>
          <p:spPr bwMode="auto">
            <a:xfrm>
              <a:off x="1536" y="30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  <p:graphicFrame>
          <p:nvGraphicFramePr>
            <p:cNvPr id="1029" name="Object 8"/>
            <p:cNvGraphicFramePr>
              <a:graphicFrameLocks noChangeAspect="1"/>
            </p:cNvGraphicFramePr>
            <p:nvPr/>
          </p:nvGraphicFramePr>
          <p:xfrm>
            <a:off x="768" y="2928"/>
            <a:ext cx="241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" name="Equation" r:id="rId3" imgW="241200" imgH="672840" progId="Equation.3">
                    <p:embed/>
                  </p:oleObj>
                </mc:Choice>
                <mc:Fallback>
                  <p:oleObj name="Equation" r:id="rId3" imgW="24120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28"/>
                          <a:ext cx="241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0" name="Line 9"/>
            <p:cNvSpPr>
              <a:spLocks noChangeShapeType="1"/>
            </p:cNvSpPr>
            <p:nvPr/>
          </p:nvSpPr>
          <p:spPr bwMode="auto">
            <a:xfrm>
              <a:off x="100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1" name="Line 10"/>
            <p:cNvSpPr>
              <a:spLocks noChangeShapeType="1"/>
            </p:cNvSpPr>
            <p:nvPr/>
          </p:nvSpPr>
          <p:spPr bwMode="auto">
            <a:xfrm>
              <a:off x="100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2" name="Line 11"/>
            <p:cNvSpPr>
              <a:spLocks noChangeShapeType="1"/>
            </p:cNvSpPr>
            <p:nvPr/>
          </p:nvSpPr>
          <p:spPr bwMode="auto">
            <a:xfrm>
              <a:off x="2064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3" name="Line 12"/>
            <p:cNvSpPr>
              <a:spLocks noChangeShapeType="1"/>
            </p:cNvSpPr>
            <p:nvPr/>
          </p:nvSpPr>
          <p:spPr bwMode="auto">
            <a:xfrm>
              <a:off x="206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30" name="Object 13"/>
            <p:cNvGraphicFramePr>
              <a:graphicFrameLocks noChangeAspect="1"/>
            </p:cNvGraphicFramePr>
            <p:nvPr/>
          </p:nvGraphicFramePr>
          <p:xfrm>
            <a:off x="2316" y="2928"/>
            <a:ext cx="21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Equation" r:id="rId5" imgW="215640" imgH="672840" progId="Equation.3">
                    <p:embed/>
                  </p:oleObj>
                </mc:Choice>
                <mc:Fallback>
                  <p:oleObj name="Equation" r:id="rId5" imgW="21564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2928"/>
                          <a:ext cx="21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5" name="Group 14"/>
          <p:cNvGrpSpPr>
            <a:grpSpLocks/>
          </p:cNvGrpSpPr>
          <p:nvPr/>
        </p:nvGrpSpPr>
        <p:grpSpPr bwMode="auto">
          <a:xfrm>
            <a:off x="5257800" y="4724400"/>
            <a:ext cx="3543300" cy="1847850"/>
            <a:chOff x="3312" y="2976"/>
            <a:chExt cx="2232" cy="1164"/>
          </a:xfrm>
        </p:grpSpPr>
        <p:sp>
          <p:nvSpPr>
            <p:cNvPr id="1036" name="Rectangle 15"/>
            <p:cNvSpPr>
              <a:spLocks noChangeArrowheads="1"/>
            </p:cNvSpPr>
            <p:nvPr/>
          </p:nvSpPr>
          <p:spPr bwMode="auto">
            <a:xfrm>
              <a:off x="4032" y="2976"/>
              <a:ext cx="81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Text Box 16"/>
            <p:cNvSpPr txBox="1">
              <a:spLocks noChangeArrowheads="1"/>
            </p:cNvSpPr>
            <p:nvPr/>
          </p:nvSpPr>
          <p:spPr bwMode="auto">
            <a:xfrm>
              <a:off x="4320" y="31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T</a:t>
              </a:r>
            </a:p>
          </p:txBody>
        </p:sp>
        <p:graphicFrame>
          <p:nvGraphicFramePr>
            <p:cNvPr id="1026" name="Object 17"/>
            <p:cNvGraphicFramePr>
              <a:graphicFrameLocks noChangeAspect="1"/>
            </p:cNvGraphicFramePr>
            <p:nvPr/>
          </p:nvGraphicFramePr>
          <p:xfrm>
            <a:off x="3312" y="3024"/>
            <a:ext cx="241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Equation" r:id="rId7" imgW="241200" imgH="672840" progId="Equation.3">
                    <p:embed/>
                  </p:oleObj>
                </mc:Choice>
                <mc:Fallback>
                  <p:oleObj name="Equation" r:id="rId7" imgW="24120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24"/>
                          <a:ext cx="241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Line 18"/>
            <p:cNvSpPr>
              <a:spLocks noChangeShapeType="1"/>
            </p:cNvSpPr>
            <p:nvPr/>
          </p:nvSpPr>
          <p:spPr bwMode="auto">
            <a:xfrm>
              <a:off x="3552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9" name="Line 19"/>
            <p:cNvSpPr>
              <a:spLocks noChangeShapeType="1"/>
            </p:cNvSpPr>
            <p:nvPr/>
          </p:nvSpPr>
          <p:spPr bwMode="auto">
            <a:xfrm>
              <a:off x="3552" y="36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0" name="Line 20"/>
            <p:cNvSpPr>
              <a:spLocks noChangeShapeType="1"/>
            </p:cNvSpPr>
            <p:nvPr/>
          </p:nvSpPr>
          <p:spPr bwMode="auto">
            <a:xfrm>
              <a:off x="4848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1" name="Line 21"/>
            <p:cNvSpPr>
              <a:spLocks noChangeShapeType="1"/>
            </p:cNvSpPr>
            <p:nvPr/>
          </p:nvSpPr>
          <p:spPr bwMode="auto">
            <a:xfrm>
              <a:off x="4848" y="36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27" name="Object 22"/>
            <p:cNvGraphicFramePr>
              <a:graphicFrameLocks noChangeAspect="1"/>
            </p:cNvGraphicFramePr>
            <p:nvPr/>
          </p:nvGraphicFramePr>
          <p:xfrm>
            <a:off x="5328" y="3024"/>
            <a:ext cx="21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Equation" r:id="rId8" imgW="215640" imgH="672840" progId="Equation.3">
                    <p:embed/>
                  </p:oleObj>
                </mc:Choice>
                <mc:Fallback>
                  <p:oleObj name="Equation" r:id="rId8" imgW="21564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024"/>
                          <a:ext cx="21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Line 23"/>
            <p:cNvSpPr>
              <a:spLocks noChangeShapeType="1"/>
            </p:cNvSpPr>
            <p:nvPr/>
          </p:nvSpPr>
          <p:spPr bwMode="auto">
            <a:xfrm>
              <a:off x="4992" y="312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3" name="Line 24"/>
            <p:cNvSpPr>
              <a:spLocks noChangeShapeType="1"/>
            </p:cNvSpPr>
            <p:nvPr/>
          </p:nvSpPr>
          <p:spPr bwMode="auto">
            <a:xfrm flipH="1">
              <a:off x="3888" y="37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" name="Line 25"/>
            <p:cNvSpPr>
              <a:spLocks noChangeShapeType="1"/>
            </p:cNvSpPr>
            <p:nvPr/>
          </p:nvSpPr>
          <p:spPr bwMode="auto">
            <a:xfrm flipV="1">
              <a:off x="3888" y="312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5" name="Line 26"/>
            <p:cNvSpPr>
              <a:spLocks noChangeShapeType="1"/>
            </p:cNvSpPr>
            <p:nvPr/>
          </p:nvSpPr>
          <p:spPr bwMode="auto">
            <a:xfrm>
              <a:off x="5136" y="36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6" name="Line 27"/>
            <p:cNvSpPr>
              <a:spLocks noChangeShapeType="1"/>
            </p:cNvSpPr>
            <p:nvPr/>
          </p:nvSpPr>
          <p:spPr bwMode="auto">
            <a:xfrm flipH="1">
              <a:off x="3744" y="41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7" name="Line 28"/>
            <p:cNvSpPr>
              <a:spLocks noChangeShapeType="1"/>
            </p:cNvSpPr>
            <p:nvPr/>
          </p:nvSpPr>
          <p:spPr bwMode="auto">
            <a:xfrm flipV="1">
              <a:off x="3744" y="36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28" name="Object 29"/>
            <p:cNvGraphicFramePr>
              <a:graphicFrameLocks noChangeAspect="1"/>
            </p:cNvGraphicFramePr>
            <p:nvPr/>
          </p:nvGraphicFramePr>
          <p:xfrm>
            <a:off x="4368" y="3792"/>
            <a:ext cx="13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Equation" r:id="rId9" imgW="75960" imgH="190440" progId="Equation.3">
                    <p:embed/>
                  </p:oleObj>
                </mc:Choice>
                <mc:Fallback>
                  <p:oleObj name="Equation" r:id="rId9" imgW="759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792"/>
                          <a:ext cx="13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85146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/>
          <a:lstStyle/>
          <a:p>
            <a:r>
              <a:rPr lang="en-US" dirty="0"/>
              <a:t>A’ * B’ * C</a:t>
            </a:r>
          </a:p>
          <a:p>
            <a:r>
              <a:rPr lang="en-US" dirty="0"/>
              <a:t>A’ * B * C’</a:t>
            </a:r>
          </a:p>
          <a:p>
            <a:r>
              <a:rPr lang="en-US" dirty="0"/>
              <a:t>A * B’ * C’</a:t>
            </a:r>
          </a:p>
          <a:p>
            <a:r>
              <a:rPr lang="en-US" dirty="0"/>
              <a:t>A * B * C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40386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80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/>
          <a:lstStyle/>
          <a:p>
            <a:r>
              <a:rPr lang="en-US" dirty="0"/>
              <a:t>D = (A’ * B’ * C) + (A’ * B * C’) + (A * B’ * C’) + (A * B * C)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303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3857625" y="2819400"/>
            <a:ext cx="5286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 =       </a:t>
            </a:r>
            <a:r>
              <a:rPr lang="en-US" sz="1600" i="1">
                <a:solidFill>
                  <a:srgbClr val="000000"/>
                </a:solidFill>
                <a:latin typeface="Comic Sans MS" pitchFamily="66" charset="0"/>
              </a:rPr>
              <a:t>000              010              100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 =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2209800" y="5672138"/>
            <a:ext cx="66135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F' = (A + B + C') (A + B' + C') (A' + B + C') (A' + B' + C) (A' + B' + C')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Product-of-sums canonical form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Also known as conjunctive normal form</a:t>
            </a:r>
          </a:p>
          <a:p>
            <a:pPr eaLnBrk="1" hangingPunct="1"/>
            <a:r>
              <a:rPr lang="en-US"/>
              <a:t>Also known as maxterm expansion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914400" y="3638550"/>
            <a:ext cx="2549525" cy="1930400"/>
            <a:chOff x="572" y="2000"/>
            <a:chExt cx="1628" cy="1232"/>
          </a:xfrm>
        </p:grpSpPr>
        <p:sp>
          <p:nvSpPr>
            <p:cNvPr id="38928" name="Line 7"/>
            <p:cNvSpPr>
              <a:spLocks noChangeShapeType="1"/>
            </p:cNvSpPr>
            <p:nvPr/>
          </p:nvSpPr>
          <p:spPr bwMode="auto">
            <a:xfrm>
              <a:off x="572" y="2144"/>
              <a:ext cx="1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Line 8"/>
            <p:cNvSpPr>
              <a:spLocks noChangeShapeType="1"/>
            </p:cNvSpPr>
            <p:nvPr/>
          </p:nvSpPr>
          <p:spPr bwMode="auto">
            <a:xfrm>
              <a:off x="1408" y="2004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Rectangle 9"/>
            <p:cNvSpPr>
              <a:spLocks noChangeArrowheads="1"/>
            </p:cNvSpPr>
            <p:nvPr/>
          </p:nvSpPr>
          <p:spPr bwMode="auto">
            <a:xfrm>
              <a:off x="608" y="2000"/>
              <a:ext cx="1592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	B	C	F	F'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0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1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1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0	1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1	0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4988" algn="l"/>
                  <a:tab pos="2706688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1	1	1	0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01900" y="3054350"/>
            <a:ext cx="2936875" cy="911225"/>
            <a:chOff x="1586" y="1899"/>
            <a:chExt cx="1875" cy="582"/>
          </a:xfrm>
        </p:grpSpPr>
        <p:sp>
          <p:nvSpPr>
            <p:cNvPr id="38926" name="Rectangle 11"/>
            <p:cNvSpPr>
              <a:spLocks noChangeArrowheads="1"/>
            </p:cNvSpPr>
            <p:nvPr/>
          </p:nvSpPr>
          <p:spPr bwMode="auto">
            <a:xfrm>
              <a:off x="2715" y="1899"/>
              <a:ext cx="7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(A + B + C)</a:t>
              </a:r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 flipV="1">
              <a:off x="1586" y="2105"/>
              <a:ext cx="1485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71738" y="3054350"/>
            <a:ext cx="4200525" cy="1309688"/>
            <a:chOff x="1566" y="1899"/>
            <a:chExt cx="2683" cy="836"/>
          </a:xfrm>
        </p:grpSpPr>
        <p:sp>
          <p:nvSpPr>
            <p:cNvPr id="38924" name="Rectangle 14"/>
            <p:cNvSpPr>
              <a:spLocks noChangeArrowheads="1"/>
            </p:cNvSpPr>
            <p:nvPr/>
          </p:nvSpPr>
          <p:spPr bwMode="auto">
            <a:xfrm>
              <a:off x="3452" y="1899"/>
              <a:ext cx="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(A + B' + C)</a:t>
              </a:r>
            </a:p>
          </p:txBody>
        </p:sp>
        <p:sp>
          <p:nvSpPr>
            <p:cNvPr id="38925" name="Line 15"/>
            <p:cNvSpPr>
              <a:spLocks noChangeShapeType="1"/>
            </p:cNvSpPr>
            <p:nvPr/>
          </p:nvSpPr>
          <p:spPr bwMode="auto">
            <a:xfrm flipV="1">
              <a:off x="1566" y="2115"/>
              <a:ext cx="2278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486025" y="3048000"/>
            <a:ext cx="5384800" cy="1698625"/>
            <a:chOff x="1576" y="1895"/>
            <a:chExt cx="3439" cy="1084"/>
          </a:xfrm>
        </p:grpSpPr>
        <p:sp>
          <p:nvSpPr>
            <p:cNvPr id="38922" name="Rectangle 17"/>
            <p:cNvSpPr>
              <a:spLocks noChangeArrowheads="1"/>
            </p:cNvSpPr>
            <p:nvPr/>
          </p:nvSpPr>
          <p:spPr bwMode="auto">
            <a:xfrm>
              <a:off x="4218" y="1895"/>
              <a:ext cx="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(A' + B + C)</a:t>
              </a:r>
            </a:p>
          </p:txBody>
        </p:sp>
        <p:sp>
          <p:nvSpPr>
            <p:cNvPr id="38923" name="Line 18"/>
            <p:cNvSpPr>
              <a:spLocks noChangeShapeType="1"/>
            </p:cNvSpPr>
            <p:nvPr/>
          </p:nvSpPr>
          <p:spPr bwMode="auto">
            <a:xfrm flipV="1">
              <a:off x="1576" y="2115"/>
              <a:ext cx="3061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8103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utoUpdateAnimBg="0"/>
      <p:bldP spid="24678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508000" y="2827338"/>
            <a:ext cx="8636000" cy="3573462"/>
            <a:chOff x="241" y="1919"/>
            <a:chExt cx="5440" cy="2251"/>
          </a:xfrm>
        </p:grpSpPr>
        <p:grpSp>
          <p:nvGrpSpPr>
            <p:cNvPr id="39941" name="Group 3"/>
            <p:cNvGrpSpPr>
              <a:grpSpLocks/>
            </p:cNvGrpSpPr>
            <p:nvPr/>
          </p:nvGrpSpPr>
          <p:grpSpPr bwMode="auto">
            <a:xfrm>
              <a:off x="241" y="1919"/>
              <a:ext cx="2055" cy="1572"/>
              <a:chOff x="220" y="1544"/>
              <a:chExt cx="2084" cy="1592"/>
            </a:xfrm>
          </p:grpSpPr>
          <p:sp>
            <p:nvSpPr>
              <p:cNvPr id="39945" name="Line 4"/>
              <p:cNvSpPr>
                <a:spLocks noChangeShapeType="1"/>
              </p:cNvSpPr>
              <p:nvPr/>
            </p:nvSpPr>
            <p:spPr bwMode="auto">
              <a:xfrm>
                <a:off x="220" y="1728"/>
                <a:ext cx="18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6" name="Line 5"/>
              <p:cNvSpPr>
                <a:spLocks noChangeShapeType="1"/>
              </p:cNvSpPr>
              <p:nvPr/>
            </p:nvSpPr>
            <p:spPr bwMode="auto">
              <a:xfrm>
                <a:off x="1032" y="1588"/>
                <a:ext cx="0" cy="14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7" name="Rectangle 6"/>
              <p:cNvSpPr>
                <a:spLocks noChangeArrowheads="1"/>
              </p:cNvSpPr>
              <p:nvPr/>
            </p:nvSpPr>
            <p:spPr bwMode="auto">
              <a:xfrm>
                <a:off x="224" y="1544"/>
                <a:ext cx="2080" cy="1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	B	C	maxterms</a:t>
                </a:r>
                <a:b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</a:b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0	A+B+C	M0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0	1	A+B+C'	M1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0	A+B'+C	M2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0	1	1	A+B'+C'	M3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0	A'+B+C	M4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0	1	A'+B+C'	M5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0	A'+B'+C	M6</a:t>
                </a:r>
              </a:p>
              <a:p>
                <a:pPr defTabSz="901700" eaLnBrk="0" hangingPunct="0">
                  <a:lnSpc>
                    <a:spcPts val="2075"/>
                  </a:lnSpc>
                  <a:tabLst>
                    <a:tab pos="450850" algn="l"/>
                    <a:tab pos="901700" algn="l"/>
                    <a:tab pos="1352550" algn="l"/>
                    <a:tab pos="2481263" algn="l"/>
                    <a:tab pos="2706688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1	1	1	A'+B'+C'	M7</a:t>
                </a:r>
              </a:p>
            </p:txBody>
          </p:sp>
        </p:grpSp>
        <p:sp>
          <p:nvSpPr>
            <p:cNvPr id="39942" name="Rectangle 7"/>
            <p:cNvSpPr>
              <a:spLocks noChangeArrowheads="1"/>
            </p:cNvSpPr>
            <p:nvPr/>
          </p:nvSpPr>
          <p:spPr bwMode="auto">
            <a:xfrm>
              <a:off x="371" y="3759"/>
              <a:ext cx="163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short-hand notation for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maxterms of 3 variables</a:t>
              </a:r>
            </a:p>
          </p:txBody>
        </p:sp>
        <p:sp>
          <p:nvSpPr>
            <p:cNvPr id="39943" name="Rectangle 8"/>
            <p:cNvSpPr>
              <a:spLocks noChangeArrowheads="1"/>
            </p:cNvSpPr>
            <p:nvPr/>
          </p:nvSpPr>
          <p:spPr bwMode="auto">
            <a:xfrm>
              <a:off x="2304" y="1959"/>
              <a:ext cx="3377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F in canonical form: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F(A, B, C)	=</a:t>
              </a: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Symbol" pitchFamily="18" charset="2"/>
                </a:rPr>
                <a:t>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M(0,2,4)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=  M0 • M2 • M4</a:t>
              </a: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=  (A + B + C) (A + B' + C) (A' + B + C)</a:t>
              </a: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endParaRPr lang="en-US" sz="1600" dirty="0">
                <a:solidFill>
                  <a:srgbClr val="000000"/>
                </a:solidFill>
              </a:endParaRPr>
            </a:p>
            <a:p>
              <a:pPr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canonical form</a:t>
              </a: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sym typeface="Symbol" pitchFamily="18" charset="2"/>
                </a:rPr>
                <a:t></a:t>
              </a: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minimal form</a:t>
              </a:r>
              <a:b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F(A, B, C)	= (A + B + C) (A + B' + C) (A' + B + C)</a:t>
              </a:r>
            </a:p>
            <a:p>
              <a:pPr marL="1352550" lvl="3"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= (A + B + C) (A + B' + C)</a:t>
              </a:r>
            </a:p>
            <a:p>
              <a:pPr marL="1352550" lvl="3"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   (A + B + C) (A' + B + C)</a:t>
              </a:r>
            </a:p>
            <a:p>
              <a:pPr marL="1352550" lvl="3" defTabSz="901700" eaLnBrk="0" hangingPunct="0">
                <a:lnSpc>
                  <a:spcPts val="2075"/>
                </a:lnSpc>
                <a:tabLst>
                  <a:tab pos="225425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= (A + C) (B + C)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944" name="Line 9"/>
            <p:cNvSpPr>
              <a:spLocks noChangeShapeType="1"/>
            </p:cNvSpPr>
            <p:nvPr/>
          </p:nvSpPr>
          <p:spPr bwMode="auto">
            <a:xfrm flipV="1">
              <a:off x="1408" y="3424"/>
              <a:ext cx="498" cy="3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Product-of-sums canonical form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Sum term (or </a:t>
            </a:r>
            <a:r>
              <a:rPr lang="en-US" sz="2400" dirty="0" err="1"/>
              <a:t>maxterm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1800" dirty="0" err="1"/>
              <a:t>ORed</a:t>
            </a:r>
            <a:r>
              <a:rPr lang="en-US" sz="1800" dirty="0"/>
              <a:t> sum of literals – input combination for which output is false</a:t>
            </a:r>
          </a:p>
          <a:p>
            <a:pPr lvl="1" eaLnBrk="1" hangingPunct="1"/>
            <a:r>
              <a:rPr lang="en-US" sz="1800" dirty="0"/>
              <a:t>each variable appears exactly once, in true or inverted form (but not both)</a:t>
            </a:r>
          </a:p>
        </p:txBody>
      </p:sp>
    </p:spTree>
    <p:extLst>
      <p:ext uri="{BB962C8B-B14F-4D97-AF65-F5344CB8AC3E}">
        <p14:creationId xmlns:p14="http://schemas.microsoft.com/office/powerpoint/2010/main" val="1730745993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12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/>
              <a:t>A + B + C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20574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98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/>
              <a:t>A + B + C</a:t>
            </a:r>
          </a:p>
          <a:p>
            <a:r>
              <a:rPr lang="en-US" dirty="0"/>
              <a:t>A + B’ + C’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28956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32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0"/>
          </a:xfrm>
        </p:spPr>
        <p:txBody>
          <a:bodyPr/>
          <a:lstStyle/>
          <a:p>
            <a:r>
              <a:rPr lang="en-US" dirty="0"/>
              <a:t>A + B + C</a:t>
            </a:r>
          </a:p>
          <a:p>
            <a:r>
              <a:rPr lang="en-US" dirty="0"/>
              <a:t>A + B’ + C’</a:t>
            </a:r>
          </a:p>
          <a:p>
            <a:r>
              <a:rPr lang="en-US" dirty="0"/>
              <a:t>A’ + B + C’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35052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76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/>
          <a:lstStyle/>
          <a:p>
            <a:r>
              <a:rPr lang="en-US" dirty="0"/>
              <a:t>A + B + C</a:t>
            </a:r>
          </a:p>
          <a:p>
            <a:r>
              <a:rPr lang="en-US" dirty="0"/>
              <a:t>A + B’ + C’</a:t>
            </a:r>
          </a:p>
          <a:p>
            <a:r>
              <a:rPr lang="en-US" dirty="0"/>
              <a:t>A’ + B + C’</a:t>
            </a:r>
          </a:p>
          <a:p>
            <a:r>
              <a:rPr lang="en-US" dirty="0"/>
              <a:t>A’ + B’ + C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81000" y="3810000"/>
            <a:ext cx="83820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33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Product-of-sums canonical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/>
          <a:lstStyle/>
          <a:p>
            <a:r>
              <a:rPr lang="en-US" dirty="0"/>
              <a:t>D= (A + B + C)(A + B’ + C’)(A’ + B + C’)(A’ + B’ + C)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0"/>
          <a:ext cx="8216536" cy="28194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05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Inputs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Output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970" marR="829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Combinational logic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>
              <a:lnSpc>
                <a:spcPct val="90000"/>
              </a:lnSpc>
            </a:pPr>
            <a:r>
              <a:rPr lang="en-US" sz="2000" dirty="0"/>
              <a:t>Truth Tables, Logic Equations, and Gates</a:t>
            </a:r>
          </a:p>
          <a:p>
            <a:pPr marL="621983" lvl="1" indent="-347663" defTabSz="927100">
              <a:lnSpc>
                <a:spcPct val="90000"/>
              </a:lnSpc>
            </a:pPr>
            <a:r>
              <a:rPr lang="en-US" sz="1800" dirty="0"/>
              <a:t>NOT, AND, OR, NAND, NOR, XOR, . . .</a:t>
            </a:r>
          </a:p>
          <a:p>
            <a:pPr marL="621983" lvl="1" indent="-347663" defTabSz="927100">
              <a:lnSpc>
                <a:spcPct val="90000"/>
              </a:lnSpc>
            </a:pPr>
            <a:r>
              <a:rPr lang="en-US" sz="1800" dirty="0"/>
              <a:t>Minimal set</a:t>
            </a:r>
          </a:p>
          <a:p>
            <a:pPr marL="347663" indent="-347663" defTabSz="927100" eaLnBrk="1" hangingPunct="1">
              <a:lnSpc>
                <a:spcPct val="90000"/>
              </a:lnSpc>
            </a:pPr>
            <a:r>
              <a:rPr lang="en-US" sz="2000" dirty="0"/>
              <a:t>Axioms and theorems of Boolean algebra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/>
              <a:t>Proofs by re-writing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/>
              <a:t>Proofs by perfect induction</a:t>
            </a:r>
          </a:p>
          <a:p>
            <a:pPr marL="347663" indent="-347663" defTabSz="927100" eaLnBrk="1" hangingPunct="1">
              <a:lnSpc>
                <a:spcPct val="90000"/>
              </a:lnSpc>
            </a:pPr>
            <a:r>
              <a:rPr lang="en-US" sz="2000" dirty="0"/>
              <a:t>Gate logic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/>
              <a:t>Networks of Boolean functions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/>
              <a:t>Time behavior</a:t>
            </a:r>
          </a:p>
          <a:p>
            <a:pPr marL="347663" indent="-347663" defTabSz="927100" eaLnBrk="1" hangingPunct="1">
              <a:lnSpc>
                <a:spcPct val="90000"/>
              </a:lnSpc>
            </a:pPr>
            <a:r>
              <a:rPr lang="en-US" sz="2000" dirty="0"/>
              <a:t>Canonical forms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/>
              <a:t>Two-level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/>
              <a:t>Incompletely specified functions</a:t>
            </a:r>
          </a:p>
          <a:p>
            <a:pPr marL="347663" indent="-347663" defTabSz="927100" eaLnBrk="1" hangingPunct="1">
              <a:lnSpc>
                <a:spcPct val="90000"/>
              </a:lnSpc>
            </a:pPr>
            <a:r>
              <a:rPr lang="en-US" sz="2000" dirty="0"/>
              <a:t>Simplification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/>
              <a:t>Boolean cubes and </a:t>
            </a:r>
            <a:r>
              <a:rPr lang="en-US" sz="1800" dirty="0" err="1"/>
              <a:t>Karnaugh</a:t>
            </a:r>
            <a:r>
              <a:rPr lang="en-US" sz="1800" dirty="0"/>
              <a:t> maps</a:t>
            </a:r>
          </a:p>
          <a:p>
            <a:pPr marL="752475" lvl="1" indent="-288925" defTabSz="927100" eaLnBrk="1" hangingPunct="1">
              <a:lnSpc>
                <a:spcPct val="90000"/>
              </a:lnSpc>
            </a:pPr>
            <a:r>
              <a:rPr lang="en-US" sz="1800" dirty="0"/>
              <a:t>Two-level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3530736970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533400" y="1905000"/>
            <a:ext cx="8361363" cy="4765675"/>
            <a:chOff x="276" y="1042"/>
            <a:chExt cx="5267" cy="3002"/>
          </a:xfrm>
        </p:grpSpPr>
        <p:sp>
          <p:nvSpPr>
            <p:cNvPr id="41988" name="Rectangle 3"/>
            <p:cNvSpPr>
              <a:spLocks noChangeArrowheads="1"/>
            </p:cNvSpPr>
            <p:nvPr/>
          </p:nvSpPr>
          <p:spPr bwMode="auto">
            <a:xfrm>
              <a:off x="3523" y="1418"/>
              <a:ext cx="2020" cy="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1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canonical sum-of-products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minimized sum-of-products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canonical product-of-sums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minimized product-of-sums</a:t>
              </a:r>
            </a:p>
          </p:txBody>
        </p:sp>
        <p:sp>
          <p:nvSpPr>
            <p:cNvPr id="41989" name="Line 4"/>
            <p:cNvSpPr>
              <a:spLocks noChangeShapeType="1"/>
            </p:cNvSpPr>
            <p:nvPr/>
          </p:nvSpPr>
          <p:spPr bwMode="auto">
            <a:xfrm flipH="1">
              <a:off x="3097" y="1556"/>
              <a:ext cx="379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 flipH="1">
              <a:off x="3097" y="2251"/>
              <a:ext cx="395" cy="2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6"/>
            <p:cNvSpPr>
              <a:spLocks noChangeShapeType="1"/>
            </p:cNvSpPr>
            <p:nvPr/>
          </p:nvSpPr>
          <p:spPr bwMode="auto">
            <a:xfrm flipH="1">
              <a:off x="3089" y="2938"/>
              <a:ext cx="395" cy="1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H="1">
              <a:off x="3089" y="3625"/>
              <a:ext cx="41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>
              <a:off x="714" y="1240"/>
              <a:ext cx="11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V="1">
              <a:off x="714" y="1311"/>
              <a:ext cx="111" cy="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>
              <a:off x="710" y="1240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1"/>
            <p:cNvSpPr>
              <a:spLocks noChangeArrowheads="1"/>
            </p:cNvSpPr>
            <p:nvPr/>
          </p:nvSpPr>
          <p:spPr bwMode="auto">
            <a:xfrm>
              <a:off x="832" y="1303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>
              <a:off x="714" y="1635"/>
              <a:ext cx="11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 flipV="1">
              <a:off x="714" y="1706"/>
              <a:ext cx="111" cy="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710" y="1635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Oval 15"/>
            <p:cNvSpPr>
              <a:spLocks noChangeArrowheads="1"/>
            </p:cNvSpPr>
            <p:nvPr/>
          </p:nvSpPr>
          <p:spPr bwMode="auto">
            <a:xfrm>
              <a:off x="832" y="1698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>
              <a:off x="714" y="2030"/>
              <a:ext cx="11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 flipV="1">
              <a:off x="714" y="2101"/>
              <a:ext cx="111" cy="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710" y="2030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Oval 19"/>
            <p:cNvSpPr>
              <a:spLocks noChangeArrowheads="1"/>
            </p:cNvSpPr>
            <p:nvPr/>
          </p:nvSpPr>
          <p:spPr bwMode="auto">
            <a:xfrm>
              <a:off x="832" y="2093"/>
              <a:ext cx="40" cy="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1937" y="1102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>
              <a:off x="1937" y="1291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2"/>
            <p:cNvSpPr>
              <a:spLocks noChangeShapeType="1"/>
            </p:cNvSpPr>
            <p:nvPr/>
          </p:nvSpPr>
          <p:spPr bwMode="auto">
            <a:xfrm>
              <a:off x="1933" y="1106"/>
              <a:ext cx="0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Arc 23"/>
            <p:cNvSpPr>
              <a:spLocks/>
            </p:cNvSpPr>
            <p:nvPr/>
          </p:nvSpPr>
          <p:spPr bwMode="auto">
            <a:xfrm>
              <a:off x="2134" y="1111"/>
              <a:ext cx="91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Arc 24"/>
            <p:cNvSpPr>
              <a:spLocks/>
            </p:cNvSpPr>
            <p:nvPr/>
          </p:nvSpPr>
          <p:spPr bwMode="auto">
            <a:xfrm>
              <a:off x="2134" y="1107"/>
              <a:ext cx="95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Arc 25"/>
            <p:cNvSpPr>
              <a:spLocks/>
            </p:cNvSpPr>
            <p:nvPr/>
          </p:nvSpPr>
          <p:spPr bwMode="auto">
            <a:xfrm>
              <a:off x="2134" y="1196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Arc 26"/>
            <p:cNvSpPr>
              <a:spLocks/>
            </p:cNvSpPr>
            <p:nvPr/>
          </p:nvSpPr>
          <p:spPr bwMode="auto">
            <a:xfrm>
              <a:off x="2134" y="1196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Line 27"/>
            <p:cNvSpPr>
              <a:spLocks noChangeShapeType="1"/>
            </p:cNvSpPr>
            <p:nvPr/>
          </p:nvSpPr>
          <p:spPr bwMode="auto">
            <a:xfrm>
              <a:off x="1937" y="1339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28"/>
            <p:cNvSpPr>
              <a:spLocks noChangeShapeType="1"/>
            </p:cNvSpPr>
            <p:nvPr/>
          </p:nvSpPr>
          <p:spPr bwMode="auto">
            <a:xfrm>
              <a:off x="1937" y="1528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Line 29"/>
            <p:cNvSpPr>
              <a:spLocks noChangeShapeType="1"/>
            </p:cNvSpPr>
            <p:nvPr/>
          </p:nvSpPr>
          <p:spPr bwMode="auto">
            <a:xfrm>
              <a:off x="1933" y="1343"/>
              <a:ext cx="0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Arc 30"/>
            <p:cNvSpPr>
              <a:spLocks/>
            </p:cNvSpPr>
            <p:nvPr/>
          </p:nvSpPr>
          <p:spPr bwMode="auto">
            <a:xfrm>
              <a:off x="2134" y="1348"/>
              <a:ext cx="91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Arc 31"/>
            <p:cNvSpPr>
              <a:spLocks/>
            </p:cNvSpPr>
            <p:nvPr/>
          </p:nvSpPr>
          <p:spPr bwMode="auto">
            <a:xfrm>
              <a:off x="2134" y="1344"/>
              <a:ext cx="95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Arc 32"/>
            <p:cNvSpPr>
              <a:spLocks/>
            </p:cNvSpPr>
            <p:nvPr/>
          </p:nvSpPr>
          <p:spPr bwMode="auto">
            <a:xfrm>
              <a:off x="2134" y="1433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Arc 33"/>
            <p:cNvSpPr>
              <a:spLocks/>
            </p:cNvSpPr>
            <p:nvPr/>
          </p:nvSpPr>
          <p:spPr bwMode="auto">
            <a:xfrm>
              <a:off x="2134" y="1433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34"/>
            <p:cNvSpPr>
              <a:spLocks noChangeShapeType="1"/>
            </p:cNvSpPr>
            <p:nvPr/>
          </p:nvSpPr>
          <p:spPr bwMode="auto">
            <a:xfrm>
              <a:off x="1937" y="1576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35"/>
            <p:cNvSpPr>
              <a:spLocks noChangeShapeType="1"/>
            </p:cNvSpPr>
            <p:nvPr/>
          </p:nvSpPr>
          <p:spPr bwMode="auto">
            <a:xfrm>
              <a:off x="1937" y="1765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36"/>
            <p:cNvSpPr>
              <a:spLocks noChangeShapeType="1"/>
            </p:cNvSpPr>
            <p:nvPr/>
          </p:nvSpPr>
          <p:spPr bwMode="auto">
            <a:xfrm>
              <a:off x="1933" y="1580"/>
              <a:ext cx="0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Arc 37"/>
            <p:cNvSpPr>
              <a:spLocks/>
            </p:cNvSpPr>
            <p:nvPr/>
          </p:nvSpPr>
          <p:spPr bwMode="auto">
            <a:xfrm>
              <a:off x="2134" y="1584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Arc 38"/>
            <p:cNvSpPr>
              <a:spLocks/>
            </p:cNvSpPr>
            <p:nvPr/>
          </p:nvSpPr>
          <p:spPr bwMode="auto">
            <a:xfrm>
              <a:off x="2134" y="1581"/>
              <a:ext cx="95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Arc 39"/>
            <p:cNvSpPr>
              <a:spLocks/>
            </p:cNvSpPr>
            <p:nvPr/>
          </p:nvSpPr>
          <p:spPr bwMode="auto">
            <a:xfrm>
              <a:off x="2134" y="1670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Arc 40"/>
            <p:cNvSpPr>
              <a:spLocks/>
            </p:cNvSpPr>
            <p:nvPr/>
          </p:nvSpPr>
          <p:spPr bwMode="auto">
            <a:xfrm>
              <a:off x="2134" y="1670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41"/>
            <p:cNvSpPr>
              <a:spLocks noChangeShapeType="1"/>
            </p:cNvSpPr>
            <p:nvPr/>
          </p:nvSpPr>
          <p:spPr bwMode="auto">
            <a:xfrm>
              <a:off x="1937" y="1813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42"/>
            <p:cNvSpPr>
              <a:spLocks noChangeShapeType="1"/>
            </p:cNvSpPr>
            <p:nvPr/>
          </p:nvSpPr>
          <p:spPr bwMode="auto">
            <a:xfrm>
              <a:off x="1937" y="2002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43"/>
            <p:cNvSpPr>
              <a:spLocks noChangeShapeType="1"/>
            </p:cNvSpPr>
            <p:nvPr/>
          </p:nvSpPr>
          <p:spPr bwMode="auto">
            <a:xfrm>
              <a:off x="1933" y="1816"/>
              <a:ext cx="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Arc 44"/>
            <p:cNvSpPr>
              <a:spLocks/>
            </p:cNvSpPr>
            <p:nvPr/>
          </p:nvSpPr>
          <p:spPr bwMode="auto">
            <a:xfrm>
              <a:off x="2134" y="1821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Arc 45"/>
            <p:cNvSpPr>
              <a:spLocks/>
            </p:cNvSpPr>
            <p:nvPr/>
          </p:nvSpPr>
          <p:spPr bwMode="auto">
            <a:xfrm>
              <a:off x="2134" y="1817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Arc 46"/>
            <p:cNvSpPr>
              <a:spLocks/>
            </p:cNvSpPr>
            <p:nvPr/>
          </p:nvSpPr>
          <p:spPr bwMode="auto">
            <a:xfrm>
              <a:off x="2134" y="1907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Arc 47"/>
            <p:cNvSpPr>
              <a:spLocks/>
            </p:cNvSpPr>
            <p:nvPr/>
          </p:nvSpPr>
          <p:spPr bwMode="auto">
            <a:xfrm>
              <a:off x="2134" y="1907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Line 48"/>
            <p:cNvSpPr>
              <a:spLocks noChangeShapeType="1"/>
            </p:cNvSpPr>
            <p:nvPr/>
          </p:nvSpPr>
          <p:spPr bwMode="auto">
            <a:xfrm>
              <a:off x="1937" y="2049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49"/>
            <p:cNvSpPr>
              <a:spLocks noChangeShapeType="1"/>
            </p:cNvSpPr>
            <p:nvPr/>
          </p:nvSpPr>
          <p:spPr bwMode="auto">
            <a:xfrm>
              <a:off x="1937" y="2239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Line 50"/>
            <p:cNvSpPr>
              <a:spLocks noChangeShapeType="1"/>
            </p:cNvSpPr>
            <p:nvPr/>
          </p:nvSpPr>
          <p:spPr bwMode="auto">
            <a:xfrm>
              <a:off x="1933" y="2053"/>
              <a:ext cx="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Arc 51"/>
            <p:cNvSpPr>
              <a:spLocks/>
            </p:cNvSpPr>
            <p:nvPr/>
          </p:nvSpPr>
          <p:spPr bwMode="auto">
            <a:xfrm>
              <a:off x="2134" y="2058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Arc 52"/>
            <p:cNvSpPr>
              <a:spLocks/>
            </p:cNvSpPr>
            <p:nvPr/>
          </p:nvSpPr>
          <p:spPr bwMode="auto">
            <a:xfrm>
              <a:off x="2134" y="2054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Arc 53"/>
            <p:cNvSpPr>
              <a:spLocks/>
            </p:cNvSpPr>
            <p:nvPr/>
          </p:nvSpPr>
          <p:spPr bwMode="auto">
            <a:xfrm>
              <a:off x="2134" y="2144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9" name="Arc 54"/>
            <p:cNvSpPr>
              <a:spLocks/>
            </p:cNvSpPr>
            <p:nvPr/>
          </p:nvSpPr>
          <p:spPr bwMode="auto">
            <a:xfrm>
              <a:off x="2134" y="2144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Arc 55"/>
            <p:cNvSpPr>
              <a:spLocks/>
            </p:cNvSpPr>
            <p:nvPr/>
          </p:nvSpPr>
          <p:spPr bwMode="auto">
            <a:xfrm>
              <a:off x="2509" y="1670"/>
              <a:ext cx="292" cy="87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1" name="Arc 56"/>
            <p:cNvSpPr>
              <a:spLocks/>
            </p:cNvSpPr>
            <p:nvPr/>
          </p:nvSpPr>
          <p:spPr bwMode="auto">
            <a:xfrm>
              <a:off x="2509" y="1670"/>
              <a:ext cx="296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Arc 57"/>
            <p:cNvSpPr>
              <a:spLocks/>
            </p:cNvSpPr>
            <p:nvPr/>
          </p:nvSpPr>
          <p:spPr bwMode="auto">
            <a:xfrm>
              <a:off x="2509" y="1592"/>
              <a:ext cx="292" cy="87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Arc 58"/>
            <p:cNvSpPr>
              <a:spLocks/>
            </p:cNvSpPr>
            <p:nvPr/>
          </p:nvSpPr>
          <p:spPr bwMode="auto">
            <a:xfrm>
              <a:off x="2509" y="1588"/>
              <a:ext cx="296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4" name="Arc 59"/>
            <p:cNvSpPr>
              <a:spLocks/>
            </p:cNvSpPr>
            <p:nvPr/>
          </p:nvSpPr>
          <p:spPr bwMode="auto">
            <a:xfrm>
              <a:off x="2509" y="1592"/>
              <a:ext cx="40" cy="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Arc 60"/>
            <p:cNvSpPr>
              <a:spLocks/>
            </p:cNvSpPr>
            <p:nvPr/>
          </p:nvSpPr>
          <p:spPr bwMode="auto">
            <a:xfrm>
              <a:off x="2509" y="1588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6" name="Arc 61"/>
            <p:cNvSpPr>
              <a:spLocks/>
            </p:cNvSpPr>
            <p:nvPr/>
          </p:nvSpPr>
          <p:spPr bwMode="auto">
            <a:xfrm>
              <a:off x="2509" y="1670"/>
              <a:ext cx="40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7" name="Arc 62"/>
            <p:cNvSpPr>
              <a:spLocks/>
            </p:cNvSpPr>
            <p:nvPr/>
          </p:nvSpPr>
          <p:spPr bwMode="auto">
            <a:xfrm>
              <a:off x="2509" y="1670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8" name="Line 63"/>
            <p:cNvSpPr>
              <a:spLocks noChangeShapeType="1"/>
            </p:cNvSpPr>
            <p:nvPr/>
          </p:nvSpPr>
          <p:spPr bwMode="auto">
            <a:xfrm>
              <a:off x="2509" y="1477"/>
              <a:ext cx="0" cy="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9" name="Line 64"/>
            <p:cNvSpPr>
              <a:spLocks noChangeShapeType="1"/>
            </p:cNvSpPr>
            <p:nvPr/>
          </p:nvSpPr>
          <p:spPr bwMode="auto">
            <a:xfrm flipV="1">
              <a:off x="2509" y="1753"/>
              <a:ext cx="0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0" name="Line 65"/>
            <p:cNvSpPr>
              <a:spLocks noChangeShapeType="1"/>
            </p:cNvSpPr>
            <p:nvPr/>
          </p:nvSpPr>
          <p:spPr bwMode="auto">
            <a:xfrm>
              <a:off x="2513" y="167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1" name="Line 66"/>
            <p:cNvSpPr>
              <a:spLocks noChangeShapeType="1"/>
            </p:cNvSpPr>
            <p:nvPr/>
          </p:nvSpPr>
          <p:spPr bwMode="auto">
            <a:xfrm>
              <a:off x="1937" y="2365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2" name="Line 67"/>
            <p:cNvSpPr>
              <a:spLocks noChangeShapeType="1"/>
            </p:cNvSpPr>
            <p:nvPr/>
          </p:nvSpPr>
          <p:spPr bwMode="auto">
            <a:xfrm>
              <a:off x="1937" y="2563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3" name="Line 68"/>
            <p:cNvSpPr>
              <a:spLocks noChangeShapeType="1"/>
            </p:cNvSpPr>
            <p:nvPr/>
          </p:nvSpPr>
          <p:spPr bwMode="auto">
            <a:xfrm flipV="1">
              <a:off x="1933" y="2361"/>
              <a:ext cx="0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4" name="Arc 69"/>
            <p:cNvSpPr>
              <a:spLocks/>
            </p:cNvSpPr>
            <p:nvPr/>
          </p:nvSpPr>
          <p:spPr bwMode="auto">
            <a:xfrm>
              <a:off x="2134" y="2374"/>
              <a:ext cx="91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5" name="Arc 70"/>
            <p:cNvSpPr>
              <a:spLocks/>
            </p:cNvSpPr>
            <p:nvPr/>
          </p:nvSpPr>
          <p:spPr bwMode="auto">
            <a:xfrm>
              <a:off x="2134" y="2370"/>
              <a:ext cx="95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6" name="Arc 71"/>
            <p:cNvSpPr>
              <a:spLocks/>
            </p:cNvSpPr>
            <p:nvPr/>
          </p:nvSpPr>
          <p:spPr bwMode="auto">
            <a:xfrm>
              <a:off x="2134" y="2464"/>
              <a:ext cx="91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7" name="Arc 72"/>
            <p:cNvSpPr>
              <a:spLocks/>
            </p:cNvSpPr>
            <p:nvPr/>
          </p:nvSpPr>
          <p:spPr bwMode="auto">
            <a:xfrm>
              <a:off x="2134" y="2464"/>
              <a:ext cx="95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8" name="Arc 73"/>
            <p:cNvSpPr>
              <a:spLocks/>
            </p:cNvSpPr>
            <p:nvPr/>
          </p:nvSpPr>
          <p:spPr bwMode="auto">
            <a:xfrm>
              <a:off x="2493" y="2418"/>
              <a:ext cx="44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9" name="Arc 74"/>
            <p:cNvSpPr>
              <a:spLocks/>
            </p:cNvSpPr>
            <p:nvPr/>
          </p:nvSpPr>
          <p:spPr bwMode="auto">
            <a:xfrm>
              <a:off x="2489" y="2418"/>
              <a:ext cx="308" cy="9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0" name="Arc 75"/>
            <p:cNvSpPr>
              <a:spLocks/>
            </p:cNvSpPr>
            <p:nvPr/>
          </p:nvSpPr>
          <p:spPr bwMode="auto">
            <a:xfrm>
              <a:off x="2509" y="2504"/>
              <a:ext cx="288" cy="94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1" name="Arc 76"/>
            <p:cNvSpPr>
              <a:spLocks/>
            </p:cNvSpPr>
            <p:nvPr/>
          </p:nvSpPr>
          <p:spPr bwMode="auto">
            <a:xfrm>
              <a:off x="2493" y="2504"/>
              <a:ext cx="44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2" name="Line 77"/>
            <p:cNvSpPr>
              <a:spLocks noChangeShapeType="1"/>
            </p:cNvSpPr>
            <p:nvPr/>
          </p:nvSpPr>
          <p:spPr bwMode="auto">
            <a:xfrm>
              <a:off x="2513" y="246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3" name="Line 78"/>
            <p:cNvSpPr>
              <a:spLocks noChangeShapeType="1"/>
            </p:cNvSpPr>
            <p:nvPr/>
          </p:nvSpPr>
          <p:spPr bwMode="auto">
            <a:xfrm>
              <a:off x="2513" y="2539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4" name="Arc 79"/>
            <p:cNvSpPr>
              <a:spLocks/>
            </p:cNvSpPr>
            <p:nvPr/>
          </p:nvSpPr>
          <p:spPr bwMode="auto">
            <a:xfrm>
              <a:off x="1913" y="2824"/>
              <a:ext cx="304" cy="87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5" name="Arc 80"/>
            <p:cNvSpPr>
              <a:spLocks/>
            </p:cNvSpPr>
            <p:nvPr/>
          </p:nvSpPr>
          <p:spPr bwMode="auto">
            <a:xfrm>
              <a:off x="1913" y="2820"/>
              <a:ext cx="308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6" name="Arc 81"/>
            <p:cNvSpPr>
              <a:spLocks/>
            </p:cNvSpPr>
            <p:nvPr/>
          </p:nvSpPr>
          <p:spPr bwMode="auto">
            <a:xfrm>
              <a:off x="1929" y="2902"/>
              <a:ext cx="288" cy="87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7" name="Arc 82"/>
            <p:cNvSpPr>
              <a:spLocks/>
            </p:cNvSpPr>
            <p:nvPr/>
          </p:nvSpPr>
          <p:spPr bwMode="auto">
            <a:xfrm>
              <a:off x="1929" y="2902"/>
              <a:ext cx="292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8" name="Arc 83"/>
            <p:cNvSpPr>
              <a:spLocks/>
            </p:cNvSpPr>
            <p:nvPr/>
          </p:nvSpPr>
          <p:spPr bwMode="auto">
            <a:xfrm>
              <a:off x="1909" y="2902"/>
              <a:ext cx="40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9" name="Arc 84"/>
            <p:cNvSpPr>
              <a:spLocks/>
            </p:cNvSpPr>
            <p:nvPr/>
          </p:nvSpPr>
          <p:spPr bwMode="auto">
            <a:xfrm>
              <a:off x="1909" y="2902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0" name="Line 85"/>
            <p:cNvSpPr>
              <a:spLocks noChangeShapeType="1"/>
            </p:cNvSpPr>
            <p:nvPr/>
          </p:nvSpPr>
          <p:spPr bwMode="auto">
            <a:xfrm>
              <a:off x="1937" y="290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1" name="Arc 86"/>
            <p:cNvSpPr>
              <a:spLocks/>
            </p:cNvSpPr>
            <p:nvPr/>
          </p:nvSpPr>
          <p:spPr bwMode="auto">
            <a:xfrm>
              <a:off x="1909" y="2824"/>
              <a:ext cx="40" cy="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Arc 87"/>
            <p:cNvSpPr>
              <a:spLocks/>
            </p:cNvSpPr>
            <p:nvPr/>
          </p:nvSpPr>
          <p:spPr bwMode="auto">
            <a:xfrm>
              <a:off x="1909" y="2820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Arc 88"/>
            <p:cNvSpPr>
              <a:spLocks/>
            </p:cNvSpPr>
            <p:nvPr/>
          </p:nvSpPr>
          <p:spPr bwMode="auto">
            <a:xfrm>
              <a:off x="1913" y="3061"/>
              <a:ext cx="304" cy="87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4" name="Arc 89"/>
            <p:cNvSpPr>
              <a:spLocks/>
            </p:cNvSpPr>
            <p:nvPr/>
          </p:nvSpPr>
          <p:spPr bwMode="auto">
            <a:xfrm>
              <a:off x="1913" y="3057"/>
              <a:ext cx="308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5" name="Arc 90"/>
            <p:cNvSpPr>
              <a:spLocks/>
            </p:cNvSpPr>
            <p:nvPr/>
          </p:nvSpPr>
          <p:spPr bwMode="auto">
            <a:xfrm>
              <a:off x="1929" y="3139"/>
              <a:ext cx="288" cy="87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6" name="Arc 91"/>
            <p:cNvSpPr>
              <a:spLocks/>
            </p:cNvSpPr>
            <p:nvPr/>
          </p:nvSpPr>
          <p:spPr bwMode="auto">
            <a:xfrm>
              <a:off x="1929" y="3139"/>
              <a:ext cx="292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7" name="Arc 92"/>
            <p:cNvSpPr>
              <a:spLocks/>
            </p:cNvSpPr>
            <p:nvPr/>
          </p:nvSpPr>
          <p:spPr bwMode="auto">
            <a:xfrm>
              <a:off x="1909" y="3139"/>
              <a:ext cx="40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8" name="Arc 93"/>
            <p:cNvSpPr>
              <a:spLocks/>
            </p:cNvSpPr>
            <p:nvPr/>
          </p:nvSpPr>
          <p:spPr bwMode="auto">
            <a:xfrm>
              <a:off x="1909" y="3139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9" name="Line 94"/>
            <p:cNvSpPr>
              <a:spLocks noChangeShapeType="1"/>
            </p:cNvSpPr>
            <p:nvPr/>
          </p:nvSpPr>
          <p:spPr bwMode="auto">
            <a:xfrm>
              <a:off x="1937" y="3139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0" name="Arc 95"/>
            <p:cNvSpPr>
              <a:spLocks/>
            </p:cNvSpPr>
            <p:nvPr/>
          </p:nvSpPr>
          <p:spPr bwMode="auto">
            <a:xfrm>
              <a:off x="1909" y="3061"/>
              <a:ext cx="40" cy="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1" name="Arc 96"/>
            <p:cNvSpPr>
              <a:spLocks/>
            </p:cNvSpPr>
            <p:nvPr/>
          </p:nvSpPr>
          <p:spPr bwMode="auto">
            <a:xfrm>
              <a:off x="1909" y="3057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2" name="Arc 97"/>
            <p:cNvSpPr>
              <a:spLocks/>
            </p:cNvSpPr>
            <p:nvPr/>
          </p:nvSpPr>
          <p:spPr bwMode="auto">
            <a:xfrm>
              <a:off x="1913" y="3298"/>
              <a:ext cx="304" cy="87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3" name="Arc 98"/>
            <p:cNvSpPr>
              <a:spLocks/>
            </p:cNvSpPr>
            <p:nvPr/>
          </p:nvSpPr>
          <p:spPr bwMode="auto">
            <a:xfrm>
              <a:off x="1913" y="3294"/>
              <a:ext cx="308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4" name="Arc 99"/>
            <p:cNvSpPr>
              <a:spLocks/>
            </p:cNvSpPr>
            <p:nvPr/>
          </p:nvSpPr>
          <p:spPr bwMode="auto">
            <a:xfrm>
              <a:off x="1929" y="3376"/>
              <a:ext cx="288" cy="87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5" name="Arc 100"/>
            <p:cNvSpPr>
              <a:spLocks/>
            </p:cNvSpPr>
            <p:nvPr/>
          </p:nvSpPr>
          <p:spPr bwMode="auto">
            <a:xfrm>
              <a:off x="1929" y="3376"/>
              <a:ext cx="292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6" name="Arc 101"/>
            <p:cNvSpPr>
              <a:spLocks/>
            </p:cNvSpPr>
            <p:nvPr/>
          </p:nvSpPr>
          <p:spPr bwMode="auto">
            <a:xfrm>
              <a:off x="1909" y="3376"/>
              <a:ext cx="40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7" name="Arc 102"/>
            <p:cNvSpPr>
              <a:spLocks/>
            </p:cNvSpPr>
            <p:nvPr/>
          </p:nvSpPr>
          <p:spPr bwMode="auto">
            <a:xfrm>
              <a:off x="1909" y="3376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8" name="Line 103"/>
            <p:cNvSpPr>
              <a:spLocks noChangeShapeType="1"/>
            </p:cNvSpPr>
            <p:nvPr/>
          </p:nvSpPr>
          <p:spPr bwMode="auto">
            <a:xfrm>
              <a:off x="1937" y="337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9" name="Arc 104"/>
            <p:cNvSpPr>
              <a:spLocks/>
            </p:cNvSpPr>
            <p:nvPr/>
          </p:nvSpPr>
          <p:spPr bwMode="auto">
            <a:xfrm>
              <a:off x="1909" y="3298"/>
              <a:ext cx="40" cy="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0" name="Arc 105"/>
            <p:cNvSpPr>
              <a:spLocks/>
            </p:cNvSpPr>
            <p:nvPr/>
          </p:nvSpPr>
          <p:spPr bwMode="auto">
            <a:xfrm>
              <a:off x="1909" y="3294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1" name="Line 106"/>
            <p:cNvSpPr>
              <a:spLocks noChangeShapeType="1"/>
            </p:cNvSpPr>
            <p:nvPr/>
          </p:nvSpPr>
          <p:spPr bwMode="auto">
            <a:xfrm>
              <a:off x="2513" y="3045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2" name="Line 107"/>
            <p:cNvSpPr>
              <a:spLocks noChangeShapeType="1"/>
            </p:cNvSpPr>
            <p:nvPr/>
          </p:nvSpPr>
          <p:spPr bwMode="auto">
            <a:xfrm>
              <a:off x="2513" y="3234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3" name="Line 108"/>
            <p:cNvSpPr>
              <a:spLocks noChangeShapeType="1"/>
            </p:cNvSpPr>
            <p:nvPr/>
          </p:nvSpPr>
          <p:spPr bwMode="auto">
            <a:xfrm>
              <a:off x="2509" y="3048"/>
              <a:ext cx="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4" name="Arc 109"/>
            <p:cNvSpPr>
              <a:spLocks/>
            </p:cNvSpPr>
            <p:nvPr/>
          </p:nvSpPr>
          <p:spPr bwMode="auto">
            <a:xfrm>
              <a:off x="2702" y="3053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5" name="Arc 110"/>
            <p:cNvSpPr>
              <a:spLocks/>
            </p:cNvSpPr>
            <p:nvPr/>
          </p:nvSpPr>
          <p:spPr bwMode="auto">
            <a:xfrm>
              <a:off x="2702" y="3049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6" name="Arc 111"/>
            <p:cNvSpPr>
              <a:spLocks/>
            </p:cNvSpPr>
            <p:nvPr/>
          </p:nvSpPr>
          <p:spPr bwMode="auto">
            <a:xfrm>
              <a:off x="2702" y="3139"/>
              <a:ext cx="9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7" name="Arc 112"/>
            <p:cNvSpPr>
              <a:spLocks/>
            </p:cNvSpPr>
            <p:nvPr/>
          </p:nvSpPr>
          <p:spPr bwMode="auto">
            <a:xfrm>
              <a:off x="2702" y="3139"/>
              <a:ext cx="95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Arc 113"/>
            <p:cNvSpPr>
              <a:spLocks/>
            </p:cNvSpPr>
            <p:nvPr/>
          </p:nvSpPr>
          <p:spPr bwMode="auto">
            <a:xfrm>
              <a:off x="1917" y="3610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Arc 114"/>
            <p:cNvSpPr>
              <a:spLocks/>
            </p:cNvSpPr>
            <p:nvPr/>
          </p:nvSpPr>
          <p:spPr bwMode="auto">
            <a:xfrm>
              <a:off x="1921" y="3610"/>
              <a:ext cx="308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0" name="Arc 115"/>
            <p:cNvSpPr>
              <a:spLocks/>
            </p:cNvSpPr>
            <p:nvPr/>
          </p:nvSpPr>
          <p:spPr bwMode="auto">
            <a:xfrm>
              <a:off x="1937" y="3692"/>
              <a:ext cx="292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1" name="Arc 116"/>
            <p:cNvSpPr>
              <a:spLocks/>
            </p:cNvSpPr>
            <p:nvPr/>
          </p:nvSpPr>
          <p:spPr bwMode="auto">
            <a:xfrm>
              <a:off x="1917" y="3692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2" name="Line 117"/>
            <p:cNvSpPr>
              <a:spLocks noChangeShapeType="1"/>
            </p:cNvSpPr>
            <p:nvPr/>
          </p:nvSpPr>
          <p:spPr bwMode="auto">
            <a:xfrm>
              <a:off x="1937" y="3653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3" name="Line 118"/>
            <p:cNvSpPr>
              <a:spLocks noChangeShapeType="1"/>
            </p:cNvSpPr>
            <p:nvPr/>
          </p:nvSpPr>
          <p:spPr bwMode="auto">
            <a:xfrm>
              <a:off x="1937" y="373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4" name="Arc 119"/>
            <p:cNvSpPr>
              <a:spLocks/>
            </p:cNvSpPr>
            <p:nvPr/>
          </p:nvSpPr>
          <p:spPr bwMode="auto">
            <a:xfrm>
              <a:off x="1917" y="3847"/>
              <a:ext cx="44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5" name="Arc 120"/>
            <p:cNvSpPr>
              <a:spLocks/>
            </p:cNvSpPr>
            <p:nvPr/>
          </p:nvSpPr>
          <p:spPr bwMode="auto">
            <a:xfrm>
              <a:off x="1921" y="3847"/>
              <a:ext cx="308" cy="91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6" name="Arc 121"/>
            <p:cNvSpPr>
              <a:spLocks/>
            </p:cNvSpPr>
            <p:nvPr/>
          </p:nvSpPr>
          <p:spPr bwMode="auto">
            <a:xfrm>
              <a:off x="1937" y="3929"/>
              <a:ext cx="292" cy="91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7" name="Arc 122"/>
            <p:cNvSpPr>
              <a:spLocks/>
            </p:cNvSpPr>
            <p:nvPr/>
          </p:nvSpPr>
          <p:spPr bwMode="auto">
            <a:xfrm>
              <a:off x="1917" y="3929"/>
              <a:ext cx="44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8" name="Line 123"/>
            <p:cNvSpPr>
              <a:spLocks noChangeShapeType="1"/>
            </p:cNvSpPr>
            <p:nvPr/>
          </p:nvSpPr>
          <p:spPr bwMode="auto">
            <a:xfrm>
              <a:off x="1937" y="389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9" name="Line 124"/>
            <p:cNvSpPr>
              <a:spLocks noChangeShapeType="1"/>
            </p:cNvSpPr>
            <p:nvPr/>
          </p:nvSpPr>
          <p:spPr bwMode="auto">
            <a:xfrm>
              <a:off x="1937" y="3969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0" name="Line 125"/>
            <p:cNvSpPr>
              <a:spLocks noChangeShapeType="1"/>
            </p:cNvSpPr>
            <p:nvPr/>
          </p:nvSpPr>
          <p:spPr bwMode="auto">
            <a:xfrm>
              <a:off x="2513" y="3716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1" name="Line 126"/>
            <p:cNvSpPr>
              <a:spLocks noChangeShapeType="1"/>
            </p:cNvSpPr>
            <p:nvPr/>
          </p:nvSpPr>
          <p:spPr bwMode="auto">
            <a:xfrm>
              <a:off x="2513" y="3905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2" name="Line 127"/>
            <p:cNvSpPr>
              <a:spLocks noChangeShapeType="1"/>
            </p:cNvSpPr>
            <p:nvPr/>
          </p:nvSpPr>
          <p:spPr bwMode="auto">
            <a:xfrm flipV="1">
              <a:off x="2509" y="3712"/>
              <a:ext cx="0" cy="1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3" name="Arc 128"/>
            <p:cNvSpPr>
              <a:spLocks/>
            </p:cNvSpPr>
            <p:nvPr/>
          </p:nvSpPr>
          <p:spPr bwMode="auto">
            <a:xfrm>
              <a:off x="2702" y="3725"/>
              <a:ext cx="91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4" name="Arc 129"/>
            <p:cNvSpPr>
              <a:spLocks/>
            </p:cNvSpPr>
            <p:nvPr/>
          </p:nvSpPr>
          <p:spPr bwMode="auto">
            <a:xfrm>
              <a:off x="2702" y="3721"/>
              <a:ext cx="95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5" name="Arc 130"/>
            <p:cNvSpPr>
              <a:spLocks/>
            </p:cNvSpPr>
            <p:nvPr/>
          </p:nvSpPr>
          <p:spPr bwMode="auto">
            <a:xfrm>
              <a:off x="2702" y="3811"/>
              <a:ext cx="91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6" name="Arc 131"/>
            <p:cNvSpPr>
              <a:spLocks/>
            </p:cNvSpPr>
            <p:nvPr/>
          </p:nvSpPr>
          <p:spPr bwMode="auto">
            <a:xfrm>
              <a:off x="2702" y="3811"/>
              <a:ext cx="95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7" name="Line 132"/>
            <p:cNvSpPr>
              <a:spLocks noChangeShapeType="1"/>
            </p:cNvSpPr>
            <p:nvPr/>
          </p:nvSpPr>
          <p:spPr bwMode="auto">
            <a:xfrm>
              <a:off x="880" y="131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8" name="Line 133"/>
            <p:cNvSpPr>
              <a:spLocks noChangeShapeType="1"/>
            </p:cNvSpPr>
            <p:nvPr/>
          </p:nvSpPr>
          <p:spPr bwMode="auto">
            <a:xfrm>
              <a:off x="1858" y="1118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9" name="Line 134"/>
            <p:cNvSpPr>
              <a:spLocks noChangeShapeType="1"/>
            </p:cNvSpPr>
            <p:nvPr/>
          </p:nvSpPr>
          <p:spPr bwMode="auto">
            <a:xfrm>
              <a:off x="1034" y="104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0" name="Rectangle 135"/>
            <p:cNvSpPr>
              <a:spLocks noChangeArrowheads="1"/>
            </p:cNvSpPr>
            <p:nvPr/>
          </p:nvSpPr>
          <p:spPr bwMode="auto">
            <a:xfrm>
              <a:off x="1026" y="1110"/>
              <a:ext cx="23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1" name="Line 136"/>
            <p:cNvSpPr>
              <a:spLocks noChangeShapeType="1"/>
            </p:cNvSpPr>
            <p:nvPr/>
          </p:nvSpPr>
          <p:spPr bwMode="auto">
            <a:xfrm>
              <a:off x="1034" y="1121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2" name="Rectangle 137"/>
            <p:cNvSpPr>
              <a:spLocks noChangeArrowheads="1"/>
            </p:cNvSpPr>
            <p:nvPr/>
          </p:nvSpPr>
          <p:spPr bwMode="auto">
            <a:xfrm>
              <a:off x="1026" y="1307"/>
              <a:ext cx="23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3" name="Line 138"/>
            <p:cNvSpPr>
              <a:spLocks noChangeShapeType="1"/>
            </p:cNvSpPr>
            <p:nvPr/>
          </p:nvSpPr>
          <p:spPr bwMode="auto">
            <a:xfrm>
              <a:off x="1034" y="1319"/>
              <a:ext cx="0" cy="2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4" name="Line 139"/>
            <p:cNvSpPr>
              <a:spLocks noChangeShapeType="1"/>
            </p:cNvSpPr>
            <p:nvPr/>
          </p:nvSpPr>
          <p:spPr bwMode="auto">
            <a:xfrm>
              <a:off x="1038" y="1118"/>
              <a:ext cx="8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5" name="Line 140"/>
            <p:cNvSpPr>
              <a:spLocks noChangeShapeType="1"/>
            </p:cNvSpPr>
            <p:nvPr/>
          </p:nvSpPr>
          <p:spPr bwMode="auto">
            <a:xfrm>
              <a:off x="959" y="131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6" name="Line 141"/>
            <p:cNvSpPr>
              <a:spLocks noChangeShapeType="1"/>
            </p:cNvSpPr>
            <p:nvPr/>
          </p:nvSpPr>
          <p:spPr bwMode="auto">
            <a:xfrm>
              <a:off x="2229" y="119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7" name="Line 142"/>
            <p:cNvSpPr>
              <a:spLocks noChangeShapeType="1"/>
            </p:cNvSpPr>
            <p:nvPr/>
          </p:nvSpPr>
          <p:spPr bwMode="auto">
            <a:xfrm>
              <a:off x="2434" y="151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8" name="Line 143"/>
            <p:cNvSpPr>
              <a:spLocks noChangeShapeType="1"/>
            </p:cNvSpPr>
            <p:nvPr/>
          </p:nvSpPr>
          <p:spPr bwMode="auto">
            <a:xfrm>
              <a:off x="2383" y="1200"/>
              <a:ext cx="0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9" name="Line 144"/>
            <p:cNvSpPr>
              <a:spLocks noChangeShapeType="1"/>
            </p:cNvSpPr>
            <p:nvPr/>
          </p:nvSpPr>
          <p:spPr bwMode="auto">
            <a:xfrm>
              <a:off x="2308" y="119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0" name="Line 145"/>
            <p:cNvSpPr>
              <a:spLocks noChangeShapeType="1"/>
            </p:cNvSpPr>
            <p:nvPr/>
          </p:nvSpPr>
          <p:spPr bwMode="auto">
            <a:xfrm>
              <a:off x="2387" y="1512"/>
              <a:ext cx="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1" name="Line 146"/>
            <p:cNvSpPr>
              <a:spLocks noChangeShapeType="1"/>
            </p:cNvSpPr>
            <p:nvPr/>
          </p:nvSpPr>
          <p:spPr bwMode="auto">
            <a:xfrm>
              <a:off x="2229" y="1433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2" name="Line 147"/>
            <p:cNvSpPr>
              <a:spLocks noChangeShapeType="1"/>
            </p:cNvSpPr>
            <p:nvPr/>
          </p:nvSpPr>
          <p:spPr bwMode="auto">
            <a:xfrm>
              <a:off x="2434" y="1591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3" name="Line 148"/>
            <p:cNvSpPr>
              <a:spLocks noChangeShapeType="1"/>
            </p:cNvSpPr>
            <p:nvPr/>
          </p:nvSpPr>
          <p:spPr bwMode="auto">
            <a:xfrm>
              <a:off x="2308" y="1591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4" name="Line 149"/>
            <p:cNvSpPr>
              <a:spLocks noChangeShapeType="1"/>
            </p:cNvSpPr>
            <p:nvPr/>
          </p:nvSpPr>
          <p:spPr bwMode="auto">
            <a:xfrm>
              <a:off x="2304" y="1437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5" name="Line 150"/>
            <p:cNvSpPr>
              <a:spLocks noChangeShapeType="1"/>
            </p:cNvSpPr>
            <p:nvPr/>
          </p:nvSpPr>
          <p:spPr bwMode="auto">
            <a:xfrm>
              <a:off x="2229" y="167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6" name="Line 151"/>
            <p:cNvSpPr>
              <a:spLocks noChangeShapeType="1"/>
            </p:cNvSpPr>
            <p:nvPr/>
          </p:nvSpPr>
          <p:spPr bwMode="auto">
            <a:xfrm>
              <a:off x="2434" y="167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7" name="Line 152"/>
            <p:cNvSpPr>
              <a:spLocks noChangeShapeType="1"/>
            </p:cNvSpPr>
            <p:nvPr/>
          </p:nvSpPr>
          <p:spPr bwMode="auto">
            <a:xfrm>
              <a:off x="2308" y="1670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8" name="Line 153"/>
            <p:cNvSpPr>
              <a:spLocks noChangeShapeType="1"/>
            </p:cNvSpPr>
            <p:nvPr/>
          </p:nvSpPr>
          <p:spPr bwMode="auto">
            <a:xfrm>
              <a:off x="2229" y="1907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9" name="Line 154"/>
            <p:cNvSpPr>
              <a:spLocks noChangeShapeType="1"/>
            </p:cNvSpPr>
            <p:nvPr/>
          </p:nvSpPr>
          <p:spPr bwMode="auto">
            <a:xfrm>
              <a:off x="2434" y="174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0" name="Line 155"/>
            <p:cNvSpPr>
              <a:spLocks noChangeShapeType="1"/>
            </p:cNvSpPr>
            <p:nvPr/>
          </p:nvSpPr>
          <p:spPr bwMode="auto">
            <a:xfrm>
              <a:off x="2308" y="1749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1" name="Line 156"/>
            <p:cNvSpPr>
              <a:spLocks noChangeShapeType="1"/>
            </p:cNvSpPr>
            <p:nvPr/>
          </p:nvSpPr>
          <p:spPr bwMode="auto">
            <a:xfrm>
              <a:off x="2304" y="1753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2" name="Line 157"/>
            <p:cNvSpPr>
              <a:spLocks noChangeShapeType="1"/>
            </p:cNvSpPr>
            <p:nvPr/>
          </p:nvSpPr>
          <p:spPr bwMode="auto">
            <a:xfrm>
              <a:off x="2229" y="214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3" name="Line 158"/>
            <p:cNvSpPr>
              <a:spLocks noChangeShapeType="1"/>
            </p:cNvSpPr>
            <p:nvPr/>
          </p:nvSpPr>
          <p:spPr bwMode="auto">
            <a:xfrm>
              <a:off x="2434" y="1828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4" name="Line 159"/>
            <p:cNvSpPr>
              <a:spLocks noChangeShapeType="1"/>
            </p:cNvSpPr>
            <p:nvPr/>
          </p:nvSpPr>
          <p:spPr bwMode="auto">
            <a:xfrm>
              <a:off x="2387" y="1828"/>
              <a:ext cx="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5" name="Line 160"/>
            <p:cNvSpPr>
              <a:spLocks noChangeShapeType="1"/>
            </p:cNvSpPr>
            <p:nvPr/>
          </p:nvSpPr>
          <p:spPr bwMode="auto">
            <a:xfrm>
              <a:off x="2383" y="1832"/>
              <a:ext cx="0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6" name="Line 161"/>
            <p:cNvSpPr>
              <a:spLocks noChangeShapeType="1"/>
            </p:cNvSpPr>
            <p:nvPr/>
          </p:nvSpPr>
          <p:spPr bwMode="auto">
            <a:xfrm>
              <a:off x="2308" y="214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7" name="Line 162"/>
            <p:cNvSpPr>
              <a:spLocks noChangeShapeType="1"/>
            </p:cNvSpPr>
            <p:nvPr/>
          </p:nvSpPr>
          <p:spPr bwMode="auto">
            <a:xfrm>
              <a:off x="2797" y="167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8" name="Rectangle 163"/>
            <p:cNvSpPr>
              <a:spLocks noChangeArrowheads="1"/>
            </p:cNvSpPr>
            <p:nvPr/>
          </p:nvSpPr>
          <p:spPr bwMode="auto">
            <a:xfrm>
              <a:off x="2896" y="1599"/>
              <a:ext cx="26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F1</a:t>
              </a:r>
            </a:p>
          </p:txBody>
        </p:sp>
        <p:sp>
          <p:nvSpPr>
            <p:cNvPr id="42149" name="Line 164"/>
            <p:cNvSpPr>
              <a:spLocks noChangeShapeType="1"/>
            </p:cNvSpPr>
            <p:nvPr/>
          </p:nvSpPr>
          <p:spPr bwMode="auto">
            <a:xfrm>
              <a:off x="2229" y="246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0" name="Line 165"/>
            <p:cNvSpPr>
              <a:spLocks noChangeShapeType="1"/>
            </p:cNvSpPr>
            <p:nvPr/>
          </p:nvSpPr>
          <p:spPr bwMode="auto">
            <a:xfrm>
              <a:off x="2434" y="246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1" name="Line 166"/>
            <p:cNvSpPr>
              <a:spLocks noChangeShapeType="1"/>
            </p:cNvSpPr>
            <p:nvPr/>
          </p:nvSpPr>
          <p:spPr bwMode="auto">
            <a:xfrm>
              <a:off x="2308" y="2460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2" name="Line 167"/>
            <p:cNvSpPr>
              <a:spLocks noChangeShapeType="1"/>
            </p:cNvSpPr>
            <p:nvPr/>
          </p:nvSpPr>
          <p:spPr bwMode="auto">
            <a:xfrm>
              <a:off x="2797" y="250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3" name="Rectangle 168"/>
            <p:cNvSpPr>
              <a:spLocks noChangeArrowheads="1"/>
            </p:cNvSpPr>
            <p:nvPr/>
          </p:nvSpPr>
          <p:spPr bwMode="auto">
            <a:xfrm>
              <a:off x="2896" y="2429"/>
              <a:ext cx="2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F2</a:t>
              </a:r>
            </a:p>
          </p:txBody>
        </p:sp>
        <p:sp>
          <p:nvSpPr>
            <p:cNvPr id="42154" name="Line 169"/>
            <p:cNvSpPr>
              <a:spLocks noChangeShapeType="1"/>
            </p:cNvSpPr>
            <p:nvPr/>
          </p:nvSpPr>
          <p:spPr bwMode="auto">
            <a:xfrm>
              <a:off x="880" y="210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5" name="Line 170"/>
            <p:cNvSpPr>
              <a:spLocks noChangeShapeType="1"/>
            </p:cNvSpPr>
            <p:nvPr/>
          </p:nvSpPr>
          <p:spPr bwMode="auto">
            <a:xfrm>
              <a:off x="1858" y="151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6" name="Line 171"/>
            <p:cNvSpPr>
              <a:spLocks noChangeShapeType="1"/>
            </p:cNvSpPr>
            <p:nvPr/>
          </p:nvSpPr>
          <p:spPr bwMode="auto">
            <a:xfrm>
              <a:off x="1858" y="198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7" name="Line 172"/>
            <p:cNvSpPr>
              <a:spLocks noChangeShapeType="1"/>
            </p:cNvSpPr>
            <p:nvPr/>
          </p:nvSpPr>
          <p:spPr bwMode="auto">
            <a:xfrm>
              <a:off x="1858" y="3218"/>
              <a:ext cx="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8" name="Line 173"/>
            <p:cNvSpPr>
              <a:spLocks noChangeShapeType="1"/>
            </p:cNvSpPr>
            <p:nvPr/>
          </p:nvSpPr>
          <p:spPr bwMode="auto">
            <a:xfrm>
              <a:off x="1531" y="1042"/>
              <a:ext cx="0" cy="4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9" name="Rectangle 174"/>
            <p:cNvSpPr>
              <a:spLocks noChangeArrowheads="1"/>
            </p:cNvSpPr>
            <p:nvPr/>
          </p:nvSpPr>
          <p:spPr bwMode="auto">
            <a:xfrm>
              <a:off x="1436" y="15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0" name="Line 175"/>
            <p:cNvSpPr>
              <a:spLocks noChangeShapeType="1"/>
            </p:cNvSpPr>
            <p:nvPr/>
          </p:nvSpPr>
          <p:spPr bwMode="auto">
            <a:xfrm>
              <a:off x="1531" y="1516"/>
              <a:ext cx="0" cy="4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1" name="Rectangle 176"/>
            <p:cNvSpPr>
              <a:spLocks noChangeArrowheads="1"/>
            </p:cNvSpPr>
            <p:nvPr/>
          </p:nvSpPr>
          <p:spPr bwMode="auto">
            <a:xfrm>
              <a:off x="1523" y="197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2" name="Line 177"/>
            <p:cNvSpPr>
              <a:spLocks noChangeShapeType="1"/>
            </p:cNvSpPr>
            <p:nvPr/>
          </p:nvSpPr>
          <p:spPr bwMode="auto">
            <a:xfrm>
              <a:off x="1531" y="1990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3" name="Rectangle 178"/>
            <p:cNvSpPr>
              <a:spLocks noChangeArrowheads="1"/>
            </p:cNvSpPr>
            <p:nvPr/>
          </p:nvSpPr>
          <p:spPr bwMode="auto">
            <a:xfrm>
              <a:off x="1523" y="2097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4" name="Line 179"/>
            <p:cNvSpPr>
              <a:spLocks noChangeShapeType="1"/>
            </p:cNvSpPr>
            <p:nvPr/>
          </p:nvSpPr>
          <p:spPr bwMode="auto">
            <a:xfrm>
              <a:off x="1531" y="2109"/>
              <a:ext cx="0" cy="11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5" name="Rectangle 180"/>
            <p:cNvSpPr>
              <a:spLocks noChangeArrowheads="1"/>
            </p:cNvSpPr>
            <p:nvPr/>
          </p:nvSpPr>
          <p:spPr bwMode="auto">
            <a:xfrm>
              <a:off x="1436" y="321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6" name="Line 181"/>
            <p:cNvSpPr>
              <a:spLocks noChangeShapeType="1"/>
            </p:cNvSpPr>
            <p:nvPr/>
          </p:nvSpPr>
          <p:spPr bwMode="auto">
            <a:xfrm>
              <a:off x="1531" y="3222"/>
              <a:ext cx="0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7" name="Line 182"/>
            <p:cNvSpPr>
              <a:spLocks noChangeShapeType="1"/>
            </p:cNvSpPr>
            <p:nvPr/>
          </p:nvSpPr>
          <p:spPr bwMode="auto">
            <a:xfrm>
              <a:off x="959" y="2105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8" name="Line 183"/>
            <p:cNvSpPr>
              <a:spLocks noChangeShapeType="1"/>
            </p:cNvSpPr>
            <p:nvPr/>
          </p:nvSpPr>
          <p:spPr bwMode="auto">
            <a:xfrm>
              <a:off x="1456" y="1512"/>
              <a:ext cx="3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9" name="Line 184"/>
            <p:cNvSpPr>
              <a:spLocks noChangeShapeType="1"/>
            </p:cNvSpPr>
            <p:nvPr/>
          </p:nvSpPr>
          <p:spPr bwMode="auto">
            <a:xfrm>
              <a:off x="1535" y="1986"/>
              <a:ext cx="3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0" name="Line 185"/>
            <p:cNvSpPr>
              <a:spLocks noChangeShapeType="1"/>
            </p:cNvSpPr>
            <p:nvPr/>
          </p:nvSpPr>
          <p:spPr bwMode="auto">
            <a:xfrm>
              <a:off x="1448" y="3218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1" name="Line 186"/>
            <p:cNvSpPr>
              <a:spLocks noChangeShapeType="1"/>
            </p:cNvSpPr>
            <p:nvPr/>
          </p:nvSpPr>
          <p:spPr bwMode="auto">
            <a:xfrm>
              <a:off x="880" y="171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2" name="Line 187"/>
            <p:cNvSpPr>
              <a:spLocks noChangeShapeType="1"/>
            </p:cNvSpPr>
            <p:nvPr/>
          </p:nvSpPr>
          <p:spPr bwMode="auto">
            <a:xfrm>
              <a:off x="1858" y="1433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3" name="Line 188"/>
            <p:cNvSpPr>
              <a:spLocks noChangeShapeType="1"/>
            </p:cNvSpPr>
            <p:nvPr/>
          </p:nvSpPr>
          <p:spPr bwMode="auto">
            <a:xfrm>
              <a:off x="1858" y="167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4" name="Line 189"/>
            <p:cNvSpPr>
              <a:spLocks noChangeShapeType="1"/>
            </p:cNvSpPr>
            <p:nvPr/>
          </p:nvSpPr>
          <p:spPr bwMode="auto">
            <a:xfrm>
              <a:off x="1858" y="337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5" name="Line 190"/>
            <p:cNvSpPr>
              <a:spLocks noChangeShapeType="1"/>
            </p:cNvSpPr>
            <p:nvPr/>
          </p:nvSpPr>
          <p:spPr bwMode="auto">
            <a:xfrm>
              <a:off x="1278" y="1042"/>
              <a:ext cx="0" cy="3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6" name="Rectangle 191"/>
            <p:cNvSpPr>
              <a:spLocks noChangeArrowheads="1"/>
            </p:cNvSpPr>
            <p:nvPr/>
          </p:nvSpPr>
          <p:spPr bwMode="auto">
            <a:xfrm>
              <a:off x="1191" y="1426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7" name="Line 192"/>
            <p:cNvSpPr>
              <a:spLocks noChangeShapeType="1"/>
            </p:cNvSpPr>
            <p:nvPr/>
          </p:nvSpPr>
          <p:spPr bwMode="auto">
            <a:xfrm>
              <a:off x="1278" y="1437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8" name="Rectangle 193"/>
            <p:cNvSpPr>
              <a:spLocks noChangeArrowheads="1"/>
            </p:cNvSpPr>
            <p:nvPr/>
          </p:nvSpPr>
          <p:spPr bwMode="auto">
            <a:xfrm>
              <a:off x="1270" y="166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9" name="Line 194"/>
            <p:cNvSpPr>
              <a:spLocks noChangeShapeType="1"/>
            </p:cNvSpPr>
            <p:nvPr/>
          </p:nvSpPr>
          <p:spPr bwMode="auto">
            <a:xfrm>
              <a:off x="1278" y="1674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0" name="Rectangle 195"/>
            <p:cNvSpPr>
              <a:spLocks noChangeArrowheads="1"/>
            </p:cNvSpPr>
            <p:nvPr/>
          </p:nvSpPr>
          <p:spPr bwMode="auto">
            <a:xfrm>
              <a:off x="1270" y="170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1" name="Line 196"/>
            <p:cNvSpPr>
              <a:spLocks noChangeShapeType="1"/>
            </p:cNvSpPr>
            <p:nvPr/>
          </p:nvSpPr>
          <p:spPr bwMode="auto">
            <a:xfrm>
              <a:off x="1278" y="1714"/>
              <a:ext cx="0" cy="16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2" name="Rectangle 197"/>
            <p:cNvSpPr>
              <a:spLocks noChangeArrowheads="1"/>
            </p:cNvSpPr>
            <p:nvPr/>
          </p:nvSpPr>
          <p:spPr bwMode="auto">
            <a:xfrm>
              <a:off x="1191" y="336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3" name="Line 198"/>
            <p:cNvSpPr>
              <a:spLocks noChangeShapeType="1"/>
            </p:cNvSpPr>
            <p:nvPr/>
          </p:nvSpPr>
          <p:spPr bwMode="auto">
            <a:xfrm>
              <a:off x="1278" y="3380"/>
              <a:ext cx="0" cy="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4" name="Line 199"/>
            <p:cNvSpPr>
              <a:spLocks noChangeShapeType="1"/>
            </p:cNvSpPr>
            <p:nvPr/>
          </p:nvSpPr>
          <p:spPr bwMode="auto">
            <a:xfrm>
              <a:off x="959" y="1710"/>
              <a:ext cx="3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5" name="Line 200"/>
            <p:cNvSpPr>
              <a:spLocks noChangeShapeType="1"/>
            </p:cNvSpPr>
            <p:nvPr/>
          </p:nvSpPr>
          <p:spPr bwMode="auto">
            <a:xfrm>
              <a:off x="1211" y="1433"/>
              <a:ext cx="6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6" name="Line 201"/>
            <p:cNvSpPr>
              <a:spLocks noChangeShapeType="1"/>
            </p:cNvSpPr>
            <p:nvPr/>
          </p:nvSpPr>
          <p:spPr bwMode="auto">
            <a:xfrm>
              <a:off x="1282" y="1670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7" name="Line 202"/>
            <p:cNvSpPr>
              <a:spLocks noChangeShapeType="1"/>
            </p:cNvSpPr>
            <p:nvPr/>
          </p:nvSpPr>
          <p:spPr bwMode="auto">
            <a:xfrm>
              <a:off x="1211" y="3376"/>
              <a:ext cx="6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8" name="Line 203"/>
            <p:cNvSpPr>
              <a:spLocks noChangeShapeType="1"/>
            </p:cNvSpPr>
            <p:nvPr/>
          </p:nvSpPr>
          <p:spPr bwMode="auto">
            <a:xfrm>
              <a:off x="2229" y="290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" name="Line 204"/>
            <p:cNvSpPr>
              <a:spLocks noChangeShapeType="1"/>
            </p:cNvSpPr>
            <p:nvPr/>
          </p:nvSpPr>
          <p:spPr bwMode="auto">
            <a:xfrm>
              <a:off x="2434" y="306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" name="Line 205"/>
            <p:cNvSpPr>
              <a:spLocks noChangeShapeType="1"/>
            </p:cNvSpPr>
            <p:nvPr/>
          </p:nvSpPr>
          <p:spPr bwMode="auto">
            <a:xfrm>
              <a:off x="2308" y="3060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" name="Line 206"/>
            <p:cNvSpPr>
              <a:spLocks noChangeShapeType="1"/>
            </p:cNvSpPr>
            <p:nvPr/>
          </p:nvSpPr>
          <p:spPr bwMode="auto">
            <a:xfrm>
              <a:off x="2304" y="2906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2" name="Line 207"/>
            <p:cNvSpPr>
              <a:spLocks noChangeShapeType="1"/>
            </p:cNvSpPr>
            <p:nvPr/>
          </p:nvSpPr>
          <p:spPr bwMode="auto">
            <a:xfrm>
              <a:off x="2229" y="313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3" name="Line 208"/>
            <p:cNvSpPr>
              <a:spLocks noChangeShapeType="1"/>
            </p:cNvSpPr>
            <p:nvPr/>
          </p:nvSpPr>
          <p:spPr bwMode="auto">
            <a:xfrm>
              <a:off x="2434" y="313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4" name="Line 209"/>
            <p:cNvSpPr>
              <a:spLocks noChangeShapeType="1"/>
            </p:cNvSpPr>
            <p:nvPr/>
          </p:nvSpPr>
          <p:spPr bwMode="auto">
            <a:xfrm>
              <a:off x="2308" y="3139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5" name="Line 210"/>
            <p:cNvSpPr>
              <a:spLocks noChangeShapeType="1"/>
            </p:cNvSpPr>
            <p:nvPr/>
          </p:nvSpPr>
          <p:spPr bwMode="auto">
            <a:xfrm>
              <a:off x="2229" y="337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6" name="Line 211"/>
            <p:cNvSpPr>
              <a:spLocks noChangeShapeType="1"/>
            </p:cNvSpPr>
            <p:nvPr/>
          </p:nvSpPr>
          <p:spPr bwMode="auto">
            <a:xfrm>
              <a:off x="2434" y="3218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7" name="Line 212"/>
            <p:cNvSpPr>
              <a:spLocks noChangeShapeType="1"/>
            </p:cNvSpPr>
            <p:nvPr/>
          </p:nvSpPr>
          <p:spPr bwMode="auto">
            <a:xfrm>
              <a:off x="2308" y="3218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8" name="Line 213"/>
            <p:cNvSpPr>
              <a:spLocks noChangeShapeType="1"/>
            </p:cNvSpPr>
            <p:nvPr/>
          </p:nvSpPr>
          <p:spPr bwMode="auto">
            <a:xfrm>
              <a:off x="2304" y="3222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9" name="Line 214"/>
            <p:cNvSpPr>
              <a:spLocks noChangeShapeType="1"/>
            </p:cNvSpPr>
            <p:nvPr/>
          </p:nvSpPr>
          <p:spPr bwMode="auto">
            <a:xfrm>
              <a:off x="2797" y="313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0" name="Rectangle 215"/>
            <p:cNvSpPr>
              <a:spLocks noChangeArrowheads="1"/>
            </p:cNvSpPr>
            <p:nvPr/>
          </p:nvSpPr>
          <p:spPr bwMode="auto">
            <a:xfrm>
              <a:off x="2896" y="3068"/>
              <a:ext cx="2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F3</a:t>
              </a:r>
            </a:p>
          </p:txBody>
        </p:sp>
        <p:sp>
          <p:nvSpPr>
            <p:cNvPr id="42201" name="Line 216"/>
            <p:cNvSpPr>
              <a:spLocks noChangeShapeType="1"/>
            </p:cNvSpPr>
            <p:nvPr/>
          </p:nvSpPr>
          <p:spPr bwMode="auto">
            <a:xfrm>
              <a:off x="635" y="171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2" name="Line 217"/>
            <p:cNvSpPr>
              <a:spLocks noChangeShapeType="1"/>
            </p:cNvSpPr>
            <p:nvPr/>
          </p:nvSpPr>
          <p:spPr bwMode="auto">
            <a:xfrm>
              <a:off x="1858" y="250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3" name="Line 218"/>
            <p:cNvSpPr>
              <a:spLocks noChangeShapeType="1"/>
            </p:cNvSpPr>
            <p:nvPr/>
          </p:nvSpPr>
          <p:spPr bwMode="auto">
            <a:xfrm>
              <a:off x="1858" y="119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4" name="Line 219"/>
            <p:cNvSpPr>
              <a:spLocks noChangeShapeType="1"/>
            </p:cNvSpPr>
            <p:nvPr/>
          </p:nvSpPr>
          <p:spPr bwMode="auto">
            <a:xfrm>
              <a:off x="1858" y="1907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5" name="Line 220"/>
            <p:cNvSpPr>
              <a:spLocks noChangeShapeType="1"/>
            </p:cNvSpPr>
            <p:nvPr/>
          </p:nvSpPr>
          <p:spPr bwMode="auto">
            <a:xfrm>
              <a:off x="1858" y="214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6" name="Line 221"/>
            <p:cNvSpPr>
              <a:spLocks noChangeShapeType="1"/>
            </p:cNvSpPr>
            <p:nvPr/>
          </p:nvSpPr>
          <p:spPr bwMode="auto">
            <a:xfrm>
              <a:off x="1858" y="290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7" name="Line 222"/>
            <p:cNvSpPr>
              <a:spLocks noChangeShapeType="1"/>
            </p:cNvSpPr>
            <p:nvPr/>
          </p:nvSpPr>
          <p:spPr bwMode="auto">
            <a:xfrm>
              <a:off x="1858" y="313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8" name="Line 223"/>
            <p:cNvSpPr>
              <a:spLocks noChangeShapeType="1"/>
            </p:cNvSpPr>
            <p:nvPr/>
          </p:nvSpPr>
          <p:spPr bwMode="auto">
            <a:xfrm>
              <a:off x="1858" y="373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9" name="Line 224"/>
            <p:cNvSpPr>
              <a:spLocks noChangeShapeType="1"/>
            </p:cNvSpPr>
            <p:nvPr/>
          </p:nvSpPr>
          <p:spPr bwMode="auto">
            <a:xfrm>
              <a:off x="430" y="1552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0" name="Rectangle 225"/>
            <p:cNvSpPr>
              <a:spLocks noChangeArrowheads="1"/>
            </p:cNvSpPr>
            <p:nvPr/>
          </p:nvSpPr>
          <p:spPr bwMode="auto">
            <a:xfrm>
              <a:off x="623" y="154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1" name="Line 226"/>
            <p:cNvSpPr>
              <a:spLocks noChangeShapeType="1"/>
            </p:cNvSpPr>
            <p:nvPr/>
          </p:nvSpPr>
          <p:spPr bwMode="auto">
            <a:xfrm>
              <a:off x="635" y="1552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2" name="Rectangle 227"/>
            <p:cNvSpPr>
              <a:spLocks noChangeArrowheads="1"/>
            </p:cNvSpPr>
            <p:nvPr/>
          </p:nvSpPr>
          <p:spPr bwMode="auto">
            <a:xfrm>
              <a:off x="1191" y="154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3" name="Line 228"/>
            <p:cNvSpPr>
              <a:spLocks noChangeShapeType="1"/>
            </p:cNvSpPr>
            <p:nvPr/>
          </p:nvSpPr>
          <p:spPr bwMode="auto">
            <a:xfrm>
              <a:off x="1199" y="1042"/>
              <a:ext cx="0" cy="1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4" name="Rectangle 229"/>
            <p:cNvSpPr>
              <a:spLocks noChangeArrowheads="1"/>
            </p:cNvSpPr>
            <p:nvPr/>
          </p:nvSpPr>
          <p:spPr bwMode="auto">
            <a:xfrm>
              <a:off x="1270" y="1189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5" name="Line 230"/>
            <p:cNvSpPr>
              <a:spLocks noChangeShapeType="1"/>
            </p:cNvSpPr>
            <p:nvPr/>
          </p:nvSpPr>
          <p:spPr bwMode="auto">
            <a:xfrm>
              <a:off x="1199" y="1200"/>
              <a:ext cx="0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6" name="Line 231"/>
            <p:cNvSpPr>
              <a:spLocks noChangeShapeType="1"/>
            </p:cNvSpPr>
            <p:nvPr/>
          </p:nvSpPr>
          <p:spPr bwMode="auto">
            <a:xfrm>
              <a:off x="1199" y="1556"/>
              <a:ext cx="0" cy="3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7" name="Rectangle 232"/>
            <p:cNvSpPr>
              <a:spLocks noChangeArrowheads="1"/>
            </p:cNvSpPr>
            <p:nvPr/>
          </p:nvSpPr>
          <p:spPr bwMode="auto">
            <a:xfrm>
              <a:off x="1191" y="189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8" name="Line 233"/>
            <p:cNvSpPr>
              <a:spLocks noChangeShapeType="1"/>
            </p:cNvSpPr>
            <p:nvPr/>
          </p:nvSpPr>
          <p:spPr bwMode="auto">
            <a:xfrm>
              <a:off x="1199" y="1911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9" name="Rectangle 234"/>
            <p:cNvSpPr>
              <a:spLocks noChangeArrowheads="1"/>
            </p:cNvSpPr>
            <p:nvPr/>
          </p:nvSpPr>
          <p:spPr bwMode="auto">
            <a:xfrm>
              <a:off x="1191" y="213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0" name="Line 235"/>
            <p:cNvSpPr>
              <a:spLocks noChangeShapeType="1"/>
            </p:cNvSpPr>
            <p:nvPr/>
          </p:nvSpPr>
          <p:spPr bwMode="auto">
            <a:xfrm>
              <a:off x="1199" y="2148"/>
              <a:ext cx="0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1" name="Rectangle 236"/>
            <p:cNvSpPr>
              <a:spLocks noChangeArrowheads="1"/>
            </p:cNvSpPr>
            <p:nvPr/>
          </p:nvSpPr>
          <p:spPr bwMode="auto">
            <a:xfrm>
              <a:off x="1191" y="2492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2" name="Line 237"/>
            <p:cNvSpPr>
              <a:spLocks noChangeShapeType="1"/>
            </p:cNvSpPr>
            <p:nvPr/>
          </p:nvSpPr>
          <p:spPr bwMode="auto">
            <a:xfrm>
              <a:off x="1199" y="2504"/>
              <a:ext cx="0" cy="3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3" name="Rectangle 238"/>
            <p:cNvSpPr>
              <a:spLocks noChangeArrowheads="1"/>
            </p:cNvSpPr>
            <p:nvPr/>
          </p:nvSpPr>
          <p:spPr bwMode="auto">
            <a:xfrm>
              <a:off x="1191" y="289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4" name="Line 239"/>
            <p:cNvSpPr>
              <a:spLocks noChangeShapeType="1"/>
            </p:cNvSpPr>
            <p:nvPr/>
          </p:nvSpPr>
          <p:spPr bwMode="auto">
            <a:xfrm>
              <a:off x="1199" y="2906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5" name="Rectangle 240"/>
            <p:cNvSpPr>
              <a:spLocks noChangeArrowheads="1"/>
            </p:cNvSpPr>
            <p:nvPr/>
          </p:nvSpPr>
          <p:spPr bwMode="auto">
            <a:xfrm>
              <a:off x="1270" y="3131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6" name="Line 241"/>
            <p:cNvSpPr>
              <a:spLocks noChangeShapeType="1"/>
            </p:cNvSpPr>
            <p:nvPr/>
          </p:nvSpPr>
          <p:spPr bwMode="auto">
            <a:xfrm>
              <a:off x="1199" y="3143"/>
              <a:ext cx="0" cy="5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7" name="Rectangle 242"/>
            <p:cNvSpPr>
              <a:spLocks noChangeArrowheads="1"/>
            </p:cNvSpPr>
            <p:nvPr/>
          </p:nvSpPr>
          <p:spPr bwMode="auto">
            <a:xfrm>
              <a:off x="1436" y="3724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8" name="Line 243"/>
            <p:cNvSpPr>
              <a:spLocks noChangeShapeType="1"/>
            </p:cNvSpPr>
            <p:nvPr/>
          </p:nvSpPr>
          <p:spPr bwMode="auto">
            <a:xfrm>
              <a:off x="1199" y="3736"/>
              <a:ext cx="0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9" name="Line 244"/>
            <p:cNvSpPr>
              <a:spLocks noChangeShapeType="1"/>
            </p:cNvSpPr>
            <p:nvPr/>
          </p:nvSpPr>
          <p:spPr bwMode="auto">
            <a:xfrm>
              <a:off x="1290" y="1196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0" name="Line 245"/>
            <p:cNvSpPr>
              <a:spLocks noChangeShapeType="1"/>
            </p:cNvSpPr>
            <p:nvPr/>
          </p:nvSpPr>
          <p:spPr bwMode="auto">
            <a:xfrm>
              <a:off x="631" y="1556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1" name="Line 246"/>
            <p:cNvSpPr>
              <a:spLocks noChangeShapeType="1"/>
            </p:cNvSpPr>
            <p:nvPr/>
          </p:nvSpPr>
          <p:spPr bwMode="auto">
            <a:xfrm>
              <a:off x="1203" y="1907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2" name="Line 247"/>
            <p:cNvSpPr>
              <a:spLocks noChangeShapeType="1"/>
            </p:cNvSpPr>
            <p:nvPr/>
          </p:nvSpPr>
          <p:spPr bwMode="auto">
            <a:xfrm>
              <a:off x="1203" y="2144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3" name="Line 248"/>
            <p:cNvSpPr>
              <a:spLocks noChangeShapeType="1"/>
            </p:cNvSpPr>
            <p:nvPr/>
          </p:nvSpPr>
          <p:spPr bwMode="auto">
            <a:xfrm>
              <a:off x="1203" y="2902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4" name="Line 249"/>
            <p:cNvSpPr>
              <a:spLocks noChangeShapeType="1"/>
            </p:cNvSpPr>
            <p:nvPr/>
          </p:nvSpPr>
          <p:spPr bwMode="auto">
            <a:xfrm>
              <a:off x="1282" y="3139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5" name="Line 250"/>
            <p:cNvSpPr>
              <a:spLocks noChangeShapeType="1"/>
            </p:cNvSpPr>
            <p:nvPr/>
          </p:nvSpPr>
          <p:spPr bwMode="auto">
            <a:xfrm>
              <a:off x="1456" y="3732"/>
              <a:ext cx="3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6" name="Line 251"/>
            <p:cNvSpPr>
              <a:spLocks noChangeShapeType="1"/>
            </p:cNvSpPr>
            <p:nvPr/>
          </p:nvSpPr>
          <p:spPr bwMode="auto">
            <a:xfrm>
              <a:off x="1203" y="2500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7" name="Rectangle 252"/>
            <p:cNvSpPr>
              <a:spLocks noChangeArrowheads="1"/>
            </p:cNvSpPr>
            <p:nvPr/>
          </p:nvSpPr>
          <p:spPr bwMode="auto">
            <a:xfrm>
              <a:off x="276" y="1481"/>
              <a:ext cx="1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42238" name="Line 253"/>
            <p:cNvSpPr>
              <a:spLocks noChangeShapeType="1"/>
            </p:cNvSpPr>
            <p:nvPr/>
          </p:nvSpPr>
          <p:spPr bwMode="auto">
            <a:xfrm>
              <a:off x="635" y="131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9" name="Line 254"/>
            <p:cNvSpPr>
              <a:spLocks noChangeShapeType="1"/>
            </p:cNvSpPr>
            <p:nvPr/>
          </p:nvSpPr>
          <p:spPr bwMode="auto">
            <a:xfrm>
              <a:off x="2434" y="253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0" name="Line 255"/>
            <p:cNvSpPr>
              <a:spLocks noChangeShapeType="1"/>
            </p:cNvSpPr>
            <p:nvPr/>
          </p:nvSpPr>
          <p:spPr bwMode="auto">
            <a:xfrm>
              <a:off x="1858" y="135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1" name="Line 256"/>
            <p:cNvSpPr>
              <a:spLocks noChangeShapeType="1"/>
            </p:cNvSpPr>
            <p:nvPr/>
          </p:nvSpPr>
          <p:spPr bwMode="auto">
            <a:xfrm>
              <a:off x="1858" y="1591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2" name="Line 257"/>
            <p:cNvSpPr>
              <a:spLocks noChangeShapeType="1"/>
            </p:cNvSpPr>
            <p:nvPr/>
          </p:nvSpPr>
          <p:spPr bwMode="auto">
            <a:xfrm>
              <a:off x="1858" y="1828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3" name="Line 258"/>
            <p:cNvSpPr>
              <a:spLocks noChangeShapeType="1"/>
            </p:cNvSpPr>
            <p:nvPr/>
          </p:nvSpPr>
          <p:spPr bwMode="auto">
            <a:xfrm>
              <a:off x="1858" y="206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4" name="Line 259"/>
            <p:cNvSpPr>
              <a:spLocks noChangeShapeType="1"/>
            </p:cNvSpPr>
            <p:nvPr/>
          </p:nvSpPr>
          <p:spPr bwMode="auto">
            <a:xfrm>
              <a:off x="1858" y="282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5" name="Line 260"/>
            <p:cNvSpPr>
              <a:spLocks noChangeShapeType="1"/>
            </p:cNvSpPr>
            <p:nvPr/>
          </p:nvSpPr>
          <p:spPr bwMode="auto">
            <a:xfrm>
              <a:off x="1858" y="3060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6" name="Line 261"/>
            <p:cNvSpPr>
              <a:spLocks noChangeShapeType="1"/>
            </p:cNvSpPr>
            <p:nvPr/>
          </p:nvSpPr>
          <p:spPr bwMode="auto">
            <a:xfrm>
              <a:off x="1858" y="3297"/>
              <a:ext cx="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7" name="Line 262"/>
            <p:cNvSpPr>
              <a:spLocks noChangeShapeType="1"/>
            </p:cNvSpPr>
            <p:nvPr/>
          </p:nvSpPr>
          <p:spPr bwMode="auto">
            <a:xfrm>
              <a:off x="1858" y="3653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8" name="Line 263"/>
            <p:cNvSpPr>
              <a:spLocks noChangeShapeType="1"/>
            </p:cNvSpPr>
            <p:nvPr/>
          </p:nvSpPr>
          <p:spPr bwMode="auto">
            <a:xfrm>
              <a:off x="1858" y="389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9" name="Line 264"/>
            <p:cNvSpPr>
              <a:spLocks noChangeShapeType="1"/>
            </p:cNvSpPr>
            <p:nvPr/>
          </p:nvSpPr>
          <p:spPr bwMode="auto">
            <a:xfrm>
              <a:off x="430" y="1157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0" name="Rectangle 265"/>
            <p:cNvSpPr>
              <a:spLocks noChangeArrowheads="1"/>
            </p:cNvSpPr>
            <p:nvPr/>
          </p:nvSpPr>
          <p:spPr bwMode="auto">
            <a:xfrm>
              <a:off x="623" y="114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1" name="Line 266"/>
            <p:cNvSpPr>
              <a:spLocks noChangeShapeType="1"/>
            </p:cNvSpPr>
            <p:nvPr/>
          </p:nvSpPr>
          <p:spPr bwMode="auto">
            <a:xfrm>
              <a:off x="635" y="1157"/>
              <a:ext cx="3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2" name="Rectangle 267"/>
            <p:cNvSpPr>
              <a:spLocks noChangeArrowheads="1"/>
            </p:cNvSpPr>
            <p:nvPr/>
          </p:nvSpPr>
          <p:spPr bwMode="auto">
            <a:xfrm>
              <a:off x="947" y="114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3" name="Line 268"/>
            <p:cNvSpPr>
              <a:spLocks noChangeShapeType="1"/>
            </p:cNvSpPr>
            <p:nvPr/>
          </p:nvSpPr>
          <p:spPr bwMode="auto">
            <a:xfrm>
              <a:off x="955" y="1042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4" name="Line 269"/>
            <p:cNvSpPr>
              <a:spLocks noChangeShapeType="1"/>
            </p:cNvSpPr>
            <p:nvPr/>
          </p:nvSpPr>
          <p:spPr bwMode="auto">
            <a:xfrm>
              <a:off x="955" y="1161"/>
              <a:ext cx="0" cy="1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5" name="Rectangle 270"/>
            <p:cNvSpPr>
              <a:spLocks noChangeArrowheads="1"/>
            </p:cNvSpPr>
            <p:nvPr/>
          </p:nvSpPr>
          <p:spPr bwMode="auto">
            <a:xfrm>
              <a:off x="1026" y="1347"/>
              <a:ext cx="23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6" name="Line 271"/>
            <p:cNvSpPr>
              <a:spLocks noChangeShapeType="1"/>
            </p:cNvSpPr>
            <p:nvPr/>
          </p:nvSpPr>
          <p:spPr bwMode="auto">
            <a:xfrm>
              <a:off x="955" y="1358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7" name="Rectangle 272"/>
            <p:cNvSpPr>
              <a:spLocks noChangeArrowheads="1"/>
            </p:cNvSpPr>
            <p:nvPr/>
          </p:nvSpPr>
          <p:spPr bwMode="auto">
            <a:xfrm>
              <a:off x="947" y="1583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8" name="Line 273"/>
            <p:cNvSpPr>
              <a:spLocks noChangeShapeType="1"/>
            </p:cNvSpPr>
            <p:nvPr/>
          </p:nvSpPr>
          <p:spPr bwMode="auto">
            <a:xfrm>
              <a:off x="955" y="1595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9" name="Rectangle 274"/>
            <p:cNvSpPr>
              <a:spLocks noChangeArrowheads="1"/>
            </p:cNvSpPr>
            <p:nvPr/>
          </p:nvSpPr>
          <p:spPr bwMode="auto">
            <a:xfrm>
              <a:off x="947" y="18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0" name="Line 275"/>
            <p:cNvSpPr>
              <a:spLocks noChangeShapeType="1"/>
            </p:cNvSpPr>
            <p:nvPr/>
          </p:nvSpPr>
          <p:spPr bwMode="auto">
            <a:xfrm>
              <a:off x="955" y="1832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1" name="Rectangle 276"/>
            <p:cNvSpPr>
              <a:spLocks noChangeArrowheads="1"/>
            </p:cNvSpPr>
            <p:nvPr/>
          </p:nvSpPr>
          <p:spPr bwMode="auto">
            <a:xfrm>
              <a:off x="947" y="2057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2" name="Line 277"/>
            <p:cNvSpPr>
              <a:spLocks noChangeShapeType="1"/>
            </p:cNvSpPr>
            <p:nvPr/>
          </p:nvSpPr>
          <p:spPr bwMode="auto">
            <a:xfrm>
              <a:off x="955" y="2069"/>
              <a:ext cx="0" cy="5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3" name="Rectangle 278"/>
            <p:cNvSpPr>
              <a:spLocks noChangeArrowheads="1"/>
            </p:cNvSpPr>
            <p:nvPr/>
          </p:nvSpPr>
          <p:spPr bwMode="auto">
            <a:xfrm>
              <a:off x="1436" y="261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4" name="Line 279"/>
            <p:cNvSpPr>
              <a:spLocks noChangeShapeType="1"/>
            </p:cNvSpPr>
            <p:nvPr/>
          </p:nvSpPr>
          <p:spPr bwMode="auto">
            <a:xfrm>
              <a:off x="955" y="2630"/>
              <a:ext cx="0" cy="1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5" name="Rectangle 280"/>
            <p:cNvSpPr>
              <a:spLocks noChangeArrowheads="1"/>
            </p:cNvSpPr>
            <p:nvPr/>
          </p:nvSpPr>
          <p:spPr bwMode="auto">
            <a:xfrm>
              <a:off x="947" y="2816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6" name="Line 281"/>
            <p:cNvSpPr>
              <a:spLocks noChangeShapeType="1"/>
            </p:cNvSpPr>
            <p:nvPr/>
          </p:nvSpPr>
          <p:spPr bwMode="auto">
            <a:xfrm>
              <a:off x="955" y="2827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7" name="Rectangle 282"/>
            <p:cNvSpPr>
              <a:spLocks noChangeArrowheads="1"/>
            </p:cNvSpPr>
            <p:nvPr/>
          </p:nvSpPr>
          <p:spPr bwMode="auto">
            <a:xfrm>
              <a:off x="947" y="30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8" name="Line 283"/>
            <p:cNvSpPr>
              <a:spLocks noChangeShapeType="1"/>
            </p:cNvSpPr>
            <p:nvPr/>
          </p:nvSpPr>
          <p:spPr bwMode="auto">
            <a:xfrm>
              <a:off x="955" y="3064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9" name="Rectangle 284"/>
            <p:cNvSpPr>
              <a:spLocks noChangeArrowheads="1"/>
            </p:cNvSpPr>
            <p:nvPr/>
          </p:nvSpPr>
          <p:spPr bwMode="auto">
            <a:xfrm>
              <a:off x="1026" y="3289"/>
              <a:ext cx="23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0" name="Line 285"/>
            <p:cNvSpPr>
              <a:spLocks noChangeShapeType="1"/>
            </p:cNvSpPr>
            <p:nvPr/>
          </p:nvSpPr>
          <p:spPr bwMode="auto">
            <a:xfrm>
              <a:off x="955" y="3301"/>
              <a:ext cx="0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1" name="Rectangle 286"/>
            <p:cNvSpPr>
              <a:spLocks noChangeArrowheads="1"/>
            </p:cNvSpPr>
            <p:nvPr/>
          </p:nvSpPr>
          <p:spPr bwMode="auto">
            <a:xfrm>
              <a:off x="947" y="3645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2" name="Line 287"/>
            <p:cNvSpPr>
              <a:spLocks noChangeShapeType="1"/>
            </p:cNvSpPr>
            <p:nvPr/>
          </p:nvSpPr>
          <p:spPr bwMode="auto">
            <a:xfrm>
              <a:off x="955" y="3657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3" name="Rectangle 288"/>
            <p:cNvSpPr>
              <a:spLocks noChangeArrowheads="1"/>
            </p:cNvSpPr>
            <p:nvPr/>
          </p:nvSpPr>
          <p:spPr bwMode="auto">
            <a:xfrm>
              <a:off x="1191" y="3882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4" name="Line 289"/>
            <p:cNvSpPr>
              <a:spLocks noChangeShapeType="1"/>
            </p:cNvSpPr>
            <p:nvPr/>
          </p:nvSpPr>
          <p:spPr bwMode="auto">
            <a:xfrm>
              <a:off x="955" y="3894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5" name="Line 290"/>
            <p:cNvSpPr>
              <a:spLocks noChangeShapeType="1"/>
            </p:cNvSpPr>
            <p:nvPr/>
          </p:nvSpPr>
          <p:spPr bwMode="auto">
            <a:xfrm>
              <a:off x="631" y="1161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6" name="Line 291"/>
            <p:cNvSpPr>
              <a:spLocks noChangeShapeType="1"/>
            </p:cNvSpPr>
            <p:nvPr/>
          </p:nvSpPr>
          <p:spPr bwMode="auto">
            <a:xfrm>
              <a:off x="1038" y="1354"/>
              <a:ext cx="8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7" name="Line 292"/>
            <p:cNvSpPr>
              <a:spLocks noChangeShapeType="1"/>
            </p:cNvSpPr>
            <p:nvPr/>
          </p:nvSpPr>
          <p:spPr bwMode="auto">
            <a:xfrm>
              <a:off x="959" y="1591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8" name="Line 293"/>
            <p:cNvSpPr>
              <a:spLocks noChangeShapeType="1"/>
            </p:cNvSpPr>
            <p:nvPr/>
          </p:nvSpPr>
          <p:spPr bwMode="auto">
            <a:xfrm>
              <a:off x="959" y="1828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9" name="Line 294"/>
            <p:cNvSpPr>
              <a:spLocks noChangeShapeType="1"/>
            </p:cNvSpPr>
            <p:nvPr/>
          </p:nvSpPr>
          <p:spPr bwMode="auto">
            <a:xfrm>
              <a:off x="959" y="2065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0" name="Line 295"/>
            <p:cNvSpPr>
              <a:spLocks noChangeShapeType="1"/>
            </p:cNvSpPr>
            <p:nvPr/>
          </p:nvSpPr>
          <p:spPr bwMode="auto">
            <a:xfrm>
              <a:off x="959" y="2823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1" name="Line 296"/>
            <p:cNvSpPr>
              <a:spLocks noChangeShapeType="1"/>
            </p:cNvSpPr>
            <p:nvPr/>
          </p:nvSpPr>
          <p:spPr bwMode="auto">
            <a:xfrm>
              <a:off x="959" y="3060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2" name="Line 297"/>
            <p:cNvSpPr>
              <a:spLocks noChangeShapeType="1"/>
            </p:cNvSpPr>
            <p:nvPr/>
          </p:nvSpPr>
          <p:spPr bwMode="auto">
            <a:xfrm>
              <a:off x="1038" y="3297"/>
              <a:ext cx="8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3" name="Line 298"/>
            <p:cNvSpPr>
              <a:spLocks noChangeShapeType="1"/>
            </p:cNvSpPr>
            <p:nvPr/>
          </p:nvSpPr>
          <p:spPr bwMode="auto">
            <a:xfrm>
              <a:off x="959" y="3653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4" name="Line 299"/>
            <p:cNvSpPr>
              <a:spLocks noChangeShapeType="1"/>
            </p:cNvSpPr>
            <p:nvPr/>
          </p:nvSpPr>
          <p:spPr bwMode="auto">
            <a:xfrm>
              <a:off x="1203" y="3890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5" name="Line 300"/>
            <p:cNvSpPr>
              <a:spLocks noChangeShapeType="1"/>
            </p:cNvSpPr>
            <p:nvPr/>
          </p:nvSpPr>
          <p:spPr bwMode="auto">
            <a:xfrm>
              <a:off x="1448" y="2626"/>
              <a:ext cx="9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6" name="Line 301"/>
            <p:cNvSpPr>
              <a:spLocks noChangeShapeType="1"/>
            </p:cNvSpPr>
            <p:nvPr/>
          </p:nvSpPr>
          <p:spPr bwMode="auto">
            <a:xfrm>
              <a:off x="2430" y="2543"/>
              <a:ext cx="0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7" name="Rectangle 302"/>
            <p:cNvSpPr>
              <a:spLocks noChangeArrowheads="1"/>
            </p:cNvSpPr>
            <p:nvPr/>
          </p:nvSpPr>
          <p:spPr bwMode="auto">
            <a:xfrm>
              <a:off x="276" y="1086"/>
              <a:ext cx="16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42288" name="Line 303"/>
            <p:cNvSpPr>
              <a:spLocks noChangeShapeType="1"/>
            </p:cNvSpPr>
            <p:nvPr/>
          </p:nvSpPr>
          <p:spPr bwMode="auto">
            <a:xfrm>
              <a:off x="635" y="210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9" name="Line 304"/>
            <p:cNvSpPr>
              <a:spLocks noChangeShapeType="1"/>
            </p:cNvSpPr>
            <p:nvPr/>
          </p:nvSpPr>
          <p:spPr bwMode="auto">
            <a:xfrm>
              <a:off x="1858" y="2421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0" name="Line 305"/>
            <p:cNvSpPr>
              <a:spLocks noChangeShapeType="1"/>
            </p:cNvSpPr>
            <p:nvPr/>
          </p:nvSpPr>
          <p:spPr bwMode="auto">
            <a:xfrm>
              <a:off x="1858" y="1275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" name="Line 306"/>
            <p:cNvSpPr>
              <a:spLocks noChangeShapeType="1"/>
            </p:cNvSpPr>
            <p:nvPr/>
          </p:nvSpPr>
          <p:spPr bwMode="auto">
            <a:xfrm>
              <a:off x="1858" y="174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" name="Line 307"/>
            <p:cNvSpPr>
              <a:spLocks noChangeShapeType="1"/>
            </p:cNvSpPr>
            <p:nvPr/>
          </p:nvSpPr>
          <p:spPr bwMode="auto">
            <a:xfrm>
              <a:off x="1858" y="2223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3" name="Line 308"/>
            <p:cNvSpPr>
              <a:spLocks noChangeShapeType="1"/>
            </p:cNvSpPr>
            <p:nvPr/>
          </p:nvSpPr>
          <p:spPr bwMode="auto">
            <a:xfrm>
              <a:off x="1858" y="2981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4" name="Line 309"/>
            <p:cNvSpPr>
              <a:spLocks noChangeShapeType="1"/>
            </p:cNvSpPr>
            <p:nvPr/>
          </p:nvSpPr>
          <p:spPr bwMode="auto">
            <a:xfrm>
              <a:off x="1858" y="3455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5" name="Line 310"/>
            <p:cNvSpPr>
              <a:spLocks noChangeShapeType="1"/>
            </p:cNvSpPr>
            <p:nvPr/>
          </p:nvSpPr>
          <p:spPr bwMode="auto">
            <a:xfrm>
              <a:off x="1858" y="396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6" name="Line 311"/>
            <p:cNvSpPr>
              <a:spLocks noChangeShapeType="1"/>
            </p:cNvSpPr>
            <p:nvPr/>
          </p:nvSpPr>
          <p:spPr bwMode="auto">
            <a:xfrm>
              <a:off x="1444" y="1042"/>
              <a:ext cx="0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7" name="Rectangle 312"/>
            <p:cNvSpPr>
              <a:spLocks noChangeArrowheads="1"/>
            </p:cNvSpPr>
            <p:nvPr/>
          </p:nvSpPr>
          <p:spPr bwMode="auto">
            <a:xfrm>
              <a:off x="1436" y="1268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8" name="Line 313"/>
            <p:cNvSpPr>
              <a:spLocks noChangeShapeType="1"/>
            </p:cNvSpPr>
            <p:nvPr/>
          </p:nvSpPr>
          <p:spPr bwMode="auto">
            <a:xfrm>
              <a:off x="1444" y="1279"/>
              <a:ext cx="0" cy="4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9" name="Rectangle 314"/>
            <p:cNvSpPr>
              <a:spLocks noChangeArrowheads="1"/>
            </p:cNvSpPr>
            <p:nvPr/>
          </p:nvSpPr>
          <p:spPr bwMode="auto">
            <a:xfrm>
              <a:off x="1436" y="1741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0" name="Line 315"/>
            <p:cNvSpPr>
              <a:spLocks noChangeShapeType="1"/>
            </p:cNvSpPr>
            <p:nvPr/>
          </p:nvSpPr>
          <p:spPr bwMode="auto">
            <a:xfrm>
              <a:off x="1444" y="1753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1" name="Rectangle 316"/>
            <p:cNvSpPr>
              <a:spLocks noChangeArrowheads="1"/>
            </p:cNvSpPr>
            <p:nvPr/>
          </p:nvSpPr>
          <p:spPr bwMode="auto">
            <a:xfrm>
              <a:off x="1436" y="193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2" name="Line 317"/>
            <p:cNvSpPr>
              <a:spLocks noChangeShapeType="1"/>
            </p:cNvSpPr>
            <p:nvPr/>
          </p:nvSpPr>
          <p:spPr bwMode="auto">
            <a:xfrm>
              <a:off x="1444" y="1951"/>
              <a:ext cx="0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3" name="Rectangle 318"/>
            <p:cNvSpPr>
              <a:spLocks noChangeArrowheads="1"/>
            </p:cNvSpPr>
            <p:nvPr/>
          </p:nvSpPr>
          <p:spPr bwMode="auto">
            <a:xfrm>
              <a:off x="1436" y="2215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4" name="Line 319"/>
            <p:cNvSpPr>
              <a:spLocks noChangeShapeType="1"/>
            </p:cNvSpPr>
            <p:nvPr/>
          </p:nvSpPr>
          <p:spPr bwMode="auto">
            <a:xfrm>
              <a:off x="1444" y="2227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5" name="Rectangle 320"/>
            <p:cNvSpPr>
              <a:spLocks noChangeArrowheads="1"/>
            </p:cNvSpPr>
            <p:nvPr/>
          </p:nvSpPr>
          <p:spPr bwMode="auto">
            <a:xfrm>
              <a:off x="947" y="2413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6" name="Line 321"/>
            <p:cNvSpPr>
              <a:spLocks noChangeShapeType="1"/>
            </p:cNvSpPr>
            <p:nvPr/>
          </p:nvSpPr>
          <p:spPr bwMode="auto">
            <a:xfrm>
              <a:off x="1444" y="2425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7" name="Rectangle 322"/>
            <p:cNvSpPr>
              <a:spLocks noChangeArrowheads="1"/>
            </p:cNvSpPr>
            <p:nvPr/>
          </p:nvSpPr>
          <p:spPr bwMode="auto">
            <a:xfrm>
              <a:off x="1436" y="2973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8" name="Line 323"/>
            <p:cNvSpPr>
              <a:spLocks noChangeShapeType="1"/>
            </p:cNvSpPr>
            <p:nvPr/>
          </p:nvSpPr>
          <p:spPr bwMode="auto">
            <a:xfrm>
              <a:off x="1444" y="2985"/>
              <a:ext cx="0" cy="4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9" name="Rectangle 324"/>
            <p:cNvSpPr>
              <a:spLocks noChangeArrowheads="1"/>
            </p:cNvSpPr>
            <p:nvPr/>
          </p:nvSpPr>
          <p:spPr bwMode="auto">
            <a:xfrm>
              <a:off x="1436" y="3447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0" name="Line 325"/>
            <p:cNvSpPr>
              <a:spLocks noChangeShapeType="1"/>
            </p:cNvSpPr>
            <p:nvPr/>
          </p:nvSpPr>
          <p:spPr bwMode="auto">
            <a:xfrm>
              <a:off x="1444" y="3459"/>
              <a:ext cx="0" cy="5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1" name="Rectangle 326"/>
            <p:cNvSpPr>
              <a:spLocks noChangeArrowheads="1"/>
            </p:cNvSpPr>
            <p:nvPr/>
          </p:nvSpPr>
          <p:spPr bwMode="auto">
            <a:xfrm>
              <a:off x="1436" y="3961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2" name="Line 327"/>
            <p:cNvSpPr>
              <a:spLocks noChangeShapeType="1"/>
            </p:cNvSpPr>
            <p:nvPr/>
          </p:nvSpPr>
          <p:spPr bwMode="auto">
            <a:xfrm>
              <a:off x="1444" y="3973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3" name="Line 328"/>
            <p:cNvSpPr>
              <a:spLocks noChangeShapeType="1"/>
            </p:cNvSpPr>
            <p:nvPr/>
          </p:nvSpPr>
          <p:spPr bwMode="auto">
            <a:xfrm>
              <a:off x="1448" y="1275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4" name="Line 329"/>
            <p:cNvSpPr>
              <a:spLocks noChangeShapeType="1"/>
            </p:cNvSpPr>
            <p:nvPr/>
          </p:nvSpPr>
          <p:spPr bwMode="auto">
            <a:xfrm>
              <a:off x="1448" y="1749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5" name="Line 330"/>
            <p:cNvSpPr>
              <a:spLocks noChangeShapeType="1"/>
            </p:cNvSpPr>
            <p:nvPr/>
          </p:nvSpPr>
          <p:spPr bwMode="auto">
            <a:xfrm>
              <a:off x="430" y="1947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6" name="Rectangle 331"/>
            <p:cNvSpPr>
              <a:spLocks noChangeArrowheads="1"/>
            </p:cNvSpPr>
            <p:nvPr/>
          </p:nvSpPr>
          <p:spPr bwMode="auto">
            <a:xfrm>
              <a:off x="623" y="193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7" name="Line 332"/>
            <p:cNvSpPr>
              <a:spLocks noChangeShapeType="1"/>
            </p:cNvSpPr>
            <p:nvPr/>
          </p:nvSpPr>
          <p:spPr bwMode="auto">
            <a:xfrm>
              <a:off x="635" y="1947"/>
              <a:ext cx="8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8" name="Line 333"/>
            <p:cNvSpPr>
              <a:spLocks noChangeShapeType="1"/>
            </p:cNvSpPr>
            <p:nvPr/>
          </p:nvSpPr>
          <p:spPr bwMode="auto">
            <a:xfrm>
              <a:off x="631" y="1951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9" name="Line 334"/>
            <p:cNvSpPr>
              <a:spLocks noChangeShapeType="1"/>
            </p:cNvSpPr>
            <p:nvPr/>
          </p:nvSpPr>
          <p:spPr bwMode="auto">
            <a:xfrm>
              <a:off x="1448" y="2223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0" name="Line 335"/>
            <p:cNvSpPr>
              <a:spLocks noChangeShapeType="1"/>
            </p:cNvSpPr>
            <p:nvPr/>
          </p:nvSpPr>
          <p:spPr bwMode="auto">
            <a:xfrm>
              <a:off x="1448" y="2981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1" name="Line 336"/>
            <p:cNvSpPr>
              <a:spLocks noChangeShapeType="1"/>
            </p:cNvSpPr>
            <p:nvPr/>
          </p:nvSpPr>
          <p:spPr bwMode="auto">
            <a:xfrm>
              <a:off x="1448" y="3455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2" name="Line 337"/>
            <p:cNvSpPr>
              <a:spLocks noChangeShapeType="1"/>
            </p:cNvSpPr>
            <p:nvPr/>
          </p:nvSpPr>
          <p:spPr bwMode="auto">
            <a:xfrm>
              <a:off x="1448" y="3969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3" name="Line 338"/>
            <p:cNvSpPr>
              <a:spLocks noChangeShapeType="1"/>
            </p:cNvSpPr>
            <p:nvPr/>
          </p:nvSpPr>
          <p:spPr bwMode="auto">
            <a:xfrm>
              <a:off x="959" y="2421"/>
              <a:ext cx="8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4" name="Rectangle 339"/>
            <p:cNvSpPr>
              <a:spLocks noChangeArrowheads="1"/>
            </p:cNvSpPr>
            <p:nvPr/>
          </p:nvSpPr>
          <p:spPr bwMode="auto">
            <a:xfrm>
              <a:off x="276" y="1876"/>
              <a:ext cx="1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42325" name="Line 340"/>
            <p:cNvSpPr>
              <a:spLocks noChangeShapeType="1"/>
            </p:cNvSpPr>
            <p:nvPr/>
          </p:nvSpPr>
          <p:spPr bwMode="auto">
            <a:xfrm>
              <a:off x="2229" y="369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6" name="Line 341"/>
            <p:cNvSpPr>
              <a:spLocks noChangeShapeType="1"/>
            </p:cNvSpPr>
            <p:nvPr/>
          </p:nvSpPr>
          <p:spPr bwMode="auto">
            <a:xfrm>
              <a:off x="2434" y="3771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7" name="Line 342"/>
            <p:cNvSpPr>
              <a:spLocks noChangeShapeType="1"/>
            </p:cNvSpPr>
            <p:nvPr/>
          </p:nvSpPr>
          <p:spPr bwMode="auto">
            <a:xfrm>
              <a:off x="2308" y="3771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8" name="Line 343"/>
            <p:cNvSpPr>
              <a:spLocks noChangeShapeType="1"/>
            </p:cNvSpPr>
            <p:nvPr/>
          </p:nvSpPr>
          <p:spPr bwMode="auto">
            <a:xfrm>
              <a:off x="2304" y="3696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9" name="Line 344"/>
            <p:cNvSpPr>
              <a:spLocks noChangeShapeType="1"/>
            </p:cNvSpPr>
            <p:nvPr/>
          </p:nvSpPr>
          <p:spPr bwMode="auto">
            <a:xfrm>
              <a:off x="2229" y="392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0" name="Line 345"/>
            <p:cNvSpPr>
              <a:spLocks noChangeShapeType="1"/>
            </p:cNvSpPr>
            <p:nvPr/>
          </p:nvSpPr>
          <p:spPr bwMode="auto">
            <a:xfrm>
              <a:off x="2434" y="385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1" name="Line 346"/>
            <p:cNvSpPr>
              <a:spLocks noChangeShapeType="1"/>
            </p:cNvSpPr>
            <p:nvPr/>
          </p:nvSpPr>
          <p:spPr bwMode="auto">
            <a:xfrm>
              <a:off x="2308" y="3850"/>
              <a:ext cx="1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2" name="Line 347"/>
            <p:cNvSpPr>
              <a:spLocks noChangeShapeType="1"/>
            </p:cNvSpPr>
            <p:nvPr/>
          </p:nvSpPr>
          <p:spPr bwMode="auto">
            <a:xfrm>
              <a:off x="2304" y="3854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3" name="Line 348"/>
            <p:cNvSpPr>
              <a:spLocks noChangeShapeType="1"/>
            </p:cNvSpPr>
            <p:nvPr/>
          </p:nvSpPr>
          <p:spPr bwMode="auto">
            <a:xfrm>
              <a:off x="2797" y="3811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4" name="Rectangle 349"/>
            <p:cNvSpPr>
              <a:spLocks noChangeArrowheads="1"/>
            </p:cNvSpPr>
            <p:nvPr/>
          </p:nvSpPr>
          <p:spPr bwMode="auto">
            <a:xfrm>
              <a:off x="2896" y="3740"/>
              <a:ext cx="2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F4</a:t>
              </a:r>
            </a:p>
          </p:txBody>
        </p:sp>
      </p:grpSp>
      <p:sp>
        <p:nvSpPr>
          <p:cNvPr id="41987" name="Rectangle 3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Four alternative two-level implementations of F = AB + C</a:t>
            </a:r>
          </a:p>
        </p:txBody>
      </p:sp>
    </p:spTree>
    <p:extLst>
      <p:ext uri="{BB962C8B-B14F-4D97-AF65-F5344CB8AC3E}">
        <p14:creationId xmlns:p14="http://schemas.microsoft.com/office/powerpoint/2010/main" val="834928507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Mapping between canonical forms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Minterm</a:t>
            </a:r>
            <a:r>
              <a:rPr lang="en-US" sz="2400" dirty="0"/>
              <a:t> to </a:t>
            </a:r>
            <a:r>
              <a:rPr lang="en-US" sz="2400" dirty="0" err="1"/>
              <a:t>maxterm</a:t>
            </a:r>
            <a:r>
              <a:rPr lang="en-US" sz="2400" dirty="0"/>
              <a:t>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 </a:t>
            </a:r>
            <a:r>
              <a:rPr lang="en-US" sz="2000" dirty="0" err="1"/>
              <a:t>maxterms</a:t>
            </a:r>
            <a:r>
              <a:rPr lang="en-US" sz="2000" dirty="0"/>
              <a:t> whose indices do not appear in </a:t>
            </a:r>
            <a:r>
              <a:rPr lang="en-US" sz="2000" dirty="0" err="1"/>
              <a:t>minterm</a:t>
            </a:r>
            <a:r>
              <a:rPr lang="en-US" sz="2000" dirty="0"/>
              <a:t> expansion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e.g., F(A,B,C) = </a:t>
            </a:r>
            <a:r>
              <a:rPr lang="en-US" sz="2000" dirty="0">
                <a:latin typeface="Symbol" pitchFamily="18" charset="2"/>
              </a:rPr>
              <a:t></a:t>
            </a:r>
            <a:r>
              <a:rPr lang="en-US" sz="2000" dirty="0"/>
              <a:t>m(1,3,5,6,7) = </a:t>
            </a:r>
            <a:r>
              <a:rPr lang="en-US" sz="2000" dirty="0">
                <a:latin typeface="Symbol" pitchFamily="18" charset="2"/>
              </a:rPr>
              <a:t></a:t>
            </a:r>
            <a:r>
              <a:rPr lang="en-US" sz="2000" dirty="0"/>
              <a:t>M(0,2,4)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Maxterm</a:t>
            </a:r>
            <a:r>
              <a:rPr lang="en-US" sz="2400" dirty="0"/>
              <a:t> to </a:t>
            </a:r>
            <a:r>
              <a:rPr lang="en-US" sz="2400" dirty="0" err="1"/>
              <a:t>minterm</a:t>
            </a:r>
            <a:r>
              <a:rPr lang="en-US" sz="2400" dirty="0"/>
              <a:t>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 </a:t>
            </a:r>
            <a:r>
              <a:rPr lang="en-US" sz="2000" dirty="0" err="1"/>
              <a:t>minterms</a:t>
            </a:r>
            <a:r>
              <a:rPr lang="en-US" sz="2000" dirty="0"/>
              <a:t> whose indices do not appear in </a:t>
            </a:r>
            <a:r>
              <a:rPr lang="en-US" sz="2000" dirty="0" err="1"/>
              <a:t>maxterm</a:t>
            </a:r>
            <a:r>
              <a:rPr lang="en-US" sz="2000" dirty="0"/>
              <a:t> expansion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e.g., F(A,B,C) = </a:t>
            </a:r>
            <a:r>
              <a:rPr lang="en-US" sz="2000" dirty="0">
                <a:latin typeface="Symbol" pitchFamily="18" charset="2"/>
              </a:rPr>
              <a:t></a:t>
            </a:r>
            <a:r>
              <a:rPr lang="en-US" sz="2000" dirty="0"/>
              <a:t>M(0,2,4) = </a:t>
            </a:r>
            <a:r>
              <a:rPr lang="en-US" sz="2000" dirty="0">
                <a:latin typeface="Symbol" pitchFamily="18" charset="2"/>
              </a:rPr>
              <a:t></a:t>
            </a:r>
            <a:r>
              <a:rPr lang="en-US" sz="2000" dirty="0"/>
              <a:t>m(1,3,5,6,7)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Minterm</a:t>
            </a:r>
            <a:r>
              <a:rPr lang="en-US" sz="2400" dirty="0"/>
              <a:t> expansion of F to </a:t>
            </a:r>
            <a:r>
              <a:rPr lang="en-US" sz="2400" dirty="0" err="1"/>
              <a:t>minterm</a:t>
            </a:r>
            <a:r>
              <a:rPr lang="en-US" sz="2400" dirty="0"/>
              <a:t> expansion of F'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 </a:t>
            </a:r>
            <a:r>
              <a:rPr lang="en-US" sz="2000" dirty="0" err="1"/>
              <a:t>minterms</a:t>
            </a:r>
            <a:r>
              <a:rPr lang="en-US" sz="2000" dirty="0"/>
              <a:t> whose indices do not appear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e.g., F(A,B,C) = </a:t>
            </a:r>
            <a:r>
              <a:rPr lang="en-US" sz="2000" dirty="0">
                <a:latin typeface="Symbol" pitchFamily="18" charset="2"/>
              </a:rPr>
              <a:t></a:t>
            </a:r>
            <a:r>
              <a:rPr lang="en-US" sz="2000" dirty="0"/>
              <a:t>m(1,3,5,6,7) 	F'(A,B,C) = </a:t>
            </a:r>
            <a:r>
              <a:rPr lang="en-US" sz="2000" dirty="0">
                <a:latin typeface="Symbol" pitchFamily="18" charset="2"/>
              </a:rPr>
              <a:t></a:t>
            </a:r>
            <a:r>
              <a:rPr lang="en-US" sz="2000" dirty="0"/>
              <a:t>m(0,2,4)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Maxterm</a:t>
            </a:r>
            <a:r>
              <a:rPr lang="en-US" sz="2400" dirty="0"/>
              <a:t> expansion of F to </a:t>
            </a:r>
            <a:r>
              <a:rPr lang="en-US" sz="2400" dirty="0" err="1"/>
              <a:t>maxterm</a:t>
            </a:r>
            <a:r>
              <a:rPr lang="en-US" sz="2400" dirty="0"/>
              <a:t> expansion of F'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 </a:t>
            </a:r>
            <a:r>
              <a:rPr lang="en-US" sz="2000" dirty="0" err="1"/>
              <a:t>maxterms</a:t>
            </a:r>
            <a:r>
              <a:rPr lang="en-US" sz="2000" dirty="0"/>
              <a:t> whose indices do not appear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e.g., F(A,B,C) = </a:t>
            </a:r>
            <a:r>
              <a:rPr lang="en-US" sz="2000" dirty="0">
                <a:latin typeface="Symbol" pitchFamily="18" charset="2"/>
              </a:rPr>
              <a:t></a:t>
            </a:r>
            <a:r>
              <a:rPr lang="en-US" sz="2000" dirty="0"/>
              <a:t>M(0,2,4) 	F'(A,B,C) = </a:t>
            </a:r>
            <a:r>
              <a:rPr lang="en-US" sz="2000" dirty="0">
                <a:latin typeface="Symbol" pitchFamily="18" charset="2"/>
              </a:rPr>
              <a:t></a:t>
            </a:r>
            <a:r>
              <a:rPr lang="en-US" sz="2000" dirty="0"/>
              <a:t>M(1,3,5,6,7)</a:t>
            </a:r>
          </a:p>
        </p:txBody>
      </p:sp>
    </p:spTree>
    <p:extLst>
      <p:ext uri="{BB962C8B-B14F-4D97-AF65-F5344CB8AC3E}">
        <p14:creationId xmlns:p14="http://schemas.microsoft.com/office/powerpoint/2010/main" val="3466994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S-o-P, P-o-S, and </a:t>
            </a:r>
            <a:br>
              <a:rPr lang="en-US" sz="3200"/>
            </a:br>
            <a:r>
              <a:rPr lang="en-US" sz="3200"/>
              <a:t>de Morgan’s theorem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Sum-of-products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F' = A'B'C' + A'BC' + AB'C‘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Apply de Morgan's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(F')' = (A'B'C' + A'BC' + AB'C')'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 = (A + B + C) (A + B' + C) (A' + B + C)</a:t>
            </a:r>
            <a:br>
              <a:rPr lang="en-US" sz="2000"/>
            </a:b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Product-of-sums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F' = (A + B + C') (A + B' + C') (A' + B + C') (A' + B' + C) (A' + B' + C')</a:t>
            </a:r>
          </a:p>
          <a:p>
            <a:pPr lvl="1"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Apply de Morgan's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(F')' = ( (A + B + C')(A + B' + C')(A' + B + C')(A' + B' + C)(A' + B' + C') )'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 = A'B'C + A'BC + AB'C + ABC' + ABC</a:t>
            </a:r>
          </a:p>
        </p:txBody>
      </p:sp>
    </p:spTree>
    <p:extLst>
      <p:ext uri="{BB962C8B-B14F-4D97-AF65-F5344CB8AC3E}">
        <p14:creationId xmlns:p14="http://schemas.microsoft.com/office/powerpoint/2010/main" val="1678196135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between a truth table and a two-level representation allows us to generate a gate-level implementation of any set of logic functions.</a:t>
            </a:r>
          </a:p>
          <a:p>
            <a:endParaRPr lang="en-US" dirty="0"/>
          </a:p>
          <a:p>
            <a:r>
              <a:rPr lang="en-US" dirty="0"/>
              <a:t>The sum-of-products corresponds to a programmable logic array.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06040" y="4191000"/>
            <a:ext cx="3733800" cy="24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22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</a:p>
        </p:txBody>
      </p:sp>
      <p:sp>
        <p:nvSpPr>
          <p:cNvPr id="614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800600" y="6096000"/>
            <a:ext cx="4114800" cy="3291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 dirty="0">
                <a:ea typeface="Gulim" panose="020B0600000101010101" pitchFamily="34" charset="-127"/>
              </a:rPr>
              <a:t>The Design Warrior’s Guide to FPGAs</a:t>
            </a:r>
            <a:br>
              <a:rPr lang="en-US" altLang="ko-KR" sz="1200" dirty="0">
                <a:ea typeface="Gulim" panose="020B0600000101010101" pitchFamily="34" charset="-127"/>
              </a:rPr>
            </a:br>
            <a:r>
              <a:rPr lang="en-US" altLang="ko-KR" sz="1200" dirty="0">
                <a:ea typeface="Gulim" panose="020B0600000101010101" pitchFamily="34" charset="-127"/>
              </a:rPr>
              <a:t>Devices, Tools, and Flows. ISBN 0750676043</a:t>
            </a:r>
            <a:br>
              <a:rPr lang="en-US" altLang="ko-KR" sz="1200" dirty="0">
                <a:ea typeface="Gulim" panose="020B0600000101010101" pitchFamily="34" charset="-127"/>
              </a:rPr>
            </a:br>
            <a:r>
              <a:rPr lang="en-US" altLang="ko-KR" sz="1200" dirty="0">
                <a:ea typeface="Gulim" panose="020B0600000101010101" pitchFamily="34" charset="-127"/>
              </a:rPr>
              <a:t>Copyright © 2004 Mentor Graphics Corp. (www.mentor.com)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/>
          </p:nvPr>
        </p:nvGraphicFramePr>
        <p:xfrm>
          <a:off x="990600" y="1682750"/>
          <a:ext cx="72390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3098787" imgH="1725473" progId="Visio.Drawing.6">
                  <p:embed/>
                </p:oleObj>
              </mc:Choice>
              <mc:Fallback>
                <p:oleObj name="Visio" r:id="rId3" imgW="3098787" imgH="1725473" progId="Visio.Drawing.6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82750"/>
                        <a:ext cx="7239000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35575"/>
            <a:ext cx="17811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500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Characteristics</a:t>
            </a:r>
          </a:p>
          <a:p>
            <a:pPr lvl="1"/>
            <a:r>
              <a:rPr lang="en-US" dirty="0"/>
              <a:t>only the truth table entries that produce a true value for at least one output have any logic gates associated with them.</a:t>
            </a:r>
          </a:p>
          <a:p>
            <a:pPr lvl="1"/>
            <a:r>
              <a:rPr lang="en-US" dirty="0"/>
              <a:t>each different product term will have only one entry in the PLA, even if the product term is used in multiple outputs.</a:t>
            </a:r>
          </a:p>
        </p:txBody>
      </p:sp>
    </p:spTree>
    <p:extLst>
      <p:ext uri="{BB962C8B-B14F-4D97-AF65-F5344CB8AC3E}">
        <p14:creationId xmlns:p14="http://schemas.microsoft.com/office/powerpoint/2010/main" val="39888077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1980" y="1676400"/>
          <a:ext cx="7393820" cy="219696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23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69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Inputs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Outputs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B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C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D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E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0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</a:t>
                      </a:r>
                      <a:endParaRPr lang="en-US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404" marR="8540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3886200"/>
            <a:ext cx="540839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082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93230"/>
            <a:ext cx="4953000" cy="272157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017770" y="3048000"/>
            <a:ext cx="4095750" cy="3374390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6286500" y="36630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6553200" y="36576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781800" y="36630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7048500" y="33528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7315200" y="33528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7543800" y="3358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7810500" y="33528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6286500" y="4191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6286500" y="44958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553200" y="38862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6515100" y="48060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6819900" y="38862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6781800" y="4501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7010400" y="41964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7048500" y="48060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7315200" y="41964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7315200" y="4501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7543800" y="38862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7543800" y="48060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7810500" y="38862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7810500" y="4501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62865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6553200" y="53394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67818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70485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72771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75438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7810500" y="53340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7810500" y="59436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6781800" y="5638800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7315200" y="5644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7543800" y="5644207"/>
            <a:ext cx="266700" cy="299393"/>
          </a:xfrm>
          <a:prstGeom prst="mathMultiply">
            <a:avLst>
              <a:gd name="adj1" fmla="val 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Incompleteley specified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Example: binary coded decimal increment by 1</a:t>
            </a:r>
          </a:p>
          <a:p>
            <a:pPr lvl="1" eaLnBrk="1" hangingPunct="1"/>
            <a:r>
              <a:rPr lang="en-US" sz="2000"/>
              <a:t>BCD digits encode decimal digits 0 – 9 in bit patterns 0000 – 1001</a:t>
            </a:r>
          </a:p>
          <a:p>
            <a:pPr lvl="1" eaLnBrk="1" hangingPunct="1"/>
            <a:endParaRPr lang="en-US" sz="2000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681038" y="2676525"/>
            <a:ext cx="35829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465388" y="2443163"/>
            <a:ext cx="0" cy="3662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62000" y="2438400"/>
            <a:ext cx="3457575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	B	C	D	W	X 	Y	Z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0	0	0	0	0	1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0	1	0	0	1	0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0	0	0	1	1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1	0	1	0	0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0	0	0	1	0	1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0	1	0	1	1	0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0	0	1	1	1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1	1	0	0	0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0	1	0	0	1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1	0	0	0	0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1	0	X	X	X	X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1	1	X	X	X	X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0	X	X	X	X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1	X	X	X	X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1	0	X	X	X	X</a:t>
            </a:r>
          </a:p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1	1	X	X	X	X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560638" y="4619625"/>
            <a:ext cx="150812" cy="2254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114925" y="2889250"/>
            <a:ext cx="19542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off-set of W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560638" y="2663825"/>
            <a:ext cx="150812" cy="15049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2711450" y="3040063"/>
            <a:ext cx="225425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H="1">
            <a:off x="2711450" y="3040063"/>
            <a:ext cx="2254250" cy="1654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497513" y="4919663"/>
            <a:ext cx="31432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these input patterns should 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never be encountered in practice 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– </a:t>
            </a: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"don't care"</a:t>
            </a: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 about associated 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output values, can be exploited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in minimization</a:t>
            </a: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4138613" y="5314950"/>
            <a:ext cx="1265237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4138613" y="4813300"/>
            <a:ext cx="1265237" cy="501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560638" y="4843463"/>
            <a:ext cx="150812" cy="1279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>
            <a:off x="2711450" y="3941763"/>
            <a:ext cx="2254250" cy="1579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040313" y="3800475"/>
            <a:ext cx="25828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/>
          <a:p>
            <a:pPr defTabSz="901700" eaLnBrk="0" hangingPunct="0"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don't care (DC) set of W</a:t>
            </a:r>
          </a:p>
          <a:p>
            <a:pPr defTabSz="901700" eaLnBrk="0" hangingPunct="0">
              <a:lnSpc>
                <a:spcPts val="1675"/>
              </a:lnSpc>
            </a:pPr>
            <a:endParaRPr 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2560638" y="4168775"/>
            <a:ext cx="150812" cy="450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H="1">
            <a:off x="2711450" y="3490913"/>
            <a:ext cx="2254250" cy="903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5040313" y="3348038"/>
            <a:ext cx="13239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on-set of W</a:t>
            </a:r>
          </a:p>
        </p:txBody>
      </p:sp>
    </p:spTree>
    <p:extLst>
      <p:ext uri="{BB962C8B-B14F-4D97-AF65-F5344CB8AC3E}">
        <p14:creationId xmlns:p14="http://schemas.microsoft.com/office/powerpoint/2010/main" val="3847432554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/>
              <a:t>Notation for incompletely specified 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Don't cares and canonical forms</a:t>
            </a:r>
          </a:p>
          <a:p>
            <a:pPr lvl="1" eaLnBrk="1" hangingPunct="1"/>
            <a:r>
              <a:rPr lang="en-US" sz="1800"/>
              <a:t>So far, only represented on-set</a:t>
            </a:r>
          </a:p>
          <a:p>
            <a:pPr lvl="1" eaLnBrk="1" hangingPunct="1"/>
            <a:r>
              <a:rPr lang="en-US" sz="1800"/>
              <a:t>Also represent don't-care-set</a:t>
            </a:r>
          </a:p>
          <a:p>
            <a:pPr lvl="1" eaLnBrk="1" hangingPunct="1"/>
            <a:r>
              <a:rPr lang="en-US" sz="1800"/>
              <a:t>Need two of the three sets (on-set, off-set, dc-set)</a:t>
            </a:r>
            <a:br>
              <a:rPr lang="en-US" sz="1800"/>
            </a:br>
            <a:endParaRPr lang="en-US" sz="1800"/>
          </a:p>
          <a:p>
            <a:pPr eaLnBrk="1" hangingPunct="1"/>
            <a:r>
              <a:rPr lang="en-US" sz="2000"/>
              <a:t>Canonical representations of the BCD increment by 1 function:</a:t>
            </a:r>
            <a:br>
              <a:rPr lang="en-US" sz="2000"/>
            </a:br>
            <a:endParaRPr lang="en-US" sz="2000"/>
          </a:p>
          <a:p>
            <a:pPr lvl="1" eaLnBrk="1" hangingPunct="1"/>
            <a:r>
              <a:rPr lang="en-US" sz="1800"/>
              <a:t>Z = m0 + m2 + m4 + m6 + m8 + d10 + d11 + d12 + d13 + d14 + d15</a:t>
            </a:r>
          </a:p>
          <a:p>
            <a:pPr lvl="1" eaLnBrk="1" hangingPunct="1"/>
            <a:r>
              <a:rPr lang="en-US" sz="1800"/>
              <a:t>Z = </a:t>
            </a:r>
            <a:r>
              <a:rPr lang="en-US" sz="1800">
                <a:latin typeface="Symbol" pitchFamily="18" charset="2"/>
              </a:rPr>
              <a:t></a:t>
            </a:r>
            <a:r>
              <a:rPr lang="en-US" sz="1800"/>
              <a:t> [ m(0,2,4,6,8) + d(10,11,12,13,14,15) ]</a:t>
            </a:r>
            <a:br>
              <a:rPr lang="en-US" sz="1800"/>
            </a:br>
            <a:endParaRPr lang="en-US" sz="1800"/>
          </a:p>
          <a:p>
            <a:pPr lvl="1" eaLnBrk="1" hangingPunct="1"/>
            <a:r>
              <a:rPr lang="en-US" sz="1800"/>
              <a:t>Z = M1 • M3 • M5 • M7 • M9 • D10 • D11 • D12 • D13 • D14 • D15</a:t>
            </a:r>
          </a:p>
          <a:p>
            <a:pPr lvl="1" eaLnBrk="1" hangingPunct="1"/>
            <a:r>
              <a:rPr lang="en-US" sz="1800"/>
              <a:t>Z = </a:t>
            </a:r>
            <a:r>
              <a:rPr lang="en-US" sz="1800">
                <a:latin typeface="Symbol" pitchFamily="18" charset="2"/>
              </a:rPr>
              <a:t></a:t>
            </a:r>
            <a:r>
              <a:rPr lang="en-US" sz="1800"/>
              <a:t> [ M(1,3,5,7,9) • D(10,11,12,13,14,15) ]</a:t>
            </a:r>
          </a:p>
          <a:p>
            <a:pPr lvl="1"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8656589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Combinational logic blocks can be completely specified by defining the output values for each possible set of input values.</a:t>
            </a:r>
          </a:p>
          <a:p>
            <a:endParaRPr lang="en-US" dirty="0"/>
          </a:p>
          <a:p>
            <a:r>
              <a:rPr lang="en-US" dirty="0"/>
              <a:t>This is done using a truth table.</a:t>
            </a:r>
          </a:p>
          <a:p>
            <a:endParaRPr lang="en-US" dirty="0"/>
          </a:p>
          <a:p>
            <a:r>
              <a:rPr lang="en-US" dirty="0"/>
              <a:t>For a logic block with </a:t>
            </a:r>
            <a:r>
              <a:rPr lang="en-US" i="1" dirty="0"/>
              <a:t>n </a:t>
            </a:r>
            <a:r>
              <a:rPr lang="en-US" dirty="0"/>
              <a:t>inputs, there are 2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entries in the truth table. Each entry specifies the value of all the outputs for that particular input combination.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/>
              <a:t>Simplification of two-level combinational logic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Recall that canonical forms guarantee us 2 levels of logic.  However, canonical forms do not guarantee us the most minimal version of the function.</a:t>
            </a:r>
          </a:p>
          <a:p>
            <a:endParaRPr lang="en-US" sz="1800" dirty="0"/>
          </a:p>
          <a:p>
            <a:r>
              <a:rPr lang="en-US" sz="1800" dirty="0"/>
              <a:t>canonical form ≠ minimal form</a:t>
            </a:r>
            <a:br>
              <a:rPr lang="en-US" sz="1800" dirty="0"/>
            </a:br>
            <a:r>
              <a:rPr lang="en-US" sz="1800" dirty="0"/>
              <a:t>	F(A, B, C)	= (A + B + C) (A + B' + C) (A' + B + C)</a:t>
            </a:r>
          </a:p>
          <a:p>
            <a:pPr marL="0" indent="0">
              <a:buNone/>
            </a:pPr>
            <a:r>
              <a:rPr lang="en-US" sz="1800" dirty="0"/>
              <a:t>			= (A + B + C) (A + B' + C) (A + B + C) (A' + B + C)</a:t>
            </a:r>
          </a:p>
          <a:p>
            <a:pPr marL="0" indent="0">
              <a:buNone/>
            </a:pPr>
            <a:r>
              <a:rPr lang="en-US" sz="1800" dirty="0"/>
              <a:t>			= (A + C) (B + C)</a:t>
            </a:r>
          </a:p>
        </p:txBody>
      </p:sp>
    </p:spTree>
    <p:extLst>
      <p:ext uri="{BB962C8B-B14F-4D97-AF65-F5344CB8AC3E}">
        <p14:creationId xmlns:p14="http://schemas.microsoft.com/office/powerpoint/2010/main" val="768652115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/>
              <a:t>Simplification of two-level combinational logic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goal is to find a minimal sum of products or product of sums realization</a:t>
            </a:r>
          </a:p>
          <a:p>
            <a:pPr lvl="1" eaLnBrk="1" hangingPunct="1"/>
            <a:r>
              <a:rPr lang="en-US" sz="1800" dirty="0"/>
              <a:t>Exploit don't care information in the process</a:t>
            </a:r>
          </a:p>
          <a:p>
            <a:pPr eaLnBrk="1" hangingPunct="1"/>
            <a:r>
              <a:rPr lang="en-US" sz="2000" dirty="0"/>
              <a:t>Algebraic simplification</a:t>
            </a:r>
          </a:p>
          <a:p>
            <a:pPr lvl="1" eaLnBrk="1" hangingPunct="1"/>
            <a:r>
              <a:rPr lang="en-US" sz="1800" dirty="0"/>
              <a:t>Not an algorithmic/systematic procedure</a:t>
            </a:r>
          </a:p>
          <a:p>
            <a:pPr lvl="1" eaLnBrk="1" hangingPunct="1"/>
            <a:r>
              <a:rPr lang="en-US" sz="1800" dirty="0"/>
              <a:t>How do you know when the minimum realization has been found?</a:t>
            </a:r>
          </a:p>
          <a:p>
            <a:pPr eaLnBrk="1" hangingPunct="1"/>
            <a:r>
              <a:rPr lang="en-US" sz="2000" dirty="0"/>
              <a:t>Computer-aided design tools</a:t>
            </a:r>
          </a:p>
          <a:p>
            <a:pPr lvl="1" eaLnBrk="1" hangingPunct="1"/>
            <a:r>
              <a:rPr lang="en-US" sz="1800" dirty="0"/>
              <a:t>Precise solutions require very long computation times, especially for </a:t>
            </a:r>
            <a:br>
              <a:rPr lang="en-US" sz="1800" dirty="0"/>
            </a:br>
            <a:r>
              <a:rPr lang="en-US" sz="1800" dirty="0"/>
              <a:t>functions with many inputs (&gt; 10)</a:t>
            </a:r>
          </a:p>
          <a:p>
            <a:pPr lvl="1" eaLnBrk="1" hangingPunct="1"/>
            <a:r>
              <a:rPr lang="en-US" sz="1800" dirty="0"/>
              <a:t>Heuristic methods employ "educated guesses" to reduce amount of computation and yield good if not best solutions</a:t>
            </a:r>
          </a:p>
          <a:p>
            <a:pPr eaLnBrk="1" hangingPunct="1"/>
            <a:r>
              <a:rPr lang="en-US" sz="2000" dirty="0"/>
              <a:t>Hand methods still relevant</a:t>
            </a:r>
          </a:p>
          <a:p>
            <a:pPr lvl="1" eaLnBrk="1" hangingPunct="1"/>
            <a:r>
              <a:rPr lang="en-US" sz="1800" dirty="0"/>
              <a:t>To understand automatic tools and their strengths and weaknesses</a:t>
            </a:r>
          </a:p>
          <a:p>
            <a:pPr lvl="1" eaLnBrk="1" hangingPunct="1"/>
            <a:r>
              <a:rPr lang="en-US" sz="1800" dirty="0"/>
              <a:t>Ability to check results (on small examples)</a:t>
            </a:r>
          </a:p>
        </p:txBody>
      </p:sp>
    </p:spTree>
    <p:extLst>
      <p:ext uri="{BB962C8B-B14F-4D97-AF65-F5344CB8AC3E}">
        <p14:creationId xmlns:p14="http://schemas.microsoft.com/office/powerpoint/2010/main" val="2045813153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4295775"/>
            <a:ext cx="1503363" cy="977900"/>
            <a:chOff x="672" y="2832"/>
            <a:chExt cx="960" cy="624"/>
          </a:xfrm>
        </p:grpSpPr>
        <p:sp>
          <p:nvSpPr>
            <p:cNvPr id="48149" name="Oval 3"/>
            <p:cNvSpPr>
              <a:spLocks noChangeArrowheads="1"/>
            </p:cNvSpPr>
            <p:nvPr/>
          </p:nvSpPr>
          <p:spPr bwMode="auto">
            <a:xfrm>
              <a:off x="672" y="3264"/>
              <a:ext cx="960" cy="192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Oval 4"/>
            <p:cNvSpPr>
              <a:spLocks noChangeArrowheads="1"/>
            </p:cNvSpPr>
            <p:nvPr/>
          </p:nvSpPr>
          <p:spPr bwMode="auto">
            <a:xfrm>
              <a:off x="672" y="2832"/>
              <a:ext cx="960" cy="192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81125" y="3957638"/>
            <a:ext cx="13525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7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A	B	F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0	0	1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0	1	0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1	0	1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1	1	0</a:t>
            </a:r>
          </a:p>
        </p:txBody>
      </p:sp>
      <p:sp>
        <p:nvSpPr>
          <p:cNvPr id="48132" name="Line 6"/>
          <p:cNvSpPr>
            <a:spLocks noChangeShapeType="1"/>
          </p:cNvSpPr>
          <p:nvPr/>
        </p:nvSpPr>
        <p:spPr bwMode="auto">
          <a:xfrm>
            <a:off x="1336675" y="4244975"/>
            <a:ext cx="1316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7"/>
          <p:cNvSpPr>
            <a:spLocks noChangeShapeType="1"/>
          </p:cNvSpPr>
          <p:nvPr/>
        </p:nvSpPr>
        <p:spPr bwMode="auto">
          <a:xfrm>
            <a:off x="2195513" y="3975100"/>
            <a:ext cx="0" cy="1643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44663" y="4119563"/>
            <a:ext cx="6375400" cy="1154112"/>
            <a:chOff x="1056" y="2720"/>
            <a:chExt cx="4072" cy="736"/>
          </a:xfrm>
        </p:grpSpPr>
        <p:sp>
          <p:nvSpPr>
            <p:cNvPr id="48144" name="Rectangle 9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Rectangle 10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11"/>
            <p:cNvSpPr>
              <a:spLocks noChangeShapeType="1"/>
            </p:cNvSpPr>
            <p:nvPr/>
          </p:nvSpPr>
          <p:spPr bwMode="auto">
            <a:xfrm>
              <a:off x="1248" y="2832"/>
              <a:ext cx="884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12"/>
            <p:cNvSpPr>
              <a:spLocks noChangeShapeType="1"/>
            </p:cNvSpPr>
            <p:nvPr/>
          </p:nvSpPr>
          <p:spPr bwMode="auto">
            <a:xfrm flipV="1">
              <a:off x="1248" y="2916"/>
              <a:ext cx="884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Rectangle 13"/>
            <p:cNvSpPr>
              <a:spLocks noChangeArrowheads="1"/>
            </p:cNvSpPr>
            <p:nvPr/>
          </p:nvSpPr>
          <p:spPr bwMode="auto">
            <a:xfrm>
              <a:off x="2160" y="2720"/>
              <a:ext cx="29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 has the same value in both on-set rows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– B remains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92225" y="4295775"/>
            <a:ext cx="6615113" cy="1779588"/>
            <a:chOff x="768" y="2832"/>
            <a:chExt cx="4224" cy="1136"/>
          </a:xfrm>
        </p:grpSpPr>
        <p:sp>
          <p:nvSpPr>
            <p:cNvPr id="48139" name="Rectangle 15"/>
            <p:cNvSpPr>
              <a:spLocks noChangeArrowheads="1"/>
            </p:cNvSpPr>
            <p:nvPr/>
          </p:nvSpPr>
          <p:spPr bwMode="auto">
            <a:xfrm>
              <a:off x="768" y="2832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Rectangle 16"/>
            <p:cNvSpPr>
              <a:spLocks noChangeArrowheads="1"/>
            </p:cNvSpPr>
            <p:nvPr/>
          </p:nvSpPr>
          <p:spPr bwMode="auto">
            <a:xfrm>
              <a:off x="768" y="3264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17"/>
            <p:cNvSpPr>
              <a:spLocks noChangeShapeType="1"/>
            </p:cNvSpPr>
            <p:nvPr/>
          </p:nvSpPr>
          <p:spPr bwMode="auto">
            <a:xfrm>
              <a:off x="960" y="3024"/>
              <a:ext cx="1180" cy="7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Line 18"/>
            <p:cNvSpPr>
              <a:spLocks noChangeShapeType="1"/>
            </p:cNvSpPr>
            <p:nvPr/>
          </p:nvSpPr>
          <p:spPr bwMode="auto">
            <a:xfrm>
              <a:off x="960" y="3456"/>
              <a:ext cx="1172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Rectangle 19"/>
            <p:cNvSpPr>
              <a:spLocks noChangeArrowheads="1"/>
            </p:cNvSpPr>
            <p:nvPr/>
          </p:nvSpPr>
          <p:spPr bwMode="auto">
            <a:xfrm>
              <a:off x="2168" y="3552"/>
              <a:ext cx="28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 has a different value in the two rows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– A is eliminated</a:t>
              </a: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48136" name="Rectangle 20"/>
          <p:cNvSpPr>
            <a:spLocks noChangeArrowheads="1"/>
          </p:cNvSpPr>
          <p:nvPr/>
        </p:nvSpPr>
        <p:spPr bwMode="auto">
          <a:xfrm>
            <a:off x="2795588" y="3468688"/>
            <a:ext cx="33702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 = A'B'+AB' = (A'+A)B' = B'</a:t>
            </a:r>
          </a:p>
        </p:txBody>
      </p:sp>
      <p:sp>
        <p:nvSpPr>
          <p:cNvPr id="48137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The uniting theorem</a:t>
            </a:r>
          </a:p>
        </p:txBody>
      </p:sp>
      <p:sp>
        <p:nvSpPr>
          <p:cNvPr id="48138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Key tool to simplification: A (B' + B) = A</a:t>
            </a:r>
          </a:p>
          <a:p>
            <a:pPr eaLnBrk="1" hangingPunct="1"/>
            <a:r>
              <a:rPr lang="en-US" sz="2400"/>
              <a:t>Essence of simplification of two-level logic</a:t>
            </a:r>
          </a:p>
          <a:p>
            <a:pPr lvl="1" eaLnBrk="1" hangingPunct="1"/>
            <a:r>
              <a:rPr lang="en-US" sz="2000"/>
              <a:t>Find two element subsets of the ON-set where only one variable changes its value – this single varying variable can be eliminated and a single product term used to represent both elements</a:t>
            </a:r>
          </a:p>
        </p:txBody>
      </p:sp>
    </p:spTree>
    <p:extLst>
      <p:ext uri="{BB962C8B-B14F-4D97-AF65-F5344CB8AC3E}">
        <p14:creationId xmlns:p14="http://schemas.microsoft.com/office/powerpoint/2010/main" val="39512771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9763" y="3624263"/>
            <a:ext cx="2668587" cy="776287"/>
            <a:chOff x="424" y="1872"/>
            <a:chExt cx="1704" cy="496"/>
          </a:xfrm>
        </p:grpSpPr>
        <p:grpSp>
          <p:nvGrpSpPr>
            <p:cNvPr id="49291" name="Group 3"/>
            <p:cNvGrpSpPr>
              <a:grpSpLocks/>
            </p:cNvGrpSpPr>
            <p:nvPr/>
          </p:nvGrpSpPr>
          <p:grpSpPr bwMode="auto">
            <a:xfrm>
              <a:off x="1248" y="2064"/>
              <a:ext cx="624" cy="96"/>
              <a:chOff x="1248" y="2064"/>
              <a:chExt cx="624" cy="96"/>
            </a:xfrm>
          </p:grpSpPr>
          <p:sp>
            <p:nvSpPr>
              <p:cNvPr id="49296" name="Line 4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7" name="Oval 5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8" name="Oval 6"/>
              <p:cNvSpPr>
                <a:spLocks noChangeArrowheads="1"/>
              </p:cNvSpPr>
              <p:nvPr/>
            </p:nvSpPr>
            <p:spPr bwMode="auto">
              <a:xfrm>
                <a:off x="177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92" name="Rectangle 7"/>
            <p:cNvSpPr>
              <a:spLocks noChangeArrowheads="1"/>
            </p:cNvSpPr>
            <p:nvPr/>
          </p:nvSpPr>
          <p:spPr bwMode="auto">
            <a:xfrm>
              <a:off x="424" y="1992"/>
              <a:ext cx="7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1-cube</a:t>
              </a:r>
            </a:p>
          </p:txBody>
        </p:sp>
        <p:sp>
          <p:nvSpPr>
            <p:cNvPr id="49293" name="Rectangle 8"/>
            <p:cNvSpPr>
              <a:spLocks noChangeArrowheads="1"/>
            </p:cNvSpPr>
            <p:nvPr/>
          </p:nvSpPr>
          <p:spPr bwMode="auto">
            <a:xfrm>
              <a:off x="1488" y="216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9294" name="Rectangle 9"/>
            <p:cNvSpPr>
              <a:spLocks noChangeArrowheads="1"/>
            </p:cNvSpPr>
            <p:nvPr/>
          </p:nvSpPr>
          <p:spPr bwMode="auto">
            <a:xfrm>
              <a:off x="1248" y="1872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9295" name="Rectangle 10"/>
            <p:cNvSpPr>
              <a:spLocks noChangeArrowheads="1"/>
            </p:cNvSpPr>
            <p:nvPr/>
          </p:nvSpPr>
          <p:spPr bwMode="auto">
            <a:xfrm>
              <a:off x="1776" y="1872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49155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Boolean cubes</a:t>
            </a:r>
          </a:p>
        </p:txBody>
      </p:sp>
      <p:sp>
        <p:nvSpPr>
          <p:cNvPr id="49156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Visual technique for identifying when the uniting theorem can be applied</a:t>
            </a:r>
          </a:p>
          <a:p>
            <a:pPr eaLnBrk="1" hangingPunct="1"/>
            <a:r>
              <a:rPr lang="en-US" sz="2400"/>
              <a:t>n input variables = n-dimensional "cube"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35488" y="3322638"/>
            <a:ext cx="2894012" cy="1354137"/>
            <a:chOff x="2912" y="1680"/>
            <a:chExt cx="1848" cy="864"/>
          </a:xfrm>
        </p:grpSpPr>
        <p:sp>
          <p:nvSpPr>
            <p:cNvPr id="49272" name="Rectangle 14"/>
            <p:cNvSpPr>
              <a:spLocks noChangeArrowheads="1"/>
            </p:cNvSpPr>
            <p:nvPr/>
          </p:nvSpPr>
          <p:spPr bwMode="auto">
            <a:xfrm>
              <a:off x="4032" y="1976"/>
              <a:ext cx="7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2-cube</a:t>
              </a:r>
            </a:p>
          </p:txBody>
        </p:sp>
        <p:sp>
          <p:nvSpPr>
            <p:cNvPr id="49273" name="Rectangle 15"/>
            <p:cNvSpPr>
              <a:spLocks noChangeArrowheads="1"/>
            </p:cNvSpPr>
            <p:nvPr/>
          </p:nvSpPr>
          <p:spPr bwMode="auto">
            <a:xfrm>
              <a:off x="3360" y="233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9274" name="Rectangle 16"/>
            <p:cNvSpPr>
              <a:spLocks noChangeArrowheads="1"/>
            </p:cNvSpPr>
            <p:nvPr/>
          </p:nvSpPr>
          <p:spPr bwMode="auto">
            <a:xfrm>
              <a:off x="3040" y="195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9275" name="Rectangle 17"/>
            <p:cNvSpPr>
              <a:spLocks noChangeArrowheads="1"/>
            </p:cNvSpPr>
            <p:nvPr/>
          </p:nvSpPr>
          <p:spPr bwMode="auto">
            <a:xfrm>
              <a:off x="3792" y="1680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49276" name="Rectangle 18"/>
            <p:cNvSpPr>
              <a:spLocks noChangeArrowheads="1"/>
            </p:cNvSpPr>
            <p:nvPr/>
          </p:nvSpPr>
          <p:spPr bwMode="auto">
            <a:xfrm>
              <a:off x="2912" y="2232"/>
              <a:ext cx="49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49277" name="Rectangle 19"/>
            <p:cNvSpPr>
              <a:spLocks noChangeArrowheads="1"/>
            </p:cNvSpPr>
            <p:nvPr/>
          </p:nvSpPr>
          <p:spPr bwMode="auto">
            <a:xfrm>
              <a:off x="2912" y="1712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49278" name="Rectangle 20"/>
            <p:cNvSpPr>
              <a:spLocks noChangeArrowheads="1"/>
            </p:cNvSpPr>
            <p:nvPr/>
          </p:nvSpPr>
          <p:spPr bwMode="auto">
            <a:xfrm>
              <a:off x="3792" y="2208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10</a:t>
              </a:r>
            </a:p>
          </p:txBody>
        </p:sp>
        <p:grpSp>
          <p:nvGrpSpPr>
            <p:cNvPr id="49279" name="Group 21"/>
            <p:cNvGrpSpPr>
              <a:grpSpLocks/>
            </p:cNvGrpSpPr>
            <p:nvPr/>
          </p:nvGrpSpPr>
          <p:grpSpPr bwMode="auto">
            <a:xfrm>
              <a:off x="3120" y="1728"/>
              <a:ext cx="624" cy="624"/>
              <a:chOff x="2112" y="1584"/>
              <a:chExt cx="624" cy="624"/>
            </a:xfrm>
          </p:grpSpPr>
          <p:grpSp>
            <p:nvGrpSpPr>
              <p:cNvPr id="49280" name="Group 22"/>
              <p:cNvGrpSpPr>
                <a:grpSpLocks/>
              </p:cNvGrpSpPr>
              <p:nvPr/>
            </p:nvGrpSpPr>
            <p:grpSpPr bwMode="auto">
              <a:xfrm>
                <a:off x="2112" y="2112"/>
                <a:ext cx="624" cy="96"/>
                <a:chOff x="2112" y="2112"/>
                <a:chExt cx="624" cy="96"/>
              </a:xfrm>
            </p:grpSpPr>
            <p:sp>
              <p:nvSpPr>
                <p:cNvPr id="4928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208" y="216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89" name="Oval 24"/>
                <p:cNvSpPr>
                  <a:spLocks noChangeArrowheads="1"/>
                </p:cNvSpPr>
                <p:nvPr/>
              </p:nvSpPr>
              <p:spPr bwMode="auto">
                <a:xfrm>
                  <a:off x="2112" y="2112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90" name="Oval 25"/>
                <p:cNvSpPr>
                  <a:spLocks noChangeArrowheads="1"/>
                </p:cNvSpPr>
                <p:nvPr/>
              </p:nvSpPr>
              <p:spPr bwMode="auto">
                <a:xfrm>
                  <a:off x="2640" y="2112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281" name="Group 26"/>
              <p:cNvGrpSpPr>
                <a:grpSpLocks/>
              </p:cNvGrpSpPr>
              <p:nvPr/>
            </p:nvGrpSpPr>
            <p:grpSpPr bwMode="auto">
              <a:xfrm rot="-5400000">
                <a:off x="1848" y="1848"/>
                <a:ext cx="624" cy="96"/>
                <a:chOff x="2208" y="2208"/>
                <a:chExt cx="624" cy="96"/>
              </a:xfrm>
            </p:grpSpPr>
            <p:sp>
              <p:nvSpPr>
                <p:cNvPr id="4928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86" name="Oval 28"/>
                <p:cNvSpPr>
                  <a:spLocks noChangeArrowheads="1"/>
                </p:cNvSpPr>
                <p:nvPr/>
              </p:nvSpPr>
              <p:spPr bwMode="auto">
                <a:xfrm>
                  <a:off x="2208" y="220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87" name="Oval 29"/>
                <p:cNvSpPr>
                  <a:spLocks noChangeArrowheads="1"/>
                </p:cNvSpPr>
                <p:nvPr/>
              </p:nvSpPr>
              <p:spPr bwMode="auto">
                <a:xfrm>
                  <a:off x="2736" y="220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282" name="Oval 30"/>
              <p:cNvSpPr>
                <a:spLocks noChangeArrowheads="1"/>
              </p:cNvSpPr>
              <p:nvPr/>
            </p:nvSpPr>
            <p:spPr bwMode="auto">
              <a:xfrm>
                <a:off x="2640" y="15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3" name="Line 31"/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4" name="Line 32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14363" y="4827588"/>
            <a:ext cx="3357562" cy="1757362"/>
            <a:chOff x="408" y="2640"/>
            <a:chExt cx="2144" cy="1122"/>
          </a:xfrm>
        </p:grpSpPr>
        <p:sp>
          <p:nvSpPr>
            <p:cNvPr id="49236" name="Rectangle 34"/>
            <p:cNvSpPr>
              <a:spLocks noChangeArrowheads="1"/>
            </p:cNvSpPr>
            <p:nvPr/>
          </p:nvSpPr>
          <p:spPr bwMode="auto">
            <a:xfrm>
              <a:off x="408" y="3168"/>
              <a:ext cx="7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3-cube</a:t>
              </a:r>
            </a:p>
          </p:txBody>
        </p:sp>
        <p:sp>
          <p:nvSpPr>
            <p:cNvPr id="49237" name="Rectangle 35"/>
            <p:cNvSpPr>
              <a:spLocks noChangeArrowheads="1"/>
            </p:cNvSpPr>
            <p:nvPr/>
          </p:nvSpPr>
          <p:spPr bwMode="auto">
            <a:xfrm>
              <a:off x="1398" y="355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9238" name="Rectangle 36"/>
            <p:cNvSpPr>
              <a:spLocks noChangeArrowheads="1"/>
            </p:cNvSpPr>
            <p:nvPr/>
          </p:nvSpPr>
          <p:spPr bwMode="auto">
            <a:xfrm>
              <a:off x="1078" y="320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9239" name="Rectangle 37"/>
            <p:cNvSpPr>
              <a:spLocks noChangeArrowheads="1"/>
            </p:cNvSpPr>
            <p:nvPr/>
          </p:nvSpPr>
          <p:spPr bwMode="auto">
            <a:xfrm>
              <a:off x="1248" y="3264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49240" name="Rectangle 38"/>
            <p:cNvSpPr>
              <a:spLocks noChangeArrowheads="1"/>
            </p:cNvSpPr>
            <p:nvPr/>
          </p:nvSpPr>
          <p:spPr bwMode="auto">
            <a:xfrm>
              <a:off x="912" y="352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49241" name="Rectangle 39"/>
            <p:cNvSpPr>
              <a:spLocks noChangeArrowheads="1"/>
            </p:cNvSpPr>
            <p:nvPr/>
          </p:nvSpPr>
          <p:spPr bwMode="auto">
            <a:xfrm>
              <a:off x="2040" y="264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111</a:t>
              </a:r>
            </a:p>
          </p:txBody>
        </p:sp>
        <p:sp>
          <p:nvSpPr>
            <p:cNvPr id="49242" name="Rectangle 40"/>
            <p:cNvSpPr>
              <a:spLocks noChangeArrowheads="1"/>
            </p:cNvSpPr>
            <p:nvPr/>
          </p:nvSpPr>
          <p:spPr bwMode="auto">
            <a:xfrm>
              <a:off x="2044" y="3258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101</a:t>
              </a:r>
            </a:p>
          </p:txBody>
        </p:sp>
        <p:grpSp>
          <p:nvGrpSpPr>
            <p:cNvPr id="49243" name="Group 41"/>
            <p:cNvGrpSpPr>
              <a:grpSpLocks/>
            </p:cNvGrpSpPr>
            <p:nvPr/>
          </p:nvGrpSpPr>
          <p:grpSpPr bwMode="auto">
            <a:xfrm>
              <a:off x="1164" y="2730"/>
              <a:ext cx="864" cy="864"/>
              <a:chOff x="1968" y="1872"/>
              <a:chExt cx="864" cy="864"/>
            </a:xfrm>
          </p:grpSpPr>
          <p:sp>
            <p:nvSpPr>
              <p:cNvPr id="49244" name="Line 42"/>
              <p:cNvSpPr>
                <a:spLocks noChangeShapeType="1"/>
              </p:cNvSpPr>
              <p:nvPr/>
            </p:nvSpPr>
            <p:spPr bwMode="auto">
              <a:xfrm flipV="1">
                <a:off x="2544" y="244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5" name="Line 43"/>
              <p:cNvSpPr>
                <a:spLocks noChangeShapeType="1"/>
              </p:cNvSpPr>
              <p:nvPr/>
            </p:nvSpPr>
            <p:spPr bwMode="auto">
              <a:xfrm flipV="1">
                <a:off x="2016" y="2483"/>
                <a:ext cx="204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6" name="Line 44"/>
              <p:cNvSpPr>
                <a:spLocks noChangeShapeType="1"/>
              </p:cNvSpPr>
              <p:nvPr/>
            </p:nvSpPr>
            <p:spPr bwMode="auto">
              <a:xfrm flipV="1">
                <a:off x="2016" y="192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7" name="Line 45"/>
              <p:cNvSpPr>
                <a:spLocks noChangeShapeType="1"/>
              </p:cNvSpPr>
              <p:nvPr/>
            </p:nvSpPr>
            <p:spPr bwMode="auto">
              <a:xfrm flipV="1">
                <a:off x="2544" y="192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248" name="Group 46"/>
              <p:cNvGrpSpPr>
                <a:grpSpLocks/>
              </p:cNvGrpSpPr>
              <p:nvPr/>
            </p:nvGrpSpPr>
            <p:grpSpPr bwMode="auto">
              <a:xfrm>
                <a:off x="1968" y="2112"/>
                <a:ext cx="624" cy="624"/>
                <a:chOff x="2112" y="1584"/>
                <a:chExt cx="624" cy="624"/>
              </a:xfrm>
            </p:grpSpPr>
            <p:grpSp>
              <p:nvGrpSpPr>
                <p:cNvPr id="49261" name="Group 47"/>
                <p:cNvGrpSpPr>
                  <a:grpSpLocks/>
                </p:cNvGrpSpPr>
                <p:nvPr/>
              </p:nvGrpSpPr>
              <p:grpSpPr bwMode="auto">
                <a:xfrm>
                  <a:off x="2112" y="2112"/>
                  <a:ext cx="624" cy="96"/>
                  <a:chOff x="2112" y="2112"/>
                  <a:chExt cx="624" cy="96"/>
                </a:xfrm>
              </p:grpSpPr>
              <p:sp>
                <p:nvSpPr>
                  <p:cNvPr id="49269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2160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70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71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62" name="Group 51"/>
                <p:cNvGrpSpPr>
                  <a:grpSpLocks/>
                </p:cNvGrpSpPr>
                <p:nvPr/>
              </p:nvGrpSpPr>
              <p:grpSpPr bwMode="auto">
                <a:xfrm rot="-5400000">
                  <a:off x="1848" y="1848"/>
                  <a:ext cx="624" cy="96"/>
                  <a:chOff x="2208" y="2208"/>
                  <a:chExt cx="624" cy="96"/>
                </a:xfrm>
              </p:grpSpPr>
              <p:sp>
                <p:nvSpPr>
                  <p:cNvPr id="49266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256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7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263" name="Oval 55"/>
                <p:cNvSpPr>
                  <a:spLocks noChangeArrowheads="1"/>
                </p:cNvSpPr>
                <p:nvPr/>
              </p:nvSpPr>
              <p:spPr bwMode="auto">
                <a:xfrm>
                  <a:off x="2640" y="15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64" name="Line 56"/>
                <p:cNvSpPr>
                  <a:spLocks noChangeShapeType="1"/>
                </p:cNvSpPr>
                <p:nvPr/>
              </p:nvSpPr>
              <p:spPr bwMode="auto">
                <a:xfrm>
                  <a:off x="2208" y="163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65" name="Line 57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249" name="Group 58"/>
              <p:cNvGrpSpPr>
                <a:grpSpLocks/>
              </p:cNvGrpSpPr>
              <p:nvPr/>
            </p:nvGrpSpPr>
            <p:grpSpPr bwMode="auto">
              <a:xfrm>
                <a:off x="2208" y="1872"/>
                <a:ext cx="624" cy="624"/>
                <a:chOff x="2112" y="1584"/>
                <a:chExt cx="624" cy="624"/>
              </a:xfrm>
            </p:grpSpPr>
            <p:grpSp>
              <p:nvGrpSpPr>
                <p:cNvPr id="49250" name="Group 59"/>
                <p:cNvGrpSpPr>
                  <a:grpSpLocks/>
                </p:cNvGrpSpPr>
                <p:nvPr/>
              </p:nvGrpSpPr>
              <p:grpSpPr bwMode="auto">
                <a:xfrm>
                  <a:off x="2112" y="2112"/>
                  <a:ext cx="624" cy="96"/>
                  <a:chOff x="2112" y="2112"/>
                  <a:chExt cx="624" cy="96"/>
                </a:xfrm>
              </p:grpSpPr>
              <p:sp>
                <p:nvSpPr>
                  <p:cNvPr id="49258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2160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59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0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51" name="Group 63"/>
                <p:cNvGrpSpPr>
                  <a:grpSpLocks/>
                </p:cNvGrpSpPr>
                <p:nvPr/>
              </p:nvGrpSpPr>
              <p:grpSpPr bwMode="auto">
                <a:xfrm rot="-5400000">
                  <a:off x="1848" y="1848"/>
                  <a:ext cx="624" cy="96"/>
                  <a:chOff x="2208" y="2208"/>
                  <a:chExt cx="624" cy="96"/>
                </a:xfrm>
              </p:grpSpPr>
              <p:sp>
                <p:nvSpPr>
                  <p:cNvPr id="49255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256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56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57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252" name="Oval 67"/>
                <p:cNvSpPr>
                  <a:spLocks noChangeArrowheads="1"/>
                </p:cNvSpPr>
                <p:nvPr/>
              </p:nvSpPr>
              <p:spPr bwMode="auto">
                <a:xfrm>
                  <a:off x="2640" y="15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53" name="Line 68"/>
                <p:cNvSpPr>
                  <a:spLocks noChangeShapeType="1"/>
                </p:cNvSpPr>
                <p:nvPr/>
              </p:nvSpPr>
              <p:spPr bwMode="auto">
                <a:xfrm>
                  <a:off x="2208" y="163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54" name="Line 69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733800" y="4827588"/>
            <a:ext cx="5235575" cy="2030412"/>
            <a:chOff x="2400" y="2640"/>
            <a:chExt cx="3344" cy="1296"/>
          </a:xfrm>
        </p:grpSpPr>
        <p:sp>
          <p:nvSpPr>
            <p:cNvPr id="49160" name="Rectangle 71"/>
            <p:cNvSpPr>
              <a:spLocks noChangeArrowheads="1"/>
            </p:cNvSpPr>
            <p:nvPr/>
          </p:nvSpPr>
          <p:spPr bwMode="auto">
            <a:xfrm>
              <a:off x="5016" y="3112"/>
              <a:ext cx="7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4-cube</a:t>
              </a:r>
            </a:p>
          </p:txBody>
        </p:sp>
        <p:sp>
          <p:nvSpPr>
            <p:cNvPr id="49161" name="Rectangle 72"/>
            <p:cNvSpPr>
              <a:spLocks noChangeArrowheads="1"/>
            </p:cNvSpPr>
            <p:nvPr/>
          </p:nvSpPr>
          <p:spPr bwMode="auto">
            <a:xfrm>
              <a:off x="3088" y="3536"/>
              <a:ext cx="4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49162" name="Rectangle 73"/>
            <p:cNvSpPr>
              <a:spLocks noChangeArrowheads="1"/>
            </p:cNvSpPr>
            <p:nvPr/>
          </p:nvSpPr>
          <p:spPr bwMode="auto">
            <a:xfrm>
              <a:off x="2976" y="372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9163" name="Rectangle 74"/>
            <p:cNvSpPr>
              <a:spLocks noChangeArrowheads="1"/>
            </p:cNvSpPr>
            <p:nvPr/>
          </p:nvSpPr>
          <p:spPr bwMode="auto">
            <a:xfrm>
              <a:off x="2640" y="334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9164" name="Rectangle 75"/>
            <p:cNvSpPr>
              <a:spLocks noChangeArrowheads="1"/>
            </p:cNvSpPr>
            <p:nvPr/>
          </p:nvSpPr>
          <p:spPr bwMode="auto">
            <a:xfrm>
              <a:off x="2816" y="3440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49165" name="Rectangle 76"/>
            <p:cNvSpPr>
              <a:spLocks noChangeArrowheads="1"/>
            </p:cNvSpPr>
            <p:nvPr/>
          </p:nvSpPr>
          <p:spPr bwMode="auto">
            <a:xfrm>
              <a:off x="2400" y="3728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0000</a:t>
              </a:r>
            </a:p>
          </p:txBody>
        </p:sp>
        <p:sp>
          <p:nvSpPr>
            <p:cNvPr id="49166" name="Rectangle 77"/>
            <p:cNvSpPr>
              <a:spLocks noChangeArrowheads="1"/>
            </p:cNvSpPr>
            <p:nvPr/>
          </p:nvSpPr>
          <p:spPr bwMode="auto">
            <a:xfrm>
              <a:off x="4800" y="264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1111</a:t>
              </a:r>
            </a:p>
          </p:txBody>
        </p:sp>
        <p:sp>
          <p:nvSpPr>
            <p:cNvPr id="49167" name="Rectangle 78"/>
            <p:cNvSpPr>
              <a:spLocks noChangeArrowheads="1"/>
            </p:cNvSpPr>
            <p:nvPr/>
          </p:nvSpPr>
          <p:spPr bwMode="auto">
            <a:xfrm>
              <a:off x="3728" y="3616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49168" name="Rectangle 79"/>
            <p:cNvSpPr>
              <a:spLocks noChangeArrowheads="1"/>
            </p:cNvSpPr>
            <p:nvPr/>
          </p:nvSpPr>
          <p:spPr bwMode="auto">
            <a:xfrm>
              <a:off x="3568" y="2736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0111</a:t>
              </a:r>
            </a:p>
          </p:txBody>
        </p:sp>
        <p:grpSp>
          <p:nvGrpSpPr>
            <p:cNvPr id="49169" name="Group 80"/>
            <p:cNvGrpSpPr>
              <a:grpSpLocks/>
            </p:cNvGrpSpPr>
            <p:nvPr/>
          </p:nvGrpSpPr>
          <p:grpSpPr bwMode="auto">
            <a:xfrm>
              <a:off x="2720" y="2768"/>
              <a:ext cx="2064" cy="1008"/>
              <a:chOff x="2736" y="3216"/>
              <a:chExt cx="2064" cy="1008"/>
            </a:xfrm>
          </p:grpSpPr>
          <p:sp>
            <p:nvSpPr>
              <p:cNvPr id="49170" name="Line 81"/>
              <p:cNvSpPr>
                <a:spLocks noChangeShapeType="1"/>
              </p:cNvSpPr>
              <p:nvPr/>
            </p:nvSpPr>
            <p:spPr bwMode="auto">
              <a:xfrm flipV="1">
                <a:off x="3312" y="403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1" name="Line 82"/>
              <p:cNvSpPr>
                <a:spLocks noChangeShapeType="1"/>
              </p:cNvSpPr>
              <p:nvPr/>
            </p:nvSpPr>
            <p:spPr bwMode="auto">
              <a:xfrm flipV="1">
                <a:off x="3552" y="379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2" name="Line 83"/>
              <p:cNvSpPr>
                <a:spLocks noChangeShapeType="1"/>
              </p:cNvSpPr>
              <p:nvPr/>
            </p:nvSpPr>
            <p:spPr bwMode="auto">
              <a:xfrm flipH="1">
                <a:off x="3024" y="379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3" name="Line 84"/>
              <p:cNvSpPr>
                <a:spLocks noChangeShapeType="1"/>
              </p:cNvSpPr>
              <p:nvPr/>
            </p:nvSpPr>
            <p:spPr bwMode="auto">
              <a:xfrm flipH="1">
                <a:off x="2784" y="403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4" name="Line 85"/>
              <p:cNvSpPr>
                <a:spLocks noChangeShapeType="1"/>
              </p:cNvSpPr>
              <p:nvPr/>
            </p:nvSpPr>
            <p:spPr bwMode="auto">
              <a:xfrm flipV="1">
                <a:off x="3312" y="350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5" name="Line 86"/>
              <p:cNvSpPr>
                <a:spLocks noChangeShapeType="1"/>
              </p:cNvSpPr>
              <p:nvPr/>
            </p:nvSpPr>
            <p:spPr bwMode="auto">
              <a:xfrm flipV="1">
                <a:off x="3552" y="326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6" name="Line 87"/>
              <p:cNvSpPr>
                <a:spLocks noChangeShapeType="1"/>
              </p:cNvSpPr>
              <p:nvPr/>
            </p:nvSpPr>
            <p:spPr bwMode="auto">
              <a:xfrm flipH="1">
                <a:off x="3024" y="326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7" name="Line 88"/>
              <p:cNvSpPr>
                <a:spLocks noChangeShapeType="1"/>
              </p:cNvSpPr>
              <p:nvPr/>
            </p:nvSpPr>
            <p:spPr bwMode="auto">
              <a:xfrm flipH="1">
                <a:off x="2784" y="350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178" name="Group 89"/>
              <p:cNvGrpSpPr>
                <a:grpSpLocks/>
              </p:cNvGrpSpPr>
              <p:nvPr/>
            </p:nvGrpSpPr>
            <p:grpSpPr bwMode="auto">
              <a:xfrm>
                <a:off x="2736" y="3360"/>
                <a:ext cx="864" cy="864"/>
                <a:chOff x="1968" y="1872"/>
                <a:chExt cx="864" cy="864"/>
              </a:xfrm>
            </p:grpSpPr>
            <p:sp>
              <p:nvSpPr>
                <p:cNvPr id="4920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0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016" y="2483"/>
                  <a:ext cx="204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10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11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212" name="Group 94"/>
                <p:cNvGrpSpPr>
                  <a:grpSpLocks/>
                </p:cNvGrpSpPr>
                <p:nvPr/>
              </p:nvGrpSpPr>
              <p:grpSpPr bwMode="auto">
                <a:xfrm>
                  <a:off x="1968" y="211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922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9233" name="Line 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34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35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226" name="Group 99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9230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31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32" name="Oval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22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28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2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13" name="Group 106"/>
                <p:cNvGrpSpPr>
                  <a:grpSpLocks/>
                </p:cNvGrpSpPr>
                <p:nvPr/>
              </p:nvGrpSpPr>
              <p:grpSpPr bwMode="auto">
                <a:xfrm>
                  <a:off x="2208" y="187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9214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9222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23" name="Oval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24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215" name="Group 11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9219" name="Line 1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20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21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216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17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18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9179" name="Group 118"/>
              <p:cNvGrpSpPr>
                <a:grpSpLocks/>
              </p:cNvGrpSpPr>
              <p:nvPr/>
            </p:nvGrpSpPr>
            <p:grpSpPr bwMode="auto">
              <a:xfrm>
                <a:off x="3936" y="3216"/>
                <a:ext cx="864" cy="864"/>
                <a:chOff x="1968" y="1872"/>
                <a:chExt cx="864" cy="864"/>
              </a:xfrm>
            </p:grpSpPr>
            <p:sp>
              <p:nvSpPr>
                <p:cNvPr id="49180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81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016" y="2483"/>
                  <a:ext cx="204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82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83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184" name="Group 123"/>
                <p:cNvGrpSpPr>
                  <a:grpSpLocks/>
                </p:cNvGrpSpPr>
                <p:nvPr/>
              </p:nvGrpSpPr>
              <p:grpSpPr bwMode="auto">
                <a:xfrm>
                  <a:off x="1968" y="211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9197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9205" name="Line 1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06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07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198" name="Group 12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9202" name="Line 1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03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04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99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00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01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185" name="Group 135"/>
                <p:cNvGrpSpPr>
                  <a:grpSpLocks/>
                </p:cNvGrpSpPr>
                <p:nvPr/>
              </p:nvGrpSpPr>
              <p:grpSpPr bwMode="auto">
                <a:xfrm>
                  <a:off x="2208" y="187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4918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49194" name="Line 1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95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96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187" name="Group 140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49191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92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93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88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18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190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774683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990600" y="3448050"/>
            <a:ext cx="13525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7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A	B	F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0	0	1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0	1	0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1	0	1</a:t>
            </a:r>
          </a:p>
          <a:p>
            <a:pPr defTabSz="901700" eaLnBrk="0" hangingPunct="0">
              <a:lnSpc>
                <a:spcPts val="1775"/>
              </a:lnSpc>
              <a:spcBef>
                <a:spcPts val="8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1	1	0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947738" y="3735388"/>
            <a:ext cx="1314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1804988" y="3467100"/>
            <a:ext cx="0" cy="164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668588" y="5980113"/>
            <a:ext cx="2243137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975"/>
              </a:lnSpc>
              <a:spcBef>
                <a:spcPts val="10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ON-set = solid nodes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OFF-set = empty nodes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DC-set = </a:t>
            </a:r>
            <a:r>
              <a:rPr lang="en-US" sz="16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</a:t>
            </a: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'd nodes</a:t>
            </a: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06725" y="3159125"/>
            <a:ext cx="5611813" cy="2795588"/>
            <a:chOff x="1936" y="1624"/>
            <a:chExt cx="3584" cy="1784"/>
          </a:xfrm>
        </p:grpSpPr>
        <p:sp>
          <p:nvSpPr>
            <p:cNvPr id="50202" name="Oval 7"/>
            <p:cNvSpPr>
              <a:spLocks noChangeArrowheads="1"/>
            </p:cNvSpPr>
            <p:nvPr/>
          </p:nvSpPr>
          <p:spPr bwMode="auto">
            <a:xfrm>
              <a:off x="1936" y="2448"/>
              <a:ext cx="816" cy="2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Rectangle 8"/>
            <p:cNvSpPr>
              <a:spLocks noChangeArrowheads="1"/>
            </p:cNvSpPr>
            <p:nvPr/>
          </p:nvSpPr>
          <p:spPr bwMode="auto">
            <a:xfrm>
              <a:off x="3480" y="1624"/>
              <a:ext cx="1992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spcBef>
                  <a:spcPts val="5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two faces of size 0 (nodes) 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combine into a face of size 1(line)</a:t>
              </a:r>
            </a:p>
          </p:txBody>
        </p:sp>
        <p:sp>
          <p:nvSpPr>
            <p:cNvPr id="50204" name="Rectangle 9"/>
            <p:cNvSpPr>
              <a:spLocks noChangeArrowheads="1"/>
            </p:cNvSpPr>
            <p:nvPr/>
          </p:nvSpPr>
          <p:spPr bwMode="auto">
            <a:xfrm>
              <a:off x="3504" y="3024"/>
              <a:ext cx="201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spcBef>
                  <a:spcPts val="5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 varies within face, B does not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this face represents the literal B'</a:t>
              </a:r>
            </a:p>
          </p:txBody>
        </p:sp>
        <p:sp>
          <p:nvSpPr>
            <p:cNvPr id="50205" name="Line 10"/>
            <p:cNvSpPr>
              <a:spLocks noChangeShapeType="1"/>
            </p:cNvSpPr>
            <p:nvPr/>
          </p:nvSpPr>
          <p:spPr bwMode="auto">
            <a:xfrm flipH="1">
              <a:off x="2764" y="1740"/>
              <a:ext cx="696" cy="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6" name="Line 11"/>
            <p:cNvSpPr>
              <a:spLocks noChangeShapeType="1"/>
            </p:cNvSpPr>
            <p:nvPr/>
          </p:nvSpPr>
          <p:spPr bwMode="auto">
            <a:xfrm flipH="1" flipV="1">
              <a:off x="2748" y="2628"/>
              <a:ext cx="744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3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Mapping truth tables </a:t>
            </a:r>
            <a:br>
              <a:rPr lang="en-US" sz="3200"/>
            </a:br>
            <a:r>
              <a:rPr lang="en-US" sz="3200"/>
              <a:t>onto Boolean cubes</a:t>
            </a:r>
          </a:p>
        </p:txBody>
      </p:sp>
      <p:sp>
        <p:nvSpPr>
          <p:cNvPr id="50184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Uniting theorem combines two "faces" of a cube into a larger "face"</a:t>
            </a:r>
          </a:p>
          <a:p>
            <a:pPr eaLnBrk="1" hangingPunct="1"/>
            <a:r>
              <a:rPr lang="en-US" sz="2400"/>
              <a:t>Example:</a:t>
            </a:r>
          </a:p>
        </p:txBody>
      </p:sp>
      <p:grpSp>
        <p:nvGrpSpPr>
          <p:cNvPr id="50185" name="Group 14"/>
          <p:cNvGrpSpPr>
            <a:grpSpLocks/>
          </p:cNvGrpSpPr>
          <p:nvPr/>
        </p:nvGrpSpPr>
        <p:grpSpPr bwMode="auto">
          <a:xfrm>
            <a:off x="2832100" y="3622675"/>
            <a:ext cx="2054225" cy="1354138"/>
            <a:chOff x="4160" y="3264"/>
            <a:chExt cx="1312" cy="864"/>
          </a:xfrm>
        </p:grpSpPr>
        <p:sp>
          <p:nvSpPr>
            <p:cNvPr id="50187" name="Rectangle 15"/>
            <p:cNvSpPr>
              <a:spLocks noChangeArrowheads="1"/>
            </p:cNvSpPr>
            <p:nvPr/>
          </p:nvSpPr>
          <p:spPr bwMode="auto">
            <a:xfrm>
              <a:off x="4608" y="392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0188" name="Rectangle 16"/>
            <p:cNvSpPr>
              <a:spLocks noChangeArrowheads="1"/>
            </p:cNvSpPr>
            <p:nvPr/>
          </p:nvSpPr>
          <p:spPr bwMode="auto">
            <a:xfrm>
              <a:off x="4288" y="353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0189" name="Rectangle 17"/>
            <p:cNvSpPr>
              <a:spLocks noChangeArrowheads="1"/>
            </p:cNvSpPr>
            <p:nvPr/>
          </p:nvSpPr>
          <p:spPr bwMode="auto">
            <a:xfrm>
              <a:off x="5040" y="3264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50190" name="Rectangle 18"/>
            <p:cNvSpPr>
              <a:spLocks noChangeArrowheads="1"/>
            </p:cNvSpPr>
            <p:nvPr/>
          </p:nvSpPr>
          <p:spPr bwMode="auto">
            <a:xfrm>
              <a:off x="4160" y="3816"/>
              <a:ext cx="49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50191" name="Rectangle 19"/>
            <p:cNvSpPr>
              <a:spLocks noChangeArrowheads="1"/>
            </p:cNvSpPr>
            <p:nvPr/>
          </p:nvSpPr>
          <p:spPr bwMode="auto">
            <a:xfrm>
              <a:off x="4160" y="3296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50192" name="Rectangle 20"/>
            <p:cNvSpPr>
              <a:spLocks noChangeArrowheads="1"/>
            </p:cNvSpPr>
            <p:nvPr/>
          </p:nvSpPr>
          <p:spPr bwMode="auto">
            <a:xfrm>
              <a:off x="5040" y="3792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50193" name="Line 21"/>
            <p:cNvSpPr>
              <a:spLocks noChangeShapeType="1"/>
            </p:cNvSpPr>
            <p:nvPr/>
          </p:nvSpPr>
          <p:spPr bwMode="auto">
            <a:xfrm flipV="1">
              <a:off x="4464" y="388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Oval 22"/>
            <p:cNvSpPr>
              <a:spLocks noChangeArrowheads="1"/>
            </p:cNvSpPr>
            <p:nvPr/>
          </p:nvSpPr>
          <p:spPr bwMode="auto">
            <a:xfrm>
              <a:off x="4368" y="38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Oval 23"/>
            <p:cNvSpPr>
              <a:spLocks noChangeArrowheads="1"/>
            </p:cNvSpPr>
            <p:nvPr/>
          </p:nvSpPr>
          <p:spPr bwMode="auto">
            <a:xfrm>
              <a:off x="4896" y="38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 rot="16200000" flipV="1">
              <a:off x="4200" y="36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Oval 25"/>
            <p:cNvSpPr>
              <a:spLocks noChangeArrowheads="1"/>
            </p:cNvSpPr>
            <p:nvPr/>
          </p:nvSpPr>
          <p:spPr bwMode="auto">
            <a:xfrm rot="-5400000">
              <a:off x="4367" y="383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Oval 26"/>
            <p:cNvSpPr>
              <a:spLocks noChangeArrowheads="1"/>
            </p:cNvSpPr>
            <p:nvPr/>
          </p:nvSpPr>
          <p:spPr bwMode="auto">
            <a:xfrm rot="-5400000">
              <a:off x="4367" y="331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Oval 27"/>
            <p:cNvSpPr>
              <a:spLocks noChangeArrowheads="1"/>
            </p:cNvSpPr>
            <p:nvPr/>
          </p:nvSpPr>
          <p:spPr bwMode="auto">
            <a:xfrm>
              <a:off x="4896" y="331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Line 28"/>
            <p:cNvSpPr>
              <a:spLocks noChangeShapeType="1"/>
            </p:cNvSpPr>
            <p:nvPr/>
          </p:nvSpPr>
          <p:spPr bwMode="auto">
            <a:xfrm>
              <a:off x="4464" y="33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Line 29"/>
            <p:cNvSpPr>
              <a:spLocks noChangeShapeType="1"/>
            </p:cNvSpPr>
            <p:nvPr/>
          </p:nvSpPr>
          <p:spPr bwMode="auto">
            <a:xfrm>
              <a:off x="4944" y="34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6" name="Rectangle 30"/>
          <p:cNvSpPr>
            <a:spLocks noChangeArrowheads="1"/>
          </p:cNvSpPr>
          <p:nvPr/>
        </p:nvSpPr>
        <p:spPr bwMode="auto">
          <a:xfrm>
            <a:off x="3582988" y="3297238"/>
            <a:ext cx="6778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740165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val 2"/>
          <p:cNvSpPr>
            <a:spLocks noChangeArrowheads="1"/>
          </p:cNvSpPr>
          <p:nvPr/>
        </p:nvSpPr>
        <p:spPr bwMode="auto">
          <a:xfrm>
            <a:off x="5548313" y="2859088"/>
            <a:ext cx="376237" cy="1274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895350" y="2616200"/>
            <a:ext cx="24796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2443163" y="2393950"/>
            <a:ext cx="1587" cy="2398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914400" y="2362200"/>
            <a:ext cx="25050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	B	Cin	Cout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0	0	0	0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0	0	1	0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0	1	0	0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0	1	1	1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1	0	0	0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1	0	1	1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1	1	0	1</a:t>
            </a:r>
          </a:p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804988" algn="l"/>
                <a:tab pos="2706688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1	1	1	1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872038" y="2103438"/>
            <a:ext cx="16033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(A'+A)BCin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6450013" y="2630488"/>
            <a:ext cx="18049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AB(Cin'+Cin)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526213" y="4135438"/>
            <a:ext cx="16033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A(B+B')Cin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724400" y="5824538"/>
            <a:ext cx="28305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Cout = BCin+AB+ACin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4948238" y="2405063"/>
            <a:ext cx="74612" cy="449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H="1" flipV="1">
            <a:off x="5818188" y="4116388"/>
            <a:ext cx="688975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195763" y="4813300"/>
            <a:ext cx="394652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the on-set is completely covered by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the combination (OR) of the subcubes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of lower dimensionality - note that “111”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is covered three times</a:t>
            </a:r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Three variable example</a:t>
            </a:r>
          </a:p>
        </p:txBody>
      </p:sp>
      <p:sp>
        <p:nvSpPr>
          <p:cNvPr id="51214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Binary full-adder carry-out logic</a:t>
            </a:r>
          </a:p>
        </p:txBody>
      </p: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4044950" y="2862263"/>
            <a:ext cx="2568575" cy="1751012"/>
            <a:chOff x="884" y="3030"/>
            <a:chExt cx="1640" cy="1122"/>
          </a:xfrm>
        </p:grpSpPr>
        <p:sp>
          <p:nvSpPr>
            <p:cNvPr id="51219" name="Rectangle 16"/>
            <p:cNvSpPr>
              <a:spLocks noChangeArrowheads="1"/>
            </p:cNvSpPr>
            <p:nvPr/>
          </p:nvSpPr>
          <p:spPr bwMode="auto">
            <a:xfrm>
              <a:off x="1370" y="394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220" name="Rectangle 17"/>
            <p:cNvSpPr>
              <a:spLocks noChangeArrowheads="1"/>
            </p:cNvSpPr>
            <p:nvPr/>
          </p:nvSpPr>
          <p:spPr bwMode="auto">
            <a:xfrm>
              <a:off x="1050" y="359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1221" name="Rectangle 18"/>
            <p:cNvSpPr>
              <a:spLocks noChangeArrowheads="1"/>
            </p:cNvSpPr>
            <p:nvPr/>
          </p:nvSpPr>
          <p:spPr bwMode="auto">
            <a:xfrm>
              <a:off x="1220" y="3654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1222" name="Rectangle 19"/>
            <p:cNvSpPr>
              <a:spLocks noChangeArrowheads="1"/>
            </p:cNvSpPr>
            <p:nvPr/>
          </p:nvSpPr>
          <p:spPr bwMode="auto">
            <a:xfrm>
              <a:off x="884" y="391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000</a:t>
              </a:r>
            </a:p>
          </p:txBody>
        </p:sp>
        <p:sp>
          <p:nvSpPr>
            <p:cNvPr id="51223" name="Rectangle 20"/>
            <p:cNvSpPr>
              <a:spLocks noChangeArrowheads="1"/>
            </p:cNvSpPr>
            <p:nvPr/>
          </p:nvSpPr>
          <p:spPr bwMode="auto">
            <a:xfrm>
              <a:off x="2012" y="303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111</a:t>
              </a:r>
            </a:p>
          </p:txBody>
        </p:sp>
        <p:sp>
          <p:nvSpPr>
            <p:cNvPr id="51224" name="Rectangle 21"/>
            <p:cNvSpPr>
              <a:spLocks noChangeArrowheads="1"/>
            </p:cNvSpPr>
            <p:nvPr/>
          </p:nvSpPr>
          <p:spPr bwMode="auto">
            <a:xfrm>
              <a:off x="2016" y="3648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101</a:t>
              </a:r>
            </a:p>
          </p:txBody>
        </p:sp>
        <p:sp>
          <p:nvSpPr>
            <p:cNvPr id="51225" name="Line 22"/>
            <p:cNvSpPr>
              <a:spLocks noChangeShapeType="1"/>
            </p:cNvSpPr>
            <p:nvPr/>
          </p:nvSpPr>
          <p:spPr bwMode="auto">
            <a:xfrm flipV="1">
              <a:off x="1712" y="3696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6" name="Line 23"/>
            <p:cNvSpPr>
              <a:spLocks noChangeShapeType="1"/>
            </p:cNvSpPr>
            <p:nvPr/>
          </p:nvSpPr>
          <p:spPr bwMode="auto">
            <a:xfrm flipV="1">
              <a:off x="1184" y="3731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Line 24"/>
            <p:cNvSpPr>
              <a:spLocks noChangeShapeType="1"/>
            </p:cNvSpPr>
            <p:nvPr/>
          </p:nvSpPr>
          <p:spPr bwMode="auto">
            <a:xfrm flipV="1">
              <a:off x="1184" y="316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25"/>
            <p:cNvSpPr>
              <a:spLocks noChangeShapeType="1"/>
            </p:cNvSpPr>
            <p:nvPr/>
          </p:nvSpPr>
          <p:spPr bwMode="auto">
            <a:xfrm flipV="1">
              <a:off x="1712" y="316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Line 26"/>
            <p:cNvSpPr>
              <a:spLocks noChangeShapeType="1"/>
            </p:cNvSpPr>
            <p:nvPr/>
          </p:nvSpPr>
          <p:spPr bwMode="auto">
            <a:xfrm flipV="1">
              <a:off x="1232" y="393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Oval 27"/>
            <p:cNvSpPr>
              <a:spLocks noChangeArrowheads="1"/>
            </p:cNvSpPr>
            <p:nvPr/>
          </p:nvSpPr>
          <p:spPr bwMode="auto">
            <a:xfrm>
              <a:off x="1136" y="388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Oval 28"/>
            <p:cNvSpPr>
              <a:spLocks noChangeArrowheads="1"/>
            </p:cNvSpPr>
            <p:nvPr/>
          </p:nvSpPr>
          <p:spPr bwMode="auto">
            <a:xfrm>
              <a:off x="1664" y="388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Line 29"/>
            <p:cNvSpPr>
              <a:spLocks noChangeShapeType="1"/>
            </p:cNvSpPr>
            <p:nvPr/>
          </p:nvSpPr>
          <p:spPr bwMode="auto">
            <a:xfrm rot="16200000" flipV="1">
              <a:off x="968" y="367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Oval 30"/>
            <p:cNvSpPr>
              <a:spLocks noChangeArrowheads="1"/>
            </p:cNvSpPr>
            <p:nvPr/>
          </p:nvSpPr>
          <p:spPr bwMode="auto">
            <a:xfrm rot="-5400000">
              <a:off x="1135" y="388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Oval 31"/>
            <p:cNvSpPr>
              <a:spLocks noChangeArrowheads="1"/>
            </p:cNvSpPr>
            <p:nvPr/>
          </p:nvSpPr>
          <p:spPr bwMode="auto">
            <a:xfrm rot="-5400000">
              <a:off x="1135" y="335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Oval 32"/>
            <p:cNvSpPr>
              <a:spLocks noChangeArrowheads="1"/>
            </p:cNvSpPr>
            <p:nvPr/>
          </p:nvSpPr>
          <p:spPr bwMode="auto">
            <a:xfrm>
              <a:off x="1664" y="33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Line 33"/>
            <p:cNvSpPr>
              <a:spLocks noChangeShapeType="1"/>
            </p:cNvSpPr>
            <p:nvPr/>
          </p:nvSpPr>
          <p:spPr bwMode="auto">
            <a:xfrm>
              <a:off x="1232" y="34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Line 34"/>
            <p:cNvSpPr>
              <a:spLocks noChangeShapeType="1"/>
            </p:cNvSpPr>
            <p:nvPr/>
          </p:nvSpPr>
          <p:spPr bwMode="auto">
            <a:xfrm>
              <a:off x="1712" y="34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Line 35"/>
            <p:cNvSpPr>
              <a:spLocks noChangeShapeType="1"/>
            </p:cNvSpPr>
            <p:nvPr/>
          </p:nvSpPr>
          <p:spPr bwMode="auto">
            <a:xfrm flipV="1">
              <a:off x="1472" y="369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Oval 36"/>
            <p:cNvSpPr>
              <a:spLocks noChangeArrowheads="1"/>
            </p:cNvSpPr>
            <p:nvPr/>
          </p:nvSpPr>
          <p:spPr bwMode="auto">
            <a:xfrm>
              <a:off x="1376" y="364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Oval 37"/>
            <p:cNvSpPr>
              <a:spLocks noChangeArrowheads="1"/>
            </p:cNvSpPr>
            <p:nvPr/>
          </p:nvSpPr>
          <p:spPr bwMode="auto">
            <a:xfrm>
              <a:off x="1904" y="364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Line 38"/>
            <p:cNvSpPr>
              <a:spLocks noChangeShapeType="1"/>
            </p:cNvSpPr>
            <p:nvPr/>
          </p:nvSpPr>
          <p:spPr bwMode="auto">
            <a:xfrm rot="16200000" flipV="1">
              <a:off x="1208" y="343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2" name="Oval 39"/>
            <p:cNvSpPr>
              <a:spLocks noChangeArrowheads="1"/>
            </p:cNvSpPr>
            <p:nvPr/>
          </p:nvSpPr>
          <p:spPr bwMode="auto">
            <a:xfrm rot="-5400000">
              <a:off x="1375" y="364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Oval 40"/>
            <p:cNvSpPr>
              <a:spLocks noChangeArrowheads="1"/>
            </p:cNvSpPr>
            <p:nvPr/>
          </p:nvSpPr>
          <p:spPr bwMode="auto">
            <a:xfrm rot="-5400000">
              <a:off x="1375" y="311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Oval 41"/>
            <p:cNvSpPr>
              <a:spLocks noChangeArrowheads="1"/>
            </p:cNvSpPr>
            <p:nvPr/>
          </p:nvSpPr>
          <p:spPr bwMode="auto">
            <a:xfrm>
              <a:off x="1904" y="312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5" name="Line 42"/>
            <p:cNvSpPr>
              <a:spLocks noChangeShapeType="1"/>
            </p:cNvSpPr>
            <p:nvPr/>
          </p:nvSpPr>
          <p:spPr bwMode="auto">
            <a:xfrm>
              <a:off x="1472" y="316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Line 43"/>
            <p:cNvSpPr>
              <a:spLocks noChangeShapeType="1"/>
            </p:cNvSpPr>
            <p:nvPr/>
          </p:nvSpPr>
          <p:spPr bwMode="auto">
            <a:xfrm>
              <a:off x="1952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6" name="Oval 44"/>
          <p:cNvSpPr>
            <a:spLocks noChangeArrowheads="1"/>
          </p:cNvSpPr>
          <p:nvPr/>
        </p:nvSpPr>
        <p:spPr bwMode="auto">
          <a:xfrm rot="-5400000">
            <a:off x="5098257" y="2404269"/>
            <a:ext cx="374650" cy="12779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45"/>
          <p:cNvSpPr>
            <a:spLocks noChangeArrowheads="1"/>
          </p:cNvSpPr>
          <p:nvPr/>
        </p:nvSpPr>
        <p:spPr bwMode="auto">
          <a:xfrm rot="2751007">
            <a:off x="5391150" y="2668588"/>
            <a:ext cx="287337" cy="12017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46"/>
          <p:cNvSpPr>
            <a:spLocks noChangeShapeType="1"/>
          </p:cNvSpPr>
          <p:nvPr/>
        </p:nvSpPr>
        <p:spPr bwMode="auto">
          <a:xfrm flipH="1">
            <a:off x="5924550" y="2779713"/>
            <a:ext cx="525463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9659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097338" y="2314575"/>
            <a:ext cx="45847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475"/>
              </a:lnSpc>
              <a:spcBef>
                <a:spcPts val="1475"/>
              </a:spcBef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F(A,B,C) = 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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m(4,5,6,7)</a:t>
            </a:r>
          </a:p>
          <a:p>
            <a:pPr defTabSz="901700" eaLnBrk="0" hangingPunct="0">
              <a:lnSpc>
                <a:spcPts val="1475"/>
              </a:lnSpc>
              <a:spcBef>
                <a:spcPts val="1475"/>
              </a:spcBef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on-set forms a square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i.e., a cube of dimension 2</a:t>
            </a:r>
          </a:p>
          <a:p>
            <a:pPr defTabSz="901700" eaLnBrk="0" hangingPunct="0">
              <a:lnSpc>
                <a:spcPts val="1475"/>
              </a:lnSpc>
              <a:spcBef>
                <a:spcPts val="1475"/>
              </a:spcBef>
            </a:pP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represents an expression in one variable       </a:t>
            </a:r>
            <a:br>
              <a:rPr lang="en-US" sz="180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i.e., 3 dimensions  –  2 dimensions</a:t>
            </a:r>
            <a:endParaRPr lang="en-US" sz="1800" i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114800" y="3962400"/>
            <a:ext cx="38830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4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 is asserted (true) and unchanged</a:t>
            </a:r>
          </a:p>
          <a:p>
            <a:pPr defTabSz="901700" eaLnBrk="0" hangingPunct="0">
              <a:lnSpc>
                <a:spcPts val="14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B and C vary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187825" y="4745038"/>
            <a:ext cx="3232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4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This subcube represents the</a:t>
            </a:r>
          </a:p>
          <a:p>
            <a:pPr algn="ctr" defTabSz="901700" eaLnBrk="0" hangingPunct="0">
              <a:lnSpc>
                <a:spcPts val="14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literal A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130675" y="4568825"/>
            <a:ext cx="3357563" cy="7524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H="1" flipV="1">
            <a:off x="2382838" y="3835400"/>
            <a:ext cx="1747837" cy="735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Higher dimensional cubes</a:t>
            </a:r>
          </a:p>
        </p:txBody>
      </p:sp>
      <p:sp>
        <p:nvSpPr>
          <p:cNvPr id="5223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Sub-cubes of higher dimension than 2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765175" y="3003550"/>
            <a:ext cx="2643188" cy="1758950"/>
            <a:chOff x="528" y="2012"/>
            <a:chExt cx="1688" cy="1122"/>
          </a:xfrm>
        </p:grpSpPr>
        <p:sp>
          <p:nvSpPr>
            <p:cNvPr id="52234" name="AutoShape 10"/>
            <p:cNvSpPr>
              <a:spLocks noChangeArrowheads="1"/>
            </p:cNvSpPr>
            <p:nvPr/>
          </p:nvSpPr>
          <p:spPr bwMode="auto">
            <a:xfrm rot="5400000" flipV="1">
              <a:off x="1143" y="2417"/>
              <a:ext cx="762" cy="240"/>
            </a:xfrm>
            <a:prstGeom prst="parallelogram">
              <a:avLst>
                <a:gd name="adj" fmla="val 97911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1062" y="292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742" y="257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912" y="2636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576" y="2892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000</a:t>
              </a:r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704" y="2012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111</a:t>
              </a:r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708" y="2630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101</a:t>
              </a:r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 flipV="1">
              <a:off x="1404" y="267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V="1">
              <a:off x="876" y="2713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 flipV="1">
              <a:off x="876" y="215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 flipV="1">
              <a:off x="1404" y="215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 flipV="1">
              <a:off x="924" y="291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Oval 22"/>
            <p:cNvSpPr>
              <a:spLocks noChangeArrowheads="1"/>
            </p:cNvSpPr>
            <p:nvPr/>
          </p:nvSpPr>
          <p:spPr bwMode="auto">
            <a:xfrm>
              <a:off x="828" y="287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Oval 23"/>
            <p:cNvSpPr>
              <a:spLocks noChangeArrowheads="1"/>
            </p:cNvSpPr>
            <p:nvPr/>
          </p:nvSpPr>
          <p:spPr bwMode="auto">
            <a:xfrm>
              <a:off x="1356" y="287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rot="16200000" flipV="1">
              <a:off x="660" y="265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Oval 25"/>
            <p:cNvSpPr>
              <a:spLocks noChangeArrowheads="1"/>
            </p:cNvSpPr>
            <p:nvPr/>
          </p:nvSpPr>
          <p:spPr bwMode="auto">
            <a:xfrm rot="-5400000">
              <a:off x="827" y="286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Oval 26"/>
            <p:cNvSpPr>
              <a:spLocks noChangeArrowheads="1"/>
            </p:cNvSpPr>
            <p:nvPr/>
          </p:nvSpPr>
          <p:spPr bwMode="auto">
            <a:xfrm rot="-5400000">
              <a:off x="827" y="234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Oval 27"/>
            <p:cNvSpPr>
              <a:spLocks noChangeArrowheads="1"/>
            </p:cNvSpPr>
            <p:nvPr/>
          </p:nvSpPr>
          <p:spPr bwMode="auto">
            <a:xfrm>
              <a:off x="1356" y="234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>
              <a:off x="924" y="239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Line 29"/>
            <p:cNvSpPr>
              <a:spLocks noChangeShapeType="1"/>
            </p:cNvSpPr>
            <p:nvPr/>
          </p:nvSpPr>
          <p:spPr bwMode="auto">
            <a:xfrm>
              <a:off x="1404" y="24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4" name="Line 30"/>
            <p:cNvSpPr>
              <a:spLocks noChangeShapeType="1"/>
            </p:cNvSpPr>
            <p:nvPr/>
          </p:nvSpPr>
          <p:spPr bwMode="auto">
            <a:xfrm flipV="1">
              <a:off x="1164" y="267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Oval 31"/>
            <p:cNvSpPr>
              <a:spLocks noChangeArrowheads="1"/>
            </p:cNvSpPr>
            <p:nvPr/>
          </p:nvSpPr>
          <p:spPr bwMode="auto">
            <a:xfrm>
              <a:off x="1068" y="263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Oval 32"/>
            <p:cNvSpPr>
              <a:spLocks noChangeArrowheads="1"/>
            </p:cNvSpPr>
            <p:nvPr/>
          </p:nvSpPr>
          <p:spPr bwMode="auto">
            <a:xfrm>
              <a:off x="1596" y="263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7" name="Line 33"/>
            <p:cNvSpPr>
              <a:spLocks noChangeShapeType="1"/>
            </p:cNvSpPr>
            <p:nvPr/>
          </p:nvSpPr>
          <p:spPr bwMode="auto">
            <a:xfrm rot="16200000" flipV="1">
              <a:off x="900" y="241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8" name="Oval 34"/>
            <p:cNvSpPr>
              <a:spLocks noChangeArrowheads="1"/>
            </p:cNvSpPr>
            <p:nvPr/>
          </p:nvSpPr>
          <p:spPr bwMode="auto">
            <a:xfrm rot="-5400000">
              <a:off x="1067" y="262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Oval 35"/>
            <p:cNvSpPr>
              <a:spLocks noChangeArrowheads="1"/>
            </p:cNvSpPr>
            <p:nvPr/>
          </p:nvSpPr>
          <p:spPr bwMode="auto">
            <a:xfrm rot="-5400000">
              <a:off x="1067" y="210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Oval 36"/>
            <p:cNvSpPr>
              <a:spLocks noChangeArrowheads="1"/>
            </p:cNvSpPr>
            <p:nvPr/>
          </p:nvSpPr>
          <p:spPr bwMode="auto">
            <a:xfrm>
              <a:off x="1596" y="210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Line 37"/>
            <p:cNvSpPr>
              <a:spLocks noChangeShapeType="1"/>
            </p:cNvSpPr>
            <p:nvPr/>
          </p:nvSpPr>
          <p:spPr bwMode="auto">
            <a:xfrm>
              <a:off x="1164" y="215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Line 38"/>
            <p:cNvSpPr>
              <a:spLocks noChangeShapeType="1"/>
            </p:cNvSpPr>
            <p:nvPr/>
          </p:nvSpPr>
          <p:spPr bwMode="auto">
            <a:xfrm>
              <a:off x="1644" y="219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488" y="2876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1152" y="2524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001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528" y="2300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010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768" y="2012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011</a:t>
              </a:r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1200" y="2204"/>
              <a:ext cx="4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534819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m-dimensional cubes in a n-dimensional Boolean space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3-cube (three variables):</a:t>
            </a:r>
          </a:p>
          <a:p>
            <a:pPr lvl="1" eaLnBrk="1" hangingPunct="1"/>
            <a:r>
              <a:rPr lang="en-US" sz="2000" dirty="0"/>
              <a:t>0-cube, i.e., a single node, yields a term in 3 literals</a:t>
            </a:r>
          </a:p>
          <a:p>
            <a:pPr lvl="1" eaLnBrk="1" hangingPunct="1"/>
            <a:r>
              <a:rPr lang="en-US" sz="2000" dirty="0"/>
              <a:t>1-cube, i.e., a line of two nodes, yields a term in 2 literals</a:t>
            </a:r>
          </a:p>
          <a:p>
            <a:pPr lvl="1" eaLnBrk="1" hangingPunct="1"/>
            <a:r>
              <a:rPr lang="en-US" sz="2000" dirty="0"/>
              <a:t>2-cube, i.e., a plane of four nodes, yields a term in 1 literal</a:t>
            </a:r>
          </a:p>
          <a:p>
            <a:pPr lvl="1" eaLnBrk="1" hangingPunct="1"/>
            <a:r>
              <a:rPr lang="en-US" sz="2000" dirty="0"/>
              <a:t>3-cube, i.e., a cube of eight nodes, yields a constant term "1"</a:t>
            </a:r>
          </a:p>
          <a:p>
            <a:pPr eaLnBrk="1" hangingPunct="1"/>
            <a:r>
              <a:rPr lang="en-US" sz="2400" dirty="0"/>
              <a:t>In general,</a:t>
            </a:r>
          </a:p>
          <a:p>
            <a:pPr lvl="1" eaLnBrk="1" hangingPunct="1"/>
            <a:r>
              <a:rPr lang="en-US" sz="2000" dirty="0"/>
              <a:t>m-</a:t>
            </a:r>
            <a:r>
              <a:rPr lang="en-US" sz="2000" dirty="0" err="1"/>
              <a:t>subcube</a:t>
            </a:r>
            <a:r>
              <a:rPr lang="en-US" sz="2000" dirty="0"/>
              <a:t> within an n-cube (m &lt; n) yields a term with n – m literals</a:t>
            </a:r>
          </a:p>
        </p:txBody>
      </p:sp>
    </p:spTree>
    <p:extLst>
      <p:ext uri="{BB962C8B-B14F-4D97-AF65-F5344CB8AC3E}">
        <p14:creationId xmlns:p14="http://schemas.microsoft.com/office/powerpoint/2010/main" val="954206062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4953000" y="4495800"/>
            <a:ext cx="1397000" cy="1706563"/>
            <a:chOff x="3204" y="2884"/>
            <a:chExt cx="892" cy="1088"/>
          </a:xfrm>
        </p:grpSpPr>
        <p:sp>
          <p:nvSpPr>
            <p:cNvPr id="54293" name="Rectangle 3"/>
            <p:cNvSpPr>
              <a:spLocks noChangeArrowheads="1"/>
            </p:cNvSpPr>
            <p:nvPr/>
          </p:nvSpPr>
          <p:spPr bwMode="auto">
            <a:xfrm>
              <a:off x="3232" y="2884"/>
              <a:ext cx="864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	B	F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	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	1	0</a:t>
              </a:r>
            </a:p>
          </p:txBody>
        </p:sp>
        <p:sp>
          <p:nvSpPr>
            <p:cNvPr id="54294" name="Line 4"/>
            <p:cNvSpPr>
              <a:spLocks noChangeShapeType="1"/>
            </p:cNvSpPr>
            <p:nvPr/>
          </p:nvSpPr>
          <p:spPr bwMode="auto">
            <a:xfrm>
              <a:off x="3204" y="3068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Line 5"/>
            <p:cNvSpPr>
              <a:spLocks noChangeShapeType="1"/>
            </p:cNvSpPr>
            <p:nvPr/>
          </p:nvSpPr>
          <p:spPr bwMode="auto">
            <a:xfrm>
              <a:off x="3752" y="2896"/>
              <a:ext cx="0" cy="10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Karnaugh maps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sz="2400"/>
              <a:t>Flat map of Boolean cube</a:t>
            </a:r>
          </a:p>
          <a:p>
            <a:pPr marL="750888" lvl="1" indent="-288925" defTabSz="927100" eaLnBrk="1" hangingPunct="1"/>
            <a:r>
              <a:rPr lang="en-US" sz="2000"/>
              <a:t>Wrap–around at edges</a:t>
            </a:r>
          </a:p>
          <a:p>
            <a:pPr marL="750888" lvl="1" indent="-288925" defTabSz="927100" eaLnBrk="1" hangingPunct="1"/>
            <a:r>
              <a:rPr lang="en-US" sz="2000"/>
              <a:t>Hard to draw and visualize for more than 4 dimensions</a:t>
            </a:r>
          </a:p>
          <a:p>
            <a:pPr marL="750888" lvl="1" indent="-288925" defTabSz="927100" eaLnBrk="1" hangingPunct="1"/>
            <a:r>
              <a:rPr lang="en-US" sz="2000"/>
              <a:t>Virtually impossible for more than 6 dimensions</a:t>
            </a:r>
          </a:p>
          <a:p>
            <a:pPr marL="347663" indent="-347663" defTabSz="927100" eaLnBrk="1" hangingPunct="1"/>
            <a:r>
              <a:rPr lang="en-US" sz="2400"/>
              <a:t>Alternative to truth-tables to help visualize adjacencies</a:t>
            </a:r>
          </a:p>
          <a:p>
            <a:pPr marL="750888" lvl="1" indent="-288925" defTabSz="927100" eaLnBrk="1" hangingPunct="1"/>
            <a:r>
              <a:rPr lang="en-US" sz="2000"/>
              <a:t>Guide to applying the uniting theorem</a:t>
            </a:r>
          </a:p>
          <a:p>
            <a:pPr marL="750888" lvl="1" indent="-288925" defTabSz="927100" eaLnBrk="1" hangingPunct="1"/>
            <a:r>
              <a:rPr lang="en-US" sz="2000"/>
              <a:t>On-set elements with only one variable changing value are adjacent unlike the situation in a linear truth-table</a:t>
            </a:r>
          </a:p>
        </p:txBody>
      </p:sp>
      <p:grpSp>
        <p:nvGrpSpPr>
          <p:cNvPr id="54277" name="Group 8"/>
          <p:cNvGrpSpPr>
            <a:grpSpLocks/>
          </p:cNvGrpSpPr>
          <p:nvPr/>
        </p:nvGrpSpPr>
        <p:grpSpPr bwMode="auto">
          <a:xfrm>
            <a:off x="2476500" y="4622800"/>
            <a:ext cx="1352550" cy="1414463"/>
            <a:chOff x="544" y="2864"/>
            <a:chExt cx="864" cy="902"/>
          </a:xfrm>
        </p:grpSpPr>
        <p:sp>
          <p:nvSpPr>
            <p:cNvPr id="54278" name="Rectangle 9"/>
            <p:cNvSpPr>
              <a:spLocks noChangeArrowheads="1"/>
            </p:cNvSpPr>
            <p:nvPr/>
          </p:nvSpPr>
          <p:spPr bwMode="auto">
            <a:xfrm>
              <a:off x="786" y="325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2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3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768" y="2960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1056" y="2960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672" y="286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4282" name="Rectangle 13"/>
            <p:cNvSpPr>
              <a:spLocks noChangeArrowheads="1"/>
            </p:cNvSpPr>
            <p:nvPr/>
          </p:nvSpPr>
          <p:spPr bwMode="auto">
            <a:xfrm>
              <a:off x="544" y="297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656" y="3168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656" y="3440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768" y="3160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54286" name="Rectangle 17"/>
            <p:cNvSpPr>
              <a:spLocks noChangeArrowheads="1"/>
            </p:cNvSpPr>
            <p:nvPr/>
          </p:nvSpPr>
          <p:spPr bwMode="auto">
            <a:xfrm>
              <a:off x="768" y="3448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54287" name="Rectangle 18"/>
            <p:cNvSpPr>
              <a:spLocks noChangeArrowheads="1"/>
            </p:cNvSpPr>
            <p:nvPr/>
          </p:nvSpPr>
          <p:spPr bwMode="auto">
            <a:xfrm>
              <a:off x="1056" y="3448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54288" name="Rectangle 19"/>
            <p:cNvSpPr>
              <a:spLocks noChangeArrowheads="1"/>
            </p:cNvSpPr>
            <p:nvPr/>
          </p:nvSpPr>
          <p:spPr bwMode="auto">
            <a:xfrm>
              <a:off x="1056" y="3160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  <a:spcBef>
                  <a:spcPts val="8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54289" name="Rectangle 20"/>
            <p:cNvSpPr>
              <a:spLocks noChangeArrowheads="1"/>
            </p:cNvSpPr>
            <p:nvPr/>
          </p:nvSpPr>
          <p:spPr bwMode="auto">
            <a:xfrm>
              <a:off x="768" y="31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Line 21"/>
            <p:cNvSpPr>
              <a:spLocks noChangeShapeType="1"/>
            </p:cNvSpPr>
            <p:nvPr/>
          </p:nvSpPr>
          <p:spPr bwMode="auto">
            <a:xfrm>
              <a:off x="1056" y="31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Line 22"/>
            <p:cNvSpPr>
              <a:spLocks noChangeShapeType="1"/>
            </p:cNvSpPr>
            <p:nvPr/>
          </p:nvSpPr>
          <p:spPr bwMode="auto">
            <a:xfrm flipH="1">
              <a:off x="768" y="34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 flipV="1">
              <a:off x="576" y="292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507321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Karnaugh maps (cont’d)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Numbering scheme based on Gray–code</a:t>
            </a:r>
          </a:p>
          <a:p>
            <a:pPr lvl="1" eaLnBrk="1" hangingPunct="1"/>
            <a:r>
              <a:rPr lang="en-US" sz="2000"/>
              <a:t>e.g., 00, 01, 11, 10</a:t>
            </a:r>
          </a:p>
          <a:p>
            <a:pPr lvl="1" eaLnBrk="1" hangingPunct="1"/>
            <a:r>
              <a:rPr lang="en-US" sz="2000"/>
              <a:t>Only a single bit changes in code for adjacent map cells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838200" y="3352800"/>
            <a:ext cx="2354263" cy="1804988"/>
            <a:chOff x="320" y="2352"/>
            <a:chExt cx="1504" cy="1152"/>
          </a:xfrm>
        </p:grpSpPr>
        <p:sp>
          <p:nvSpPr>
            <p:cNvPr id="55342" name="Rectangle 5"/>
            <p:cNvSpPr>
              <a:spLocks noChangeArrowheads="1"/>
            </p:cNvSpPr>
            <p:nvPr/>
          </p:nvSpPr>
          <p:spPr bwMode="auto">
            <a:xfrm>
              <a:off x="629" y="2801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2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3</a:t>
              </a:r>
            </a:p>
          </p:txBody>
        </p:sp>
        <p:sp>
          <p:nvSpPr>
            <p:cNvPr id="55343" name="Rectangle 6"/>
            <p:cNvSpPr>
              <a:spLocks noChangeArrowheads="1"/>
            </p:cNvSpPr>
            <p:nvPr/>
          </p:nvSpPr>
          <p:spPr bwMode="auto">
            <a:xfrm>
              <a:off x="611" y="2507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00</a:t>
              </a:r>
            </a:p>
          </p:txBody>
        </p:sp>
        <p:sp>
          <p:nvSpPr>
            <p:cNvPr id="55344" name="Rectangle 7"/>
            <p:cNvSpPr>
              <a:spLocks noChangeArrowheads="1"/>
            </p:cNvSpPr>
            <p:nvPr/>
          </p:nvSpPr>
          <p:spPr bwMode="auto">
            <a:xfrm>
              <a:off x="899" y="2507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01</a:t>
              </a:r>
            </a:p>
          </p:txBody>
        </p:sp>
        <p:sp>
          <p:nvSpPr>
            <p:cNvPr id="55345" name="Rectangle 8"/>
            <p:cNvSpPr>
              <a:spLocks noChangeArrowheads="1"/>
            </p:cNvSpPr>
            <p:nvPr/>
          </p:nvSpPr>
          <p:spPr bwMode="auto">
            <a:xfrm>
              <a:off x="515" y="2411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AB</a:t>
              </a:r>
            </a:p>
          </p:txBody>
        </p:sp>
        <p:sp>
          <p:nvSpPr>
            <p:cNvPr id="55346" name="Rectangle 9"/>
            <p:cNvSpPr>
              <a:spLocks noChangeArrowheads="1"/>
            </p:cNvSpPr>
            <p:nvPr/>
          </p:nvSpPr>
          <p:spPr bwMode="auto">
            <a:xfrm>
              <a:off x="387" y="252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5347" name="Rectangle 10"/>
            <p:cNvSpPr>
              <a:spLocks noChangeArrowheads="1"/>
            </p:cNvSpPr>
            <p:nvPr/>
          </p:nvSpPr>
          <p:spPr bwMode="auto">
            <a:xfrm>
              <a:off x="499" y="2715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55348" name="Rectangle 11"/>
            <p:cNvSpPr>
              <a:spLocks noChangeArrowheads="1"/>
            </p:cNvSpPr>
            <p:nvPr/>
          </p:nvSpPr>
          <p:spPr bwMode="auto">
            <a:xfrm>
              <a:off x="499" y="2987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55349" name="Line 12"/>
            <p:cNvSpPr>
              <a:spLocks noChangeShapeType="1"/>
            </p:cNvSpPr>
            <p:nvPr/>
          </p:nvSpPr>
          <p:spPr bwMode="auto">
            <a:xfrm flipH="1" flipV="1">
              <a:off x="419" y="2475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0" name="Rectangle 13"/>
            <p:cNvSpPr>
              <a:spLocks noChangeArrowheads="1"/>
            </p:cNvSpPr>
            <p:nvPr/>
          </p:nvSpPr>
          <p:spPr bwMode="auto">
            <a:xfrm>
              <a:off x="1202" y="2800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6	4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7	5</a:t>
              </a:r>
            </a:p>
          </p:txBody>
        </p:sp>
        <p:sp>
          <p:nvSpPr>
            <p:cNvPr id="55351" name="Rectangle 14"/>
            <p:cNvSpPr>
              <a:spLocks noChangeArrowheads="1"/>
            </p:cNvSpPr>
            <p:nvPr/>
          </p:nvSpPr>
          <p:spPr bwMode="auto">
            <a:xfrm>
              <a:off x="1184" y="2506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11</a:t>
              </a:r>
            </a:p>
          </p:txBody>
        </p:sp>
        <p:sp>
          <p:nvSpPr>
            <p:cNvPr id="55352" name="Rectangle 15"/>
            <p:cNvSpPr>
              <a:spLocks noChangeArrowheads="1"/>
            </p:cNvSpPr>
            <p:nvPr/>
          </p:nvSpPr>
          <p:spPr bwMode="auto">
            <a:xfrm>
              <a:off x="1472" y="2506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55353" name="Rectangle 16"/>
            <p:cNvSpPr>
              <a:spLocks noChangeArrowheads="1"/>
            </p:cNvSpPr>
            <p:nvPr/>
          </p:nvSpPr>
          <p:spPr bwMode="auto">
            <a:xfrm>
              <a:off x="1190" y="267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4" name="Line 17"/>
            <p:cNvSpPr>
              <a:spLocks noChangeShapeType="1"/>
            </p:cNvSpPr>
            <p:nvPr/>
          </p:nvSpPr>
          <p:spPr bwMode="auto">
            <a:xfrm>
              <a:off x="1472" y="267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5" name="Line 18"/>
            <p:cNvSpPr>
              <a:spLocks noChangeShapeType="1"/>
            </p:cNvSpPr>
            <p:nvPr/>
          </p:nvSpPr>
          <p:spPr bwMode="auto">
            <a:xfrm flipH="1">
              <a:off x="1184" y="295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6" name="Line 19"/>
            <p:cNvSpPr>
              <a:spLocks noChangeShapeType="1"/>
            </p:cNvSpPr>
            <p:nvPr/>
          </p:nvSpPr>
          <p:spPr bwMode="auto">
            <a:xfrm>
              <a:off x="1184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7" name="Line 20"/>
            <p:cNvSpPr>
              <a:spLocks noChangeShapeType="1"/>
            </p:cNvSpPr>
            <p:nvPr/>
          </p:nvSpPr>
          <p:spPr bwMode="auto">
            <a:xfrm>
              <a:off x="896" y="33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8" name="Line 21"/>
            <p:cNvSpPr>
              <a:spLocks noChangeShapeType="1"/>
            </p:cNvSpPr>
            <p:nvPr/>
          </p:nvSpPr>
          <p:spPr bwMode="auto">
            <a:xfrm>
              <a:off x="464" y="29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9" name="Rectangle 22"/>
            <p:cNvSpPr>
              <a:spLocks noChangeArrowheads="1"/>
            </p:cNvSpPr>
            <p:nvPr/>
          </p:nvSpPr>
          <p:spPr bwMode="auto">
            <a:xfrm>
              <a:off x="320" y="300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5360" name="Rectangle 23"/>
            <p:cNvSpPr>
              <a:spLocks noChangeArrowheads="1"/>
            </p:cNvSpPr>
            <p:nvPr/>
          </p:nvSpPr>
          <p:spPr bwMode="auto">
            <a:xfrm>
              <a:off x="1152" y="32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5361" name="Rectangle 24"/>
            <p:cNvSpPr>
              <a:spLocks noChangeArrowheads="1"/>
            </p:cNvSpPr>
            <p:nvPr/>
          </p:nvSpPr>
          <p:spPr bwMode="auto">
            <a:xfrm>
              <a:off x="1440" y="235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5362" name="Rectangle 25"/>
            <p:cNvSpPr>
              <a:spLocks noChangeArrowheads="1"/>
            </p:cNvSpPr>
            <p:nvPr/>
          </p:nvSpPr>
          <p:spPr bwMode="auto">
            <a:xfrm>
              <a:off x="614" y="267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3" name="Line 26"/>
            <p:cNvSpPr>
              <a:spLocks noChangeShapeType="1"/>
            </p:cNvSpPr>
            <p:nvPr/>
          </p:nvSpPr>
          <p:spPr bwMode="auto">
            <a:xfrm>
              <a:off x="896" y="267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4" name="Line 27"/>
            <p:cNvSpPr>
              <a:spLocks noChangeShapeType="1"/>
            </p:cNvSpPr>
            <p:nvPr/>
          </p:nvSpPr>
          <p:spPr bwMode="auto">
            <a:xfrm flipH="1">
              <a:off x="608" y="295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1" name="Group 28"/>
          <p:cNvGrpSpPr>
            <a:grpSpLocks/>
          </p:cNvGrpSpPr>
          <p:nvPr/>
        </p:nvGrpSpPr>
        <p:grpSpPr bwMode="auto">
          <a:xfrm>
            <a:off x="1100138" y="5232400"/>
            <a:ext cx="2085975" cy="1438275"/>
            <a:chOff x="1358" y="3090"/>
            <a:chExt cx="1332" cy="918"/>
          </a:xfrm>
        </p:grpSpPr>
        <p:sp>
          <p:nvSpPr>
            <p:cNvPr id="55328" name="Rectangle 29"/>
            <p:cNvSpPr>
              <a:spLocks noChangeArrowheads="1"/>
            </p:cNvSpPr>
            <p:nvPr/>
          </p:nvSpPr>
          <p:spPr bwMode="auto">
            <a:xfrm>
              <a:off x="1505" y="336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2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3</a:t>
              </a:r>
            </a:p>
          </p:txBody>
        </p:sp>
        <p:sp>
          <p:nvSpPr>
            <p:cNvPr id="55329" name="Rectangle 30"/>
            <p:cNvSpPr>
              <a:spLocks noChangeArrowheads="1"/>
            </p:cNvSpPr>
            <p:nvPr/>
          </p:nvSpPr>
          <p:spPr bwMode="auto">
            <a:xfrm>
              <a:off x="2078" y="336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6	4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7	5</a:t>
              </a:r>
            </a:p>
          </p:txBody>
        </p:sp>
        <p:sp>
          <p:nvSpPr>
            <p:cNvPr id="55330" name="Rectangle 31"/>
            <p:cNvSpPr>
              <a:spLocks noChangeArrowheads="1"/>
            </p:cNvSpPr>
            <p:nvPr/>
          </p:nvSpPr>
          <p:spPr bwMode="auto">
            <a:xfrm>
              <a:off x="2066" y="32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Line 32"/>
            <p:cNvSpPr>
              <a:spLocks noChangeShapeType="1"/>
            </p:cNvSpPr>
            <p:nvPr/>
          </p:nvSpPr>
          <p:spPr bwMode="auto">
            <a:xfrm>
              <a:off x="2348" y="32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Line 33"/>
            <p:cNvSpPr>
              <a:spLocks noChangeShapeType="1"/>
            </p:cNvSpPr>
            <p:nvPr/>
          </p:nvSpPr>
          <p:spPr bwMode="auto">
            <a:xfrm flipH="1">
              <a:off x="2060" y="35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3" name="Line 34"/>
            <p:cNvSpPr>
              <a:spLocks noChangeShapeType="1"/>
            </p:cNvSpPr>
            <p:nvPr/>
          </p:nvSpPr>
          <p:spPr bwMode="auto">
            <a:xfrm>
              <a:off x="2066" y="323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4" name="Line 35"/>
            <p:cNvSpPr>
              <a:spLocks noChangeShapeType="1"/>
            </p:cNvSpPr>
            <p:nvPr/>
          </p:nvSpPr>
          <p:spPr bwMode="auto">
            <a:xfrm>
              <a:off x="1772" y="38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Line 36"/>
            <p:cNvSpPr>
              <a:spLocks noChangeShapeType="1"/>
            </p:cNvSpPr>
            <p:nvPr/>
          </p:nvSpPr>
          <p:spPr bwMode="auto">
            <a:xfrm flipH="1">
              <a:off x="1490" y="352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Rectangle 37"/>
            <p:cNvSpPr>
              <a:spLocks noChangeArrowheads="1"/>
            </p:cNvSpPr>
            <p:nvPr/>
          </p:nvSpPr>
          <p:spPr bwMode="auto">
            <a:xfrm>
              <a:off x="1358" y="357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5337" name="Rectangle 38"/>
            <p:cNvSpPr>
              <a:spLocks noChangeArrowheads="1"/>
            </p:cNvSpPr>
            <p:nvPr/>
          </p:nvSpPr>
          <p:spPr bwMode="auto">
            <a:xfrm>
              <a:off x="2028" y="380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5338" name="Rectangle 39"/>
            <p:cNvSpPr>
              <a:spLocks noChangeArrowheads="1"/>
            </p:cNvSpPr>
            <p:nvPr/>
          </p:nvSpPr>
          <p:spPr bwMode="auto">
            <a:xfrm>
              <a:off x="2322" y="309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5339" name="Rectangle 40"/>
            <p:cNvSpPr>
              <a:spLocks noChangeArrowheads="1"/>
            </p:cNvSpPr>
            <p:nvPr/>
          </p:nvSpPr>
          <p:spPr bwMode="auto">
            <a:xfrm>
              <a:off x="1490" y="32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0" name="Line 41"/>
            <p:cNvSpPr>
              <a:spLocks noChangeShapeType="1"/>
            </p:cNvSpPr>
            <p:nvPr/>
          </p:nvSpPr>
          <p:spPr bwMode="auto">
            <a:xfrm>
              <a:off x="1772" y="32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1" name="Line 42"/>
            <p:cNvSpPr>
              <a:spLocks noChangeShapeType="1"/>
            </p:cNvSpPr>
            <p:nvPr/>
          </p:nvSpPr>
          <p:spPr bwMode="auto">
            <a:xfrm flipH="1">
              <a:off x="1484" y="35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2" name="Group 43"/>
          <p:cNvGrpSpPr>
            <a:grpSpLocks/>
          </p:cNvGrpSpPr>
          <p:nvPr/>
        </p:nvGrpSpPr>
        <p:grpSpPr bwMode="auto">
          <a:xfrm>
            <a:off x="4235450" y="3810000"/>
            <a:ext cx="2654300" cy="2335213"/>
            <a:chOff x="2700" y="2206"/>
            <a:chExt cx="1695" cy="1490"/>
          </a:xfrm>
        </p:grpSpPr>
        <p:sp>
          <p:nvSpPr>
            <p:cNvPr id="55304" name="Rectangle 44"/>
            <p:cNvSpPr>
              <a:spLocks noChangeArrowheads="1"/>
            </p:cNvSpPr>
            <p:nvPr/>
          </p:nvSpPr>
          <p:spPr bwMode="auto">
            <a:xfrm>
              <a:off x="2852" y="246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4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5</a:t>
              </a:r>
            </a:p>
          </p:txBody>
        </p:sp>
        <p:sp>
          <p:nvSpPr>
            <p:cNvPr id="55305" name="Rectangle 45"/>
            <p:cNvSpPr>
              <a:spLocks noChangeArrowheads="1"/>
            </p:cNvSpPr>
            <p:nvPr/>
          </p:nvSpPr>
          <p:spPr bwMode="auto">
            <a:xfrm>
              <a:off x="3425" y="246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12	8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13	9</a:t>
              </a:r>
            </a:p>
          </p:txBody>
        </p:sp>
        <p:sp>
          <p:nvSpPr>
            <p:cNvPr id="55306" name="Rectangle 46"/>
            <p:cNvSpPr>
              <a:spLocks noChangeArrowheads="1"/>
            </p:cNvSpPr>
            <p:nvPr/>
          </p:nvSpPr>
          <p:spPr bwMode="auto">
            <a:xfrm>
              <a:off x="3408" y="235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47"/>
            <p:cNvSpPr>
              <a:spLocks noChangeShapeType="1"/>
            </p:cNvSpPr>
            <p:nvPr/>
          </p:nvSpPr>
          <p:spPr bwMode="auto">
            <a:xfrm>
              <a:off x="3690" y="235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48"/>
            <p:cNvSpPr>
              <a:spLocks noChangeShapeType="1"/>
            </p:cNvSpPr>
            <p:nvPr/>
          </p:nvSpPr>
          <p:spPr bwMode="auto">
            <a:xfrm flipH="1">
              <a:off x="3402" y="263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49"/>
            <p:cNvSpPr>
              <a:spLocks noChangeShapeType="1"/>
            </p:cNvSpPr>
            <p:nvPr/>
          </p:nvSpPr>
          <p:spPr bwMode="auto">
            <a:xfrm>
              <a:off x="3408" y="235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50"/>
            <p:cNvSpPr>
              <a:spLocks noChangeShapeType="1"/>
            </p:cNvSpPr>
            <p:nvPr/>
          </p:nvSpPr>
          <p:spPr bwMode="auto">
            <a:xfrm flipH="1">
              <a:off x="3986" y="262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Rectangle 51"/>
            <p:cNvSpPr>
              <a:spLocks noChangeArrowheads="1"/>
            </p:cNvSpPr>
            <p:nvPr/>
          </p:nvSpPr>
          <p:spPr bwMode="auto">
            <a:xfrm>
              <a:off x="4027" y="280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5312" name="Rectangle 52"/>
            <p:cNvSpPr>
              <a:spLocks noChangeArrowheads="1"/>
            </p:cNvSpPr>
            <p:nvPr/>
          </p:nvSpPr>
          <p:spPr bwMode="auto">
            <a:xfrm>
              <a:off x="3664" y="220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5313" name="Rectangle 53"/>
            <p:cNvSpPr>
              <a:spLocks noChangeArrowheads="1"/>
            </p:cNvSpPr>
            <p:nvPr/>
          </p:nvSpPr>
          <p:spPr bwMode="auto">
            <a:xfrm>
              <a:off x="2832" y="235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54"/>
            <p:cNvSpPr>
              <a:spLocks noChangeShapeType="1"/>
            </p:cNvSpPr>
            <p:nvPr/>
          </p:nvSpPr>
          <p:spPr bwMode="auto">
            <a:xfrm>
              <a:off x="3114" y="235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55"/>
            <p:cNvSpPr>
              <a:spLocks noChangeShapeType="1"/>
            </p:cNvSpPr>
            <p:nvPr/>
          </p:nvSpPr>
          <p:spPr bwMode="auto">
            <a:xfrm flipH="1">
              <a:off x="2826" y="263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Rectangle 56"/>
            <p:cNvSpPr>
              <a:spLocks noChangeArrowheads="1"/>
            </p:cNvSpPr>
            <p:nvPr/>
          </p:nvSpPr>
          <p:spPr bwMode="auto">
            <a:xfrm>
              <a:off x="2847" y="305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3	7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2	6</a:t>
              </a:r>
            </a:p>
          </p:txBody>
        </p:sp>
        <p:sp>
          <p:nvSpPr>
            <p:cNvPr id="55317" name="Rectangle 57"/>
            <p:cNvSpPr>
              <a:spLocks noChangeArrowheads="1"/>
            </p:cNvSpPr>
            <p:nvPr/>
          </p:nvSpPr>
          <p:spPr bwMode="auto">
            <a:xfrm>
              <a:off x="3420" y="305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15	11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14	10</a:t>
              </a:r>
            </a:p>
          </p:txBody>
        </p:sp>
        <p:sp>
          <p:nvSpPr>
            <p:cNvPr id="55318" name="Rectangle 58"/>
            <p:cNvSpPr>
              <a:spLocks noChangeArrowheads="1"/>
            </p:cNvSpPr>
            <p:nvPr/>
          </p:nvSpPr>
          <p:spPr bwMode="auto">
            <a:xfrm>
              <a:off x="3408" y="292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59"/>
            <p:cNvSpPr>
              <a:spLocks noChangeShapeType="1"/>
            </p:cNvSpPr>
            <p:nvPr/>
          </p:nvSpPr>
          <p:spPr bwMode="auto">
            <a:xfrm>
              <a:off x="3690" y="293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60"/>
            <p:cNvSpPr>
              <a:spLocks noChangeShapeType="1"/>
            </p:cNvSpPr>
            <p:nvPr/>
          </p:nvSpPr>
          <p:spPr bwMode="auto">
            <a:xfrm flipH="1">
              <a:off x="3402" y="32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61"/>
            <p:cNvSpPr>
              <a:spLocks noChangeShapeType="1"/>
            </p:cNvSpPr>
            <p:nvPr/>
          </p:nvSpPr>
          <p:spPr bwMode="auto">
            <a:xfrm>
              <a:off x="3114" y="35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62"/>
            <p:cNvSpPr>
              <a:spLocks noChangeShapeType="1"/>
            </p:cNvSpPr>
            <p:nvPr/>
          </p:nvSpPr>
          <p:spPr bwMode="auto">
            <a:xfrm flipH="1">
              <a:off x="2832" y="292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Rectangle 63"/>
            <p:cNvSpPr>
              <a:spLocks noChangeArrowheads="1"/>
            </p:cNvSpPr>
            <p:nvPr/>
          </p:nvSpPr>
          <p:spPr bwMode="auto">
            <a:xfrm>
              <a:off x="2700" y="326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5324" name="Rectangle 64"/>
            <p:cNvSpPr>
              <a:spLocks noChangeArrowheads="1"/>
            </p:cNvSpPr>
            <p:nvPr/>
          </p:nvSpPr>
          <p:spPr bwMode="auto">
            <a:xfrm>
              <a:off x="3370" y="348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5325" name="Rectangle 65"/>
            <p:cNvSpPr>
              <a:spLocks noChangeArrowheads="1"/>
            </p:cNvSpPr>
            <p:nvPr/>
          </p:nvSpPr>
          <p:spPr bwMode="auto">
            <a:xfrm>
              <a:off x="2832" y="292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66"/>
            <p:cNvSpPr>
              <a:spLocks noChangeShapeType="1"/>
            </p:cNvSpPr>
            <p:nvPr/>
          </p:nvSpPr>
          <p:spPr bwMode="auto">
            <a:xfrm>
              <a:off x="3114" y="293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67"/>
            <p:cNvSpPr>
              <a:spLocks noChangeShapeType="1"/>
            </p:cNvSpPr>
            <p:nvPr/>
          </p:nvSpPr>
          <p:spPr bwMode="auto">
            <a:xfrm flipH="1">
              <a:off x="2826" y="32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3" name="Text Box 68"/>
          <p:cNvSpPr txBox="1">
            <a:spLocks noChangeArrowheads="1"/>
          </p:cNvSpPr>
          <p:nvPr/>
        </p:nvSpPr>
        <p:spPr bwMode="auto">
          <a:xfrm>
            <a:off x="6473825" y="5894388"/>
            <a:ext cx="17668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>
                <a:latin typeface="Comic Sans MS" pitchFamily="66" charset="0"/>
              </a:rPr>
              <a:t>13 = 1101= ABC’D</a:t>
            </a:r>
          </a:p>
        </p:txBody>
      </p:sp>
    </p:spTree>
    <p:extLst>
      <p:ext uri="{BB962C8B-B14F-4D97-AF65-F5344CB8AC3E}">
        <p14:creationId xmlns:p14="http://schemas.microsoft.com/office/powerpoint/2010/main" val="316744217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2 input variables, there should be 2</a:t>
            </a:r>
            <a:r>
              <a:rPr lang="en-US" i="1" baseline="30000" dirty="0"/>
              <a:t>2 </a:t>
            </a:r>
            <a:r>
              <a:rPr lang="en-US" dirty="0"/>
              <a:t>= 4 entries in the truth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different functions of 2 input variables can we make?</a:t>
            </a:r>
          </a:p>
          <a:p>
            <a:pPr marL="27432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  <p:grpSp>
        <p:nvGrpSpPr>
          <p:cNvPr id="2051" name="Group 2"/>
          <p:cNvGrpSpPr>
            <a:grpSpLocks/>
          </p:cNvGrpSpPr>
          <p:nvPr/>
        </p:nvGrpSpPr>
        <p:grpSpPr bwMode="auto">
          <a:xfrm>
            <a:off x="3352800" y="3048000"/>
            <a:ext cx="2705100" cy="627063"/>
            <a:chOff x="2083" y="1706"/>
            <a:chExt cx="1704" cy="395"/>
          </a:xfrm>
        </p:grpSpPr>
        <p:sp>
          <p:nvSpPr>
            <p:cNvPr id="2084" name="Rectangle 3"/>
            <p:cNvSpPr>
              <a:spLocks noChangeArrowheads="1"/>
            </p:cNvSpPr>
            <p:nvPr/>
          </p:nvSpPr>
          <p:spPr bwMode="auto">
            <a:xfrm>
              <a:off x="2560" y="1741"/>
              <a:ext cx="569" cy="28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Line 4"/>
            <p:cNvSpPr>
              <a:spLocks noChangeShapeType="1"/>
            </p:cNvSpPr>
            <p:nvPr/>
          </p:nvSpPr>
          <p:spPr bwMode="auto">
            <a:xfrm>
              <a:off x="3129" y="1880"/>
              <a:ext cx="2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6" name="Line 5"/>
            <p:cNvSpPr>
              <a:spLocks noChangeShapeType="1"/>
            </p:cNvSpPr>
            <p:nvPr/>
          </p:nvSpPr>
          <p:spPr bwMode="auto">
            <a:xfrm>
              <a:off x="2276" y="1809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Line 6"/>
            <p:cNvSpPr>
              <a:spLocks noChangeShapeType="1"/>
            </p:cNvSpPr>
            <p:nvPr/>
          </p:nvSpPr>
          <p:spPr bwMode="auto">
            <a:xfrm>
              <a:off x="2276" y="1951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Rectangle 7"/>
            <p:cNvSpPr>
              <a:spLocks noChangeArrowheads="1"/>
            </p:cNvSpPr>
            <p:nvPr/>
          </p:nvSpPr>
          <p:spPr bwMode="auto">
            <a:xfrm>
              <a:off x="2083" y="1706"/>
              <a:ext cx="3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1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089" name="Rectangle 8"/>
            <p:cNvSpPr>
              <a:spLocks noChangeArrowheads="1"/>
            </p:cNvSpPr>
            <p:nvPr/>
          </p:nvSpPr>
          <p:spPr bwMode="auto">
            <a:xfrm>
              <a:off x="2083" y="1848"/>
              <a:ext cx="3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1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090" name="Rectangle 9"/>
            <p:cNvSpPr>
              <a:spLocks noChangeArrowheads="1"/>
            </p:cNvSpPr>
            <p:nvPr/>
          </p:nvSpPr>
          <p:spPr bwMode="auto">
            <a:xfrm>
              <a:off x="3432" y="1769"/>
              <a:ext cx="35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1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2054" name="Rectangle 3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Possible Logic Functions</a:t>
            </a:r>
          </a:p>
        </p:txBody>
      </p:sp>
    </p:spTree>
    <p:extLst>
      <p:ext uri="{BB962C8B-B14F-4D97-AF65-F5344CB8AC3E}">
        <p14:creationId xmlns:p14="http://schemas.microsoft.com/office/powerpoint/2010/main" val="3013579457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75313" y="3800475"/>
            <a:ext cx="750887" cy="752475"/>
            <a:chOff x="3684" y="3552"/>
            <a:chExt cx="480" cy="480"/>
          </a:xfrm>
        </p:grpSpPr>
        <p:sp>
          <p:nvSpPr>
            <p:cNvPr id="56378" name="Line 3"/>
            <p:cNvSpPr>
              <a:spLocks noChangeShapeType="1"/>
            </p:cNvSpPr>
            <p:nvPr/>
          </p:nvSpPr>
          <p:spPr bwMode="auto">
            <a:xfrm flipV="1">
              <a:off x="3684" y="3827"/>
              <a:ext cx="204" cy="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9" name="Line 4"/>
            <p:cNvSpPr>
              <a:spLocks noChangeShapeType="1"/>
            </p:cNvSpPr>
            <p:nvPr/>
          </p:nvSpPr>
          <p:spPr bwMode="auto">
            <a:xfrm flipV="1">
              <a:off x="3732" y="403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0" name="Line 5"/>
            <p:cNvSpPr>
              <a:spLocks noChangeShapeType="1"/>
            </p:cNvSpPr>
            <p:nvPr/>
          </p:nvSpPr>
          <p:spPr bwMode="auto">
            <a:xfrm rot="16200000" flipV="1">
              <a:off x="3468" y="3768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Adjacencies in Karnaugh maps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Wrap from first to last column</a:t>
            </a:r>
          </a:p>
          <a:p>
            <a:pPr eaLnBrk="1" hangingPunct="1"/>
            <a:r>
              <a:rPr lang="en-US"/>
              <a:t>Wrap top row to bottom row</a:t>
            </a:r>
          </a:p>
        </p:txBody>
      </p:sp>
      <p:grpSp>
        <p:nvGrpSpPr>
          <p:cNvPr id="56325" name="Group 8"/>
          <p:cNvGrpSpPr>
            <a:grpSpLocks/>
          </p:cNvGrpSpPr>
          <p:nvPr/>
        </p:nvGrpSpPr>
        <p:grpSpPr bwMode="auto">
          <a:xfrm>
            <a:off x="1692275" y="3275013"/>
            <a:ext cx="2084388" cy="1438275"/>
            <a:chOff x="1056" y="2304"/>
            <a:chExt cx="1332" cy="918"/>
          </a:xfrm>
        </p:grpSpPr>
        <p:sp>
          <p:nvSpPr>
            <p:cNvPr id="56364" name="Rectangle 9"/>
            <p:cNvSpPr>
              <a:spLocks noChangeArrowheads="1"/>
            </p:cNvSpPr>
            <p:nvPr/>
          </p:nvSpPr>
          <p:spPr bwMode="auto">
            <a:xfrm>
              <a:off x="1248" y="2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000	010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001	011</a:t>
              </a:r>
            </a:p>
          </p:txBody>
        </p:sp>
        <p:sp>
          <p:nvSpPr>
            <p:cNvPr id="56365" name="Rectangle 10"/>
            <p:cNvSpPr>
              <a:spLocks noChangeArrowheads="1"/>
            </p:cNvSpPr>
            <p:nvPr/>
          </p:nvSpPr>
          <p:spPr bwMode="auto">
            <a:xfrm>
              <a:off x="1824" y="2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110	100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111	101</a:t>
              </a:r>
            </a:p>
          </p:txBody>
        </p:sp>
        <p:sp>
          <p:nvSpPr>
            <p:cNvPr id="56366" name="Rectangle 11"/>
            <p:cNvSpPr>
              <a:spLocks noChangeArrowheads="1"/>
            </p:cNvSpPr>
            <p:nvPr/>
          </p:nvSpPr>
          <p:spPr bwMode="auto">
            <a:xfrm>
              <a:off x="1764" y="24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7" name="Line 12"/>
            <p:cNvSpPr>
              <a:spLocks noChangeShapeType="1"/>
            </p:cNvSpPr>
            <p:nvPr/>
          </p:nvSpPr>
          <p:spPr bwMode="auto">
            <a:xfrm>
              <a:off x="2046" y="24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8" name="Line 13"/>
            <p:cNvSpPr>
              <a:spLocks noChangeShapeType="1"/>
            </p:cNvSpPr>
            <p:nvPr/>
          </p:nvSpPr>
          <p:spPr bwMode="auto">
            <a:xfrm flipH="1">
              <a:off x="1758" y="27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9" name="Line 14"/>
            <p:cNvSpPr>
              <a:spLocks noChangeShapeType="1"/>
            </p:cNvSpPr>
            <p:nvPr/>
          </p:nvSpPr>
          <p:spPr bwMode="auto">
            <a:xfrm>
              <a:off x="1764" y="24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0" name="Line 15"/>
            <p:cNvSpPr>
              <a:spLocks noChangeShapeType="1"/>
            </p:cNvSpPr>
            <p:nvPr/>
          </p:nvSpPr>
          <p:spPr bwMode="auto">
            <a:xfrm>
              <a:off x="1470" y="30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1" name="Line 16"/>
            <p:cNvSpPr>
              <a:spLocks noChangeShapeType="1"/>
            </p:cNvSpPr>
            <p:nvPr/>
          </p:nvSpPr>
          <p:spPr bwMode="auto">
            <a:xfrm flipH="1">
              <a:off x="1188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2" name="Rectangle 17"/>
            <p:cNvSpPr>
              <a:spLocks noChangeArrowheads="1"/>
            </p:cNvSpPr>
            <p:nvPr/>
          </p:nvSpPr>
          <p:spPr bwMode="auto">
            <a:xfrm>
              <a:off x="1056" y="278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6373" name="Rectangle 18"/>
            <p:cNvSpPr>
              <a:spLocks noChangeArrowheads="1"/>
            </p:cNvSpPr>
            <p:nvPr/>
          </p:nvSpPr>
          <p:spPr bwMode="auto">
            <a:xfrm>
              <a:off x="1726" y="301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6374" name="Rectangle 19"/>
            <p:cNvSpPr>
              <a:spLocks noChangeArrowheads="1"/>
            </p:cNvSpPr>
            <p:nvPr/>
          </p:nvSpPr>
          <p:spPr bwMode="auto">
            <a:xfrm>
              <a:off x="2020" y="2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6375" name="Rectangle 20"/>
            <p:cNvSpPr>
              <a:spLocks noChangeArrowheads="1"/>
            </p:cNvSpPr>
            <p:nvPr/>
          </p:nvSpPr>
          <p:spPr bwMode="auto">
            <a:xfrm>
              <a:off x="1188" y="24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6" name="Line 21"/>
            <p:cNvSpPr>
              <a:spLocks noChangeShapeType="1"/>
            </p:cNvSpPr>
            <p:nvPr/>
          </p:nvSpPr>
          <p:spPr bwMode="auto">
            <a:xfrm>
              <a:off x="1470" y="24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7" name="Line 22"/>
            <p:cNvSpPr>
              <a:spLocks noChangeShapeType="1"/>
            </p:cNvSpPr>
            <p:nvPr/>
          </p:nvSpPr>
          <p:spPr bwMode="auto">
            <a:xfrm flipH="1">
              <a:off x="1182" y="27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6" name="Rectangle 23"/>
          <p:cNvSpPr>
            <a:spLocks noChangeArrowheads="1"/>
          </p:cNvSpPr>
          <p:nvPr/>
        </p:nvSpPr>
        <p:spPr bwMode="auto">
          <a:xfrm>
            <a:off x="5946775" y="4556125"/>
            <a:ext cx="5762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6327" name="Rectangle 24"/>
          <p:cNvSpPr>
            <a:spLocks noChangeArrowheads="1"/>
          </p:cNvSpPr>
          <p:nvPr/>
        </p:nvSpPr>
        <p:spPr bwMode="auto">
          <a:xfrm>
            <a:off x="5446713" y="4002088"/>
            <a:ext cx="5762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6328" name="Rectangle 25"/>
          <p:cNvSpPr>
            <a:spLocks noChangeArrowheads="1"/>
          </p:cNvSpPr>
          <p:nvPr/>
        </p:nvSpPr>
        <p:spPr bwMode="auto">
          <a:xfrm>
            <a:off x="5711825" y="4102100"/>
            <a:ext cx="5524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56329" name="Rectangle 26"/>
          <p:cNvSpPr>
            <a:spLocks noChangeArrowheads="1"/>
          </p:cNvSpPr>
          <p:nvPr/>
        </p:nvSpPr>
        <p:spPr bwMode="auto">
          <a:xfrm>
            <a:off x="5186363" y="4502150"/>
            <a:ext cx="8016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000</a:t>
            </a:r>
          </a:p>
        </p:txBody>
      </p:sp>
      <p:sp>
        <p:nvSpPr>
          <p:cNvPr id="56330" name="Rectangle 27"/>
          <p:cNvSpPr>
            <a:spLocks noChangeArrowheads="1"/>
          </p:cNvSpPr>
          <p:nvPr/>
        </p:nvSpPr>
        <p:spPr bwMode="auto">
          <a:xfrm>
            <a:off x="6953250" y="3124200"/>
            <a:ext cx="8001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111</a:t>
            </a:r>
          </a:p>
        </p:txBody>
      </p:sp>
      <p:sp>
        <p:nvSpPr>
          <p:cNvPr id="56331" name="Rectangle 28"/>
          <p:cNvSpPr>
            <a:spLocks noChangeArrowheads="1"/>
          </p:cNvSpPr>
          <p:nvPr/>
        </p:nvSpPr>
        <p:spPr bwMode="auto">
          <a:xfrm>
            <a:off x="6958013" y="4092575"/>
            <a:ext cx="714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101</a:t>
            </a:r>
          </a:p>
        </p:txBody>
      </p:sp>
      <p:sp>
        <p:nvSpPr>
          <p:cNvPr id="56332" name="Line 29"/>
          <p:cNvSpPr>
            <a:spLocks noChangeShapeType="1"/>
          </p:cNvSpPr>
          <p:nvPr/>
        </p:nvSpPr>
        <p:spPr bwMode="auto">
          <a:xfrm flipV="1">
            <a:off x="6483350" y="4167188"/>
            <a:ext cx="37465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30"/>
          <p:cNvSpPr>
            <a:spLocks noChangeShapeType="1"/>
          </p:cNvSpPr>
          <p:nvPr/>
        </p:nvSpPr>
        <p:spPr bwMode="auto">
          <a:xfrm flipV="1">
            <a:off x="5656263" y="4232275"/>
            <a:ext cx="3190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31"/>
          <p:cNvSpPr>
            <a:spLocks noChangeShapeType="1"/>
          </p:cNvSpPr>
          <p:nvPr/>
        </p:nvSpPr>
        <p:spPr bwMode="auto">
          <a:xfrm flipV="1">
            <a:off x="5656263" y="3340100"/>
            <a:ext cx="376237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32"/>
          <p:cNvSpPr>
            <a:spLocks noChangeShapeType="1"/>
          </p:cNvSpPr>
          <p:nvPr/>
        </p:nvSpPr>
        <p:spPr bwMode="auto">
          <a:xfrm flipV="1">
            <a:off x="6483350" y="3340100"/>
            <a:ext cx="37465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33"/>
          <p:cNvSpPr>
            <a:spLocks noChangeShapeType="1"/>
          </p:cNvSpPr>
          <p:nvPr/>
        </p:nvSpPr>
        <p:spPr bwMode="auto">
          <a:xfrm flipV="1">
            <a:off x="5730875" y="4552950"/>
            <a:ext cx="676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Oval 34"/>
          <p:cNvSpPr>
            <a:spLocks noChangeArrowheads="1"/>
          </p:cNvSpPr>
          <p:nvPr/>
        </p:nvSpPr>
        <p:spPr bwMode="auto">
          <a:xfrm>
            <a:off x="5581650" y="4468813"/>
            <a:ext cx="149225" cy="15081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35"/>
          <p:cNvSpPr>
            <a:spLocks noChangeArrowheads="1"/>
          </p:cNvSpPr>
          <p:nvPr/>
        </p:nvSpPr>
        <p:spPr bwMode="auto">
          <a:xfrm>
            <a:off x="6407150" y="4468813"/>
            <a:ext cx="150813" cy="15081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36"/>
          <p:cNvSpPr>
            <a:spLocks noChangeShapeType="1"/>
          </p:cNvSpPr>
          <p:nvPr/>
        </p:nvSpPr>
        <p:spPr bwMode="auto">
          <a:xfrm rot="16200000" flipV="1">
            <a:off x="5317331" y="4139407"/>
            <a:ext cx="6778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Oval 37"/>
          <p:cNvSpPr>
            <a:spLocks noChangeArrowheads="1"/>
          </p:cNvSpPr>
          <p:nvPr/>
        </p:nvSpPr>
        <p:spPr bwMode="auto">
          <a:xfrm rot="-5400000">
            <a:off x="5579269" y="4468019"/>
            <a:ext cx="150813" cy="1492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Oval 38"/>
          <p:cNvSpPr>
            <a:spLocks noChangeArrowheads="1"/>
          </p:cNvSpPr>
          <p:nvPr/>
        </p:nvSpPr>
        <p:spPr bwMode="auto">
          <a:xfrm rot="-5400000">
            <a:off x="5580063" y="3640138"/>
            <a:ext cx="149225" cy="1492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Oval 39"/>
          <p:cNvSpPr>
            <a:spLocks noChangeArrowheads="1"/>
          </p:cNvSpPr>
          <p:nvPr/>
        </p:nvSpPr>
        <p:spPr bwMode="auto">
          <a:xfrm>
            <a:off x="6407150" y="3641725"/>
            <a:ext cx="150813" cy="149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40"/>
          <p:cNvSpPr>
            <a:spLocks noChangeShapeType="1"/>
          </p:cNvSpPr>
          <p:nvPr/>
        </p:nvSpPr>
        <p:spPr bwMode="auto">
          <a:xfrm>
            <a:off x="5730875" y="3716338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41"/>
          <p:cNvSpPr>
            <a:spLocks noChangeShapeType="1"/>
          </p:cNvSpPr>
          <p:nvPr/>
        </p:nvSpPr>
        <p:spPr bwMode="auto">
          <a:xfrm>
            <a:off x="6483350" y="3790950"/>
            <a:ext cx="0" cy="677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42"/>
          <p:cNvSpPr>
            <a:spLocks noChangeShapeType="1"/>
          </p:cNvSpPr>
          <p:nvPr/>
        </p:nvSpPr>
        <p:spPr bwMode="auto">
          <a:xfrm flipV="1">
            <a:off x="6107113" y="4167188"/>
            <a:ext cx="676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Oval 43"/>
          <p:cNvSpPr>
            <a:spLocks noChangeArrowheads="1"/>
          </p:cNvSpPr>
          <p:nvPr/>
        </p:nvSpPr>
        <p:spPr bwMode="auto">
          <a:xfrm>
            <a:off x="5956300" y="4092575"/>
            <a:ext cx="150813" cy="1508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Oval 44"/>
          <p:cNvSpPr>
            <a:spLocks noChangeArrowheads="1"/>
          </p:cNvSpPr>
          <p:nvPr/>
        </p:nvSpPr>
        <p:spPr bwMode="auto">
          <a:xfrm>
            <a:off x="6783388" y="4092575"/>
            <a:ext cx="150812" cy="1508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Line 45"/>
          <p:cNvSpPr>
            <a:spLocks noChangeShapeType="1"/>
          </p:cNvSpPr>
          <p:nvPr/>
        </p:nvSpPr>
        <p:spPr bwMode="auto">
          <a:xfrm rot="16200000" flipV="1">
            <a:off x="5693569" y="3753644"/>
            <a:ext cx="6778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Oval 46"/>
          <p:cNvSpPr>
            <a:spLocks noChangeArrowheads="1"/>
          </p:cNvSpPr>
          <p:nvPr/>
        </p:nvSpPr>
        <p:spPr bwMode="auto">
          <a:xfrm rot="-5400000">
            <a:off x="5954713" y="4090988"/>
            <a:ext cx="150812" cy="15081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47"/>
          <p:cNvSpPr>
            <a:spLocks noChangeArrowheads="1"/>
          </p:cNvSpPr>
          <p:nvPr/>
        </p:nvSpPr>
        <p:spPr bwMode="auto">
          <a:xfrm rot="-5400000">
            <a:off x="5955506" y="3263107"/>
            <a:ext cx="149225" cy="15081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Oval 48"/>
          <p:cNvSpPr>
            <a:spLocks noChangeArrowheads="1"/>
          </p:cNvSpPr>
          <p:nvPr/>
        </p:nvSpPr>
        <p:spPr bwMode="auto">
          <a:xfrm>
            <a:off x="6783388" y="3265488"/>
            <a:ext cx="150812" cy="149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Line 49"/>
          <p:cNvSpPr>
            <a:spLocks noChangeShapeType="1"/>
          </p:cNvSpPr>
          <p:nvPr/>
        </p:nvSpPr>
        <p:spPr bwMode="auto">
          <a:xfrm>
            <a:off x="6107113" y="3340100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Line 50"/>
          <p:cNvSpPr>
            <a:spLocks noChangeShapeType="1"/>
          </p:cNvSpPr>
          <p:nvPr/>
        </p:nvSpPr>
        <p:spPr bwMode="auto">
          <a:xfrm>
            <a:off x="6858000" y="3414713"/>
            <a:ext cx="0" cy="677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Rectangle 51"/>
          <p:cNvSpPr>
            <a:spLocks noChangeArrowheads="1"/>
          </p:cNvSpPr>
          <p:nvPr/>
        </p:nvSpPr>
        <p:spPr bwMode="auto">
          <a:xfrm>
            <a:off x="6613525" y="4478338"/>
            <a:ext cx="714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100</a:t>
            </a:r>
          </a:p>
        </p:txBody>
      </p:sp>
      <p:sp>
        <p:nvSpPr>
          <p:cNvPr id="56355" name="Rectangle 52"/>
          <p:cNvSpPr>
            <a:spLocks noChangeArrowheads="1"/>
          </p:cNvSpPr>
          <p:nvPr/>
        </p:nvSpPr>
        <p:spPr bwMode="auto">
          <a:xfrm>
            <a:off x="6088063" y="3925888"/>
            <a:ext cx="7143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001</a:t>
            </a:r>
          </a:p>
        </p:txBody>
      </p:sp>
      <p:sp>
        <p:nvSpPr>
          <p:cNvPr id="56356" name="Rectangle 53"/>
          <p:cNvSpPr>
            <a:spLocks noChangeArrowheads="1"/>
          </p:cNvSpPr>
          <p:nvPr/>
        </p:nvSpPr>
        <p:spPr bwMode="auto">
          <a:xfrm>
            <a:off x="5111750" y="3575050"/>
            <a:ext cx="7127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010</a:t>
            </a:r>
          </a:p>
        </p:txBody>
      </p:sp>
      <p:sp>
        <p:nvSpPr>
          <p:cNvPr id="56357" name="Rectangle 54"/>
          <p:cNvSpPr>
            <a:spLocks noChangeArrowheads="1"/>
          </p:cNvSpPr>
          <p:nvPr/>
        </p:nvSpPr>
        <p:spPr bwMode="auto">
          <a:xfrm>
            <a:off x="5486400" y="3124200"/>
            <a:ext cx="714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011</a:t>
            </a:r>
          </a:p>
        </p:txBody>
      </p:sp>
      <p:sp>
        <p:nvSpPr>
          <p:cNvPr id="56358" name="Rectangle 55"/>
          <p:cNvSpPr>
            <a:spLocks noChangeArrowheads="1"/>
          </p:cNvSpPr>
          <p:nvPr/>
        </p:nvSpPr>
        <p:spPr bwMode="auto">
          <a:xfrm>
            <a:off x="6162675" y="3424238"/>
            <a:ext cx="7143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110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841500" y="3424238"/>
            <a:ext cx="601663" cy="601662"/>
            <a:chOff x="1152" y="2400"/>
            <a:chExt cx="384" cy="384"/>
          </a:xfrm>
        </p:grpSpPr>
        <p:sp>
          <p:nvSpPr>
            <p:cNvPr id="56360" name="Line 57"/>
            <p:cNvSpPr>
              <a:spLocks noChangeShapeType="1"/>
            </p:cNvSpPr>
            <p:nvPr/>
          </p:nvSpPr>
          <p:spPr bwMode="auto">
            <a:xfrm>
              <a:off x="1344" y="25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1" name="Line 58"/>
            <p:cNvSpPr>
              <a:spLocks noChangeShapeType="1"/>
            </p:cNvSpPr>
            <p:nvPr/>
          </p:nvSpPr>
          <p:spPr bwMode="auto">
            <a:xfrm rot="5400000">
              <a:off x="1248" y="26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2" name="Line 59"/>
            <p:cNvSpPr>
              <a:spLocks noChangeShapeType="1"/>
            </p:cNvSpPr>
            <p:nvPr/>
          </p:nvSpPr>
          <p:spPr bwMode="auto">
            <a:xfrm rot="16200000" flipV="1">
              <a:off x="1248" y="24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3" name="Line 60"/>
            <p:cNvSpPr>
              <a:spLocks noChangeShapeType="1"/>
            </p:cNvSpPr>
            <p:nvPr/>
          </p:nvSpPr>
          <p:spPr bwMode="auto">
            <a:xfrm rot="10800000" flipV="1">
              <a:off x="1152" y="25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8120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Karnaugh map examples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F =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endParaRPr lang="en-US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err="1"/>
              <a:t>Cout</a:t>
            </a:r>
            <a:r>
              <a:rPr lang="en-US" sz="2400" dirty="0"/>
              <a:t> =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br>
              <a:rPr lang="en-US" sz="2400" dirty="0"/>
            </a:br>
            <a:endParaRPr lang="en-US" sz="2400" dirty="0"/>
          </a:p>
          <a:p>
            <a:r>
              <a:rPr lang="en-US" dirty="0"/>
              <a:t>G(A,B,C) = 	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4307" y="3251151"/>
            <a:ext cx="5199755" cy="1438325"/>
            <a:chOff x="1169" y="2172"/>
            <a:chExt cx="3320" cy="918"/>
          </a:xfrm>
        </p:grpSpPr>
        <p:sp>
          <p:nvSpPr>
            <p:cNvPr id="57405" name="Line 6"/>
            <p:cNvSpPr>
              <a:spLocks noChangeShapeType="1"/>
            </p:cNvSpPr>
            <p:nvPr/>
          </p:nvSpPr>
          <p:spPr bwMode="auto">
            <a:xfrm>
              <a:off x="1169" y="2600"/>
              <a:ext cx="17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06" name="Group 7"/>
            <p:cNvGrpSpPr>
              <a:grpSpLocks/>
            </p:cNvGrpSpPr>
            <p:nvPr/>
          </p:nvGrpSpPr>
          <p:grpSpPr bwMode="auto">
            <a:xfrm>
              <a:off x="3081" y="2172"/>
              <a:ext cx="1408" cy="918"/>
              <a:chOff x="4789" y="2375"/>
              <a:chExt cx="1408" cy="918"/>
            </a:xfrm>
          </p:grpSpPr>
          <p:sp>
            <p:nvSpPr>
              <p:cNvPr id="57407" name="Rectangle 8"/>
              <p:cNvSpPr>
                <a:spLocks noChangeArrowheads="1"/>
              </p:cNvSpPr>
              <p:nvPr/>
            </p:nvSpPr>
            <p:spPr bwMode="auto">
              <a:xfrm>
                <a:off x="5091" y="2567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itchFamily="66" charset="0"/>
                  </a:rPr>
                  <a:t>0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57408" name="Rectangle 9"/>
              <p:cNvSpPr>
                <a:spLocks noChangeArrowheads="1"/>
              </p:cNvSpPr>
              <p:nvPr/>
            </p:nvSpPr>
            <p:spPr bwMode="auto">
              <a:xfrm>
                <a:off x="5677" y="2567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itchFamily="66" charset="0"/>
                  </a:rPr>
                  <a:t>1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57409" name="Rectangle 10"/>
              <p:cNvSpPr>
                <a:spLocks noChangeArrowheads="1"/>
              </p:cNvSpPr>
              <p:nvPr/>
            </p:nvSpPr>
            <p:spPr bwMode="auto">
              <a:xfrm>
                <a:off x="5567" y="2519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0" name="Line 11"/>
              <p:cNvSpPr>
                <a:spLocks noChangeShapeType="1"/>
              </p:cNvSpPr>
              <p:nvPr/>
            </p:nvSpPr>
            <p:spPr bwMode="auto">
              <a:xfrm>
                <a:off x="5849" y="2521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1" name="Line 12"/>
              <p:cNvSpPr>
                <a:spLocks noChangeShapeType="1"/>
              </p:cNvSpPr>
              <p:nvPr/>
            </p:nvSpPr>
            <p:spPr bwMode="auto">
              <a:xfrm flipH="1">
                <a:off x="5561" y="2803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2" name="Line 13"/>
              <p:cNvSpPr>
                <a:spLocks noChangeShapeType="1"/>
              </p:cNvSpPr>
              <p:nvPr/>
            </p:nvSpPr>
            <p:spPr bwMode="auto">
              <a:xfrm>
                <a:off x="5567" y="251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3" name="Line 14"/>
              <p:cNvSpPr>
                <a:spLocks noChangeShapeType="1"/>
              </p:cNvSpPr>
              <p:nvPr/>
            </p:nvSpPr>
            <p:spPr bwMode="auto">
              <a:xfrm>
                <a:off x="5273" y="309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4" name="Line 15"/>
              <p:cNvSpPr>
                <a:spLocks noChangeShapeType="1"/>
              </p:cNvSpPr>
              <p:nvPr/>
            </p:nvSpPr>
            <p:spPr bwMode="auto">
              <a:xfrm flipH="1">
                <a:off x="4991" y="280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5" name="Rectangle 16"/>
              <p:cNvSpPr>
                <a:spLocks noChangeArrowheads="1"/>
              </p:cNvSpPr>
              <p:nvPr/>
            </p:nvSpPr>
            <p:spPr bwMode="auto">
              <a:xfrm>
                <a:off x="4789" y="2857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Cin</a:t>
                </a:r>
              </a:p>
            </p:txBody>
          </p:sp>
          <p:sp>
            <p:nvSpPr>
              <p:cNvPr id="57416" name="Rectangle 17"/>
              <p:cNvSpPr>
                <a:spLocks noChangeArrowheads="1"/>
              </p:cNvSpPr>
              <p:nvPr/>
            </p:nvSpPr>
            <p:spPr bwMode="auto">
              <a:xfrm>
                <a:off x="5529" y="3085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57417" name="Rectangle 18"/>
              <p:cNvSpPr>
                <a:spLocks noChangeArrowheads="1"/>
              </p:cNvSpPr>
              <p:nvPr/>
            </p:nvSpPr>
            <p:spPr bwMode="auto">
              <a:xfrm>
                <a:off x="5823" y="2375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57418" name="Rectangle 19"/>
              <p:cNvSpPr>
                <a:spLocks noChangeArrowheads="1"/>
              </p:cNvSpPr>
              <p:nvPr/>
            </p:nvSpPr>
            <p:spPr bwMode="auto">
              <a:xfrm>
                <a:off x="4991" y="2519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9" name="Line 20"/>
              <p:cNvSpPr>
                <a:spLocks noChangeShapeType="1"/>
              </p:cNvSpPr>
              <p:nvPr/>
            </p:nvSpPr>
            <p:spPr bwMode="auto">
              <a:xfrm>
                <a:off x="5273" y="2521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0" name="Line 21"/>
              <p:cNvSpPr>
                <a:spLocks noChangeShapeType="1"/>
              </p:cNvSpPr>
              <p:nvPr/>
            </p:nvSpPr>
            <p:spPr bwMode="auto">
              <a:xfrm flipH="1">
                <a:off x="4985" y="2803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00200" y="1676400"/>
            <a:ext cx="5556250" cy="1160463"/>
            <a:chOff x="833" y="1038"/>
            <a:chExt cx="3549" cy="741"/>
          </a:xfrm>
        </p:grpSpPr>
        <p:sp>
          <p:nvSpPr>
            <p:cNvPr id="57395" name="Line 23"/>
            <p:cNvSpPr>
              <a:spLocks noChangeShapeType="1"/>
            </p:cNvSpPr>
            <p:nvPr/>
          </p:nvSpPr>
          <p:spPr bwMode="auto">
            <a:xfrm>
              <a:off x="833" y="1126"/>
              <a:ext cx="2795" cy="2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96" name="Group 24"/>
            <p:cNvGrpSpPr>
              <a:grpSpLocks/>
            </p:cNvGrpSpPr>
            <p:nvPr/>
          </p:nvGrpSpPr>
          <p:grpSpPr bwMode="auto">
            <a:xfrm>
              <a:off x="3644" y="1038"/>
              <a:ext cx="738" cy="741"/>
              <a:chOff x="4702" y="2034"/>
              <a:chExt cx="738" cy="741"/>
            </a:xfrm>
          </p:grpSpPr>
          <p:sp>
            <p:nvSpPr>
              <p:cNvPr id="57397" name="Rectangle 25"/>
              <p:cNvSpPr>
                <a:spLocks noChangeArrowheads="1"/>
              </p:cNvSpPr>
              <p:nvPr/>
            </p:nvSpPr>
            <p:spPr bwMode="auto">
              <a:xfrm>
                <a:off x="4920" y="2226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itchFamily="66" charset="0"/>
                  </a:rPr>
                  <a:t>0	0</a:t>
                </a:r>
              </a:p>
            </p:txBody>
          </p:sp>
          <p:sp>
            <p:nvSpPr>
              <p:cNvPr id="57398" name="Rectangle 26"/>
              <p:cNvSpPr>
                <a:spLocks noChangeArrowheads="1"/>
              </p:cNvSpPr>
              <p:nvPr/>
            </p:nvSpPr>
            <p:spPr bwMode="auto">
              <a:xfrm>
                <a:off x="4810" y="2178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9" name="Line 27"/>
              <p:cNvSpPr>
                <a:spLocks noChangeShapeType="1"/>
              </p:cNvSpPr>
              <p:nvPr/>
            </p:nvSpPr>
            <p:spPr bwMode="auto">
              <a:xfrm>
                <a:off x="5092" y="21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0" name="Line 28"/>
              <p:cNvSpPr>
                <a:spLocks noChangeShapeType="1"/>
              </p:cNvSpPr>
              <p:nvPr/>
            </p:nvSpPr>
            <p:spPr bwMode="auto">
              <a:xfrm flipH="1">
                <a:off x="4804" y="246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1" name="Line 29"/>
              <p:cNvSpPr>
                <a:spLocks noChangeShapeType="1"/>
              </p:cNvSpPr>
              <p:nvPr/>
            </p:nvSpPr>
            <p:spPr bwMode="auto">
              <a:xfrm>
                <a:off x="5106" y="2180"/>
                <a:ext cx="27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2" name="Line 30"/>
              <p:cNvSpPr>
                <a:spLocks noChangeShapeType="1"/>
              </p:cNvSpPr>
              <p:nvPr/>
            </p:nvSpPr>
            <p:spPr bwMode="auto">
              <a:xfrm flipH="1">
                <a:off x="4804" y="2456"/>
                <a:ext cx="0" cy="3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3" name="Rectangle 31"/>
              <p:cNvSpPr>
                <a:spLocks noChangeArrowheads="1"/>
              </p:cNvSpPr>
              <p:nvPr/>
            </p:nvSpPr>
            <p:spPr bwMode="auto">
              <a:xfrm>
                <a:off x="4702" y="2516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57404" name="Rectangle 32"/>
              <p:cNvSpPr>
                <a:spLocks noChangeArrowheads="1"/>
              </p:cNvSpPr>
              <p:nvPr/>
            </p:nvSpPr>
            <p:spPr bwMode="auto">
              <a:xfrm>
                <a:off x="5066" y="2034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</p:grp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234113" y="1978025"/>
            <a:ext cx="1611312" cy="579438"/>
            <a:chOff x="3793" y="1231"/>
            <a:chExt cx="1029" cy="369"/>
          </a:xfrm>
        </p:grpSpPr>
        <p:sp>
          <p:nvSpPr>
            <p:cNvPr id="57377" name="Text Box 51"/>
            <p:cNvSpPr txBox="1">
              <a:spLocks noChangeArrowheads="1"/>
            </p:cNvSpPr>
            <p:nvPr/>
          </p:nvSpPr>
          <p:spPr bwMode="auto">
            <a:xfrm>
              <a:off x="4589" y="1369"/>
              <a:ext cx="2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B’</a:t>
              </a:r>
            </a:p>
          </p:txBody>
        </p:sp>
        <p:sp>
          <p:nvSpPr>
            <p:cNvPr id="57378" name="Oval 52"/>
            <p:cNvSpPr>
              <a:spLocks noChangeArrowheads="1"/>
            </p:cNvSpPr>
            <p:nvPr/>
          </p:nvSpPr>
          <p:spPr bwMode="auto">
            <a:xfrm>
              <a:off x="3793" y="1231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172200" y="3406775"/>
            <a:ext cx="1574800" cy="836613"/>
            <a:chOff x="3909" y="2288"/>
            <a:chExt cx="960" cy="534"/>
          </a:xfrm>
        </p:grpSpPr>
        <p:sp>
          <p:nvSpPr>
            <p:cNvPr id="57375" name="Text Box 54"/>
            <p:cNvSpPr txBox="1">
              <a:spLocks noChangeArrowheads="1"/>
            </p:cNvSpPr>
            <p:nvPr/>
          </p:nvSpPr>
          <p:spPr bwMode="auto">
            <a:xfrm>
              <a:off x="4570" y="2288"/>
              <a:ext cx="2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AB</a:t>
              </a:r>
            </a:p>
          </p:txBody>
        </p:sp>
        <p:sp>
          <p:nvSpPr>
            <p:cNvPr id="57376" name="Oval 55"/>
            <p:cNvSpPr>
              <a:spLocks noChangeArrowheads="1"/>
            </p:cNvSpPr>
            <p:nvPr/>
          </p:nvSpPr>
          <p:spPr bwMode="auto">
            <a:xfrm>
              <a:off x="3909" y="2344"/>
              <a:ext cx="193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6172200" y="3406775"/>
            <a:ext cx="2279650" cy="852488"/>
            <a:chOff x="3880" y="2288"/>
            <a:chExt cx="1456" cy="544"/>
          </a:xfrm>
        </p:grpSpPr>
        <p:sp>
          <p:nvSpPr>
            <p:cNvPr id="57369" name="Oval 63"/>
            <p:cNvSpPr>
              <a:spLocks noChangeArrowheads="1"/>
            </p:cNvSpPr>
            <p:nvPr/>
          </p:nvSpPr>
          <p:spPr bwMode="auto">
            <a:xfrm>
              <a:off x="3880" y="263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Text Box 64"/>
            <p:cNvSpPr txBox="1">
              <a:spLocks noChangeArrowheads="1"/>
            </p:cNvSpPr>
            <p:nvPr/>
          </p:nvSpPr>
          <p:spPr bwMode="auto">
            <a:xfrm>
              <a:off x="4752" y="2288"/>
              <a:ext cx="58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 + ACin</a:t>
              </a: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5767388" y="3406775"/>
            <a:ext cx="3376612" cy="860425"/>
            <a:chOff x="3599" y="2288"/>
            <a:chExt cx="2157" cy="549"/>
          </a:xfrm>
        </p:grpSpPr>
        <p:sp>
          <p:nvSpPr>
            <p:cNvPr id="57367" name="Oval 66"/>
            <p:cNvSpPr>
              <a:spLocks noChangeArrowheads="1"/>
            </p:cNvSpPr>
            <p:nvPr/>
          </p:nvSpPr>
          <p:spPr bwMode="auto">
            <a:xfrm>
              <a:off x="3599" y="2644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Text Box 67"/>
            <p:cNvSpPr txBox="1">
              <a:spLocks noChangeArrowheads="1"/>
            </p:cNvSpPr>
            <p:nvPr/>
          </p:nvSpPr>
          <p:spPr bwMode="auto">
            <a:xfrm>
              <a:off x="5230" y="2288"/>
              <a:ext cx="52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+ BCin</a:t>
              </a:r>
            </a:p>
          </p:txBody>
        </p:sp>
      </p:grp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5226286" y="4929163"/>
            <a:ext cx="2125663" cy="1438275"/>
            <a:chOff x="4168" y="1704"/>
            <a:chExt cx="1358" cy="918"/>
          </a:xfrm>
        </p:grpSpPr>
        <p:sp>
          <p:nvSpPr>
            <p:cNvPr id="79" name="Rectangle 8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AutoShape 54"/>
          <p:cNvSpPr>
            <a:spLocks noChangeArrowheads="1"/>
          </p:cNvSpPr>
          <p:nvPr/>
        </p:nvSpPr>
        <p:spPr bwMode="auto">
          <a:xfrm>
            <a:off x="6415906" y="5206867"/>
            <a:ext cx="811102" cy="77946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53"/>
          <p:cNvSpPr>
            <a:spLocks noChangeArrowheads="1"/>
          </p:cNvSpPr>
          <p:nvPr/>
        </p:nvSpPr>
        <p:spPr bwMode="auto">
          <a:xfrm>
            <a:off x="7727618" y="5490253"/>
            <a:ext cx="476013" cy="38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827651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Definition of terms for two-level simplification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/>
              <a:t>Implicant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Single element of ON-set or DC-set or any group of these elements that can be combined to form a </a:t>
            </a:r>
            <a:r>
              <a:rPr lang="en-US" sz="2000" dirty="0" err="1"/>
              <a:t>subcube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Prime </a:t>
            </a:r>
            <a:r>
              <a:rPr lang="en-US" sz="2000" dirty="0" err="1"/>
              <a:t>implicant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Implicant</a:t>
            </a:r>
            <a:r>
              <a:rPr lang="en-US" sz="2000" dirty="0"/>
              <a:t> that can't be combined with another to form a larger </a:t>
            </a:r>
            <a:r>
              <a:rPr lang="en-US" sz="2000" dirty="0" err="1"/>
              <a:t>subcube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Essential prime </a:t>
            </a:r>
            <a:r>
              <a:rPr lang="en-US" sz="2000" dirty="0" err="1"/>
              <a:t>implicant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Prime </a:t>
            </a:r>
            <a:r>
              <a:rPr lang="en-US" sz="2000" dirty="0" err="1"/>
              <a:t>implicant</a:t>
            </a:r>
            <a:r>
              <a:rPr lang="en-US" sz="2000" dirty="0"/>
              <a:t> is essential if it alone covers an element of ON-set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Will participate in ALL possible covers of the ON-set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DC-set used to form prime </a:t>
            </a:r>
            <a:r>
              <a:rPr lang="en-US" sz="2000" dirty="0" err="1"/>
              <a:t>implicants</a:t>
            </a:r>
            <a:r>
              <a:rPr lang="en-US" sz="2000" dirty="0"/>
              <a:t> but not to make </a:t>
            </a:r>
            <a:r>
              <a:rPr lang="en-US" sz="2000" dirty="0" err="1"/>
              <a:t>implicant</a:t>
            </a:r>
            <a:r>
              <a:rPr lang="en-US" sz="2000" dirty="0"/>
              <a:t> essential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Objective: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Grow </a:t>
            </a:r>
            <a:r>
              <a:rPr lang="en-US" sz="2000" dirty="0" err="1"/>
              <a:t>implicant</a:t>
            </a:r>
            <a:r>
              <a:rPr lang="en-US" sz="2000" dirty="0"/>
              <a:t> into prime </a:t>
            </a:r>
            <a:r>
              <a:rPr lang="en-US" sz="2000" dirty="0" err="1"/>
              <a:t>implicants</a:t>
            </a:r>
            <a:r>
              <a:rPr lang="en-US" sz="2000" dirty="0"/>
              <a:t> (minimize literals per term)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Cover the ON-set with as few prime </a:t>
            </a:r>
            <a:r>
              <a:rPr lang="en-US" sz="2000" dirty="0" err="1"/>
              <a:t>implicants</a:t>
            </a:r>
            <a:r>
              <a:rPr lang="en-US" sz="2000" dirty="0"/>
              <a:t> as possible</a:t>
            </a:r>
            <a:br>
              <a:rPr lang="en-US" sz="2000" dirty="0"/>
            </a:br>
            <a:r>
              <a:rPr lang="en-US" sz="2000" dirty="0"/>
              <a:t>(minimize number of product terms)</a:t>
            </a:r>
          </a:p>
        </p:txBody>
      </p:sp>
    </p:spTree>
    <p:extLst>
      <p:ext uri="{BB962C8B-B14F-4D97-AF65-F5344CB8AC3E}">
        <p14:creationId xmlns:p14="http://schemas.microsoft.com/office/powerpoint/2010/main" val="4269240377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95338" y="1651000"/>
            <a:ext cx="2301875" cy="1689100"/>
            <a:chOff x="471" y="1159"/>
            <a:chExt cx="1471" cy="1078"/>
          </a:xfrm>
        </p:grpSpPr>
        <p:grpSp>
          <p:nvGrpSpPr>
            <p:cNvPr id="70734" name="Group 3"/>
            <p:cNvGrpSpPr>
              <a:grpSpLocks/>
            </p:cNvGrpSpPr>
            <p:nvPr/>
          </p:nvGrpSpPr>
          <p:grpSpPr bwMode="auto">
            <a:xfrm flipH="1">
              <a:off x="471" y="1704"/>
              <a:ext cx="417" cy="284"/>
              <a:chOff x="5104" y="1719"/>
              <a:chExt cx="417" cy="284"/>
            </a:xfrm>
          </p:grpSpPr>
          <p:sp>
            <p:nvSpPr>
              <p:cNvPr id="70744" name="AutoShape 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5" name="Rectangle 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735" name="Group 6"/>
            <p:cNvGrpSpPr>
              <a:grpSpLocks/>
            </p:cNvGrpSpPr>
            <p:nvPr/>
          </p:nvGrpSpPr>
          <p:grpSpPr bwMode="auto">
            <a:xfrm>
              <a:off x="1525" y="1708"/>
              <a:ext cx="417" cy="284"/>
              <a:chOff x="5104" y="1719"/>
              <a:chExt cx="417" cy="284"/>
            </a:xfrm>
          </p:grpSpPr>
          <p:sp>
            <p:nvSpPr>
              <p:cNvPr id="70742" name="AutoShape 7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3" name="Rectangle 8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736" name="Group 9"/>
            <p:cNvGrpSpPr>
              <a:grpSpLocks/>
            </p:cNvGrpSpPr>
            <p:nvPr/>
          </p:nvGrpSpPr>
          <p:grpSpPr bwMode="auto">
            <a:xfrm>
              <a:off x="671" y="1159"/>
              <a:ext cx="1078" cy="1078"/>
              <a:chOff x="671" y="1159"/>
              <a:chExt cx="1078" cy="1078"/>
            </a:xfrm>
          </p:grpSpPr>
          <p:sp>
            <p:nvSpPr>
              <p:cNvPr id="70737" name="AutoShape 10"/>
              <p:cNvSpPr>
                <a:spLocks noChangeArrowheads="1"/>
              </p:cNvSpPr>
              <p:nvPr/>
            </p:nvSpPr>
            <p:spPr bwMode="auto">
              <a:xfrm>
                <a:off x="1251" y="1729"/>
                <a:ext cx="498" cy="50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8" name="AutoShape 11"/>
              <p:cNvSpPr>
                <a:spLocks noChangeArrowheads="1"/>
              </p:cNvSpPr>
              <p:nvPr/>
            </p:nvSpPr>
            <p:spPr bwMode="auto">
              <a:xfrm>
                <a:off x="1251" y="1159"/>
                <a:ext cx="203" cy="106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39" name="AutoShape 12"/>
              <p:cNvSpPr>
                <a:spLocks noChangeArrowheads="1"/>
              </p:cNvSpPr>
              <p:nvPr/>
            </p:nvSpPr>
            <p:spPr bwMode="auto">
              <a:xfrm>
                <a:off x="671" y="1444"/>
                <a:ext cx="488" cy="203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0" name="AutoShape 13"/>
              <p:cNvSpPr>
                <a:spLocks noChangeArrowheads="1"/>
              </p:cNvSpPr>
              <p:nvPr/>
            </p:nvSpPr>
            <p:spPr bwMode="auto">
              <a:xfrm>
                <a:off x="956" y="1171"/>
                <a:ext cx="478" cy="46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41" name="AutoShape 14"/>
              <p:cNvSpPr>
                <a:spLocks noChangeArrowheads="1"/>
              </p:cNvSpPr>
              <p:nvPr/>
            </p:nvSpPr>
            <p:spPr bwMode="auto">
              <a:xfrm>
                <a:off x="702" y="1474"/>
                <a:ext cx="162" cy="47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62000" y="1371600"/>
            <a:ext cx="2736850" cy="2335213"/>
            <a:chOff x="4834" y="981"/>
            <a:chExt cx="1748" cy="1490"/>
          </a:xfrm>
        </p:grpSpPr>
        <p:sp>
          <p:nvSpPr>
            <p:cNvPr id="70710" name="Rectangle 16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70711" name="Rectangle 17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70712" name="Rectangle 18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3" name="Line 19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4" name="Line 20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5" name="Line 21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6" name="Line 22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7" name="Rectangle 23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70718" name="Rectangle 24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70719" name="Rectangle 25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0" name="Line 26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1" name="Line 27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2" name="Rectangle 28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70723" name="Rectangle 29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70724" name="Rectangle 30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5" name="Line 31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6" name="Line 32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7" name="Line 33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8" name="Line 34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9" name="Rectangle 35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0730" name="Rectangle 36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1" name="Line 37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2" name="Line 38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3" name="Text Box 39"/>
            <p:cNvSpPr txBox="1">
              <a:spLocks noChangeArrowheads="1"/>
            </p:cNvSpPr>
            <p:nvPr/>
          </p:nvSpPr>
          <p:spPr bwMode="auto">
            <a:xfrm>
              <a:off x="4834" y="1893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055688" y="4148138"/>
            <a:ext cx="4841875" cy="687387"/>
            <a:chOff x="638" y="2752"/>
            <a:chExt cx="3092" cy="439"/>
          </a:xfrm>
        </p:grpSpPr>
        <p:sp>
          <p:nvSpPr>
            <p:cNvPr id="70708" name="Rectangle 41"/>
            <p:cNvSpPr>
              <a:spLocks noChangeArrowheads="1"/>
            </p:cNvSpPr>
            <p:nvPr/>
          </p:nvSpPr>
          <p:spPr bwMode="auto">
            <a:xfrm>
              <a:off x="638" y="2752"/>
              <a:ext cx="2816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563"/>
                </a:lnSpc>
                <a:spcBef>
                  <a:spcPts val="10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5 prime implicants: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	BD, ABC</a:t>
              </a:r>
              <a:r>
                <a:rPr lang="en-US" sz="1800" b="1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, ACD, A</a:t>
              </a:r>
              <a:r>
                <a:rPr lang="en-US" sz="1800" b="1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BC, A</a:t>
              </a:r>
              <a:r>
                <a:rPr lang="en-US" sz="1800" b="1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sz="1800" b="1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endParaRPr lang="en-US" sz="18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0709" name="Line 42"/>
            <p:cNvSpPr>
              <a:spLocks noChangeShapeType="1"/>
            </p:cNvSpPr>
            <p:nvPr/>
          </p:nvSpPr>
          <p:spPr bwMode="auto">
            <a:xfrm>
              <a:off x="3026" y="3092"/>
              <a:ext cx="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1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Examples to illustrate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978525" y="3913188"/>
            <a:ext cx="2736850" cy="2335212"/>
            <a:chOff x="4834" y="981"/>
            <a:chExt cx="1748" cy="1490"/>
          </a:xfrm>
        </p:grpSpPr>
        <p:sp>
          <p:nvSpPr>
            <p:cNvPr id="70684" name="Rectangle 45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70685" name="Rectangle 46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70686" name="Rectangle 47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7" name="Line 48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8" name="Line 49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9" name="Line 50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0" name="Line 51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1" name="Rectangle 52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70692" name="Rectangle 53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70693" name="Rectangle 54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4" name="Line 55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5" name="Line 56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" name="Rectangle 57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70697" name="Rectangle 58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70698" name="Rectangle 59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9" name="Line 60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0" name="Line 61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1" name="Line 62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2" name="Line 63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3" name="Rectangle 64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0704" name="Rectangle 65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5" name="Line 66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6" name="Line 67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7" name="Text Box 68"/>
            <p:cNvSpPr txBox="1">
              <a:spLocks noChangeArrowheads="1"/>
            </p:cNvSpPr>
            <p:nvPr/>
          </p:nvSpPr>
          <p:spPr bwMode="auto">
            <a:xfrm>
              <a:off x="4834" y="1893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3236913" y="1530350"/>
            <a:ext cx="5372100" cy="830263"/>
            <a:chOff x="2031" y="1082"/>
            <a:chExt cx="3431" cy="530"/>
          </a:xfrm>
        </p:grpSpPr>
        <p:sp>
          <p:nvSpPr>
            <p:cNvPr id="70682" name="Rectangle 70"/>
            <p:cNvSpPr>
              <a:spLocks noChangeArrowheads="1"/>
            </p:cNvSpPr>
            <p:nvPr/>
          </p:nvSpPr>
          <p:spPr bwMode="auto">
            <a:xfrm>
              <a:off x="2646" y="1082"/>
              <a:ext cx="2816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563"/>
                </a:lnSpc>
                <a:spcBef>
                  <a:spcPts val="10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6 prime </a:t>
              </a:r>
              <a:r>
                <a:rPr lang="en-US" sz="1800" dirty="0" err="1">
                  <a:solidFill>
                    <a:srgbClr val="000000"/>
                  </a:solidFill>
                  <a:latin typeface="Comic Sans MS" pitchFamily="66" charset="0"/>
                </a:rPr>
                <a:t>implicants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:</a:t>
              </a:r>
              <a:b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	A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D, BC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, AC, A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D, AB, B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'</a:t>
              </a: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CD</a:t>
              </a:r>
              <a:b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</a:b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0683" name="Line 71"/>
            <p:cNvSpPr>
              <a:spLocks noChangeShapeType="1"/>
            </p:cNvSpPr>
            <p:nvPr/>
          </p:nvSpPr>
          <p:spPr bwMode="auto">
            <a:xfrm flipH="1">
              <a:off x="2031" y="1422"/>
              <a:ext cx="827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344" name="Rectangle 72"/>
          <p:cNvSpPr>
            <a:spLocks noChangeArrowheads="1"/>
          </p:cNvSpPr>
          <p:nvPr/>
        </p:nvSpPr>
        <p:spPr bwMode="auto">
          <a:xfrm>
            <a:off x="4202112" y="3016250"/>
            <a:ext cx="3860363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/>
          <a:p>
            <a:pPr defTabSz="901700" eaLnBrk="0" hangingPunct="0"/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minimum cover: AC + BC</a:t>
            </a:r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 + A</a:t>
            </a:r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6178280" y="2179597"/>
            <a:ext cx="1425843" cy="603291"/>
            <a:chOff x="3909" y="1496"/>
            <a:chExt cx="911" cy="385"/>
          </a:xfrm>
        </p:grpSpPr>
        <p:sp>
          <p:nvSpPr>
            <p:cNvPr id="70680" name="Line 74"/>
            <p:cNvSpPr>
              <a:spLocks noChangeShapeType="1"/>
            </p:cNvSpPr>
            <p:nvPr/>
          </p:nvSpPr>
          <p:spPr bwMode="auto">
            <a:xfrm flipH="1" flipV="1">
              <a:off x="3909" y="1496"/>
              <a:ext cx="188" cy="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1" name="Rectangle 75"/>
            <p:cNvSpPr>
              <a:spLocks noChangeArrowheads="1"/>
            </p:cNvSpPr>
            <p:nvPr/>
          </p:nvSpPr>
          <p:spPr bwMode="auto">
            <a:xfrm>
              <a:off x="4102" y="1649"/>
              <a:ext cx="71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essential</a:t>
              </a: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6313488" y="4184650"/>
            <a:ext cx="1703387" cy="1706563"/>
            <a:chOff x="3996" y="2776"/>
            <a:chExt cx="1088" cy="1088"/>
          </a:xfrm>
        </p:grpSpPr>
        <p:sp>
          <p:nvSpPr>
            <p:cNvPr id="70675" name="AutoShape 77"/>
            <p:cNvSpPr>
              <a:spLocks noChangeArrowheads="1"/>
            </p:cNvSpPr>
            <p:nvPr/>
          </p:nvSpPr>
          <p:spPr bwMode="auto">
            <a:xfrm>
              <a:off x="4586" y="2776"/>
              <a:ext cx="213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6" name="AutoShape 78"/>
            <p:cNvSpPr>
              <a:spLocks noChangeArrowheads="1"/>
            </p:cNvSpPr>
            <p:nvPr/>
          </p:nvSpPr>
          <p:spPr bwMode="auto">
            <a:xfrm>
              <a:off x="3996" y="3061"/>
              <a:ext cx="519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7" name="AutoShape 79"/>
            <p:cNvSpPr>
              <a:spLocks noChangeArrowheads="1"/>
            </p:cNvSpPr>
            <p:nvPr/>
          </p:nvSpPr>
          <p:spPr bwMode="auto">
            <a:xfrm>
              <a:off x="4281" y="3356"/>
              <a:ext cx="224" cy="50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8" name="AutoShape 80"/>
            <p:cNvSpPr>
              <a:spLocks noChangeArrowheads="1"/>
            </p:cNvSpPr>
            <p:nvPr/>
          </p:nvSpPr>
          <p:spPr bwMode="auto">
            <a:xfrm>
              <a:off x="4586" y="3366"/>
              <a:ext cx="498" cy="2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9" name="AutoShape 81"/>
            <p:cNvSpPr>
              <a:spLocks noChangeArrowheads="1"/>
            </p:cNvSpPr>
            <p:nvPr/>
          </p:nvSpPr>
          <p:spPr bwMode="auto">
            <a:xfrm>
              <a:off x="4291" y="3102"/>
              <a:ext cx="478" cy="45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354" name="Rectangle 82"/>
          <p:cNvSpPr>
            <a:spLocks noChangeArrowheads="1"/>
          </p:cNvSpPr>
          <p:nvPr/>
        </p:nvSpPr>
        <p:spPr bwMode="auto">
          <a:xfrm>
            <a:off x="954088" y="5668963"/>
            <a:ext cx="41497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defTabSz="901700" eaLnBrk="0" hangingPunct="0"/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minimum cover: 4 essential implicants</a:t>
            </a:r>
          </a:p>
        </p:txBody>
      </p: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1130300" y="4805363"/>
            <a:ext cx="3089275" cy="684212"/>
            <a:chOff x="685" y="3172"/>
            <a:chExt cx="1973" cy="436"/>
          </a:xfrm>
        </p:grpSpPr>
        <p:grpSp>
          <p:nvGrpSpPr>
            <p:cNvPr id="70669" name="Group 84"/>
            <p:cNvGrpSpPr>
              <a:grpSpLocks/>
            </p:cNvGrpSpPr>
            <p:nvPr/>
          </p:nvGrpSpPr>
          <p:grpSpPr bwMode="auto">
            <a:xfrm>
              <a:off x="1398" y="3172"/>
              <a:ext cx="1260" cy="264"/>
              <a:chOff x="1398" y="3172"/>
              <a:chExt cx="1260" cy="264"/>
            </a:xfrm>
          </p:grpSpPr>
          <p:sp>
            <p:nvSpPr>
              <p:cNvPr id="70671" name="Line 85"/>
              <p:cNvSpPr>
                <a:spLocks noChangeShapeType="1"/>
              </p:cNvSpPr>
              <p:nvPr/>
            </p:nvSpPr>
            <p:spPr bwMode="auto">
              <a:xfrm flipV="1">
                <a:off x="1398" y="3180"/>
                <a:ext cx="0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2" name="Line 86"/>
              <p:cNvSpPr>
                <a:spLocks noChangeShapeType="1"/>
              </p:cNvSpPr>
              <p:nvPr/>
            </p:nvSpPr>
            <p:spPr bwMode="auto">
              <a:xfrm flipV="1">
                <a:off x="1402" y="3180"/>
                <a:ext cx="392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3" name="Line 87"/>
              <p:cNvSpPr>
                <a:spLocks noChangeShapeType="1"/>
              </p:cNvSpPr>
              <p:nvPr/>
            </p:nvSpPr>
            <p:spPr bwMode="auto">
              <a:xfrm flipV="1">
                <a:off x="1402" y="3180"/>
                <a:ext cx="808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4" name="Line 88"/>
              <p:cNvSpPr>
                <a:spLocks noChangeShapeType="1"/>
              </p:cNvSpPr>
              <p:nvPr/>
            </p:nvSpPr>
            <p:spPr bwMode="auto">
              <a:xfrm flipV="1">
                <a:off x="1410" y="3172"/>
                <a:ext cx="1248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70" name="Rectangle 89"/>
            <p:cNvSpPr>
              <a:spLocks noChangeArrowheads="1"/>
            </p:cNvSpPr>
            <p:nvPr/>
          </p:nvSpPr>
          <p:spPr bwMode="auto">
            <a:xfrm>
              <a:off x="685" y="3376"/>
              <a:ext cx="71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essential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043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44" grpId="0" autoUpdateAnimBg="0"/>
      <p:bldP spid="310354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6837129" y="4100188"/>
            <a:ext cx="2185112" cy="118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We can obtain the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complement of the 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function by covering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the 0s instead of 1s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Karnaugh map examples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f(A,B,C) = </a:t>
            </a:r>
            <a:r>
              <a:rPr lang="en-US" sz="2400" dirty="0">
                <a:latin typeface="Symbol" pitchFamily="18" charset="2"/>
              </a:rPr>
              <a:t></a:t>
            </a:r>
            <a:r>
              <a:rPr lang="en-US" sz="2400" dirty="0"/>
              <a:t>m(0,4,5,7)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dirty="0"/>
          </a:p>
          <a:p>
            <a:r>
              <a:rPr lang="en-US" dirty="0"/>
              <a:t>Can we also determine f’?</a:t>
            </a:r>
          </a:p>
          <a:p>
            <a:pPr lvl="1"/>
            <a:r>
              <a:rPr lang="en-US" dirty="0"/>
              <a:t>Option 1: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 2: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grpSp>
        <p:nvGrpSpPr>
          <p:cNvPr id="57380" name="Group 35"/>
          <p:cNvGrpSpPr>
            <a:grpSpLocks/>
          </p:cNvGrpSpPr>
          <p:nvPr/>
        </p:nvGrpSpPr>
        <p:grpSpPr bwMode="auto">
          <a:xfrm>
            <a:off x="5393558" y="1424622"/>
            <a:ext cx="2127250" cy="1438663"/>
            <a:chOff x="1072" y="2877"/>
            <a:chExt cx="1358" cy="918"/>
          </a:xfrm>
        </p:grpSpPr>
        <p:sp>
          <p:nvSpPr>
            <p:cNvPr id="57381" name="Rectangle 36"/>
            <p:cNvSpPr>
              <a:spLocks noChangeArrowheads="1"/>
            </p:cNvSpPr>
            <p:nvPr/>
          </p:nvSpPr>
          <p:spPr bwMode="auto">
            <a:xfrm>
              <a:off x="1324" y="306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7382" name="Rectangle 37"/>
            <p:cNvSpPr>
              <a:spLocks noChangeArrowheads="1"/>
            </p:cNvSpPr>
            <p:nvPr/>
          </p:nvSpPr>
          <p:spPr bwMode="auto">
            <a:xfrm>
              <a:off x="1910" y="306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7383" name="Rectangle 38"/>
            <p:cNvSpPr>
              <a:spLocks noChangeArrowheads="1"/>
            </p:cNvSpPr>
            <p:nvPr/>
          </p:nvSpPr>
          <p:spPr bwMode="auto">
            <a:xfrm>
              <a:off x="1800" y="3021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4" name="Line 39"/>
            <p:cNvSpPr>
              <a:spLocks noChangeShapeType="1"/>
            </p:cNvSpPr>
            <p:nvPr/>
          </p:nvSpPr>
          <p:spPr bwMode="auto">
            <a:xfrm>
              <a:off x="2082" y="302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5" name="Line 40"/>
            <p:cNvSpPr>
              <a:spLocks noChangeShapeType="1"/>
            </p:cNvSpPr>
            <p:nvPr/>
          </p:nvSpPr>
          <p:spPr bwMode="auto">
            <a:xfrm flipH="1">
              <a:off x="1794" y="3305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Line 41"/>
            <p:cNvSpPr>
              <a:spLocks noChangeShapeType="1"/>
            </p:cNvSpPr>
            <p:nvPr/>
          </p:nvSpPr>
          <p:spPr bwMode="auto">
            <a:xfrm>
              <a:off x="1800" y="302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7" name="Line 42"/>
            <p:cNvSpPr>
              <a:spLocks noChangeShapeType="1"/>
            </p:cNvSpPr>
            <p:nvPr/>
          </p:nvSpPr>
          <p:spPr bwMode="auto">
            <a:xfrm>
              <a:off x="1506" y="359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8" name="Line 43"/>
            <p:cNvSpPr>
              <a:spLocks noChangeShapeType="1"/>
            </p:cNvSpPr>
            <p:nvPr/>
          </p:nvSpPr>
          <p:spPr bwMode="auto">
            <a:xfrm flipH="1">
              <a:off x="1224" y="330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9" name="Rectangle 44"/>
            <p:cNvSpPr>
              <a:spLocks noChangeArrowheads="1"/>
            </p:cNvSpPr>
            <p:nvPr/>
          </p:nvSpPr>
          <p:spPr bwMode="auto">
            <a:xfrm>
              <a:off x="1072" y="3369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7390" name="Rectangle 45"/>
            <p:cNvSpPr>
              <a:spLocks noChangeArrowheads="1"/>
            </p:cNvSpPr>
            <p:nvPr/>
          </p:nvSpPr>
          <p:spPr bwMode="auto">
            <a:xfrm>
              <a:off x="1762" y="358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7391" name="Rectangle 46"/>
            <p:cNvSpPr>
              <a:spLocks noChangeArrowheads="1"/>
            </p:cNvSpPr>
            <p:nvPr/>
          </p:nvSpPr>
          <p:spPr bwMode="auto">
            <a:xfrm>
              <a:off x="2056" y="287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7392" name="Rectangle 47"/>
            <p:cNvSpPr>
              <a:spLocks noChangeArrowheads="1"/>
            </p:cNvSpPr>
            <p:nvPr/>
          </p:nvSpPr>
          <p:spPr bwMode="auto">
            <a:xfrm>
              <a:off x="1224" y="3021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3" name="Line 48"/>
            <p:cNvSpPr>
              <a:spLocks noChangeShapeType="1"/>
            </p:cNvSpPr>
            <p:nvPr/>
          </p:nvSpPr>
          <p:spPr bwMode="auto">
            <a:xfrm>
              <a:off x="1506" y="302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4" name="Line 49"/>
            <p:cNvSpPr>
              <a:spLocks noChangeShapeType="1"/>
            </p:cNvSpPr>
            <p:nvPr/>
          </p:nvSpPr>
          <p:spPr bwMode="auto">
            <a:xfrm flipH="1">
              <a:off x="1218" y="3305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6555040" y="2163455"/>
            <a:ext cx="1541462" cy="630238"/>
            <a:chOff x="1821" y="3345"/>
            <a:chExt cx="984" cy="402"/>
          </a:xfrm>
        </p:grpSpPr>
        <p:sp>
          <p:nvSpPr>
            <p:cNvPr id="57373" name="Text Box 57"/>
            <p:cNvSpPr txBox="1">
              <a:spLocks noChangeArrowheads="1"/>
            </p:cNvSpPr>
            <p:nvPr/>
          </p:nvSpPr>
          <p:spPr bwMode="auto">
            <a:xfrm>
              <a:off x="2495" y="3515"/>
              <a:ext cx="31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AC</a:t>
              </a:r>
            </a:p>
          </p:txBody>
        </p:sp>
        <p:sp>
          <p:nvSpPr>
            <p:cNvPr id="57374" name="Oval 58"/>
            <p:cNvSpPr>
              <a:spLocks noChangeArrowheads="1"/>
            </p:cNvSpPr>
            <p:nvPr/>
          </p:nvSpPr>
          <p:spPr bwMode="auto">
            <a:xfrm>
              <a:off x="1821" y="3345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1164" y="2729123"/>
            <a:ext cx="668338" cy="527050"/>
            <a:chOff x="3223" y="3447"/>
            <a:chExt cx="427" cy="336"/>
          </a:xfrm>
        </p:grpSpPr>
        <p:sp>
          <p:nvSpPr>
            <p:cNvPr id="57371" name="Line 60"/>
            <p:cNvSpPr>
              <a:spLocks noChangeShapeType="1"/>
            </p:cNvSpPr>
            <p:nvPr/>
          </p:nvSpPr>
          <p:spPr bwMode="auto">
            <a:xfrm>
              <a:off x="3223" y="3468"/>
              <a:ext cx="417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61"/>
            <p:cNvSpPr>
              <a:spLocks noChangeShapeType="1"/>
            </p:cNvSpPr>
            <p:nvPr/>
          </p:nvSpPr>
          <p:spPr bwMode="auto">
            <a:xfrm flipH="1">
              <a:off x="3254" y="3447"/>
              <a:ext cx="3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5181444" y="1552177"/>
            <a:ext cx="3554413" cy="1286987"/>
            <a:chOff x="916" y="3000"/>
            <a:chExt cx="2270" cy="747"/>
          </a:xfrm>
        </p:grpSpPr>
        <p:sp>
          <p:nvSpPr>
            <p:cNvPr id="57362" name="Oval 69"/>
            <p:cNvSpPr>
              <a:spLocks noChangeArrowheads="1"/>
            </p:cNvSpPr>
            <p:nvPr/>
          </p:nvSpPr>
          <p:spPr bwMode="auto">
            <a:xfrm>
              <a:off x="2129" y="3075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Oval 70"/>
            <p:cNvSpPr>
              <a:spLocks noChangeArrowheads="1"/>
            </p:cNvSpPr>
            <p:nvPr/>
          </p:nvSpPr>
          <p:spPr bwMode="auto">
            <a:xfrm>
              <a:off x="954" y="305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Rectangle 71"/>
            <p:cNvSpPr>
              <a:spLocks noChangeArrowheads="1"/>
            </p:cNvSpPr>
            <p:nvPr/>
          </p:nvSpPr>
          <p:spPr bwMode="auto">
            <a:xfrm>
              <a:off x="916" y="3000"/>
              <a:ext cx="264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Rectangle 72"/>
            <p:cNvSpPr>
              <a:spLocks noChangeArrowheads="1"/>
            </p:cNvSpPr>
            <p:nvPr/>
          </p:nvSpPr>
          <p:spPr bwMode="auto">
            <a:xfrm>
              <a:off x="2425" y="3014"/>
              <a:ext cx="264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Text Box 73"/>
            <p:cNvSpPr txBox="1">
              <a:spLocks noChangeArrowheads="1"/>
            </p:cNvSpPr>
            <p:nvPr/>
          </p:nvSpPr>
          <p:spPr bwMode="auto">
            <a:xfrm>
              <a:off x="2724" y="3515"/>
              <a:ext cx="4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Comic Sans MS" pitchFamily="66" charset="0"/>
                </a:rPr>
                <a:t>+ B’C’</a:t>
              </a:r>
            </a:p>
          </p:txBody>
        </p: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7044602" y="1733243"/>
            <a:ext cx="1454236" cy="1412889"/>
            <a:chOff x="2124" y="3070"/>
            <a:chExt cx="929" cy="902"/>
          </a:xfrm>
        </p:grpSpPr>
        <p:sp>
          <p:nvSpPr>
            <p:cNvPr id="57360" name="Oval 75"/>
            <p:cNvSpPr>
              <a:spLocks noChangeArrowheads="1"/>
            </p:cNvSpPr>
            <p:nvPr/>
          </p:nvSpPr>
          <p:spPr bwMode="auto">
            <a:xfrm>
              <a:off x="2124" y="3070"/>
              <a:ext cx="193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Text Box 76"/>
            <p:cNvSpPr txBox="1">
              <a:spLocks noChangeArrowheads="1"/>
            </p:cNvSpPr>
            <p:nvPr/>
          </p:nvSpPr>
          <p:spPr bwMode="auto">
            <a:xfrm>
              <a:off x="2599" y="3740"/>
              <a:ext cx="45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dirty="0">
                  <a:latin typeface="Comic Sans MS" pitchFamily="66" charset="0"/>
                </a:rPr>
                <a:t>+ AB’</a:t>
              </a:r>
            </a:p>
          </p:txBody>
        </p:sp>
      </p:grpSp>
      <p:grpSp>
        <p:nvGrpSpPr>
          <p:cNvPr id="77" name="Group 35"/>
          <p:cNvGrpSpPr>
            <a:grpSpLocks/>
          </p:cNvGrpSpPr>
          <p:nvPr/>
        </p:nvGrpSpPr>
        <p:grpSpPr bwMode="auto">
          <a:xfrm>
            <a:off x="2743200" y="3835698"/>
            <a:ext cx="2127250" cy="1438663"/>
            <a:chOff x="1072" y="2877"/>
            <a:chExt cx="1358" cy="918"/>
          </a:xfrm>
        </p:grpSpPr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1324" y="306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1910" y="306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1800" y="3021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2082" y="302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40"/>
            <p:cNvSpPr>
              <a:spLocks noChangeShapeType="1"/>
            </p:cNvSpPr>
            <p:nvPr/>
          </p:nvSpPr>
          <p:spPr bwMode="auto">
            <a:xfrm flipH="1">
              <a:off x="1794" y="3305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1800" y="302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1506" y="359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1224" y="330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44"/>
            <p:cNvSpPr>
              <a:spLocks noChangeArrowheads="1"/>
            </p:cNvSpPr>
            <p:nvPr/>
          </p:nvSpPr>
          <p:spPr bwMode="auto">
            <a:xfrm>
              <a:off x="1072" y="3369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87" name="Rectangle 45"/>
            <p:cNvSpPr>
              <a:spLocks noChangeArrowheads="1"/>
            </p:cNvSpPr>
            <p:nvPr/>
          </p:nvSpPr>
          <p:spPr bwMode="auto">
            <a:xfrm>
              <a:off x="1762" y="358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88" name="Rectangle 46"/>
            <p:cNvSpPr>
              <a:spLocks noChangeArrowheads="1"/>
            </p:cNvSpPr>
            <p:nvPr/>
          </p:nvSpPr>
          <p:spPr bwMode="auto">
            <a:xfrm>
              <a:off x="2056" y="287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9" name="Rectangle 47"/>
            <p:cNvSpPr>
              <a:spLocks noChangeArrowheads="1"/>
            </p:cNvSpPr>
            <p:nvPr/>
          </p:nvSpPr>
          <p:spPr bwMode="auto">
            <a:xfrm>
              <a:off x="1224" y="3021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1506" y="302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49"/>
            <p:cNvSpPr>
              <a:spLocks noChangeShapeType="1"/>
            </p:cNvSpPr>
            <p:nvPr/>
          </p:nvSpPr>
          <p:spPr bwMode="auto">
            <a:xfrm flipH="1">
              <a:off x="1218" y="3305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56"/>
          <p:cNvGrpSpPr>
            <a:grpSpLocks/>
          </p:cNvGrpSpPr>
          <p:nvPr/>
        </p:nvGrpSpPr>
        <p:grpSpPr bwMode="auto">
          <a:xfrm>
            <a:off x="3466868" y="4109991"/>
            <a:ext cx="1958157" cy="575366"/>
            <a:chOff x="1821" y="3345"/>
            <a:chExt cx="1250" cy="367"/>
          </a:xfrm>
        </p:grpSpPr>
        <p:sp>
          <p:nvSpPr>
            <p:cNvPr id="93" name="Text Box 57"/>
            <p:cNvSpPr txBox="1">
              <a:spLocks noChangeArrowheads="1"/>
            </p:cNvSpPr>
            <p:nvPr/>
          </p:nvSpPr>
          <p:spPr bwMode="auto">
            <a:xfrm>
              <a:off x="2746" y="3477"/>
              <a:ext cx="32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dirty="0">
                  <a:latin typeface="Comic Sans MS" pitchFamily="66" charset="0"/>
                </a:rPr>
                <a:t>BC’</a:t>
              </a:r>
            </a:p>
          </p:txBody>
        </p:sp>
        <p:sp>
          <p:nvSpPr>
            <p:cNvPr id="94" name="Oval 58"/>
            <p:cNvSpPr>
              <a:spLocks noChangeArrowheads="1"/>
            </p:cNvSpPr>
            <p:nvPr/>
          </p:nvSpPr>
          <p:spPr bwMode="auto">
            <a:xfrm>
              <a:off x="1821" y="3345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56"/>
          <p:cNvGrpSpPr>
            <a:grpSpLocks/>
          </p:cNvGrpSpPr>
          <p:nvPr/>
        </p:nvGrpSpPr>
        <p:grpSpPr bwMode="auto">
          <a:xfrm>
            <a:off x="3026757" y="4316173"/>
            <a:ext cx="3046894" cy="540876"/>
            <a:chOff x="1821" y="3193"/>
            <a:chExt cx="1945" cy="345"/>
          </a:xfrm>
        </p:grpSpPr>
        <p:sp>
          <p:nvSpPr>
            <p:cNvPr id="96" name="Text Box 57"/>
            <p:cNvSpPr txBox="1">
              <a:spLocks noChangeArrowheads="1"/>
            </p:cNvSpPr>
            <p:nvPr/>
          </p:nvSpPr>
          <p:spPr bwMode="auto">
            <a:xfrm>
              <a:off x="3312" y="3193"/>
              <a:ext cx="45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dirty="0">
                  <a:latin typeface="Comic Sans MS" pitchFamily="66" charset="0"/>
                </a:rPr>
                <a:t>+ A’C</a:t>
              </a:r>
            </a:p>
          </p:txBody>
        </p:sp>
        <p:sp>
          <p:nvSpPr>
            <p:cNvPr id="97" name="Oval 58"/>
            <p:cNvSpPr>
              <a:spLocks noChangeArrowheads="1"/>
            </p:cNvSpPr>
            <p:nvPr/>
          </p:nvSpPr>
          <p:spPr bwMode="auto">
            <a:xfrm>
              <a:off x="1821" y="3345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6752603" y="5287453"/>
            <a:ext cx="1983254" cy="84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075"/>
              </a:lnSpc>
            </a:pP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We can obtain the 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complement by 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replacing 1's with </a:t>
            </a:r>
            <a:br>
              <a:rPr lang="en-US" sz="16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66" charset="0"/>
              </a:rPr>
              <a:t>0's and vice versa</a:t>
            </a:r>
          </a:p>
        </p:txBody>
      </p:sp>
      <p:grpSp>
        <p:nvGrpSpPr>
          <p:cNvPr id="100" name="Group 37"/>
          <p:cNvGrpSpPr>
            <a:grpSpLocks/>
          </p:cNvGrpSpPr>
          <p:nvPr/>
        </p:nvGrpSpPr>
        <p:grpSpPr bwMode="auto">
          <a:xfrm>
            <a:off x="2744788" y="5147754"/>
            <a:ext cx="2125662" cy="1438275"/>
            <a:chOff x="4168" y="1704"/>
            <a:chExt cx="1358" cy="918"/>
          </a:xfrm>
        </p:grpSpPr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102" name="Rectangle 39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103" name="Rectangle 40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1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2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3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110" name="Rectangle 47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11" name="Rectangle 48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12" name="Rectangle 49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0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51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62"/>
          <p:cNvGrpSpPr>
            <a:grpSpLocks/>
          </p:cNvGrpSpPr>
          <p:nvPr/>
        </p:nvGrpSpPr>
        <p:grpSpPr bwMode="auto">
          <a:xfrm>
            <a:off x="3032125" y="5425566"/>
            <a:ext cx="3292827" cy="787400"/>
            <a:chOff x="787" y="3162"/>
            <a:chExt cx="2103" cy="503"/>
          </a:xfrm>
        </p:grpSpPr>
        <p:sp>
          <p:nvSpPr>
            <p:cNvPr id="116" name="Rectangle 63"/>
            <p:cNvSpPr>
              <a:spLocks noChangeArrowheads="1"/>
            </p:cNvSpPr>
            <p:nvPr/>
          </p:nvSpPr>
          <p:spPr bwMode="auto">
            <a:xfrm>
              <a:off x="2005" y="3345"/>
              <a:ext cx="88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 BC’ + A’C</a:t>
              </a:r>
            </a:p>
          </p:txBody>
        </p:sp>
        <p:sp>
          <p:nvSpPr>
            <p:cNvPr id="117" name="Oval 64"/>
            <p:cNvSpPr>
              <a:spLocks noChangeArrowheads="1"/>
            </p:cNvSpPr>
            <p:nvPr/>
          </p:nvSpPr>
          <p:spPr bwMode="auto">
            <a:xfrm>
              <a:off x="1078" y="3162"/>
              <a:ext cx="508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65"/>
            <p:cNvSpPr>
              <a:spLocks noChangeArrowheads="1"/>
            </p:cNvSpPr>
            <p:nvPr/>
          </p:nvSpPr>
          <p:spPr bwMode="auto">
            <a:xfrm>
              <a:off x="787" y="3441"/>
              <a:ext cx="508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2023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autoUpdateAnimBg="0"/>
      <p:bldP spid="9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25563" y="2771775"/>
            <a:ext cx="6483350" cy="2603500"/>
            <a:chOff x="783" y="1379"/>
            <a:chExt cx="4140" cy="1661"/>
          </a:xfrm>
        </p:grpSpPr>
        <p:sp>
          <p:nvSpPr>
            <p:cNvPr id="59509" name="Oval 3"/>
            <p:cNvSpPr>
              <a:spLocks noChangeArrowheads="1"/>
            </p:cNvSpPr>
            <p:nvPr/>
          </p:nvSpPr>
          <p:spPr bwMode="auto">
            <a:xfrm rot="-514231">
              <a:off x="2708" y="1925"/>
              <a:ext cx="2215" cy="499"/>
            </a:xfrm>
            <a:prstGeom prst="ellipse">
              <a:avLst/>
            </a:prstGeom>
            <a:solidFill>
              <a:srgbClr val="00FF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10" name="Group 4"/>
            <p:cNvGrpSpPr>
              <a:grpSpLocks/>
            </p:cNvGrpSpPr>
            <p:nvPr/>
          </p:nvGrpSpPr>
          <p:grpSpPr bwMode="auto">
            <a:xfrm>
              <a:off x="783" y="1379"/>
              <a:ext cx="1088" cy="1661"/>
              <a:chOff x="783" y="1379"/>
              <a:chExt cx="1088" cy="1661"/>
            </a:xfrm>
          </p:grpSpPr>
          <p:sp>
            <p:nvSpPr>
              <p:cNvPr id="59511" name="AutoShape 5"/>
              <p:cNvSpPr>
                <a:spLocks noChangeArrowheads="1"/>
              </p:cNvSpPr>
              <p:nvPr/>
            </p:nvSpPr>
            <p:spPr bwMode="auto">
              <a:xfrm>
                <a:off x="783" y="2563"/>
                <a:ext cx="1088" cy="47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12" name="Text Box 6"/>
              <p:cNvSpPr txBox="1">
                <a:spLocks noChangeArrowheads="1"/>
              </p:cNvSpPr>
              <p:nvPr/>
            </p:nvSpPr>
            <p:spPr bwMode="auto">
              <a:xfrm>
                <a:off x="898" y="1379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>
                    <a:latin typeface="Comic Sans MS" pitchFamily="66" charset="0"/>
                  </a:rPr>
                  <a:t>C</a:t>
                </a:r>
              </a:p>
            </p:txBody>
          </p:sp>
        </p:grp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54100" y="2771775"/>
            <a:ext cx="5384800" cy="2916238"/>
            <a:chOff x="609" y="1379"/>
            <a:chExt cx="3439" cy="1860"/>
          </a:xfrm>
        </p:grpSpPr>
        <p:sp>
          <p:nvSpPr>
            <p:cNvPr id="59490" name="AutoShape 8"/>
            <p:cNvSpPr>
              <a:spLocks noChangeArrowheads="1"/>
            </p:cNvSpPr>
            <p:nvPr/>
          </p:nvSpPr>
          <p:spPr bwMode="auto">
            <a:xfrm rot="5400000" flipV="1">
              <a:off x="3119" y="1940"/>
              <a:ext cx="661" cy="1196"/>
            </a:xfrm>
            <a:prstGeom prst="parallelogram">
              <a:avLst>
                <a:gd name="adj" fmla="val 21481"/>
              </a:avLst>
            </a:prstGeom>
            <a:solidFill>
              <a:srgbClr val="00FF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91" name="Group 9"/>
            <p:cNvGrpSpPr>
              <a:grpSpLocks/>
            </p:cNvGrpSpPr>
            <p:nvPr/>
          </p:nvGrpSpPr>
          <p:grpSpPr bwMode="auto">
            <a:xfrm>
              <a:off x="609" y="1379"/>
              <a:ext cx="1490" cy="1860"/>
              <a:chOff x="609" y="1379"/>
              <a:chExt cx="1490" cy="1860"/>
            </a:xfrm>
          </p:grpSpPr>
          <p:sp>
            <p:nvSpPr>
              <p:cNvPr id="59492" name="Text Box 10"/>
              <p:cNvSpPr txBox="1">
                <a:spLocks noChangeArrowheads="1"/>
              </p:cNvSpPr>
              <p:nvPr/>
            </p:nvSpPr>
            <p:spPr bwMode="auto">
              <a:xfrm>
                <a:off x="1620" y="1379"/>
                <a:ext cx="479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>
                    <a:latin typeface="Comic Sans MS" pitchFamily="66" charset="0"/>
                  </a:rPr>
                  <a:t>+ B’D’</a:t>
                </a:r>
              </a:p>
            </p:txBody>
          </p:sp>
          <p:grpSp>
            <p:nvGrpSpPr>
              <p:cNvPr id="59493" name="Group 11"/>
              <p:cNvGrpSpPr>
                <a:grpSpLocks/>
              </p:cNvGrpSpPr>
              <p:nvPr/>
            </p:nvGrpSpPr>
            <p:grpSpPr bwMode="auto">
              <a:xfrm flipH="1">
                <a:off x="613" y="1806"/>
                <a:ext cx="345" cy="377"/>
                <a:chOff x="1706" y="1809"/>
                <a:chExt cx="345" cy="377"/>
              </a:xfrm>
            </p:grpSpPr>
            <p:sp>
              <p:nvSpPr>
                <p:cNvPr id="59506" name="AutoShape 12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7" name="Rectangle 13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8" name="Rectangle 14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94" name="Group 15"/>
              <p:cNvGrpSpPr>
                <a:grpSpLocks/>
              </p:cNvGrpSpPr>
              <p:nvPr/>
            </p:nvGrpSpPr>
            <p:grpSpPr bwMode="auto">
              <a:xfrm>
                <a:off x="1702" y="1805"/>
                <a:ext cx="345" cy="377"/>
                <a:chOff x="1706" y="1809"/>
                <a:chExt cx="345" cy="377"/>
              </a:xfrm>
            </p:grpSpPr>
            <p:sp>
              <p:nvSpPr>
                <p:cNvPr id="59503" name="AutoShape 16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4" name="Rectangle 17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5" name="Rectangle 18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95" name="Group 19"/>
              <p:cNvGrpSpPr>
                <a:grpSpLocks/>
              </p:cNvGrpSpPr>
              <p:nvPr/>
            </p:nvGrpSpPr>
            <p:grpSpPr bwMode="auto">
              <a:xfrm flipH="1" flipV="1">
                <a:off x="609" y="2862"/>
                <a:ext cx="345" cy="377"/>
                <a:chOff x="1706" y="1809"/>
                <a:chExt cx="345" cy="377"/>
              </a:xfrm>
            </p:grpSpPr>
            <p:sp>
              <p:nvSpPr>
                <p:cNvPr id="59500" name="AutoShape 20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2" name="Rectangle 22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96" name="Group 23"/>
              <p:cNvGrpSpPr>
                <a:grpSpLocks/>
              </p:cNvGrpSpPr>
              <p:nvPr/>
            </p:nvGrpSpPr>
            <p:grpSpPr bwMode="auto">
              <a:xfrm flipV="1">
                <a:off x="1698" y="2861"/>
                <a:ext cx="345" cy="377"/>
                <a:chOff x="1706" y="1809"/>
                <a:chExt cx="345" cy="377"/>
              </a:xfrm>
            </p:grpSpPr>
            <p:sp>
              <p:nvSpPr>
                <p:cNvPr id="59497" name="AutoShape 24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8" name="Rectangle 25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9" name="Rectangle 26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9396" name="Rectangle 27"/>
          <p:cNvSpPr>
            <a:spLocks noChangeArrowheads="1"/>
          </p:cNvSpPr>
          <p:nvPr/>
        </p:nvSpPr>
        <p:spPr bwMode="auto">
          <a:xfrm>
            <a:off x="3706813" y="5789613"/>
            <a:ext cx="5035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find the smallest number of the largest possible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subcubes to cover the ON-set</a:t>
            </a:r>
          </a:p>
          <a:p>
            <a:pPr algn="ctr"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(fewer terms with fewer inputs per term)</a:t>
            </a:r>
          </a:p>
        </p:txBody>
      </p:sp>
      <p:sp>
        <p:nvSpPr>
          <p:cNvPr id="59397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Karnaugh map: 4-variable example</a:t>
            </a:r>
          </a:p>
        </p:txBody>
      </p:sp>
      <p:sp>
        <p:nvSpPr>
          <p:cNvPr id="59398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F(A,B,C,D) = </a:t>
            </a:r>
            <a:r>
              <a:rPr lang="en-US" sz="2400">
                <a:latin typeface="Symbol" pitchFamily="18" charset="2"/>
              </a:rPr>
              <a:t></a:t>
            </a:r>
            <a:r>
              <a:rPr lang="en-US" sz="2400"/>
              <a:t>m(0,2,3,5,6,7,8,10,11,14,15)</a:t>
            </a:r>
            <a:br>
              <a:rPr lang="en-US" sz="2400"/>
            </a:br>
            <a:br>
              <a:rPr lang="en-US" sz="2400"/>
            </a:br>
            <a:r>
              <a:rPr lang="en-US" sz="2400"/>
              <a:t>F =</a:t>
            </a:r>
          </a:p>
        </p:txBody>
      </p:sp>
      <p:sp>
        <p:nvSpPr>
          <p:cNvPr id="59399" name="Rectangle 30"/>
          <p:cNvSpPr>
            <a:spLocks noChangeArrowheads="1"/>
          </p:cNvSpPr>
          <p:nvPr/>
        </p:nvSpPr>
        <p:spPr bwMode="auto">
          <a:xfrm>
            <a:off x="3159125" y="4370388"/>
            <a:ext cx="5762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59400" name="Rectangle 31"/>
          <p:cNvSpPr>
            <a:spLocks noChangeArrowheads="1"/>
          </p:cNvSpPr>
          <p:nvPr/>
        </p:nvSpPr>
        <p:spPr bwMode="auto">
          <a:xfrm>
            <a:off x="2590800" y="3429000"/>
            <a:ext cx="5762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9401" name="Rectangle 32"/>
          <p:cNvSpPr>
            <a:spLocks noChangeArrowheads="1"/>
          </p:cNvSpPr>
          <p:nvPr/>
        </p:nvSpPr>
        <p:spPr bwMode="auto">
          <a:xfrm>
            <a:off x="2130425" y="5438775"/>
            <a:ext cx="5762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grpSp>
        <p:nvGrpSpPr>
          <p:cNvPr id="59402" name="Group 33"/>
          <p:cNvGrpSpPr>
            <a:grpSpLocks/>
          </p:cNvGrpSpPr>
          <p:nvPr/>
        </p:nvGrpSpPr>
        <p:grpSpPr bwMode="auto">
          <a:xfrm>
            <a:off x="3983038" y="3409950"/>
            <a:ext cx="4559300" cy="2032000"/>
            <a:chOff x="6140" y="1542"/>
            <a:chExt cx="2912" cy="1296"/>
          </a:xfrm>
        </p:grpSpPr>
        <p:sp>
          <p:nvSpPr>
            <p:cNvPr id="59430" name="Rectangle 34"/>
            <p:cNvSpPr>
              <a:spLocks noChangeArrowheads="1"/>
            </p:cNvSpPr>
            <p:nvPr/>
          </p:nvSpPr>
          <p:spPr bwMode="auto">
            <a:xfrm>
              <a:off x="6828" y="2438"/>
              <a:ext cx="4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9431" name="Rectangle 35"/>
            <p:cNvSpPr>
              <a:spLocks noChangeArrowheads="1"/>
            </p:cNvSpPr>
            <p:nvPr/>
          </p:nvSpPr>
          <p:spPr bwMode="auto">
            <a:xfrm>
              <a:off x="6716" y="2630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9432" name="Rectangle 36"/>
            <p:cNvSpPr>
              <a:spLocks noChangeArrowheads="1"/>
            </p:cNvSpPr>
            <p:nvPr/>
          </p:nvSpPr>
          <p:spPr bwMode="auto">
            <a:xfrm>
              <a:off x="6380" y="224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9433" name="Rectangle 37"/>
            <p:cNvSpPr>
              <a:spLocks noChangeArrowheads="1"/>
            </p:cNvSpPr>
            <p:nvPr/>
          </p:nvSpPr>
          <p:spPr bwMode="auto">
            <a:xfrm>
              <a:off x="6556" y="2342"/>
              <a:ext cx="3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59434" name="Rectangle 38"/>
            <p:cNvSpPr>
              <a:spLocks noChangeArrowheads="1"/>
            </p:cNvSpPr>
            <p:nvPr/>
          </p:nvSpPr>
          <p:spPr bwMode="auto">
            <a:xfrm>
              <a:off x="6140" y="2630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0000</a:t>
              </a:r>
            </a:p>
          </p:txBody>
        </p:sp>
        <p:sp>
          <p:nvSpPr>
            <p:cNvPr id="59435" name="Rectangle 39"/>
            <p:cNvSpPr>
              <a:spLocks noChangeArrowheads="1"/>
            </p:cNvSpPr>
            <p:nvPr/>
          </p:nvSpPr>
          <p:spPr bwMode="auto">
            <a:xfrm>
              <a:off x="8540" y="1542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1111</a:t>
              </a:r>
            </a:p>
          </p:txBody>
        </p:sp>
        <p:sp>
          <p:nvSpPr>
            <p:cNvPr id="59436" name="Rectangle 40"/>
            <p:cNvSpPr>
              <a:spLocks noChangeArrowheads="1"/>
            </p:cNvSpPr>
            <p:nvPr/>
          </p:nvSpPr>
          <p:spPr bwMode="auto">
            <a:xfrm>
              <a:off x="7468" y="2518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1000</a:t>
              </a:r>
            </a:p>
          </p:txBody>
        </p:sp>
        <p:sp>
          <p:nvSpPr>
            <p:cNvPr id="59437" name="Rectangle 41"/>
            <p:cNvSpPr>
              <a:spLocks noChangeArrowheads="1"/>
            </p:cNvSpPr>
            <p:nvPr/>
          </p:nvSpPr>
          <p:spPr bwMode="auto">
            <a:xfrm>
              <a:off x="7308" y="1638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0111</a:t>
              </a:r>
            </a:p>
          </p:txBody>
        </p:sp>
        <p:sp>
          <p:nvSpPr>
            <p:cNvPr id="59438" name="Line 42"/>
            <p:cNvSpPr>
              <a:spLocks noChangeShapeType="1"/>
            </p:cNvSpPr>
            <p:nvPr/>
          </p:nvSpPr>
          <p:spPr bwMode="auto">
            <a:xfrm flipV="1">
              <a:off x="7036" y="248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Line 43"/>
            <p:cNvSpPr>
              <a:spLocks noChangeShapeType="1"/>
            </p:cNvSpPr>
            <p:nvPr/>
          </p:nvSpPr>
          <p:spPr bwMode="auto">
            <a:xfrm flipV="1">
              <a:off x="7276" y="224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Line 44"/>
            <p:cNvSpPr>
              <a:spLocks noChangeShapeType="1"/>
            </p:cNvSpPr>
            <p:nvPr/>
          </p:nvSpPr>
          <p:spPr bwMode="auto">
            <a:xfrm flipH="1">
              <a:off x="6748" y="224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1" name="Line 45"/>
            <p:cNvSpPr>
              <a:spLocks noChangeShapeType="1"/>
            </p:cNvSpPr>
            <p:nvPr/>
          </p:nvSpPr>
          <p:spPr bwMode="auto">
            <a:xfrm flipH="1">
              <a:off x="6508" y="248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Line 46"/>
            <p:cNvSpPr>
              <a:spLocks noChangeShapeType="1"/>
            </p:cNvSpPr>
            <p:nvPr/>
          </p:nvSpPr>
          <p:spPr bwMode="auto">
            <a:xfrm flipV="1">
              <a:off x="7036" y="195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3" name="Line 47"/>
            <p:cNvSpPr>
              <a:spLocks noChangeShapeType="1"/>
            </p:cNvSpPr>
            <p:nvPr/>
          </p:nvSpPr>
          <p:spPr bwMode="auto">
            <a:xfrm flipV="1">
              <a:off x="7276" y="171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4" name="Line 48"/>
            <p:cNvSpPr>
              <a:spLocks noChangeShapeType="1"/>
            </p:cNvSpPr>
            <p:nvPr/>
          </p:nvSpPr>
          <p:spPr bwMode="auto">
            <a:xfrm flipH="1">
              <a:off x="6748" y="171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5" name="Line 49"/>
            <p:cNvSpPr>
              <a:spLocks noChangeShapeType="1"/>
            </p:cNvSpPr>
            <p:nvPr/>
          </p:nvSpPr>
          <p:spPr bwMode="auto">
            <a:xfrm flipH="1">
              <a:off x="6508" y="195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6" name="Line 50"/>
            <p:cNvSpPr>
              <a:spLocks noChangeShapeType="1"/>
            </p:cNvSpPr>
            <p:nvPr/>
          </p:nvSpPr>
          <p:spPr bwMode="auto">
            <a:xfrm flipV="1">
              <a:off x="7036" y="239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7" name="Line 51"/>
            <p:cNvSpPr>
              <a:spLocks noChangeShapeType="1"/>
            </p:cNvSpPr>
            <p:nvPr/>
          </p:nvSpPr>
          <p:spPr bwMode="auto">
            <a:xfrm flipV="1">
              <a:off x="6508" y="2425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8" name="Line 52"/>
            <p:cNvSpPr>
              <a:spLocks noChangeShapeType="1"/>
            </p:cNvSpPr>
            <p:nvPr/>
          </p:nvSpPr>
          <p:spPr bwMode="auto">
            <a:xfrm flipV="1">
              <a:off x="6508" y="186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9" name="Line 53"/>
            <p:cNvSpPr>
              <a:spLocks noChangeShapeType="1"/>
            </p:cNvSpPr>
            <p:nvPr/>
          </p:nvSpPr>
          <p:spPr bwMode="auto">
            <a:xfrm flipV="1">
              <a:off x="7036" y="186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0" name="Line 54"/>
            <p:cNvSpPr>
              <a:spLocks noChangeShapeType="1"/>
            </p:cNvSpPr>
            <p:nvPr/>
          </p:nvSpPr>
          <p:spPr bwMode="auto">
            <a:xfrm flipV="1">
              <a:off x="6556" y="263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1" name="Oval 55"/>
            <p:cNvSpPr>
              <a:spLocks noChangeArrowheads="1"/>
            </p:cNvSpPr>
            <p:nvPr/>
          </p:nvSpPr>
          <p:spPr bwMode="auto">
            <a:xfrm>
              <a:off x="6460" y="258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2" name="Oval 56"/>
            <p:cNvSpPr>
              <a:spLocks noChangeArrowheads="1"/>
            </p:cNvSpPr>
            <p:nvPr/>
          </p:nvSpPr>
          <p:spPr bwMode="auto">
            <a:xfrm>
              <a:off x="6988" y="258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3" name="Line 57"/>
            <p:cNvSpPr>
              <a:spLocks noChangeShapeType="1"/>
            </p:cNvSpPr>
            <p:nvPr/>
          </p:nvSpPr>
          <p:spPr bwMode="auto">
            <a:xfrm rot="16200000" flipV="1">
              <a:off x="6292" y="236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4" name="Oval 58"/>
            <p:cNvSpPr>
              <a:spLocks noChangeArrowheads="1"/>
            </p:cNvSpPr>
            <p:nvPr/>
          </p:nvSpPr>
          <p:spPr bwMode="auto">
            <a:xfrm rot="-5400000">
              <a:off x="6459" y="2581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5" name="Oval 59"/>
            <p:cNvSpPr>
              <a:spLocks noChangeArrowheads="1"/>
            </p:cNvSpPr>
            <p:nvPr/>
          </p:nvSpPr>
          <p:spPr bwMode="auto">
            <a:xfrm rot="-5400000">
              <a:off x="6459" y="205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6" name="Oval 60"/>
            <p:cNvSpPr>
              <a:spLocks noChangeArrowheads="1"/>
            </p:cNvSpPr>
            <p:nvPr/>
          </p:nvSpPr>
          <p:spPr bwMode="auto">
            <a:xfrm>
              <a:off x="6988" y="205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7" name="Line 61"/>
            <p:cNvSpPr>
              <a:spLocks noChangeShapeType="1"/>
            </p:cNvSpPr>
            <p:nvPr/>
          </p:nvSpPr>
          <p:spPr bwMode="auto">
            <a:xfrm>
              <a:off x="6556" y="210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8" name="Line 62"/>
            <p:cNvSpPr>
              <a:spLocks noChangeShapeType="1"/>
            </p:cNvSpPr>
            <p:nvPr/>
          </p:nvSpPr>
          <p:spPr bwMode="auto">
            <a:xfrm>
              <a:off x="7036" y="215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9" name="Line 63"/>
            <p:cNvSpPr>
              <a:spLocks noChangeShapeType="1"/>
            </p:cNvSpPr>
            <p:nvPr/>
          </p:nvSpPr>
          <p:spPr bwMode="auto">
            <a:xfrm flipV="1">
              <a:off x="6796" y="239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0" name="Oval 64"/>
            <p:cNvSpPr>
              <a:spLocks noChangeArrowheads="1"/>
            </p:cNvSpPr>
            <p:nvPr/>
          </p:nvSpPr>
          <p:spPr bwMode="auto">
            <a:xfrm>
              <a:off x="6700" y="234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1" name="Oval 65"/>
            <p:cNvSpPr>
              <a:spLocks noChangeArrowheads="1"/>
            </p:cNvSpPr>
            <p:nvPr/>
          </p:nvSpPr>
          <p:spPr bwMode="auto">
            <a:xfrm>
              <a:off x="7228" y="234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2" name="Line 66"/>
            <p:cNvSpPr>
              <a:spLocks noChangeShapeType="1"/>
            </p:cNvSpPr>
            <p:nvPr/>
          </p:nvSpPr>
          <p:spPr bwMode="auto">
            <a:xfrm rot="16200000" flipV="1">
              <a:off x="6532" y="212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3" name="Oval 67"/>
            <p:cNvSpPr>
              <a:spLocks noChangeArrowheads="1"/>
            </p:cNvSpPr>
            <p:nvPr/>
          </p:nvSpPr>
          <p:spPr bwMode="auto">
            <a:xfrm rot="-5400000">
              <a:off x="6699" y="234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4" name="Oval 68"/>
            <p:cNvSpPr>
              <a:spLocks noChangeArrowheads="1"/>
            </p:cNvSpPr>
            <p:nvPr/>
          </p:nvSpPr>
          <p:spPr bwMode="auto">
            <a:xfrm rot="-5400000">
              <a:off x="6699" y="181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5" name="Oval 69"/>
            <p:cNvSpPr>
              <a:spLocks noChangeArrowheads="1"/>
            </p:cNvSpPr>
            <p:nvPr/>
          </p:nvSpPr>
          <p:spPr bwMode="auto">
            <a:xfrm>
              <a:off x="7228" y="181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6" name="Line 70"/>
            <p:cNvSpPr>
              <a:spLocks noChangeShapeType="1"/>
            </p:cNvSpPr>
            <p:nvPr/>
          </p:nvSpPr>
          <p:spPr bwMode="auto">
            <a:xfrm>
              <a:off x="6796" y="186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7" name="Line 71"/>
            <p:cNvSpPr>
              <a:spLocks noChangeShapeType="1"/>
            </p:cNvSpPr>
            <p:nvPr/>
          </p:nvSpPr>
          <p:spPr bwMode="auto">
            <a:xfrm>
              <a:off x="7276" y="191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8" name="Line 72"/>
            <p:cNvSpPr>
              <a:spLocks noChangeShapeType="1"/>
            </p:cNvSpPr>
            <p:nvPr/>
          </p:nvSpPr>
          <p:spPr bwMode="auto">
            <a:xfrm flipV="1">
              <a:off x="8236" y="2246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9" name="Line 73"/>
            <p:cNvSpPr>
              <a:spLocks noChangeShapeType="1"/>
            </p:cNvSpPr>
            <p:nvPr/>
          </p:nvSpPr>
          <p:spPr bwMode="auto">
            <a:xfrm flipV="1">
              <a:off x="7708" y="2281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0" name="Line 74"/>
            <p:cNvSpPr>
              <a:spLocks noChangeShapeType="1"/>
            </p:cNvSpPr>
            <p:nvPr/>
          </p:nvSpPr>
          <p:spPr bwMode="auto">
            <a:xfrm flipV="1">
              <a:off x="7708" y="171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1" name="Line 75"/>
            <p:cNvSpPr>
              <a:spLocks noChangeShapeType="1"/>
            </p:cNvSpPr>
            <p:nvPr/>
          </p:nvSpPr>
          <p:spPr bwMode="auto">
            <a:xfrm flipV="1">
              <a:off x="8236" y="171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2" name="Line 76"/>
            <p:cNvSpPr>
              <a:spLocks noChangeShapeType="1"/>
            </p:cNvSpPr>
            <p:nvPr/>
          </p:nvSpPr>
          <p:spPr bwMode="auto">
            <a:xfrm flipV="1">
              <a:off x="7756" y="248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3" name="Oval 77"/>
            <p:cNvSpPr>
              <a:spLocks noChangeArrowheads="1"/>
            </p:cNvSpPr>
            <p:nvPr/>
          </p:nvSpPr>
          <p:spPr bwMode="auto">
            <a:xfrm>
              <a:off x="7660" y="2438"/>
              <a:ext cx="96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4" name="Oval 78"/>
            <p:cNvSpPr>
              <a:spLocks noChangeArrowheads="1"/>
            </p:cNvSpPr>
            <p:nvPr/>
          </p:nvSpPr>
          <p:spPr bwMode="auto">
            <a:xfrm>
              <a:off x="8188" y="243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5" name="Line 79"/>
            <p:cNvSpPr>
              <a:spLocks noChangeShapeType="1"/>
            </p:cNvSpPr>
            <p:nvPr/>
          </p:nvSpPr>
          <p:spPr bwMode="auto">
            <a:xfrm rot="16200000" flipV="1">
              <a:off x="7492" y="222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6" name="Oval 80"/>
            <p:cNvSpPr>
              <a:spLocks noChangeArrowheads="1"/>
            </p:cNvSpPr>
            <p:nvPr/>
          </p:nvSpPr>
          <p:spPr bwMode="auto">
            <a:xfrm rot="-5400000">
              <a:off x="7659" y="2437"/>
              <a:ext cx="96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7" name="Oval 81"/>
            <p:cNvSpPr>
              <a:spLocks noChangeArrowheads="1"/>
            </p:cNvSpPr>
            <p:nvPr/>
          </p:nvSpPr>
          <p:spPr bwMode="auto">
            <a:xfrm rot="-5400000">
              <a:off x="7659" y="190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8" name="Oval 82"/>
            <p:cNvSpPr>
              <a:spLocks noChangeArrowheads="1"/>
            </p:cNvSpPr>
            <p:nvPr/>
          </p:nvSpPr>
          <p:spPr bwMode="auto">
            <a:xfrm>
              <a:off x="8188" y="191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9" name="Line 83"/>
            <p:cNvSpPr>
              <a:spLocks noChangeShapeType="1"/>
            </p:cNvSpPr>
            <p:nvPr/>
          </p:nvSpPr>
          <p:spPr bwMode="auto">
            <a:xfrm>
              <a:off x="7756" y="195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0" name="Line 84"/>
            <p:cNvSpPr>
              <a:spLocks noChangeShapeType="1"/>
            </p:cNvSpPr>
            <p:nvPr/>
          </p:nvSpPr>
          <p:spPr bwMode="auto">
            <a:xfrm>
              <a:off x="8236" y="200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1" name="Line 85"/>
            <p:cNvSpPr>
              <a:spLocks noChangeShapeType="1"/>
            </p:cNvSpPr>
            <p:nvPr/>
          </p:nvSpPr>
          <p:spPr bwMode="auto">
            <a:xfrm flipV="1">
              <a:off x="7996" y="224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2" name="Oval 86"/>
            <p:cNvSpPr>
              <a:spLocks noChangeArrowheads="1"/>
            </p:cNvSpPr>
            <p:nvPr/>
          </p:nvSpPr>
          <p:spPr bwMode="auto">
            <a:xfrm>
              <a:off x="7900" y="219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3" name="Oval 87"/>
            <p:cNvSpPr>
              <a:spLocks noChangeArrowheads="1"/>
            </p:cNvSpPr>
            <p:nvPr/>
          </p:nvSpPr>
          <p:spPr bwMode="auto">
            <a:xfrm>
              <a:off x="8428" y="219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4" name="Line 88"/>
            <p:cNvSpPr>
              <a:spLocks noChangeShapeType="1"/>
            </p:cNvSpPr>
            <p:nvPr/>
          </p:nvSpPr>
          <p:spPr bwMode="auto">
            <a:xfrm rot="16200000" flipV="1">
              <a:off x="7732" y="198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5" name="Oval 89"/>
            <p:cNvSpPr>
              <a:spLocks noChangeArrowheads="1"/>
            </p:cNvSpPr>
            <p:nvPr/>
          </p:nvSpPr>
          <p:spPr bwMode="auto">
            <a:xfrm rot="-5400000">
              <a:off x="7899" y="219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6" name="Oval 90"/>
            <p:cNvSpPr>
              <a:spLocks noChangeArrowheads="1"/>
            </p:cNvSpPr>
            <p:nvPr/>
          </p:nvSpPr>
          <p:spPr bwMode="auto">
            <a:xfrm rot="-5400000">
              <a:off x="7899" y="166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7" name="Oval 91"/>
            <p:cNvSpPr>
              <a:spLocks noChangeArrowheads="1"/>
            </p:cNvSpPr>
            <p:nvPr/>
          </p:nvSpPr>
          <p:spPr bwMode="auto">
            <a:xfrm>
              <a:off x="8428" y="16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8" name="Line 92"/>
            <p:cNvSpPr>
              <a:spLocks noChangeShapeType="1"/>
            </p:cNvSpPr>
            <p:nvPr/>
          </p:nvSpPr>
          <p:spPr bwMode="auto">
            <a:xfrm>
              <a:off x="7996" y="171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9" name="Line 93"/>
            <p:cNvSpPr>
              <a:spLocks noChangeShapeType="1"/>
            </p:cNvSpPr>
            <p:nvPr/>
          </p:nvSpPr>
          <p:spPr bwMode="auto">
            <a:xfrm>
              <a:off x="8476" y="176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03" name="Group 94"/>
          <p:cNvGrpSpPr>
            <a:grpSpLocks/>
          </p:cNvGrpSpPr>
          <p:nvPr/>
        </p:nvGrpSpPr>
        <p:grpSpPr bwMode="auto">
          <a:xfrm>
            <a:off x="1014413" y="3654425"/>
            <a:ext cx="2157412" cy="1819275"/>
            <a:chOff x="584" y="1942"/>
            <a:chExt cx="1378" cy="1161"/>
          </a:xfrm>
        </p:grpSpPr>
        <p:sp>
          <p:nvSpPr>
            <p:cNvPr id="59409" name="Rectangle 95"/>
            <p:cNvSpPr>
              <a:spLocks noChangeArrowheads="1"/>
            </p:cNvSpPr>
            <p:nvPr/>
          </p:nvSpPr>
          <p:spPr bwMode="auto">
            <a:xfrm>
              <a:off x="869" y="2000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59410" name="Rectangle 96"/>
            <p:cNvSpPr>
              <a:spLocks noChangeArrowheads="1"/>
            </p:cNvSpPr>
            <p:nvPr/>
          </p:nvSpPr>
          <p:spPr bwMode="auto">
            <a:xfrm>
              <a:off x="1442" y="199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9411" name="Rectangle 97"/>
            <p:cNvSpPr>
              <a:spLocks noChangeArrowheads="1"/>
            </p:cNvSpPr>
            <p:nvPr/>
          </p:nvSpPr>
          <p:spPr bwMode="auto">
            <a:xfrm>
              <a:off x="1335" y="194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Line 98"/>
            <p:cNvSpPr>
              <a:spLocks noChangeShapeType="1"/>
            </p:cNvSpPr>
            <p:nvPr/>
          </p:nvSpPr>
          <p:spPr bwMode="auto">
            <a:xfrm>
              <a:off x="1617" y="194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Line 99"/>
            <p:cNvSpPr>
              <a:spLocks noChangeShapeType="1"/>
            </p:cNvSpPr>
            <p:nvPr/>
          </p:nvSpPr>
          <p:spPr bwMode="auto">
            <a:xfrm flipH="1">
              <a:off x="1329" y="222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100"/>
            <p:cNvSpPr>
              <a:spLocks noChangeShapeType="1"/>
            </p:cNvSpPr>
            <p:nvPr/>
          </p:nvSpPr>
          <p:spPr bwMode="auto">
            <a:xfrm>
              <a:off x="1335" y="194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101"/>
            <p:cNvSpPr>
              <a:spLocks noChangeShapeType="1"/>
            </p:cNvSpPr>
            <p:nvPr/>
          </p:nvSpPr>
          <p:spPr bwMode="auto">
            <a:xfrm flipH="1">
              <a:off x="1913" y="2217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Rectangle 102"/>
            <p:cNvSpPr>
              <a:spLocks noChangeArrowheads="1"/>
            </p:cNvSpPr>
            <p:nvPr/>
          </p:nvSpPr>
          <p:spPr bwMode="auto">
            <a:xfrm>
              <a:off x="759" y="194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7" name="Line 103"/>
            <p:cNvSpPr>
              <a:spLocks noChangeShapeType="1"/>
            </p:cNvSpPr>
            <p:nvPr/>
          </p:nvSpPr>
          <p:spPr bwMode="auto">
            <a:xfrm>
              <a:off x="1041" y="194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Line 104"/>
            <p:cNvSpPr>
              <a:spLocks noChangeShapeType="1"/>
            </p:cNvSpPr>
            <p:nvPr/>
          </p:nvSpPr>
          <p:spPr bwMode="auto">
            <a:xfrm flipH="1">
              <a:off x="753" y="222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9" name="Rectangle 105"/>
            <p:cNvSpPr>
              <a:spLocks noChangeArrowheads="1"/>
            </p:cNvSpPr>
            <p:nvPr/>
          </p:nvSpPr>
          <p:spPr bwMode="auto">
            <a:xfrm>
              <a:off x="864" y="2591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9420" name="Rectangle 106"/>
            <p:cNvSpPr>
              <a:spLocks noChangeArrowheads="1"/>
            </p:cNvSpPr>
            <p:nvPr/>
          </p:nvSpPr>
          <p:spPr bwMode="auto">
            <a:xfrm>
              <a:off x="1437" y="2590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9421" name="Rectangle 107"/>
            <p:cNvSpPr>
              <a:spLocks noChangeArrowheads="1"/>
            </p:cNvSpPr>
            <p:nvPr/>
          </p:nvSpPr>
          <p:spPr bwMode="auto">
            <a:xfrm>
              <a:off x="1335" y="25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2" name="Line 108"/>
            <p:cNvSpPr>
              <a:spLocks noChangeShapeType="1"/>
            </p:cNvSpPr>
            <p:nvPr/>
          </p:nvSpPr>
          <p:spPr bwMode="auto">
            <a:xfrm>
              <a:off x="1617" y="252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3" name="Line 109"/>
            <p:cNvSpPr>
              <a:spLocks noChangeShapeType="1"/>
            </p:cNvSpPr>
            <p:nvPr/>
          </p:nvSpPr>
          <p:spPr bwMode="auto">
            <a:xfrm flipH="1">
              <a:off x="1329" y="28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4" name="Line 110"/>
            <p:cNvSpPr>
              <a:spLocks noChangeShapeType="1"/>
            </p:cNvSpPr>
            <p:nvPr/>
          </p:nvSpPr>
          <p:spPr bwMode="auto">
            <a:xfrm>
              <a:off x="1041" y="30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Line 111"/>
            <p:cNvSpPr>
              <a:spLocks noChangeShapeType="1"/>
            </p:cNvSpPr>
            <p:nvPr/>
          </p:nvSpPr>
          <p:spPr bwMode="auto">
            <a:xfrm flipH="1">
              <a:off x="759" y="2513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Rectangle 112"/>
            <p:cNvSpPr>
              <a:spLocks noChangeArrowheads="1"/>
            </p:cNvSpPr>
            <p:nvPr/>
          </p:nvSpPr>
          <p:spPr bwMode="auto">
            <a:xfrm>
              <a:off x="759" y="25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7" name="Line 113"/>
            <p:cNvSpPr>
              <a:spLocks noChangeShapeType="1"/>
            </p:cNvSpPr>
            <p:nvPr/>
          </p:nvSpPr>
          <p:spPr bwMode="auto">
            <a:xfrm>
              <a:off x="1041" y="252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8" name="Line 114"/>
            <p:cNvSpPr>
              <a:spLocks noChangeShapeType="1"/>
            </p:cNvSpPr>
            <p:nvPr/>
          </p:nvSpPr>
          <p:spPr bwMode="auto">
            <a:xfrm flipH="1">
              <a:off x="753" y="28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9" name="Text Box 115"/>
            <p:cNvSpPr txBox="1">
              <a:spLocks noChangeArrowheads="1"/>
            </p:cNvSpPr>
            <p:nvPr/>
          </p:nvSpPr>
          <p:spPr bwMode="auto">
            <a:xfrm>
              <a:off x="584" y="2710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1771650" y="2771775"/>
            <a:ext cx="4203700" cy="2189163"/>
            <a:chOff x="1068" y="1379"/>
            <a:chExt cx="2684" cy="1397"/>
          </a:xfrm>
        </p:grpSpPr>
        <p:grpSp>
          <p:nvGrpSpPr>
            <p:cNvPr id="59405" name="Group 117"/>
            <p:cNvGrpSpPr>
              <a:grpSpLocks/>
            </p:cNvGrpSpPr>
            <p:nvPr/>
          </p:nvGrpSpPr>
          <p:grpSpPr bwMode="auto">
            <a:xfrm>
              <a:off x="1068" y="1379"/>
              <a:ext cx="562" cy="1397"/>
              <a:chOff x="1068" y="1379"/>
              <a:chExt cx="562" cy="1397"/>
            </a:xfrm>
          </p:grpSpPr>
          <p:sp>
            <p:nvSpPr>
              <p:cNvPr id="59407" name="Text Box 118"/>
              <p:cNvSpPr txBox="1">
                <a:spLocks noChangeArrowheads="1"/>
              </p:cNvSpPr>
              <p:nvPr/>
            </p:nvSpPr>
            <p:spPr bwMode="auto">
              <a:xfrm>
                <a:off x="1070" y="1379"/>
                <a:ext cx="560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>
                    <a:latin typeface="Comic Sans MS" pitchFamily="66" charset="0"/>
                  </a:rPr>
                  <a:t>+ A’BD</a:t>
                </a:r>
              </a:p>
            </p:txBody>
          </p:sp>
          <p:sp>
            <p:nvSpPr>
              <p:cNvPr id="59408" name="AutoShape 119"/>
              <p:cNvSpPr>
                <a:spLocks noChangeArrowheads="1"/>
              </p:cNvSpPr>
              <p:nvPr/>
            </p:nvSpPr>
            <p:spPr bwMode="auto">
              <a:xfrm>
                <a:off x="1068" y="2257"/>
                <a:ext cx="234" cy="519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06" name="Oval 120"/>
            <p:cNvSpPr>
              <a:spLocks noChangeArrowheads="1"/>
            </p:cNvSpPr>
            <p:nvPr/>
          </p:nvSpPr>
          <p:spPr bwMode="auto">
            <a:xfrm>
              <a:off x="3478" y="1943"/>
              <a:ext cx="274" cy="79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7323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dirty="0"/>
              <a:t>f(A,B,C,D) = </a:t>
            </a:r>
            <a:r>
              <a:rPr lang="en-US" dirty="0">
                <a:latin typeface="Symbol" pitchFamily="18" charset="2"/>
              </a:rPr>
              <a:t></a:t>
            </a:r>
            <a:r>
              <a:rPr lang="en-US" dirty="0"/>
              <a:t>m(1,3,5,7,9) + d(6,12,13)</a:t>
            </a:r>
          </a:p>
          <a:p>
            <a:pPr marL="750888" lvl="1" indent="-288925" defTabSz="927100" eaLnBrk="1" hangingPunct="1"/>
            <a:r>
              <a:rPr lang="en-US" dirty="0"/>
              <a:t>without don't cares</a:t>
            </a:r>
          </a:p>
          <a:p>
            <a:pPr marL="1096963" lvl="2" indent="-231775" defTabSz="927100" eaLnBrk="1" hangingPunct="1"/>
            <a:r>
              <a:rPr lang="en-US" dirty="0"/>
              <a:t>f = 			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5363" y="2379442"/>
            <a:ext cx="2811462" cy="2846510"/>
            <a:chOff x="645" y="1046"/>
            <a:chExt cx="1795" cy="1816"/>
          </a:xfrm>
        </p:grpSpPr>
        <p:grpSp>
          <p:nvGrpSpPr>
            <p:cNvPr id="60449" name="Group 3"/>
            <p:cNvGrpSpPr>
              <a:grpSpLocks/>
            </p:cNvGrpSpPr>
            <p:nvPr/>
          </p:nvGrpSpPr>
          <p:grpSpPr bwMode="auto">
            <a:xfrm>
              <a:off x="1861" y="2593"/>
              <a:ext cx="579" cy="264"/>
              <a:chOff x="1861" y="2593"/>
              <a:chExt cx="579" cy="264"/>
            </a:xfrm>
          </p:grpSpPr>
          <p:sp>
            <p:nvSpPr>
              <p:cNvPr id="60454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5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50" name="Text Box 6"/>
            <p:cNvSpPr txBox="1">
              <a:spLocks noChangeArrowheads="1"/>
            </p:cNvSpPr>
            <p:nvPr/>
          </p:nvSpPr>
          <p:spPr bwMode="auto">
            <a:xfrm>
              <a:off x="1678" y="1046"/>
              <a:ext cx="56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dirty="0">
                  <a:latin typeface="Comic Sans MS" pitchFamily="66" charset="0"/>
                </a:rPr>
                <a:t>+ B’C’D</a:t>
              </a:r>
            </a:p>
          </p:txBody>
        </p:sp>
        <p:grpSp>
          <p:nvGrpSpPr>
            <p:cNvPr id="60451" name="Group 7"/>
            <p:cNvGrpSpPr>
              <a:grpSpLocks/>
            </p:cNvGrpSpPr>
            <p:nvPr/>
          </p:nvGrpSpPr>
          <p:grpSpPr bwMode="auto">
            <a:xfrm flipH="1">
              <a:off x="645" y="2598"/>
              <a:ext cx="579" cy="264"/>
              <a:chOff x="1861" y="2593"/>
              <a:chExt cx="579" cy="264"/>
            </a:xfrm>
          </p:grpSpPr>
          <p:sp>
            <p:nvSpPr>
              <p:cNvPr id="60452" name="Oval 8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3" name="Rectangle 9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041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Karnaugh maps: don’t cares</a:t>
            </a:r>
          </a:p>
        </p:txBody>
      </p:sp>
      <p:grpSp>
        <p:nvGrpSpPr>
          <p:cNvPr id="60421" name="Group 12"/>
          <p:cNvGrpSpPr>
            <a:grpSpLocks/>
          </p:cNvGrpSpPr>
          <p:nvPr/>
        </p:nvGrpSpPr>
        <p:grpSpPr bwMode="auto">
          <a:xfrm>
            <a:off x="1219200" y="4114800"/>
            <a:ext cx="2720975" cy="2335213"/>
            <a:chOff x="4245" y="2703"/>
            <a:chExt cx="1738" cy="1490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0426" name="Rectangle 14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1</a:t>
              </a:r>
            </a:p>
          </p:txBody>
        </p:sp>
        <p:sp>
          <p:nvSpPr>
            <p:cNvPr id="60427" name="Rectangle 15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Line 16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9" name="Line 17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Line 18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1" name="Line 19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Rectangle 20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60433" name="Rectangle 21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0434" name="Rectangle 22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5" name="Line 23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6" name="Line 24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7" name="Rectangle 25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X</a:t>
              </a:r>
            </a:p>
          </p:txBody>
        </p:sp>
        <p:sp>
          <p:nvSpPr>
            <p:cNvPr id="60438" name="Rectangle 26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0439" name="Rectangle 27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0" name="Line 28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1" name="Line 29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2" name="Line 30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3" name="Line 31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4" name="Rectangle 32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60445" name="Rectangle 33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6" name="Line 34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7" name="Line 35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8" name="Text Box 36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544638" y="2379704"/>
            <a:ext cx="1058019" cy="3252646"/>
            <a:chOff x="996" y="1046"/>
            <a:chExt cx="675" cy="2076"/>
          </a:xfrm>
        </p:grpSpPr>
        <p:sp>
          <p:nvSpPr>
            <p:cNvPr id="60423" name="Text Box 38"/>
            <p:cNvSpPr txBox="1">
              <a:spLocks noChangeArrowheads="1"/>
            </p:cNvSpPr>
            <p:nvPr/>
          </p:nvSpPr>
          <p:spPr bwMode="auto">
            <a:xfrm>
              <a:off x="1318" y="1046"/>
              <a:ext cx="35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dirty="0">
                  <a:latin typeface="Comic Sans MS" pitchFamily="66" charset="0"/>
                </a:rPr>
                <a:t>A’D</a:t>
              </a:r>
            </a:p>
          </p:txBody>
        </p:sp>
        <p:sp>
          <p:nvSpPr>
            <p:cNvPr id="60424" name="AutoShape 39"/>
            <p:cNvSpPr>
              <a:spLocks noChangeArrowheads="1"/>
            </p:cNvSpPr>
            <p:nvPr/>
          </p:nvSpPr>
          <p:spPr bwMode="auto">
            <a:xfrm>
              <a:off x="996" y="2613"/>
              <a:ext cx="499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148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/>
              <a:t>Karnaugh</a:t>
            </a:r>
            <a:r>
              <a:rPr lang="en-US" sz="3200" dirty="0"/>
              <a:t> maps: don’t cares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dirty="0"/>
              <a:t>f(A,B,C,D) = </a:t>
            </a:r>
            <a:r>
              <a:rPr lang="en-US" dirty="0">
                <a:latin typeface="Symbol" pitchFamily="18" charset="2"/>
              </a:rPr>
              <a:t></a:t>
            </a:r>
            <a:r>
              <a:rPr lang="en-US" dirty="0"/>
              <a:t>m(1,3,5,7,9) + d(6,12,13)</a:t>
            </a:r>
          </a:p>
          <a:p>
            <a:pPr marL="750888" lvl="1" indent="-288925" defTabSz="927100" eaLnBrk="1" hangingPunct="1"/>
            <a:r>
              <a:rPr lang="en-US" dirty="0"/>
              <a:t>f = A'D + B'C'D		without don't cares</a:t>
            </a:r>
          </a:p>
          <a:p>
            <a:pPr marL="750888" lvl="1" indent="-288925" defTabSz="927100" eaLnBrk="1" hangingPunct="1"/>
            <a:r>
              <a:rPr lang="en-US" dirty="0"/>
              <a:t>f = 			with don't cares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4781550" y="4768850"/>
            <a:ext cx="33686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don't cares</a:t>
            </a: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 can be treated as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1s or 0s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depending on which is more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advantageous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914400" y="3429000"/>
            <a:ext cx="2720975" cy="2335213"/>
            <a:chOff x="4245" y="2703"/>
            <a:chExt cx="1738" cy="1490"/>
          </a:xfrm>
        </p:grpSpPr>
        <p:sp>
          <p:nvSpPr>
            <p:cNvPr id="61454" name="Rectangle 6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1455" name="Rectangle 7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1</a:t>
              </a:r>
            </a:p>
          </p:txBody>
        </p:sp>
        <p:sp>
          <p:nvSpPr>
            <p:cNvPr id="61456" name="Rectangle 8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7" name="Line 9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8" name="Line 10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9" name="Line 11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0" name="Line 12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1" name="Rectangle 13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61462" name="Rectangle 14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463" name="Rectangle 15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4" name="Line 16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5" name="Line 17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6" name="Rectangle 18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X</a:t>
              </a:r>
            </a:p>
          </p:txBody>
        </p:sp>
        <p:sp>
          <p:nvSpPr>
            <p:cNvPr id="61467" name="Rectangle 19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1468" name="Rectangle 20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Line 21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0" name="Line 22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1" name="Line 23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2" name="Line 24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3" name="Rectangle 25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61474" name="Rectangle 26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5" name="Line 27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6" name="Line 28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Text Box 29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239838" y="2443301"/>
            <a:ext cx="958850" cy="2517637"/>
            <a:chOff x="813" y="1465"/>
            <a:chExt cx="612" cy="1606"/>
          </a:xfrm>
        </p:grpSpPr>
        <p:sp>
          <p:nvSpPr>
            <p:cNvPr id="61452" name="AutoShape 31"/>
            <p:cNvSpPr>
              <a:spLocks noChangeArrowheads="1"/>
            </p:cNvSpPr>
            <p:nvPr/>
          </p:nvSpPr>
          <p:spPr bwMode="auto">
            <a:xfrm>
              <a:off x="813" y="2552"/>
              <a:ext cx="509" cy="51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3" name="Rectangle 32"/>
            <p:cNvSpPr>
              <a:spLocks noChangeArrowheads="1"/>
            </p:cNvSpPr>
            <p:nvPr/>
          </p:nvSpPr>
          <p:spPr bwMode="auto">
            <a:xfrm>
              <a:off x="1020" y="1465"/>
              <a:ext cx="4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dirty="0"/>
                <a:t>A'D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303338" y="2441383"/>
            <a:ext cx="7243762" cy="2276666"/>
            <a:chOff x="854" y="1476"/>
            <a:chExt cx="4626" cy="1452"/>
          </a:xfrm>
        </p:grpSpPr>
        <p:sp>
          <p:nvSpPr>
            <p:cNvPr id="61448" name="Rectangle 34"/>
            <p:cNvSpPr>
              <a:spLocks noChangeArrowheads="1"/>
            </p:cNvSpPr>
            <p:nvPr/>
          </p:nvSpPr>
          <p:spPr bwMode="auto">
            <a:xfrm>
              <a:off x="3160" y="2176"/>
              <a:ext cx="2320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075"/>
                </a:lnSpc>
                <a:spcBef>
                  <a:spcPts val="588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by using don't care as a "1"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a 2-cube can be formed 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rather than a 1-cube to cover</a:t>
              </a:r>
              <a:b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mic Sans MS" pitchFamily="66" charset="0"/>
                </a:rPr>
                <a:t>this node</a:t>
              </a:r>
            </a:p>
          </p:txBody>
        </p:sp>
        <p:sp>
          <p:nvSpPr>
            <p:cNvPr id="61449" name="Line 35"/>
            <p:cNvSpPr>
              <a:spLocks noChangeShapeType="1"/>
            </p:cNvSpPr>
            <p:nvPr/>
          </p:nvSpPr>
          <p:spPr bwMode="auto">
            <a:xfrm flipV="1">
              <a:off x="1988" y="2268"/>
              <a:ext cx="1112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0" name="AutoShape 36"/>
            <p:cNvSpPr>
              <a:spLocks noChangeArrowheads="1"/>
            </p:cNvSpPr>
            <p:nvPr/>
          </p:nvSpPr>
          <p:spPr bwMode="auto">
            <a:xfrm>
              <a:off x="854" y="2593"/>
              <a:ext cx="1027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Rectangle 37"/>
            <p:cNvSpPr>
              <a:spLocks noChangeArrowheads="1"/>
            </p:cNvSpPr>
            <p:nvPr/>
          </p:nvSpPr>
          <p:spPr bwMode="auto">
            <a:xfrm>
              <a:off x="1260" y="1476"/>
              <a:ext cx="72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/>
            <a:p>
              <a:pPr defTabSz="901700" eaLnBrk="0" hangingPunct="0"/>
              <a:r>
                <a:rPr lang="en-US" dirty="0"/>
                <a:t>  + C'D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8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for two-level simplification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27100">
              <a:lnSpc>
                <a:spcPct val="95000"/>
              </a:lnSpc>
            </a:pPr>
            <a:r>
              <a:rPr lang="en-US" sz="2000" dirty="0"/>
              <a:t>To get the minimum sum-of-products expression from a </a:t>
            </a:r>
            <a:r>
              <a:rPr lang="en-US" sz="2000" dirty="0" err="1"/>
              <a:t>Karnaugh</a:t>
            </a:r>
            <a:r>
              <a:rPr lang="en-US" sz="2000" dirty="0"/>
              <a:t> map:</a:t>
            </a:r>
          </a:p>
          <a:p>
            <a:pPr lvl="1" defTabSz="927100">
              <a:lnSpc>
                <a:spcPct val="95000"/>
              </a:lnSpc>
            </a:pPr>
            <a:r>
              <a:rPr lang="en-US" dirty="0"/>
              <a:t>Step 1: choose an element of the ON-set</a:t>
            </a:r>
          </a:p>
          <a:p>
            <a:pPr lvl="1" defTabSz="927100">
              <a:lnSpc>
                <a:spcPct val="95000"/>
              </a:lnSpc>
            </a:pPr>
            <a:r>
              <a:rPr lang="en-US" dirty="0"/>
              <a:t>Step 2: find "maximal" groupings of 1s and </a:t>
            </a:r>
            <a:r>
              <a:rPr lang="en-US" dirty="0" err="1"/>
              <a:t>Xs</a:t>
            </a:r>
            <a:r>
              <a:rPr lang="en-US" dirty="0"/>
              <a:t> adjacent to that element</a:t>
            </a:r>
          </a:p>
          <a:p>
            <a:pPr lvl="2" defTabSz="927100">
              <a:lnSpc>
                <a:spcPct val="95000"/>
              </a:lnSpc>
            </a:pPr>
            <a:r>
              <a:rPr lang="en-US" dirty="0"/>
              <a:t>consider top/bottom row, left/right column, and corner adjacencies</a:t>
            </a:r>
          </a:p>
          <a:p>
            <a:pPr lvl="2" defTabSz="927100">
              <a:lnSpc>
                <a:spcPct val="95000"/>
              </a:lnSpc>
            </a:pPr>
            <a:r>
              <a:rPr lang="en-US" dirty="0"/>
              <a:t>this forms prime </a:t>
            </a:r>
            <a:r>
              <a:rPr lang="en-US" dirty="0" err="1"/>
              <a:t>implicants</a:t>
            </a:r>
            <a:r>
              <a:rPr lang="en-US" dirty="0"/>
              <a:t>  (number of elements always a power of 2)</a:t>
            </a:r>
          </a:p>
          <a:p>
            <a:pPr lvl="1" defTabSz="927100">
              <a:lnSpc>
                <a:spcPct val="95000"/>
              </a:lnSpc>
            </a:pPr>
            <a:r>
              <a:rPr lang="en-US" dirty="0"/>
              <a:t>Repeat Steps 1 and 2 to find all prime </a:t>
            </a:r>
            <a:r>
              <a:rPr lang="en-US" dirty="0" err="1"/>
              <a:t>implicants</a:t>
            </a:r>
            <a:endParaRPr lang="en-US" dirty="0"/>
          </a:p>
          <a:p>
            <a:pPr lvl="1" defTabSz="927100">
              <a:lnSpc>
                <a:spcPct val="95000"/>
              </a:lnSpc>
            </a:pPr>
            <a:r>
              <a:rPr lang="en-US" dirty="0"/>
              <a:t>Step 3: revisit the 1s in the K-map</a:t>
            </a:r>
          </a:p>
          <a:p>
            <a:pPr lvl="2" defTabSz="927100">
              <a:lnSpc>
                <a:spcPct val="95000"/>
              </a:lnSpc>
            </a:pPr>
            <a:r>
              <a:rPr lang="en-US" dirty="0"/>
              <a:t>if covered by single prime </a:t>
            </a:r>
            <a:r>
              <a:rPr lang="en-US" dirty="0" err="1"/>
              <a:t>implicant</a:t>
            </a:r>
            <a:r>
              <a:rPr lang="en-US" dirty="0"/>
              <a:t>, it is essential, and participates in final cover</a:t>
            </a:r>
          </a:p>
          <a:p>
            <a:pPr lvl="2" defTabSz="927100">
              <a:lnSpc>
                <a:spcPct val="95000"/>
              </a:lnSpc>
            </a:pPr>
            <a:r>
              <a:rPr lang="en-US" dirty="0"/>
              <a:t>1s covered by essential prime </a:t>
            </a:r>
            <a:r>
              <a:rPr lang="en-US" dirty="0" err="1"/>
              <a:t>implicant</a:t>
            </a:r>
            <a:r>
              <a:rPr lang="en-US" dirty="0"/>
              <a:t> do not need to be revisited</a:t>
            </a:r>
          </a:p>
          <a:p>
            <a:pPr lvl="1" defTabSz="927100">
              <a:lnSpc>
                <a:spcPct val="95000"/>
              </a:lnSpc>
            </a:pPr>
            <a:r>
              <a:rPr lang="en-US" dirty="0"/>
              <a:t>Step 4: if there remain 1s not covered by essential prime </a:t>
            </a:r>
            <a:r>
              <a:rPr lang="en-US" dirty="0" err="1"/>
              <a:t>implicants</a:t>
            </a:r>
            <a:endParaRPr lang="en-US" dirty="0"/>
          </a:p>
          <a:p>
            <a:pPr lvl="2" defTabSz="927100">
              <a:lnSpc>
                <a:spcPct val="95000"/>
              </a:lnSpc>
            </a:pPr>
            <a:r>
              <a:rPr lang="en-US" dirty="0"/>
              <a:t>select the smallest number of prime </a:t>
            </a:r>
            <a:r>
              <a:rPr lang="en-US" dirty="0" err="1"/>
              <a:t>implicants</a:t>
            </a:r>
            <a:r>
              <a:rPr lang="en-US" dirty="0"/>
              <a:t> that cover the remaining 1s</a:t>
            </a:r>
          </a:p>
        </p:txBody>
      </p:sp>
    </p:spTree>
    <p:extLst>
      <p:ext uri="{BB962C8B-B14F-4D97-AF65-F5344CB8AC3E}">
        <p14:creationId xmlns:p14="http://schemas.microsoft.com/office/powerpoint/2010/main" val="1457940553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3238" y="4022725"/>
            <a:ext cx="2757487" cy="2565400"/>
            <a:chOff x="299" y="2500"/>
            <a:chExt cx="1761" cy="1637"/>
          </a:xfrm>
        </p:grpSpPr>
        <p:sp>
          <p:nvSpPr>
            <p:cNvPr id="72899" name="Rectangle 3" descr="50%"/>
            <p:cNvSpPr>
              <a:spLocks noChangeArrowheads="1"/>
            </p:cNvSpPr>
            <p:nvPr/>
          </p:nvSpPr>
          <p:spPr bwMode="auto">
            <a:xfrm>
              <a:off x="1352" y="2647"/>
              <a:ext cx="299" cy="284"/>
            </a:xfrm>
            <a:prstGeom prst="rect">
              <a:avLst/>
            </a:prstGeom>
            <a:pattFill prst="pct50">
              <a:fgClr>
                <a:srgbClr val="00FF0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0" name="AutoShape 4"/>
            <p:cNvSpPr>
              <a:spLocks noChangeArrowheads="1"/>
            </p:cNvSpPr>
            <p:nvPr/>
          </p:nvSpPr>
          <p:spPr bwMode="auto">
            <a:xfrm>
              <a:off x="802" y="2691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1" name="AutoShape 5"/>
            <p:cNvSpPr>
              <a:spLocks noChangeArrowheads="1"/>
            </p:cNvSpPr>
            <p:nvPr/>
          </p:nvSpPr>
          <p:spPr bwMode="auto">
            <a:xfrm>
              <a:off x="537" y="2711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2" name="AutoShape 6"/>
            <p:cNvSpPr>
              <a:spLocks noChangeArrowheads="1"/>
            </p:cNvSpPr>
            <p:nvPr/>
          </p:nvSpPr>
          <p:spPr bwMode="auto">
            <a:xfrm>
              <a:off x="827" y="2969"/>
              <a:ext cx="488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3" name="AutoShape 7"/>
            <p:cNvSpPr>
              <a:spLocks noChangeArrowheads="1"/>
            </p:cNvSpPr>
            <p:nvPr/>
          </p:nvSpPr>
          <p:spPr bwMode="auto">
            <a:xfrm>
              <a:off x="1122" y="2989"/>
              <a:ext cx="478" cy="2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904" name="Group 8"/>
            <p:cNvGrpSpPr>
              <a:grpSpLocks/>
            </p:cNvGrpSpPr>
            <p:nvPr/>
          </p:nvGrpSpPr>
          <p:grpSpPr bwMode="auto">
            <a:xfrm>
              <a:off x="312" y="2500"/>
              <a:ext cx="1748" cy="1490"/>
              <a:chOff x="4834" y="981"/>
              <a:chExt cx="1748" cy="1490"/>
            </a:xfrm>
          </p:grpSpPr>
          <p:sp>
            <p:nvSpPr>
              <p:cNvPr id="72906" name="Rectangle 9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907" name="Rectangle 10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72908" name="Rectangle 11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09" name="Line 12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0" name="Line 13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1" name="Line 14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2" name="Line 15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3" name="Rectangle 16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2914" name="Rectangle 17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72915" name="Rectangle 18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6" name="Line 19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7" name="Line 20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8" name="Rectangle 21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X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919" name="Rectangle 22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920" name="Rectangle 23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" name="Line 24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" name="Line 25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3" name="Line 26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4" name="Line 27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5" name="Rectangle 28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72926" name="Rectangle 29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7" name="Line 30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8" name="Line 31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9" name="Text Box 32"/>
              <p:cNvSpPr txBox="1">
                <a:spLocks noChangeArrowheads="1"/>
              </p:cNvSpPr>
              <p:nvPr/>
            </p:nvSpPr>
            <p:spPr bwMode="auto">
              <a:xfrm>
                <a:off x="4834" y="189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600">
                    <a:latin typeface="Comic Sans MS" pitchFamily="66" charset="0"/>
                  </a:rPr>
                  <a:t>C</a:t>
                </a:r>
              </a:p>
            </p:txBody>
          </p:sp>
        </p:grpSp>
        <p:sp>
          <p:nvSpPr>
            <p:cNvPr id="72905" name="Rectangle 33"/>
            <p:cNvSpPr>
              <a:spLocks noChangeArrowheads="1"/>
            </p:cNvSpPr>
            <p:nvPr/>
          </p:nvSpPr>
          <p:spPr bwMode="auto">
            <a:xfrm>
              <a:off x="299" y="3929"/>
              <a:ext cx="14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b="1">
                  <a:solidFill>
                    <a:srgbClr val="009900"/>
                  </a:solidFill>
                  <a:latin typeface="Comic Sans MS" pitchFamily="66" charset="0"/>
                </a:rPr>
                <a:t>   3 primes around AB'C'D'</a:t>
              </a:r>
            </a:p>
          </p:txBody>
        </p:sp>
      </p:grpSp>
      <p:sp>
        <p:nvSpPr>
          <p:cNvPr id="72707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/>
              <a:t>Algorithm for two-level simplification (example)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42925" y="1525588"/>
            <a:ext cx="2736850" cy="2335212"/>
            <a:chOff x="4834" y="981"/>
            <a:chExt cx="1748" cy="1490"/>
          </a:xfrm>
        </p:grpSpPr>
        <p:sp>
          <p:nvSpPr>
            <p:cNvPr id="72875" name="Rectangle 36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72876" name="Rectangle 37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72877" name="Rectangle 38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78" name="Line 39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79" name="Line 40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0" name="Line 41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1" name="Line 42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2" name="Rectangle 43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72883" name="Rectangle 44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72884" name="Rectangle 45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5" name="Line 46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6" name="Line 47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7" name="Rectangle 48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72888" name="Rectangle 49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72889" name="Rectangle 50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0" name="Line 51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1" name="Line 52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2" name="Line 53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3" name="Line 54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4" name="Rectangle 55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2895" name="Rectangle 56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6" name="Line 57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7" name="Line 58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8" name="Text Box 59"/>
            <p:cNvSpPr txBox="1">
              <a:spLocks noChangeArrowheads="1"/>
            </p:cNvSpPr>
            <p:nvPr/>
          </p:nvSpPr>
          <p:spPr bwMode="auto">
            <a:xfrm>
              <a:off x="4834" y="1893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200400" y="1524000"/>
            <a:ext cx="2916238" cy="2547938"/>
            <a:chOff x="2022" y="906"/>
            <a:chExt cx="1862" cy="1625"/>
          </a:xfrm>
        </p:grpSpPr>
        <p:sp>
          <p:nvSpPr>
            <p:cNvPr id="72848" name="Rectangle 61"/>
            <p:cNvSpPr>
              <a:spLocks noChangeArrowheads="1"/>
            </p:cNvSpPr>
            <p:nvPr/>
          </p:nvSpPr>
          <p:spPr bwMode="auto">
            <a:xfrm>
              <a:off x="2022" y="2323"/>
              <a:ext cx="182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b="1">
                  <a:solidFill>
                    <a:srgbClr val="FF0000"/>
                  </a:solidFill>
                  <a:latin typeface="Comic Sans MS" pitchFamily="66" charset="0"/>
                </a:rPr>
                <a:t>2 primes around A'BC'D'</a:t>
              </a:r>
            </a:p>
          </p:txBody>
        </p:sp>
        <p:sp>
          <p:nvSpPr>
            <p:cNvPr id="72849" name="Rectangle 62" descr="50%"/>
            <p:cNvSpPr>
              <a:spLocks noChangeArrowheads="1"/>
            </p:cNvSpPr>
            <p:nvPr/>
          </p:nvSpPr>
          <p:spPr bwMode="auto">
            <a:xfrm>
              <a:off x="2600" y="1054"/>
              <a:ext cx="295" cy="275"/>
            </a:xfrm>
            <a:prstGeom prst="rect">
              <a:avLst/>
            </a:prstGeom>
            <a:pattFill prst="pct50">
              <a:fgClr>
                <a:srgbClr val="FF000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50" name="Group 63"/>
            <p:cNvGrpSpPr>
              <a:grpSpLocks/>
            </p:cNvGrpSpPr>
            <p:nvPr/>
          </p:nvGrpSpPr>
          <p:grpSpPr bwMode="auto">
            <a:xfrm>
              <a:off x="2136" y="906"/>
              <a:ext cx="1748" cy="1490"/>
              <a:chOff x="4834" y="981"/>
              <a:chExt cx="1748" cy="1490"/>
            </a:xfrm>
          </p:grpSpPr>
          <p:sp>
            <p:nvSpPr>
              <p:cNvPr id="72851" name="Rectangle 64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52" name="Rectangle 65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72853" name="Rectangle 66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4" name="Line 67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5" name="Line 68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6" name="Line 69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7" name="Line 70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8" name="Rectangle 71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2859" name="Rectangle 72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72860" name="Rectangle 73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1" name="Line 74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2" name="Line 75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3" name="Rectangle 76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X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64" name="Rectangle 77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65" name="Rectangle 78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6" name="Line 79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7" name="Line 80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8" name="Line 81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9" name="Line 82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0" name="Rectangle 83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72871" name="Rectangle 84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2" name="Line 85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3" name="Line 86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4" name="Text Box 87"/>
              <p:cNvSpPr txBox="1">
                <a:spLocks noChangeArrowheads="1"/>
              </p:cNvSpPr>
              <p:nvPr/>
            </p:nvSpPr>
            <p:spPr bwMode="auto">
              <a:xfrm>
                <a:off x="4834" y="189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600">
                    <a:latin typeface="Comic Sans MS" pitchFamily="66" charset="0"/>
                  </a:rPr>
                  <a:t>C</a:t>
                </a:r>
              </a:p>
            </p:txBody>
          </p:sp>
        </p:grp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3740150" y="1806575"/>
            <a:ext cx="765175" cy="1704975"/>
            <a:chOff x="2366" y="1086"/>
            <a:chExt cx="489" cy="1088"/>
          </a:xfrm>
        </p:grpSpPr>
        <p:sp>
          <p:nvSpPr>
            <p:cNvPr id="72846" name="AutoShape 89"/>
            <p:cNvSpPr>
              <a:spLocks noChangeArrowheads="1"/>
            </p:cNvSpPr>
            <p:nvPr/>
          </p:nvSpPr>
          <p:spPr bwMode="auto">
            <a:xfrm>
              <a:off x="2631" y="1086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47" name="AutoShape 90"/>
            <p:cNvSpPr>
              <a:spLocks noChangeArrowheads="1"/>
            </p:cNvSpPr>
            <p:nvPr/>
          </p:nvSpPr>
          <p:spPr bwMode="auto">
            <a:xfrm>
              <a:off x="2366" y="1106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6216650" y="1524000"/>
            <a:ext cx="2736850" cy="2547938"/>
            <a:chOff x="3948" y="906"/>
            <a:chExt cx="1748" cy="1625"/>
          </a:xfrm>
        </p:grpSpPr>
        <p:sp>
          <p:nvSpPr>
            <p:cNvPr id="72817" name="Rectangle 92"/>
            <p:cNvSpPr>
              <a:spLocks noChangeArrowheads="1"/>
            </p:cNvSpPr>
            <p:nvPr/>
          </p:nvSpPr>
          <p:spPr bwMode="auto">
            <a:xfrm>
              <a:off x="4019" y="2323"/>
              <a:ext cx="142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b="1">
                  <a:solidFill>
                    <a:srgbClr val="0000FF"/>
                  </a:solidFill>
                  <a:latin typeface="Comic Sans MS" pitchFamily="66" charset="0"/>
                </a:rPr>
                <a:t>2 primes around ABC'D</a:t>
              </a:r>
            </a:p>
          </p:txBody>
        </p:sp>
        <p:sp>
          <p:nvSpPr>
            <p:cNvPr id="72818" name="Rectangle 93" descr="50%"/>
            <p:cNvSpPr>
              <a:spLocks noChangeArrowheads="1"/>
            </p:cNvSpPr>
            <p:nvPr/>
          </p:nvSpPr>
          <p:spPr bwMode="auto">
            <a:xfrm>
              <a:off x="4712" y="1333"/>
              <a:ext cx="281" cy="296"/>
            </a:xfrm>
            <a:prstGeom prst="rect">
              <a:avLst/>
            </a:prstGeom>
            <a:pattFill prst="pct50">
              <a:fgClr>
                <a:srgbClr val="0000FF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19" name="Group 94"/>
            <p:cNvGrpSpPr>
              <a:grpSpLocks/>
            </p:cNvGrpSpPr>
            <p:nvPr/>
          </p:nvGrpSpPr>
          <p:grpSpPr bwMode="auto">
            <a:xfrm>
              <a:off x="3948" y="906"/>
              <a:ext cx="1748" cy="1490"/>
              <a:chOff x="4834" y="981"/>
              <a:chExt cx="1748" cy="1490"/>
            </a:xfrm>
          </p:grpSpPr>
          <p:sp>
            <p:nvSpPr>
              <p:cNvPr id="72822" name="Rectangle 95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23" name="Rectangle 96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72824" name="Rectangle 97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5" name="Line 98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6" name="Line 99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7" name="Line 100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8" name="Line 101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9" name="Rectangle 102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2830" name="Rectangle 103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72831" name="Rectangle 104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2" name="Line 105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3" name="Line 106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4" name="Rectangle 107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X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35" name="Rectangle 108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36" name="Rectangle 109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7" name="Line 110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8" name="Line 111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9" name="Line 112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0" name="Line 113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1" name="Rectangle 114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72842" name="Rectangle 115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3" name="Line 116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4" name="Line 117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5" name="Text Box 118"/>
              <p:cNvSpPr txBox="1">
                <a:spLocks noChangeArrowheads="1"/>
              </p:cNvSpPr>
              <p:nvPr/>
            </p:nvSpPr>
            <p:spPr bwMode="auto">
              <a:xfrm>
                <a:off x="4834" y="189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600">
                    <a:latin typeface="Comic Sans MS" pitchFamily="66" charset="0"/>
                  </a:rPr>
                  <a:t>C</a:t>
                </a:r>
              </a:p>
            </p:txBody>
          </p:sp>
        </p:grpSp>
        <p:sp>
          <p:nvSpPr>
            <p:cNvPr id="72820" name="AutoShape 119"/>
            <p:cNvSpPr>
              <a:spLocks noChangeArrowheads="1"/>
            </p:cNvSpPr>
            <p:nvPr/>
          </p:nvSpPr>
          <p:spPr bwMode="auto">
            <a:xfrm>
              <a:off x="4438" y="1097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21" name="AutoShape 120"/>
            <p:cNvSpPr>
              <a:spLocks noChangeArrowheads="1"/>
            </p:cNvSpPr>
            <p:nvPr/>
          </p:nvSpPr>
          <p:spPr bwMode="auto">
            <a:xfrm>
              <a:off x="4173" y="1117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7023100" y="2259013"/>
            <a:ext cx="1209675" cy="798512"/>
            <a:chOff x="4463" y="1385"/>
            <a:chExt cx="773" cy="509"/>
          </a:xfrm>
        </p:grpSpPr>
        <p:sp>
          <p:nvSpPr>
            <p:cNvPr id="72815" name="AutoShape 122"/>
            <p:cNvSpPr>
              <a:spLocks noChangeArrowheads="1"/>
            </p:cNvSpPr>
            <p:nvPr/>
          </p:nvSpPr>
          <p:spPr bwMode="auto">
            <a:xfrm>
              <a:off x="4463" y="1385"/>
              <a:ext cx="488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6" name="AutoShape 123"/>
            <p:cNvSpPr>
              <a:spLocks noChangeArrowheads="1"/>
            </p:cNvSpPr>
            <p:nvPr/>
          </p:nvSpPr>
          <p:spPr bwMode="auto">
            <a:xfrm>
              <a:off x="4758" y="1405"/>
              <a:ext cx="478" cy="2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24"/>
          <p:cNvGrpSpPr>
            <a:grpSpLocks/>
          </p:cNvGrpSpPr>
          <p:nvPr/>
        </p:nvGrpSpPr>
        <p:grpSpPr bwMode="auto">
          <a:xfrm>
            <a:off x="6181725" y="4011613"/>
            <a:ext cx="2736850" cy="2576512"/>
            <a:chOff x="3926" y="2493"/>
            <a:chExt cx="1748" cy="1644"/>
          </a:xfrm>
        </p:grpSpPr>
        <p:sp>
          <p:nvSpPr>
            <p:cNvPr id="72784" name="Rectangle 125"/>
            <p:cNvSpPr>
              <a:spLocks noChangeArrowheads="1"/>
            </p:cNvSpPr>
            <p:nvPr/>
          </p:nvSpPr>
          <p:spPr bwMode="auto">
            <a:xfrm>
              <a:off x="4010" y="3929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mic Sans MS" pitchFamily="66" charset="0"/>
                </a:rPr>
                <a:t>minimum cover (3 primes)</a:t>
              </a:r>
            </a:p>
          </p:txBody>
        </p:sp>
        <p:sp>
          <p:nvSpPr>
            <p:cNvPr id="72785" name="AutoShape 126"/>
            <p:cNvSpPr>
              <a:spLocks noChangeArrowheads="1"/>
            </p:cNvSpPr>
            <p:nvPr/>
          </p:nvSpPr>
          <p:spPr bwMode="auto">
            <a:xfrm>
              <a:off x="4422" y="2693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6" name="AutoShape 127"/>
            <p:cNvSpPr>
              <a:spLocks noChangeArrowheads="1"/>
            </p:cNvSpPr>
            <p:nvPr/>
          </p:nvSpPr>
          <p:spPr bwMode="auto">
            <a:xfrm rot="-5400000">
              <a:off x="4940" y="2615"/>
              <a:ext cx="356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7" name="AutoShape 128"/>
            <p:cNvSpPr>
              <a:spLocks noChangeArrowheads="1"/>
            </p:cNvSpPr>
            <p:nvPr/>
          </p:nvSpPr>
          <p:spPr bwMode="auto">
            <a:xfrm rot="16200000" flipH="1">
              <a:off x="4936" y="3608"/>
              <a:ext cx="356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8" name="Rectangle 129"/>
            <p:cNvSpPr>
              <a:spLocks noChangeArrowheads="1"/>
            </p:cNvSpPr>
            <p:nvPr/>
          </p:nvSpPr>
          <p:spPr bwMode="auto">
            <a:xfrm rot="16200000" flipH="1">
              <a:off x="5053" y="3756"/>
              <a:ext cx="132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9" name="Rectangle 130"/>
            <p:cNvSpPr>
              <a:spLocks noChangeArrowheads="1"/>
            </p:cNvSpPr>
            <p:nvPr/>
          </p:nvSpPr>
          <p:spPr bwMode="auto">
            <a:xfrm rot="-5400000">
              <a:off x="5057" y="2417"/>
              <a:ext cx="132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90" name="Group 131"/>
            <p:cNvGrpSpPr>
              <a:grpSpLocks/>
            </p:cNvGrpSpPr>
            <p:nvPr/>
          </p:nvGrpSpPr>
          <p:grpSpPr bwMode="auto">
            <a:xfrm>
              <a:off x="3926" y="2498"/>
              <a:ext cx="1748" cy="1490"/>
              <a:chOff x="4834" y="981"/>
              <a:chExt cx="1748" cy="1490"/>
            </a:xfrm>
          </p:grpSpPr>
          <p:sp>
            <p:nvSpPr>
              <p:cNvPr id="72791" name="Rectangle 132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792" name="Rectangle 133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72793" name="Rectangle 134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4" name="Line 135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5" name="Line 136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6" name="Line 137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7" name="Line 138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8" name="Rectangle 139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2799" name="Rectangle 140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72800" name="Rectangle 141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1" name="Line 142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2" name="Line 143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3" name="Rectangle 144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X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04" name="Rectangle 145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805" name="Rectangle 146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6" name="Line 147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7" name="Line 148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8" name="Line 149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9" name="Line 150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0" name="Rectangle 151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72811" name="Rectangle 152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2" name="Line 153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" name="Line 154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4" name="Text Box 155"/>
              <p:cNvSpPr txBox="1">
                <a:spLocks noChangeArrowheads="1"/>
              </p:cNvSpPr>
              <p:nvPr/>
            </p:nvSpPr>
            <p:spPr bwMode="auto">
              <a:xfrm>
                <a:off x="4834" y="189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600">
                    <a:latin typeface="Comic Sans MS" pitchFamily="66" charset="0"/>
                  </a:rPr>
                  <a:t>C</a:t>
                </a:r>
              </a:p>
            </p:txBody>
          </p:sp>
        </p:grpSp>
      </p:grpSp>
      <p:sp>
        <p:nvSpPr>
          <p:cNvPr id="314524" name="AutoShape 156"/>
          <p:cNvSpPr>
            <a:spLocks noChangeArrowheads="1"/>
          </p:cNvSpPr>
          <p:nvPr/>
        </p:nvSpPr>
        <p:spPr bwMode="auto">
          <a:xfrm>
            <a:off x="7431088" y="4779963"/>
            <a:ext cx="749300" cy="33496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57"/>
          <p:cNvGrpSpPr>
            <a:grpSpLocks/>
          </p:cNvGrpSpPr>
          <p:nvPr/>
        </p:nvGrpSpPr>
        <p:grpSpPr bwMode="auto">
          <a:xfrm>
            <a:off x="3352800" y="4011613"/>
            <a:ext cx="2736850" cy="2576512"/>
            <a:chOff x="2119" y="2493"/>
            <a:chExt cx="1748" cy="1644"/>
          </a:xfrm>
        </p:grpSpPr>
        <p:grpSp>
          <p:nvGrpSpPr>
            <p:cNvPr id="72752" name="Group 158"/>
            <p:cNvGrpSpPr>
              <a:grpSpLocks/>
            </p:cNvGrpSpPr>
            <p:nvPr/>
          </p:nvGrpSpPr>
          <p:grpSpPr bwMode="auto">
            <a:xfrm>
              <a:off x="2119" y="2493"/>
              <a:ext cx="1748" cy="1495"/>
              <a:chOff x="2158" y="2437"/>
              <a:chExt cx="1748" cy="1495"/>
            </a:xfrm>
          </p:grpSpPr>
          <p:sp>
            <p:nvSpPr>
              <p:cNvPr id="72754" name="AutoShape 159"/>
              <p:cNvSpPr>
                <a:spLocks noChangeArrowheads="1"/>
              </p:cNvSpPr>
              <p:nvPr/>
            </p:nvSpPr>
            <p:spPr bwMode="auto">
              <a:xfrm>
                <a:off x="2654" y="2637"/>
                <a:ext cx="224" cy="108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5" name="AutoShape 160"/>
              <p:cNvSpPr>
                <a:spLocks noChangeArrowheads="1"/>
              </p:cNvSpPr>
              <p:nvPr/>
            </p:nvSpPr>
            <p:spPr bwMode="auto">
              <a:xfrm rot="-5400000">
                <a:off x="3172" y="255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6" name="AutoShape 161"/>
              <p:cNvSpPr>
                <a:spLocks noChangeArrowheads="1"/>
              </p:cNvSpPr>
              <p:nvPr/>
            </p:nvSpPr>
            <p:spPr bwMode="auto">
              <a:xfrm rot="16200000" flipH="1">
                <a:off x="3168" y="3552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7" name="Rectangle 162"/>
              <p:cNvSpPr>
                <a:spLocks noChangeArrowheads="1"/>
              </p:cNvSpPr>
              <p:nvPr/>
            </p:nvSpPr>
            <p:spPr bwMode="auto">
              <a:xfrm rot="16200000" flipH="1">
                <a:off x="3285" y="3700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8" name="Rectangle 163"/>
              <p:cNvSpPr>
                <a:spLocks noChangeArrowheads="1"/>
              </p:cNvSpPr>
              <p:nvPr/>
            </p:nvSpPr>
            <p:spPr bwMode="auto">
              <a:xfrm rot="-5400000">
                <a:off x="3289" y="2361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759" name="Group 164"/>
              <p:cNvGrpSpPr>
                <a:grpSpLocks/>
              </p:cNvGrpSpPr>
              <p:nvPr/>
            </p:nvGrpSpPr>
            <p:grpSpPr bwMode="auto">
              <a:xfrm>
                <a:off x="2158" y="2442"/>
                <a:ext cx="1748" cy="1490"/>
                <a:chOff x="4834" y="981"/>
                <a:chExt cx="1748" cy="1490"/>
              </a:xfrm>
            </p:grpSpPr>
            <p:sp>
              <p:nvSpPr>
                <p:cNvPr id="72760" name="Rectangle 165"/>
                <p:cNvSpPr>
                  <a:spLocks noChangeArrowheads="1"/>
                </p:cNvSpPr>
                <p:nvPr/>
              </p:nvSpPr>
              <p:spPr bwMode="auto">
                <a:xfrm>
                  <a:off x="5129" y="1183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7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X	1</a:t>
                  </a:r>
                </a:p>
                <a:p>
                  <a:pPr defTabSz="901700" eaLnBrk="0" hangingPunct="0">
                    <a:lnSpc>
                      <a:spcPts val="1775"/>
                    </a:lnSpc>
                    <a:spcBef>
                      <a:spcPts val="1775"/>
                    </a:spcBef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0	1</a:t>
                  </a:r>
                </a:p>
              </p:txBody>
            </p:sp>
            <p:sp>
              <p:nvSpPr>
                <p:cNvPr id="72761" name="Rectangle 166"/>
                <p:cNvSpPr>
                  <a:spLocks noChangeArrowheads="1"/>
                </p:cNvSpPr>
                <p:nvPr/>
              </p:nvSpPr>
              <p:spPr bwMode="auto">
                <a:xfrm>
                  <a:off x="5702" y="1182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7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0	1</a:t>
                  </a:r>
                </a:p>
                <a:p>
                  <a:pPr defTabSz="901700" eaLnBrk="0" hangingPunct="0">
                    <a:lnSpc>
                      <a:spcPts val="1775"/>
                    </a:lnSpc>
                    <a:spcBef>
                      <a:spcPts val="1775"/>
                    </a:spcBef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1	1</a:t>
                  </a:r>
                </a:p>
              </p:txBody>
            </p:sp>
            <p:sp>
              <p:nvSpPr>
                <p:cNvPr id="72762" name="Rectangle 167"/>
                <p:cNvSpPr>
                  <a:spLocks noChangeArrowheads="1"/>
                </p:cNvSpPr>
                <p:nvPr/>
              </p:nvSpPr>
              <p:spPr bwMode="auto">
                <a:xfrm>
                  <a:off x="5595" y="1125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3" name="Line 168"/>
                <p:cNvSpPr>
                  <a:spLocks noChangeShapeType="1"/>
                </p:cNvSpPr>
                <p:nvPr/>
              </p:nvSpPr>
              <p:spPr bwMode="auto">
                <a:xfrm>
                  <a:off x="5877" y="1127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4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5589" y="1409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5" name="Line 170"/>
                <p:cNvSpPr>
                  <a:spLocks noChangeShapeType="1"/>
                </p:cNvSpPr>
                <p:nvPr/>
              </p:nvSpPr>
              <p:spPr bwMode="auto">
                <a:xfrm>
                  <a:off x="5595" y="1125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6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6173" y="1400"/>
                  <a:ext cx="0" cy="5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7" name="Rectangle 172"/>
                <p:cNvSpPr>
                  <a:spLocks noChangeArrowheads="1"/>
                </p:cNvSpPr>
                <p:nvPr/>
              </p:nvSpPr>
              <p:spPr bwMode="auto">
                <a:xfrm>
                  <a:off x="6214" y="1582"/>
                  <a:ext cx="368" cy="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5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600">
                      <a:solidFill>
                        <a:srgbClr val="000000"/>
                      </a:solidFill>
                      <a:latin typeface="Comic Sans MS" pitchFamily="66" charset="0"/>
                    </a:rPr>
                    <a:t>D</a:t>
                  </a:r>
                </a:p>
              </p:txBody>
            </p:sp>
            <p:sp>
              <p:nvSpPr>
                <p:cNvPr id="72768" name="Rectangle 173"/>
                <p:cNvSpPr>
                  <a:spLocks noChangeArrowheads="1"/>
                </p:cNvSpPr>
                <p:nvPr/>
              </p:nvSpPr>
              <p:spPr bwMode="auto">
                <a:xfrm>
                  <a:off x="5851" y="981"/>
                  <a:ext cx="368" cy="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5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600">
                      <a:solidFill>
                        <a:srgbClr val="000000"/>
                      </a:solidFill>
                      <a:latin typeface="Comic Sans MS" pitchFamily="66" charset="0"/>
                    </a:rPr>
                    <a:t>A</a:t>
                  </a:r>
                </a:p>
              </p:txBody>
            </p:sp>
            <p:sp>
              <p:nvSpPr>
                <p:cNvPr id="72769" name="Rectangle 174"/>
                <p:cNvSpPr>
                  <a:spLocks noChangeArrowheads="1"/>
                </p:cNvSpPr>
                <p:nvPr/>
              </p:nvSpPr>
              <p:spPr bwMode="auto">
                <a:xfrm>
                  <a:off x="5019" y="1125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0" name="Line 175"/>
                <p:cNvSpPr>
                  <a:spLocks noChangeShapeType="1"/>
                </p:cNvSpPr>
                <p:nvPr/>
              </p:nvSpPr>
              <p:spPr bwMode="auto">
                <a:xfrm>
                  <a:off x="5301" y="1127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1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5013" y="1409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2" name="Rectangle 177"/>
                <p:cNvSpPr>
                  <a:spLocks noChangeArrowheads="1"/>
                </p:cNvSpPr>
                <p:nvPr/>
              </p:nvSpPr>
              <p:spPr bwMode="auto">
                <a:xfrm>
                  <a:off x="5124" y="1774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7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0	X</a:t>
                  </a:r>
                </a:p>
                <a:p>
                  <a:pPr defTabSz="901700" eaLnBrk="0" hangingPunct="0">
                    <a:lnSpc>
                      <a:spcPts val="1775"/>
                    </a:lnSpc>
                    <a:spcBef>
                      <a:spcPts val="1775"/>
                    </a:spcBef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0	1</a:t>
                  </a:r>
                </a:p>
              </p:txBody>
            </p:sp>
            <p:sp>
              <p:nvSpPr>
                <p:cNvPr id="72773" name="Rectangle 178"/>
                <p:cNvSpPr>
                  <a:spLocks noChangeArrowheads="1"/>
                </p:cNvSpPr>
                <p:nvPr/>
              </p:nvSpPr>
              <p:spPr bwMode="auto">
                <a:xfrm>
                  <a:off x="5697" y="1773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7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X	0</a:t>
                  </a:r>
                </a:p>
                <a:p>
                  <a:pPr defTabSz="901700" eaLnBrk="0" hangingPunct="0">
                    <a:lnSpc>
                      <a:spcPts val="1775"/>
                    </a:lnSpc>
                    <a:spcBef>
                      <a:spcPts val="1775"/>
                    </a:spcBef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  <a:latin typeface="Comic Sans MS" pitchFamily="66" charset="0"/>
                    </a:rPr>
                    <a:t>0	1</a:t>
                  </a:r>
                </a:p>
              </p:txBody>
            </p:sp>
            <p:sp>
              <p:nvSpPr>
                <p:cNvPr id="72774" name="Rectangle 179"/>
                <p:cNvSpPr>
                  <a:spLocks noChangeArrowheads="1"/>
                </p:cNvSpPr>
                <p:nvPr/>
              </p:nvSpPr>
              <p:spPr bwMode="auto">
                <a:xfrm>
                  <a:off x="5595" y="1703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5" name="Line 180"/>
                <p:cNvSpPr>
                  <a:spLocks noChangeShapeType="1"/>
                </p:cNvSpPr>
                <p:nvPr/>
              </p:nvSpPr>
              <p:spPr bwMode="auto">
                <a:xfrm>
                  <a:off x="5877" y="1705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5589" y="1987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7" name="Line 182"/>
                <p:cNvSpPr>
                  <a:spLocks noChangeShapeType="1"/>
                </p:cNvSpPr>
                <p:nvPr/>
              </p:nvSpPr>
              <p:spPr bwMode="auto">
                <a:xfrm>
                  <a:off x="5301" y="2279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8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5019" y="1696"/>
                  <a:ext cx="0" cy="58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9" name="Rectangle 184"/>
                <p:cNvSpPr>
                  <a:spLocks noChangeArrowheads="1"/>
                </p:cNvSpPr>
                <p:nvPr/>
              </p:nvSpPr>
              <p:spPr bwMode="auto">
                <a:xfrm>
                  <a:off x="5557" y="2263"/>
                  <a:ext cx="368" cy="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/>
                <a:p>
                  <a:pPr defTabSz="901700" eaLnBrk="0" hangingPunct="0">
                    <a:lnSpc>
                      <a:spcPts val="1575"/>
                    </a:lnSpc>
                    <a:tabLst>
                      <a:tab pos="450850" algn="l"/>
                      <a:tab pos="901700" algn="l"/>
                      <a:tab pos="1352550" algn="l"/>
                    </a:tabLst>
                  </a:pPr>
                  <a:r>
                    <a:rPr lang="en-US" sz="1600">
                      <a:solidFill>
                        <a:srgbClr val="000000"/>
                      </a:solidFill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72780" name="Rectangle 185"/>
                <p:cNvSpPr>
                  <a:spLocks noChangeArrowheads="1"/>
                </p:cNvSpPr>
                <p:nvPr/>
              </p:nvSpPr>
              <p:spPr bwMode="auto">
                <a:xfrm>
                  <a:off x="5019" y="1703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1" name="Line 186"/>
                <p:cNvSpPr>
                  <a:spLocks noChangeShapeType="1"/>
                </p:cNvSpPr>
                <p:nvPr/>
              </p:nvSpPr>
              <p:spPr bwMode="auto">
                <a:xfrm>
                  <a:off x="5301" y="1705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2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5013" y="1987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3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4834" y="1893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215" tIns="45107" rIns="90215" bIns="45107">
                  <a:spAutoFit/>
                </a:bodyPr>
                <a:lstStyle>
                  <a:lvl1pPr defTabSz="9017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defTabSz="9017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defTabSz="9017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defTabSz="9017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defTabSz="9017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r>
                    <a:rPr lang="en-US" sz="1600">
                      <a:latin typeface="Comic Sans MS" pitchFamily="66" charset="0"/>
                    </a:rPr>
                    <a:t>C</a:t>
                  </a:r>
                </a:p>
              </p:txBody>
            </p:sp>
          </p:grpSp>
        </p:grpSp>
        <p:sp>
          <p:nvSpPr>
            <p:cNvPr id="72753" name="Rectangle 189"/>
            <p:cNvSpPr>
              <a:spLocks noChangeArrowheads="1"/>
            </p:cNvSpPr>
            <p:nvPr/>
          </p:nvSpPr>
          <p:spPr bwMode="auto">
            <a:xfrm>
              <a:off x="2323" y="3929"/>
              <a:ext cx="114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mic Sans MS" pitchFamily="66" charset="0"/>
                </a:rPr>
                <a:t>2 essential primes</a:t>
              </a:r>
            </a:p>
          </p:txBody>
        </p:sp>
      </p:grpSp>
      <p:grpSp>
        <p:nvGrpSpPr>
          <p:cNvPr id="16" name="Group 190"/>
          <p:cNvGrpSpPr>
            <a:grpSpLocks/>
          </p:cNvGrpSpPr>
          <p:nvPr/>
        </p:nvGrpSpPr>
        <p:grpSpPr bwMode="auto">
          <a:xfrm>
            <a:off x="523875" y="4008438"/>
            <a:ext cx="2736850" cy="2352675"/>
            <a:chOff x="312" y="2491"/>
            <a:chExt cx="1748" cy="1501"/>
          </a:xfrm>
        </p:grpSpPr>
        <p:grpSp>
          <p:nvGrpSpPr>
            <p:cNvPr id="72717" name="Group 191"/>
            <p:cNvGrpSpPr>
              <a:grpSpLocks/>
            </p:cNvGrpSpPr>
            <p:nvPr/>
          </p:nvGrpSpPr>
          <p:grpSpPr bwMode="auto">
            <a:xfrm>
              <a:off x="335" y="2491"/>
              <a:ext cx="1471" cy="1471"/>
              <a:chOff x="335" y="2491"/>
              <a:chExt cx="1471" cy="1471"/>
            </a:xfrm>
          </p:grpSpPr>
          <p:sp>
            <p:nvSpPr>
              <p:cNvPr id="72743" name="AutoShape 192"/>
              <p:cNvSpPr>
                <a:spLocks noChangeArrowheads="1"/>
              </p:cNvSpPr>
              <p:nvPr/>
            </p:nvSpPr>
            <p:spPr bwMode="auto">
              <a:xfrm>
                <a:off x="1412" y="2688"/>
                <a:ext cx="156" cy="49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4" name="AutoShape 193"/>
              <p:cNvSpPr>
                <a:spLocks noChangeArrowheads="1"/>
              </p:cNvSpPr>
              <p:nvPr/>
            </p:nvSpPr>
            <p:spPr bwMode="auto">
              <a:xfrm flipH="1">
                <a:off x="396" y="2672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5" name="Rectangle 194"/>
              <p:cNvSpPr>
                <a:spLocks noChangeArrowheads="1"/>
              </p:cNvSpPr>
              <p:nvPr/>
            </p:nvSpPr>
            <p:spPr bwMode="auto">
              <a:xfrm flipH="1">
                <a:off x="335" y="2652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6" name="AutoShape 195"/>
              <p:cNvSpPr>
                <a:spLocks noChangeArrowheads="1"/>
              </p:cNvSpPr>
              <p:nvPr/>
            </p:nvSpPr>
            <p:spPr bwMode="auto">
              <a:xfrm>
                <a:off x="1389" y="2676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7" name="Rectangle 196"/>
              <p:cNvSpPr>
                <a:spLocks noChangeArrowheads="1"/>
              </p:cNvSpPr>
              <p:nvPr/>
            </p:nvSpPr>
            <p:spPr bwMode="auto">
              <a:xfrm>
                <a:off x="1674" y="2656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8" name="AutoShape 197"/>
              <p:cNvSpPr>
                <a:spLocks noChangeArrowheads="1"/>
              </p:cNvSpPr>
              <p:nvPr/>
            </p:nvSpPr>
            <p:spPr bwMode="auto">
              <a:xfrm rot="-5400000">
                <a:off x="1320" y="2613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9" name="AutoShape 198"/>
              <p:cNvSpPr>
                <a:spLocks noChangeArrowheads="1"/>
              </p:cNvSpPr>
              <p:nvPr/>
            </p:nvSpPr>
            <p:spPr bwMode="auto">
              <a:xfrm rot="16200000" flipH="1">
                <a:off x="1316" y="3606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0" name="Rectangle 199"/>
              <p:cNvSpPr>
                <a:spLocks noChangeArrowheads="1"/>
              </p:cNvSpPr>
              <p:nvPr/>
            </p:nvSpPr>
            <p:spPr bwMode="auto">
              <a:xfrm rot="-5400000">
                <a:off x="1437" y="2415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1" name="Rectangle 200"/>
              <p:cNvSpPr>
                <a:spLocks noChangeArrowheads="1"/>
              </p:cNvSpPr>
              <p:nvPr/>
            </p:nvSpPr>
            <p:spPr bwMode="auto">
              <a:xfrm rot="16200000" flipH="1">
                <a:off x="1433" y="3754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718" name="Group 201"/>
            <p:cNvGrpSpPr>
              <a:grpSpLocks/>
            </p:cNvGrpSpPr>
            <p:nvPr/>
          </p:nvGrpSpPr>
          <p:grpSpPr bwMode="auto">
            <a:xfrm>
              <a:off x="312" y="2502"/>
              <a:ext cx="1748" cy="1490"/>
              <a:chOff x="4834" y="981"/>
              <a:chExt cx="1748" cy="1490"/>
            </a:xfrm>
          </p:grpSpPr>
          <p:sp>
            <p:nvSpPr>
              <p:cNvPr id="72719" name="Rectangle 202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720" name="Rectangle 203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1	1</a:t>
                </a:r>
              </a:p>
            </p:txBody>
          </p:sp>
          <p:sp>
            <p:nvSpPr>
              <p:cNvPr id="72721" name="Rectangle 204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2" name="Line 205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3" name="Line 206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Line 207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5" name="Line 208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6" name="Rectangle 209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2727" name="Rectangle 210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72728" name="Rectangle 211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9" name="Line 212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0" name="Line 213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1" name="Rectangle 214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X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732" name="Rectangle 215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7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X	0</a:t>
                </a:r>
              </a:p>
              <a:p>
                <a:pPr defTabSz="901700" eaLnBrk="0" hangingPunct="0">
                  <a:lnSpc>
                    <a:spcPts val="1775"/>
                  </a:lnSpc>
                  <a:spcBef>
                    <a:spcPts val="1775"/>
                  </a:spcBef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Comic Sans MS" pitchFamily="66" charset="0"/>
                  </a:rPr>
                  <a:t>0	1</a:t>
                </a:r>
              </a:p>
            </p:txBody>
          </p:sp>
          <p:sp>
            <p:nvSpPr>
              <p:cNvPr id="72733" name="Rectangle 216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4" name="Line 217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5" name="Line 218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6" name="Line 219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7" name="Line 220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8" name="Rectangle 221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72739" name="Rectangle 222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0" name="Line 223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1" name="Line 224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2" name="Text Box 225"/>
              <p:cNvSpPr txBox="1">
                <a:spLocks noChangeArrowheads="1"/>
              </p:cNvSpPr>
              <p:nvPr/>
            </p:nvSpPr>
            <p:spPr bwMode="auto">
              <a:xfrm>
                <a:off x="4834" y="189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9017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600">
                    <a:latin typeface="Comic Sans MS" pitchFamily="66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4952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5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There are 16 possible functions of 2 input variables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In general, there are            functions of n inputs</a:t>
            </a:r>
          </a:p>
        </p:txBody>
      </p:sp>
      <p:sp>
        <p:nvSpPr>
          <p:cNvPr id="2054" name="Rectangle 3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Possible Logic Functions</a:t>
            </a:r>
          </a:p>
        </p:txBody>
      </p:sp>
      <p:graphicFrame>
        <p:nvGraphicFramePr>
          <p:cNvPr id="205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44895"/>
              </p:ext>
            </p:extLst>
          </p:nvPr>
        </p:nvGraphicFramePr>
        <p:xfrm>
          <a:off x="3676192" y="5257800"/>
          <a:ext cx="68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4" imgW="228600" imgH="215640" progId="Equation.3">
                  <p:embed/>
                </p:oleObj>
              </mc:Choice>
              <mc:Fallback>
                <p:oleObj name="Equation" r:id="rId4" imgW="228600" imgH="215640" progId="Equation.3">
                  <p:embed/>
                  <p:pic>
                    <p:nvPicPr>
                      <p:cNvPr id="205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192" y="5257800"/>
                        <a:ext cx="68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22221" y="1627187"/>
            <a:ext cx="8887799" cy="2335213"/>
            <a:chOff x="222221" y="1627187"/>
            <a:chExt cx="8887799" cy="2335213"/>
          </a:xfrm>
        </p:grpSpPr>
        <p:sp>
          <p:nvSpPr>
            <p:cNvPr id="2052" name="Rectangle 10"/>
            <p:cNvSpPr>
              <a:spLocks noChangeArrowheads="1"/>
            </p:cNvSpPr>
            <p:nvPr/>
          </p:nvSpPr>
          <p:spPr bwMode="auto">
            <a:xfrm>
              <a:off x="7444733" y="3382046"/>
              <a:ext cx="1665287" cy="525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X </a:t>
              </a:r>
              <a:r>
                <a:rPr lang="en-US" sz="1600" u="sng" dirty="0" err="1">
                  <a:solidFill>
                    <a:srgbClr val="000000"/>
                  </a:solidFill>
                </a:rPr>
                <a:t>nand</a:t>
              </a:r>
              <a:r>
                <a:rPr lang="en-US" sz="1600" dirty="0">
                  <a:solidFill>
                    <a:srgbClr val="000000"/>
                  </a:solidFill>
                </a:rPr>
                <a:t> Y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u="sng" dirty="0">
                  <a:solidFill>
                    <a:srgbClr val="000000"/>
                  </a:solidFill>
                </a:rPr>
                <a:t>not</a:t>
              </a:r>
              <a:r>
                <a:rPr lang="en-US" sz="1600" dirty="0">
                  <a:solidFill>
                    <a:srgbClr val="000000"/>
                  </a:solidFill>
                </a:rPr>
                <a:t> (X </a:t>
              </a:r>
              <a:r>
                <a:rPr lang="en-US" sz="1600" u="sng" dirty="0">
                  <a:solidFill>
                    <a:srgbClr val="000000"/>
                  </a:solidFill>
                </a:rPr>
                <a:t>and</a:t>
              </a:r>
              <a:r>
                <a:rPr lang="en-US" sz="1600" dirty="0">
                  <a:solidFill>
                    <a:srgbClr val="000000"/>
                  </a:solidFill>
                </a:rPr>
                <a:t> Y)</a:t>
              </a:r>
            </a:p>
          </p:txBody>
        </p:sp>
        <p:grpSp>
          <p:nvGrpSpPr>
            <p:cNvPr id="2053" name="Group 11"/>
            <p:cNvGrpSpPr>
              <a:grpSpLocks/>
            </p:cNvGrpSpPr>
            <p:nvPr/>
          </p:nvGrpSpPr>
          <p:grpSpPr bwMode="auto">
            <a:xfrm>
              <a:off x="222221" y="1627187"/>
              <a:ext cx="8699558" cy="2335213"/>
              <a:chOff x="131" y="2209"/>
              <a:chExt cx="5471" cy="1471"/>
            </a:xfrm>
          </p:grpSpPr>
          <p:sp>
            <p:nvSpPr>
              <p:cNvPr id="2057" name="Line 12"/>
              <p:cNvSpPr>
                <a:spLocks noChangeShapeType="1"/>
              </p:cNvSpPr>
              <p:nvPr/>
            </p:nvSpPr>
            <p:spPr bwMode="auto">
              <a:xfrm>
                <a:off x="304" y="2417"/>
                <a:ext cx="5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Line 13"/>
              <p:cNvSpPr>
                <a:spLocks noChangeShapeType="1"/>
              </p:cNvSpPr>
              <p:nvPr/>
            </p:nvSpPr>
            <p:spPr bwMode="auto">
              <a:xfrm>
                <a:off x="892" y="2302"/>
                <a:ext cx="0" cy="6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Rectangle 14"/>
              <p:cNvSpPr>
                <a:spLocks noChangeArrowheads="1"/>
              </p:cNvSpPr>
              <p:nvPr/>
            </p:nvSpPr>
            <p:spPr bwMode="auto">
              <a:xfrm>
                <a:off x="131" y="2209"/>
                <a:ext cx="5073" cy="7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26626" rIns="18795" bIns="26626"/>
              <a:lstStyle/>
              <a:p>
                <a:pPr marL="450850" lvl="4" defTabSz="930275" eaLnBrk="0" hangingPunct="0">
                  <a:lnSpc>
                    <a:spcPts val="1575"/>
                  </a:lnSpc>
                  <a:tabLst>
                    <a:tab pos="957263" algn="l"/>
                    <a:tab pos="1346200" algn="l"/>
                    <a:tab pos="1809750" algn="l"/>
                    <a:tab pos="2255838" algn="l"/>
                    <a:tab pos="2706688" algn="l"/>
                    <a:tab pos="3157538" algn="l"/>
                    <a:tab pos="3608388" algn="l"/>
                    <a:tab pos="4059238" algn="l"/>
                    <a:tab pos="4510088" algn="l"/>
                    <a:tab pos="4962525" algn="l"/>
                    <a:tab pos="5413375" algn="l"/>
                    <a:tab pos="5864225" algn="l"/>
                    <a:tab pos="6315075" algn="l"/>
                    <a:tab pos="6765925" algn="l"/>
                    <a:tab pos="7216775" algn="l"/>
                    <a:tab pos="7667625" algn="l"/>
                    <a:tab pos="8121650" algn="l"/>
                    <a:tab pos="8564563" algn="l"/>
                  </a:tabLst>
                </a:pPr>
                <a:r>
                  <a:rPr lang="en-US" sz="1800" dirty="0">
                    <a:solidFill>
                      <a:srgbClr val="000000"/>
                    </a:solidFill>
                  </a:rPr>
                  <a:t>X	Y						16 possible functions (F0–F15)</a:t>
                </a:r>
              </a:p>
              <a:p>
                <a:pPr marL="450850" lvl="4" defTabSz="930275" eaLnBrk="0" hangingPunct="0">
                  <a:lnSpc>
                    <a:spcPts val="1575"/>
                  </a:lnSpc>
                  <a:tabLst>
                    <a:tab pos="957263" algn="l"/>
                    <a:tab pos="1346200" algn="l"/>
                    <a:tab pos="1809750" algn="l"/>
                    <a:tab pos="2255838" algn="l"/>
                    <a:tab pos="2706688" algn="l"/>
                    <a:tab pos="3157538" algn="l"/>
                    <a:tab pos="3608388" algn="l"/>
                    <a:tab pos="4059238" algn="l"/>
                    <a:tab pos="4510088" algn="l"/>
                    <a:tab pos="4962525" algn="l"/>
                    <a:tab pos="5413375" algn="l"/>
                    <a:tab pos="5864225" algn="l"/>
                    <a:tab pos="6315075" algn="l"/>
                    <a:tab pos="6765925" algn="l"/>
                    <a:tab pos="7216775" algn="l"/>
                    <a:tab pos="7667625" algn="l"/>
                    <a:tab pos="8121650" algn="l"/>
                    <a:tab pos="8564563" algn="l"/>
                  </a:tabLst>
                </a:pPr>
                <a:br>
                  <a:rPr lang="en-US" sz="1800" dirty="0">
                    <a:solidFill>
                      <a:srgbClr val="000000"/>
                    </a:solidFill>
                  </a:rPr>
                </a:br>
                <a:r>
                  <a:rPr lang="en-US" sz="1800" dirty="0">
                    <a:solidFill>
                      <a:srgbClr val="000000"/>
                    </a:solidFill>
                  </a:rPr>
                  <a:t>0	0	0	0	0	0	0	0	0	0	1	1	1	1	1	1	1	1</a:t>
                </a:r>
                <a:br>
                  <a:rPr lang="en-US" sz="1800" dirty="0">
                    <a:solidFill>
                      <a:srgbClr val="000000"/>
                    </a:solidFill>
                  </a:rPr>
                </a:br>
                <a:r>
                  <a:rPr lang="en-US" sz="1800" dirty="0">
                    <a:solidFill>
                      <a:srgbClr val="000000"/>
                    </a:solidFill>
                  </a:rPr>
                  <a:t>0	1	0	0	0	0	1	1	1	1	0	0	0	0	1	1	1	1</a:t>
                </a:r>
              </a:p>
              <a:p>
                <a:pPr marL="450850" lvl="4" defTabSz="930275" eaLnBrk="0" hangingPunct="0">
                  <a:lnSpc>
                    <a:spcPts val="1575"/>
                  </a:lnSpc>
                  <a:tabLst>
                    <a:tab pos="957263" algn="l"/>
                    <a:tab pos="1346200" algn="l"/>
                    <a:tab pos="1809750" algn="l"/>
                    <a:tab pos="2255838" algn="l"/>
                    <a:tab pos="2706688" algn="l"/>
                    <a:tab pos="3157538" algn="l"/>
                    <a:tab pos="3608388" algn="l"/>
                    <a:tab pos="4059238" algn="l"/>
                    <a:tab pos="4510088" algn="l"/>
                    <a:tab pos="4962525" algn="l"/>
                    <a:tab pos="5413375" algn="l"/>
                    <a:tab pos="5864225" algn="l"/>
                    <a:tab pos="6315075" algn="l"/>
                    <a:tab pos="6765925" algn="l"/>
                    <a:tab pos="7216775" algn="l"/>
                    <a:tab pos="7667625" algn="l"/>
                    <a:tab pos="8121650" algn="l"/>
                    <a:tab pos="8564563" algn="l"/>
                  </a:tabLst>
                </a:pPr>
                <a:r>
                  <a:rPr lang="en-US" sz="1800" dirty="0">
                    <a:solidFill>
                      <a:srgbClr val="000000"/>
                    </a:solidFill>
                  </a:rPr>
                  <a:t>1	0	0	0	1	1	0	0	1	1	0	0	1	1	0	0	1	1</a:t>
                </a:r>
              </a:p>
              <a:p>
                <a:pPr marL="450850" lvl="4" defTabSz="930275" eaLnBrk="0" hangingPunct="0">
                  <a:lnSpc>
                    <a:spcPts val="1575"/>
                  </a:lnSpc>
                  <a:tabLst>
                    <a:tab pos="957263" algn="l"/>
                    <a:tab pos="1346200" algn="l"/>
                    <a:tab pos="1809750" algn="l"/>
                    <a:tab pos="2255838" algn="l"/>
                    <a:tab pos="2706688" algn="l"/>
                    <a:tab pos="3157538" algn="l"/>
                    <a:tab pos="3608388" algn="l"/>
                    <a:tab pos="4059238" algn="l"/>
                    <a:tab pos="4510088" algn="l"/>
                    <a:tab pos="4962525" algn="l"/>
                    <a:tab pos="5413375" algn="l"/>
                    <a:tab pos="5864225" algn="l"/>
                    <a:tab pos="6315075" algn="l"/>
                    <a:tab pos="6765925" algn="l"/>
                    <a:tab pos="7216775" algn="l"/>
                    <a:tab pos="7667625" algn="l"/>
                    <a:tab pos="8121650" algn="l"/>
                    <a:tab pos="8564563" algn="l"/>
                  </a:tabLst>
                </a:pPr>
                <a:r>
                  <a:rPr lang="en-US" sz="1800" dirty="0">
                    <a:solidFill>
                      <a:srgbClr val="000000"/>
                    </a:solidFill>
                  </a:rPr>
                  <a:t>1	1	0	1	0	1	0	1	0	1	0	1	0	1	0	1	0	1</a:t>
                </a:r>
              </a:p>
            </p:txBody>
          </p:sp>
          <p:sp>
            <p:nvSpPr>
              <p:cNvPr id="2060" name="Rectangle 15"/>
              <p:cNvSpPr>
                <a:spLocks noChangeArrowheads="1"/>
              </p:cNvSpPr>
              <p:nvPr/>
            </p:nvSpPr>
            <p:spPr bwMode="auto">
              <a:xfrm>
                <a:off x="663" y="3009"/>
                <a:ext cx="339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061" name="Rectangle 16"/>
              <p:cNvSpPr>
                <a:spLocks noChangeArrowheads="1"/>
              </p:cNvSpPr>
              <p:nvPr/>
            </p:nvSpPr>
            <p:spPr bwMode="auto">
              <a:xfrm>
                <a:off x="789" y="3223"/>
                <a:ext cx="615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</a:rPr>
                  <a:t>X </a:t>
                </a:r>
                <a:r>
                  <a:rPr lang="en-US" sz="1600" u="sng" dirty="0">
                    <a:solidFill>
                      <a:srgbClr val="000000"/>
                    </a:solidFill>
                  </a:rPr>
                  <a:t>and</a:t>
                </a:r>
                <a:r>
                  <a:rPr lang="en-US" sz="1600" dirty="0">
                    <a:solidFill>
                      <a:srgbClr val="000000"/>
                    </a:solidFill>
                  </a:rPr>
                  <a:t> Y</a:t>
                </a:r>
              </a:p>
            </p:txBody>
          </p:sp>
          <p:sp>
            <p:nvSpPr>
              <p:cNvPr id="2062" name="Rectangle 17"/>
              <p:cNvSpPr>
                <a:spLocks noChangeArrowheads="1"/>
              </p:cNvSpPr>
              <p:nvPr/>
            </p:nvSpPr>
            <p:spPr bwMode="auto">
              <a:xfrm>
                <a:off x="1412" y="3126"/>
                <a:ext cx="348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063" name="Rectangle 18"/>
              <p:cNvSpPr>
                <a:spLocks noChangeArrowheads="1"/>
              </p:cNvSpPr>
              <p:nvPr/>
            </p:nvSpPr>
            <p:spPr bwMode="auto">
              <a:xfrm>
                <a:off x="1878" y="3127"/>
                <a:ext cx="347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064" name="Rectangle 19"/>
              <p:cNvSpPr>
                <a:spLocks noChangeArrowheads="1"/>
              </p:cNvSpPr>
              <p:nvPr/>
            </p:nvSpPr>
            <p:spPr bwMode="auto">
              <a:xfrm>
                <a:off x="2485" y="3349"/>
                <a:ext cx="592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</a:rPr>
                  <a:t>X </a:t>
                </a:r>
                <a:r>
                  <a:rPr lang="en-US" sz="1600" u="sng">
                    <a:solidFill>
                      <a:srgbClr val="000000"/>
                    </a:solidFill>
                  </a:rPr>
                  <a:t>or</a:t>
                </a:r>
                <a:r>
                  <a:rPr lang="en-US" sz="1600">
                    <a:solidFill>
                      <a:srgbClr val="000000"/>
                    </a:solidFill>
                  </a:rPr>
                  <a:t> Y</a:t>
                </a:r>
              </a:p>
            </p:txBody>
          </p:sp>
          <p:sp>
            <p:nvSpPr>
              <p:cNvPr id="2065" name="Rectangle 20"/>
              <p:cNvSpPr>
                <a:spLocks noChangeArrowheads="1"/>
              </p:cNvSpPr>
              <p:nvPr/>
            </p:nvSpPr>
            <p:spPr bwMode="auto">
              <a:xfrm>
                <a:off x="4042" y="3127"/>
                <a:ext cx="520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u="sng" dirty="0">
                    <a:solidFill>
                      <a:srgbClr val="000000"/>
                    </a:solidFill>
                  </a:rPr>
                  <a:t>not</a:t>
                </a:r>
                <a:r>
                  <a:rPr lang="en-US" sz="1600" dirty="0">
                    <a:solidFill>
                      <a:srgbClr val="000000"/>
                    </a:solidFill>
                  </a:rPr>
                  <a:t> Y</a:t>
                </a:r>
              </a:p>
            </p:txBody>
          </p:sp>
          <p:sp>
            <p:nvSpPr>
              <p:cNvPr id="2066" name="Rectangle 21"/>
              <p:cNvSpPr>
                <a:spLocks noChangeArrowheads="1"/>
              </p:cNvSpPr>
              <p:nvPr/>
            </p:nvSpPr>
            <p:spPr bwMode="auto">
              <a:xfrm>
                <a:off x="4488" y="3126"/>
                <a:ext cx="505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u="sng" dirty="0">
                    <a:solidFill>
                      <a:srgbClr val="000000"/>
                    </a:solidFill>
                  </a:rPr>
                  <a:t>not</a:t>
                </a:r>
                <a:r>
                  <a:rPr lang="en-US" sz="1600" dirty="0">
                    <a:solidFill>
                      <a:srgbClr val="000000"/>
                    </a:solidFill>
                  </a:rPr>
                  <a:t> X</a:t>
                </a:r>
              </a:p>
            </p:txBody>
          </p:sp>
          <p:sp>
            <p:nvSpPr>
              <p:cNvPr id="2067" name="Rectangle 22"/>
              <p:cNvSpPr>
                <a:spLocks noChangeArrowheads="1"/>
              </p:cNvSpPr>
              <p:nvPr/>
            </p:nvSpPr>
            <p:spPr bwMode="auto">
              <a:xfrm>
                <a:off x="5263" y="3009"/>
                <a:ext cx="339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068" name="Line 23"/>
              <p:cNvSpPr>
                <a:spLocks noChangeShapeType="1"/>
              </p:cNvSpPr>
              <p:nvPr/>
            </p:nvSpPr>
            <p:spPr bwMode="auto">
              <a:xfrm flipH="1">
                <a:off x="1077" y="2968"/>
                <a:ext cx="221" cy="2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Line 24"/>
              <p:cNvSpPr>
                <a:spLocks noChangeShapeType="1"/>
              </p:cNvSpPr>
              <p:nvPr/>
            </p:nvSpPr>
            <p:spPr bwMode="auto">
              <a:xfrm flipH="1">
                <a:off x="2789" y="2973"/>
                <a:ext cx="229" cy="3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Line 25"/>
              <p:cNvSpPr>
                <a:spLocks noChangeShapeType="1"/>
              </p:cNvSpPr>
              <p:nvPr/>
            </p:nvSpPr>
            <p:spPr bwMode="auto">
              <a:xfrm flipH="1">
                <a:off x="888" y="2965"/>
                <a:ext cx="110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" name="Line 26"/>
              <p:cNvSpPr>
                <a:spLocks noChangeShapeType="1"/>
              </p:cNvSpPr>
              <p:nvPr/>
            </p:nvSpPr>
            <p:spPr bwMode="auto">
              <a:xfrm flipH="1">
                <a:off x="1634" y="2990"/>
                <a:ext cx="244" cy="1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" name="Line 27"/>
              <p:cNvSpPr>
                <a:spLocks noChangeShapeType="1"/>
              </p:cNvSpPr>
              <p:nvPr/>
            </p:nvSpPr>
            <p:spPr bwMode="auto">
              <a:xfrm flipH="1">
                <a:off x="2079" y="2974"/>
                <a:ext cx="355" cy="1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3" name="Rectangle 28"/>
              <p:cNvSpPr>
                <a:spLocks noChangeArrowheads="1"/>
              </p:cNvSpPr>
              <p:nvPr/>
            </p:nvSpPr>
            <p:spPr bwMode="auto">
              <a:xfrm>
                <a:off x="2225" y="3223"/>
                <a:ext cx="537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</a:rPr>
                  <a:t>X </a:t>
                </a:r>
                <a:r>
                  <a:rPr lang="en-US" sz="1600" u="sng" dirty="0" err="1">
                    <a:solidFill>
                      <a:srgbClr val="000000"/>
                    </a:solidFill>
                    <a:sym typeface="Symbol" pitchFamily="18" charset="2"/>
                  </a:rPr>
                  <a:t>xor</a:t>
                </a:r>
                <a:r>
                  <a:rPr lang="en-US" sz="1600" dirty="0">
                    <a:solidFill>
                      <a:srgbClr val="000000"/>
                    </a:solidFill>
                  </a:rPr>
                  <a:t> Y</a:t>
                </a:r>
              </a:p>
            </p:txBody>
          </p:sp>
          <p:sp>
            <p:nvSpPr>
              <p:cNvPr id="2074" name="Line 29"/>
              <p:cNvSpPr>
                <a:spLocks noChangeShapeType="1"/>
              </p:cNvSpPr>
              <p:nvPr/>
            </p:nvSpPr>
            <p:spPr bwMode="auto">
              <a:xfrm flipH="1">
                <a:off x="2497" y="2999"/>
                <a:ext cx="213" cy="2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75" name="Rectangle 30"/>
              <p:cNvSpPr>
                <a:spLocks noChangeArrowheads="1"/>
              </p:cNvSpPr>
              <p:nvPr/>
            </p:nvSpPr>
            <p:spPr bwMode="auto">
              <a:xfrm>
                <a:off x="2998" y="3349"/>
                <a:ext cx="1042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>
                    <a:solidFill>
                      <a:srgbClr val="000000"/>
                    </a:solidFill>
                  </a:rPr>
                  <a:t>X </a:t>
                </a:r>
                <a:r>
                  <a:rPr lang="en-US" sz="1600" u="sng">
                    <a:solidFill>
                      <a:srgbClr val="000000"/>
                    </a:solidFill>
                  </a:rPr>
                  <a:t>nor</a:t>
                </a:r>
                <a:r>
                  <a:rPr lang="en-US" sz="1600">
                    <a:solidFill>
                      <a:srgbClr val="000000"/>
                    </a:solidFill>
                  </a:rPr>
                  <a:t> Y</a:t>
                </a:r>
                <a:br>
                  <a:rPr lang="en-US" sz="1600">
                    <a:solidFill>
                      <a:srgbClr val="000000"/>
                    </a:solidFill>
                  </a:rPr>
                </a:br>
                <a:r>
                  <a:rPr lang="en-US" sz="1600" u="sng">
                    <a:solidFill>
                      <a:srgbClr val="000000"/>
                    </a:solidFill>
                  </a:rPr>
                  <a:t>not</a:t>
                </a:r>
                <a:r>
                  <a:rPr lang="en-US" sz="1600">
                    <a:solidFill>
                      <a:srgbClr val="000000"/>
                    </a:solidFill>
                  </a:rPr>
                  <a:t> (X </a:t>
                </a:r>
                <a:r>
                  <a:rPr lang="en-US" sz="1600" u="sng">
                    <a:solidFill>
                      <a:srgbClr val="000000"/>
                    </a:solidFill>
                  </a:rPr>
                  <a:t>or</a:t>
                </a:r>
                <a:r>
                  <a:rPr lang="en-US" sz="1600">
                    <a:solidFill>
                      <a:srgbClr val="000000"/>
                    </a:solidFill>
                  </a:rPr>
                  <a:t> Y)</a:t>
                </a:r>
              </a:p>
            </p:txBody>
          </p:sp>
          <p:sp>
            <p:nvSpPr>
              <p:cNvPr id="2076" name="Rectangle 31"/>
              <p:cNvSpPr>
                <a:spLocks noChangeArrowheads="1"/>
              </p:cNvSpPr>
              <p:nvPr/>
            </p:nvSpPr>
            <p:spPr bwMode="auto">
              <a:xfrm>
                <a:off x="3609" y="3223"/>
                <a:ext cx="474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</a:rPr>
                  <a:t>X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xnor</a:t>
                </a:r>
                <a:r>
                  <a:rPr lang="en-US" sz="1600" dirty="0">
                    <a:solidFill>
                      <a:srgbClr val="000000"/>
                    </a:solidFill>
                  </a:rPr>
                  <a:t> Y</a:t>
                </a:r>
              </a:p>
            </p:txBody>
          </p:sp>
          <p:grpSp>
            <p:nvGrpSpPr>
              <p:cNvPr id="2077" name="Group 32"/>
              <p:cNvGrpSpPr>
                <a:grpSpLocks/>
              </p:cNvGrpSpPr>
              <p:nvPr/>
            </p:nvGrpSpPr>
            <p:grpSpPr bwMode="auto">
              <a:xfrm>
                <a:off x="3278" y="2963"/>
                <a:ext cx="2115" cy="394"/>
                <a:chOff x="3324" y="2540"/>
                <a:chExt cx="2144" cy="400"/>
              </a:xfrm>
            </p:grpSpPr>
            <p:sp>
              <p:nvSpPr>
                <p:cNvPr id="2078" name="Line 33"/>
                <p:cNvSpPr>
                  <a:spLocks noChangeShapeType="1"/>
                </p:cNvSpPr>
                <p:nvPr/>
              </p:nvSpPr>
              <p:spPr bwMode="auto">
                <a:xfrm>
                  <a:off x="5068" y="2543"/>
                  <a:ext cx="208" cy="2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079" name="Line 34"/>
                <p:cNvSpPr>
                  <a:spLocks noChangeShapeType="1"/>
                </p:cNvSpPr>
                <p:nvPr/>
              </p:nvSpPr>
              <p:spPr bwMode="auto">
                <a:xfrm>
                  <a:off x="3324" y="2548"/>
                  <a:ext cx="216" cy="3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0" name="Line 35"/>
                <p:cNvSpPr>
                  <a:spLocks noChangeShapeType="1"/>
                </p:cNvSpPr>
                <p:nvPr/>
              </p:nvSpPr>
              <p:spPr bwMode="auto">
                <a:xfrm>
                  <a:off x="5372" y="2540"/>
                  <a:ext cx="96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1" name="Line 36"/>
                <p:cNvSpPr>
                  <a:spLocks noChangeShapeType="1"/>
                </p:cNvSpPr>
                <p:nvPr/>
              </p:nvSpPr>
              <p:spPr bwMode="auto">
                <a:xfrm>
                  <a:off x="4516" y="2565"/>
                  <a:ext cx="232" cy="1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2" name="Line 37"/>
                <p:cNvSpPr>
                  <a:spLocks noChangeShapeType="1"/>
                </p:cNvSpPr>
                <p:nvPr/>
              </p:nvSpPr>
              <p:spPr bwMode="auto">
                <a:xfrm>
                  <a:off x="3941" y="2549"/>
                  <a:ext cx="344" cy="16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3" name="Line 38"/>
                <p:cNvSpPr>
                  <a:spLocks noChangeShapeType="1"/>
                </p:cNvSpPr>
                <p:nvPr/>
              </p:nvSpPr>
              <p:spPr bwMode="auto">
                <a:xfrm>
                  <a:off x="3636" y="2574"/>
                  <a:ext cx="200" cy="2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6" name="Line 42"/>
            <p:cNvSpPr>
              <a:spLocks noChangeShapeType="1"/>
            </p:cNvSpPr>
            <p:nvPr/>
          </p:nvSpPr>
          <p:spPr bwMode="auto">
            <a:xfrm>
              <a:off x="5939025" y="340995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695208"/>
      </p:ext>
    </p:extLst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4518025" y="5435600"/>
            <a:ext cx="4133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we'll need a 4-variable Karnaugh map 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for each of the 3 output functions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Design example: two-bit comparator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74838" y="3309938"/>
            <a:ext cx="1741487" cy="1171575"/>
            <a:chOff x="1144" y="2196"/>
            <a:chExt cx="1112" cy="748"/>
          </a:xfrm>
        </p:grpSpPr>
        <p:sp>
          <p:nvSpPr>
            <p:cNvPr id="62497" name="Rectangle 5"/>
            <p:cNvSpPr>
              <a:spLocks noChangeArrowheads="1"/>
            </p:cNvSpPr>
            <p:nvPr/>
          </p:nvSpPr>
          <p:spPr bwMode="auto">
            <a:xfrm>
              <a:off x="1144" y="2712"/>
              <a:ext cx="11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block diagram</a:t>
              </a:r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 flipH="1" flipV="1">
              <a:off x="1492" y="2196"/>
              <a:ext cx="188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5800" y="2133600"/>
            <a:ext cx="3770313" cy="1085850"/>
            <a:chOff x="384" y="1446"/>
            <a:chExt cx="2408" cy="692"/>
          </a:xfrm>
        </p:grpSpPr>
        <p:sp>
          <p:nvSpPr>
            <p:cNvPr id="62480" name="Rectangle 8"/>
            <p:cNvSpPr>
              <a:spLocks noChangeArrowheads="1"/>
            </p:cNvSpPr>
            <p:nvPr/>
          </p:nvSpPr>
          <p:spPr bwMode="auto">
            <a:xfrm>
              <a:off x="1296" y="1488"/>
              <a:ext cx="2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LT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EQ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GT</a:t>
              </a:r>
            </a:p>
          </p:txBody>
        </p:sp>
        <p:sp>
          <p:nvSpPr>
            <p:cNvPr id="62481" name="Rectangle 9"/>
            <p:cNvSpPr>
              <a:spLocks noChangeArrowheads="1"/>
            </p:cNvSpPr>
            <p:nvPr/>
          </p:nvSpPr>
          <p:spPr bwMode="auto">
            <a:xfrm>
              <a:off x="1872" y="1488"/>
              <a:ext cx="92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 B &lt; C D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 B = C D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 B &gt; C D</a:t>
              </a:r>
            </a:p>
          </p:txBody>
        </p:sp>
        <p:grpSp>
          <p:nvGrpSpPr>
            <p:cNvPr id="62482" name="Group 10"/>
            <p:cNvGrpSpPr>
              <a:grpSpLocks/>
            </p:cNvGrpSpPr>
            <p:nvPr/>
          </p:nvGrpSpPr>
          <p:grpSpPr bwMode="auto">
            <a:xfrm>
              <a:off x="624" y="1448"/>
              <a:ext cx="1200" cy="672"/>
              <a:chOff x="192" y="2496"/>
              <a:chExt cx="1200" cy="672"/>
            </a:xfrm>
          </p:grpSpPr>
          <p:sp>
            <p:nvSpPr>
              <p:cNvPr id="62489" name="Rectangle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528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0" name="Line 12"/>
              <p:cNvSpPr>
                <a:spLocks noChangeShapeType="1"/>
              </p:cNvSpPr>
              <p:nvPr/>
            </p:nvSpPr>
            <p:spPr bwMode="auto">
              <a:xfrm flipV="1">
                <a:off x="19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1" name="Line 13"/>
              <p:cNvSpPr>
                <a:spLocks noChangeShapeType="1"/>
              </p:cNvSpPr>
              <p:nvPr/>
            </p:nvSpPr>
            <p:spPr bwMode="auto">
              <a:xfrm>
                <a:off x="19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2" name="Line 14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3" name="Line 15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4" name="Line 1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5" name="Line 17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6" name="Line 1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960" y="1446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62484" name="Text Box 20"/>
            <p:cNvSpPr txBox="1">
              <a:spLocks noChangeArrowheads="1"/>
            </p:cNvSpPr>
            <p:nvPr/>
          </p:nvSpPr>
          <p:spPr bwMode="auto">
            <a:xfrm>
              <a:off x="960" y="159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960" y="1782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960" y="192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384" y="1494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N1</a:t>
              </a:r>
            </a:p>
          </p:txBody>
        </p: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384" y="1858"/>
              <a:ext cx="2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N2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062538" y="1465263"/>
            <a:ext cx="3062287" cy="3735387"/>
            <a:chOff x="3060" y="944"/>
            <a:chExt cx="1956" cy="2384"/>
          </a:xfrm>
        </p:grpSpPr>
        <p:sp>
          <p:nvSpPr>
            <p:cNvPr id="62474" name="Line 26"/>
            <p:cNvSpPr>
              <a:spLocks noChangeShapeType="1"/>
            </p:cNvSpPr>
            <p:nvPr/>
          </p:nvSpPr>
          <p:spPr bwMode="auto">
            <a:xfrm>
              <a:off x="3060" y="108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Line 27"/>
            <p:cNvSpPr>
              <a:spLocks noChangeShapeType="1"/>
            </p:cNvSpPr>
            <p:nvPr/>
          </p:nvSpPr>
          <p:spPr bwMode="auto">
            <a:xfrm>
              <a:off x="3936" y="948"/>
              <a:ext cx="0" cy="2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28"/>
            <p:cNvSpPr>
              <a:spLocks noChangeShapeType="1"/>
            </p:cNvSpPr>
            <p:nvPr/>
          </p:nvSpPr>
          <p:spPr bwMode="auto">
            <a:xfrm>
              <a:off x="3060" y="160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7" name="Line 29"/>
            <p:cNvSpPr>
              <a:spLocks noChangeShapeType="1"/>
            </p:cNvSpPr>
            <p:nvPr/>
          </p:nvSpPr>
          <p:spPr bwMode="auto">
            <a:xfrm>
              <a:off x="3076" y="2112"/>
              <a:ext cx="1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8" name="Line 30"/>
            <p:cNvSpPr>
              <a:spLocks noChangeShapeType="1"/>
            </p:cNvSpPr>
            <p:nvPr/>
          </p:nvSpPr>
          <p:spPr bwMode="auto">
            <a:xfrm>
              <a:off x="3068" y="2624"/>
              <a:ext cx="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9" name="Rectangle 31"/>
            <p:cNvSpPr>
              <a:spLocks noChangeArrowheads="1"/>
            </p:cNvSpPr>
            <p:nvPr/>
          </p:nvSpPr>
          <p:spPr bwMode="auto">
            <a:xfrm>
              <a:off x="3064" y="944"/>
              <a:ext cx="1952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A	B	C	D	LT	EQ	GT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0	0	0	0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0	1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0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0	1	0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0	1	0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0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0	0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0	1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0	0	1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1	1	0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0	1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0	0	0	1</a:t>
              </a:r>
            </a:p>
            <a:p>
              <a:pPr defTabSz="901700" eaLnBrk="0" hangingPunct="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Comic Sans MS" pitchFamily="66" charset="0"/>
                </a:rPr>
                <a:t>		1	1	0	1	0</a:t>
              </a:r>
            </a:p>
            <a:p>
              <a:pPr defTabSz="901700">
                <a:lnSpc>
                  <a:spcPts val="1575"/>
                </a:lnSpc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</a:pPr>
              <a:endParaRPr lang="en-US" sz="16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862138" y="3598863"/>
            <a:ext cx="2951162" cy="1309687"/>
            <a:chOff x="1136" y="2380"/>
            <a:chExt cx="1884" cy="836"/>
          </a:xfrm>
        </p:grpSpPr>
        <p:sp>
          <p:nvSpPr>
            <p:cNvPr id="62472" name="Line 33"/>
            <p:cNvSpPr>
              <a:spLocks noChangeShapeType="1"/>
            </p:cNvSpPr>
            <p:nvPr/>
          </p:nvSpPr>
          <p:spPr bwMode="auto">
            <a:xfrm flipV="1">
              <a:off x="2016" y="2380"/>
              <a:ext cx="1004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Rectangle 34"/>
            <p:cNvSpPr>
              <a:spLocks noChangeArrowheads="1"/>
            </p:cNvSpPr>
            <p:nvPr/>
          </p:nvSpPr>
          <p:spPr bwMode="auto">
            <a:xfrm>
              <a:off x="1136" y="2848"/>
              <a:ext cx="11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  <a:p>
              <a:pPr algn="ctr"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truth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6554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379663"/>
            <a:ext cx="6813550" cy="2857500"/>
            <a:chOff x="288" y="1584"/>
            <a:chExt cx="4352" cy="1824"/>
          </a:xfrm>
        </p:grpSpPr>
        <p:grpSp>
          <p:nvGrpSpPr>
            <p:cNvPr id="63590" name="Group 3"/>
            <p:cNvGrpSpPr>
              <a:grpSpLocks/>
            </p:cNvGrpSpPr>
            <p:nvPr/>
          </p:nvGrpSpPr>
          <p:grpSpPr bwMode="auto">
            <a:xfrm>
              <a:off x="1504" y="1824"/>
              <a:ext cx="579" cy="264"/>
              <a:chOff x="1861" y="2593"/>
              <a:chExt cx="579" cy="264"/>
            </a:xfrm>
          </p:grpSpPr>
          <p:sp>
            <p:nvSpPr>
              <p:cNvPr id="63597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8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91" name="Group 6"/>
            <p:cNvGrpSpPr>
              <a:grpSpLocks/>
            </p:cNvGrpSpPr>
            <p:nvPr/>
          </p:nvGrpSpPr>
          <p:grpSpPr bwMode="auto">
            <a:xfrm flipH="1">
              <a:off x="288" y="1829"/>
              <a:ext cx="579" cy="264"/>
              <a:chOff x="1861" y="2593"/>
              <a:chExt cx="579" cy="264"/>
            </a:xfrm>
          </p:grpSpPr>
          <p:sp>
            <p:nvSpPr>
              <p:cNvPr id="63595" name="Oval 7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" name="Rectangle 8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92" name="Rectangle 9"/>
            <p:cNvSpPr>
              <a:spLocks noChangeArrowheads="1"/>
            </p:cNvSpPr>
            <p:nvPr/>
          </p:nvSpPr>
          <p:spPr bwMode="auto">
            <a:xfrm>
              <a:off x="928" y="307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963"/>
                </a:lnSpc>
                <a:tabLst>
                  <a:tab pos="4508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A' B' D  +  A' C  +  B' C D</a:t>
              </a:r>
            </a:p>
          </p:txBody>
        </p:sp>
        <p:sp>
          <p:nvSpPr>
            <p:cNvPr id="63593" name="AutoShape 10"/>
            <p:cNvSpPr>
              <a:spLocks noChangeArrowheads="1"/>
            </p:cNvSpPr>
            <p:nvPr/>
          </p:nvSpPr>
          <p:spPr bwMode="auto">
            <a:xfrm>
              <a:off x="624" y="1872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4" name="AutoShape 11"/>
            <p:cNvSpPr>
              <a:spLocks noChangeArrowheads="1"/>
            </p:cNvSpPr>
            <p:nvPr/>
          </p:nvSpPr>
          <p:spPr bwMode="auto">
            <a:xfrm>
              <a:off x="672" y="1584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524000" y="1312863"/>
            <a:ext cx="6815138" cy="5088144"/>
            <a:chOff x="928" y="941"/>
            <a:chExt cx="4352" cy="3247"/>
          </a:xfrm>
        </p:grpSpPr>
        <p:grpSp>
          <p:nvGrpSpPr>
            <p:cNvPr id="63580" name="Group 13"/>
            <p:cNvGrpSpPr>
              <a:grpSpLocks/>
            </p:cNvGrpSpPr>
            <p:nvPr/>
          </p:nvGrpSpPr>
          <p:grpSpPr bwMode="auto">
            <a:xfrm rot="-5400000">
              <a:off x="3989" y="1704"/>
              <a:ext cx="1795" cy="269"/>
              <a:chOff x="3680" y="2880"/>
              <a:chExt cx="1795" cy="269"/>
            </a:xfrm>
          </p:grpSpPr>
          <p:grpSp>
            <p:nvGrpSpPr>
              <p:cNvPr id="63584" name="Group 14"/>
              <p:cNvGrpSpPr>
                <a:grpSpLocks/>
              </p:cNvGrpSpPr>
              <p:nvPr/>
            </p:nvGrpSpPr>
            <p:grpSpPr bwMode="auto">
              <a:xfrm>
                <a:off x="4896" y="2880"/>
                <a:ext cx="579" cy="264"/>
                <a:chOff x="1861" y="2593"/>
                <a:chExt cx="579" cy="264"/>
              </a:xfrm>
            </p:grpSpPr>
            <p:sp>
              <p:nvSpPr>
                <p:cNvPr id="63588" name="Oval 15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8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585" name="Group 17"/>
              <p:cNvGrpSpPr>
                <a:grpSpLocks/>
              </p:cNvGrpSpPr>
              <p:nvPr/>
            </p:nvGrpSpPr>
            <p:grpSpPr bwMode="auto">
              <a:xfrm flipH="1">
                <a:off x="3680" y="2885"/>
                <a:ext cx="579" cy="264"/>
                <a:chOff x="1861" y="2593"/>
                <a:chExt cx="579" cy="264"/>
              </a:xfrm>
            </p:grpSpPr>
            <p:sp>
              <p:nvSpPr>
                <p:cNvPr id="63586" name="Oval 18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8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3581" name="Rectangle 20"/>
            <p:cNvSpPr>
              <a:spLocks noChangeArrowheads="1"/>
            </p:cNvSpPr>
            <p:nvPr/>
          </p:nvSpPr>
          <p:spPr bwMode="auto">
            <a:xfrm>
              <a:off x="928" y="385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963"/>
                </a:lnSpc>
                <a:tabLst>
                  <a:tab pos="4508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B C' D'  +  A C'  +  A B D'</a:t>
              </a:r>
            </a:p>
          </p:txBody>
        </p:sp>
        <p:sp>
          <p:nvSpPr>
            <p:cNvPr id="63582" name="AutoShape 21"/>
            <p:cNvSpPr>
              <a:spLocks noChangeArrowheads="1"/>
            </p:cNvSpPr>
            <p:nvPr/>
          </p:nvSpPr>
          <p:spPr bwMode="auto">
            <a:xfrm>
              <a:off x="4800" y="1296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83" name="AutoShape 22"/>
            <p:cNvSpPr>
              <a:spLocks noChangeArrowheads="1"/>
            </p:cNvSpPr>
            <p:nvPr/>
          </p:nvSpPr>
          <p:spPr bwMode="auto">
            <a:xfrm rot="-5400000">
              <a:off x="4608" y="115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492" name="Rectangle 23"/>
          <p:cNvSpPr>
            <a:spLocks noChangeArrowheads="1"/>
          </p:cNvSpPr>
          <p:nvPr/>
        </p:nvSpPr>
        <p:spPr bwMode="auto">
          <a:xfrm>
            <a:off x="573088" y="4675188"/>
            <a:ext cx="8778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963"/>
              </a:lnSpc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LT	=</a:t>
            </a:r>
          </a:p>
          <a:p>
            <a:pPr algn="ctr" defTabSz="901700" eaLnBrk="0" hangingPunct="0">
              <a:lnSpc>
                <a:spcPts val="2963"/>
              </a:lnSpc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EQ	=</a:t>
            </a:r>
          </a:p>
          <a:p>
            <a:pPr algn="ctr" defTabSz="901700" eaLnBrk="0" hangingPunct="0">
              <a:lnSpc>
                <a:spcPts val="2963"/>
              </a:lnSpc>
              <a:tabLst>
                <a:tab pos="450850" algn="l"/>
              </a:tabLst>
            </a:pP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ctr" defTabSz="901700" eaLnBrk="0" hangingPunct="0">
              <a:lnSpc>
                <a:spcPts val="2963"/>
              </a:lnSpc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GT	=</a:t>
            </a:r>
          </a:p>
        </p:txBody>
      </p:sp>
      <p:sp>
        <p:nvSpPr>
          <p:cNvPr id="63493" name="Rectangle 24"/>
          <p:cNvSpPr>
            <a:spLocks noChangeArrowheads="1"/>
          </p:cNvSpPr>
          <p:nvPr/>
        </p:nvSpPr>
        <p:spPr bwMode="auto">
          <a:xfrm>
            <a:off x="3805238" y="3973513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K-map for EQ</a:t>
            </a:r>
          </a:p>
        </p:txBody>
      </p:sp>
      <p:sp>
        <p:nvSpPr>
          <p:cNvPr id="63494" name="Rectangle 25"/>
          <p:cNvSpPr>
            <a:spLocks noChangeArrowheads="1"/>
          </p:cNvSpPr>
          <p:nvPr/>
        </p:nvSpPr>
        <p:spPr bwMode="auto">
          <a:xfrm>
            <a:off x="1023938" y="3973513"/>
            <a:ext cx="17541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K-map for LT</a:t>
            </a:r>
          </a:p>
        </p:txBody>
      </p:sp>
      <p:sp>
        <p:nvSpPr>
          <p:cNvPr id="63495" name="Rectangle 26"/>
          <p:cNvSpPr>
            <a:spLocks noChangeArrowheads="1"/>
          </p:cNvSpPr>
          <p:nvPr/>
        </p:nvSpPr>
        <p:spPr bwMode="auto">
          <a:xfrm>
            <a:off x="6586538" y="3973513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K-map for GT</a:t>
            </a:r>
          </a:p>
        </p:txBody>
      </p:sp>
      <p:sp>
        <p:nvSpPr>
          <p:cNvPr id="63496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Design example: two-bit comparator</a:t>
            </a:r>
          </a:p>
        </p:txBody>
      </p:sp>
      <p:grpSp>
        <p:nvGrpSpPr>
          <p:cNvPr id="63497" name="Group 28"/>
          <p:cNvGrpSpPr>
            <a:grpSpLocks/>
          </p:cNvGrpSpPr>
          <p:nvPr/>
        </p:nvGrpSpPr>
        <p:grpSpPr bwMode="auto">
          <a:xfrm>
            <a:off x="723900" y="1600200"/>
            <a:ext cx="2720975" cy="2335213"/>
            <a:chOff x="4245" y="2703"/>
            <a:chExt cx="1738" cy="1490"/>
          </a:xfrm>
        </p:grpSpPr>
        <p:sp>
          <p:nvSpPr>
            <p:cNvPr id="63556" name="Rectangle 2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63557" name="Rectangle 3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58" name="Rectangle 3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9" name="Line 3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0" name="Line 3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1" name="Line 3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2" name="Line 3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3" name="Rectangle 3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63564" name="Rectangle 3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3565" name="Rectangle 3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6" name="Line 3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7" name="Line 4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8" name="Rectangle 4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3569" name="Rectangle 4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70" name="Rectangle 4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1" name="Line 4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2" name="Line 4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3" name="Line 4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4" name="Line 4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5" name="Rectangle 4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63576" name="Rectangle 4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7" name="Line 5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8" name="Line 5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9" name="Text Box 52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63498" name="Group 53"/>
          <p:cNvGrpSpPr>
            <a:grpSpLocks/>
          </p:cNvGrpSpPr>
          <p:nvPr/>
        </p:nvGrpSpPr>
        <p:grpSpPr bwMode="auto">
          <a:xfrm>
            <a:off x="3505200" y="1600200"/>
            <a:ext cx="2720975" cy="2335213"/>
            <a:chOff x="4245" y="2703"/>
            <a:chExt cx="1738" cy="1490"/>
          </a:xfrm>
        </p:grpSpPr>
        <p:sp>
          <p:nvSpPr>
            <p:cNvPr id="63532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3533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34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5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6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7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8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9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63540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3541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2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3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4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45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3546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7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8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9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0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1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63552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3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4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5" name="Text Box 77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63499" name="Group 78"/>
          <p:cNvGrpSpPr>
            <a:grpSpLocks/>
          </p:cNvGrpSpPr>
          <p:nvPr/>
        </p:nvGrpSpPr>
        <p:grpSpPr bwMode="auto">
          <a:xfrm>
            <a:off x="6284913" y="1600200"/>
            <a:ext cx="2722562" cy="2335213"/>
            <a:chOff x="4245" y="2703"/>
            <a:chExt cx="1738" cy="1490"/>
          </a:xfrm>
        </p:grpSpPr>
        <p:sp>
          <p:nvSpPr>
            <p:cNvPr id="63508" name="Rectangle 7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09" name="Rectangle 8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3510" name="Rectangle 8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1" name="Line 8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2" name="Line 8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Line 8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4" name="Line 8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5" name="Rectangle 8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63516" name="Rectangle 8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3517" name="Rectangle 8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8" name="Line 8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9" name="Line 9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0" name="Rectangle 9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3521" name="Rectangle 9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63522" name="Rectangle 9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3" name="Line 9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4" name="Line 9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5" name="Line 9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6" name="Line 9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7" name="Rectangle 9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63528" name="Rectangle 9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9" name="Line 10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0" name="Line 10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1" name="Text Box 102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96039" name="Rectangle 103"/>
          <p:cNvSpPr>
            <a:spLocks noChangeArrowheads="1"/>
          </p:cNvSpPr>
          <p:nvPr/>
        </p:nvSpPr>
        <p:spPr bwMode="auto">
          <a:xfrm>
            <a:off x="6510426" y="5404378"/>
            <a:ext cx="26050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963"/>
              </a:lnSpc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= (A </a:t>
            </a:r>
            <a:r>
              <a:rPr lang="en-US" sz="1800" dirty="0" err="1">
                <a:solidFill>
                  <a:srgbClr val="000000"/>
                </a:solidFill>
                <a:latin typeface="Comic Sans MS" pitchFamily="66" charset="0"/>
              </a:rPr>
              <a:t>xnor</a:t>
            </a: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 C) • (B </a:t>
            </a:r>
            <a:r>
              <a:rPr lang="en-US" sz="1800" dirty="0" err="1">
                <a:solidFill>
                  <a:srgbClr val="000000"/>
                </a:solidFill>
                <a:latin typeface="Comic Sans MS" pitchFamily="66" charset="0"/>
              </a:rPr>
              <a:t>xnor</a:t>
            </a: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 D)</a:t>
            </a:r>
          </a:p>
        </p:txBody>
      </p:sp>
      <p:sp>
        <p:nvSpPr>
          <p:cNvPr id="296040" name="Rectangle 104"/>
          <p:cNvSpPr>
            <a:spLocks noChangeArrowheads="1"/>
          </p:cNvSpPr>
          <p:nvPr/>
        </p:nvSpPr>
        <p:spPr bwMode="auto">
          <a:xfrm>
            <a:off x="1776413" y="6254750"/>
            <a:ext cx="581183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963"/>
              </a:lnSpc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LT and GT are similar (flip A/C and B/D)</a:t>
            </a:r>
          </a:p>
        </p:txBody>
      </p: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1447265" y="1922463"/>
            <a:ext cx="4860925" cy="3611562"/>
            <a:chOff x="879" y="1296"/>
            <a:chExt cx="3104" cy="2304"/>
          </a:xfrm>
        </p:grpSpPr>
        <p:sp>
          <p:nvSpPr>
            <p:cNvPr id="63503" name="Rectangle 106"/>
            <p:cNvSpPr>
              <a:spLocks noChangeArrowheads="1"/>
            </p:cNvSpPr>
            <p:nvPr/>
          </p:nvSpPr>
          <p:spPr bwMode="auto">
            <a:xfrm>
              <a:off x="879" y="3312"/>
              <a:ext cx="3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963"/>
                </a:lnSpc>
                <a:tabLst>
                  <a:tab pos="4508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mic Sans MS" pitchFamily="66" charset="0"/>
                </a:rPr>
                <a:t>A' B' C' D'  +  A' B C' D  +  A B C D  +  A B' C D’</a:t>
              </a:r>
            </a:p>
          </p:txBody>
        </p:sp>
        <p:sp>
          <p:nvSpPr>
            <p:cNvPr id="63504" name="AutoShape 107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AutoShape 108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AutoShape 109"/>
            <p:cNvSpPr>
              <a:spLocks noChangeArrowheads="1"/>
            </p:cNvSpPr>
            <p:nvPr/>
          </p:nvSpPr>
          <p:spPr bwMode="auto">
            <a:xfrm>
              <a:off x="2976" y="1872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AutoShape 110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212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039" grpId="0" autoUpdateAnimBg="0"/>
      <p:bldP spid="296040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826125" y="2509838"/>
            <a:ext cx="2455863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two alternative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implementations of EQ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800" dirty="0">
                <a:solidFill>
                  <a:srgbClr val="000000"/>
                </a:solidFill>
                <a:latin typeface="Comic Sans MS" pitchFamily="66" charset="0"/>
              </a:rPr>
              <a:t>with and without XNOR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638800" y="5092700"/>
            <a:ext cx="30559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XNOR is implemented with </a:t>
            </a:r>
            <a:br>
              <a:rPr lang="en-US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at least 3 simple gates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066800" y="1676400"/>
            <a:ext cx="3932238" cy="4519613"/>
            <a:chOff x="288" y="624"/>
            <a:chExt cx="2512" cy="2884"/>
          </a:xfrm>
        </p:grpSpPr>
        <p:sp>
          <p:nvSpPr>
            <p:cNvPr id="64564" name="Line 5"/>
            <p:cNvSpPr>
              <a:spLocks noChangeShapeType="1"/>
            </p:cNvSpPr>
            <p:nvPr/>
          </p:nvSpPr>
          <p:spPr bwMode="auto">
            <a:xfrm>
              <a:off x="1404" y="12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5" name="Line 6"/>
            <p:cNvSpPr>
              <a:spLocks noChangeShapeType="1"/>
            </p:cNvSpPr>
            <p:nvPr/>
          </p:nvSpPr>
          <p:spPr bwMode="auto">
            <a:xfrm>
              <a:off x="1404" y="14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Line 7"/>
            <p:cNvSpPr>
              <a:spLocks noChangeShapeType="1"/>
            </p:cNvSpPr>
            <p:nvPr/>
          </p:nvSpPr>
          <p:spPr bwMode="auto">
            <a:xfrm flipV="1">
              <a:off x="1400" y="12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7" name="Line 8"/>
            <p:cNvSpPr>
              <a:spLocks noChangeShapeType="1"/>
            </p:cNvSpPr>
            <p:nvPr/>
          </p:nvSpPr>
          <p:spPr bwMode="auto">
            <a:xfrm>
              <a:off x="1400" y="11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8" name="Arc 9"/>
            <p:cNvSpPr>
              <a:spLocks/>
            </p:cNvSpPr>
            <p:nvPr/>
          </p:nvSpPr>
          <p:spPr bwMode="auto">
            <a:xfrm>
              <a:off x="1592" y="12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9" name="Arc 10"/>
            <p:cNvSpPr>
              <a:spLocks/>
            </p:cNvSpPr>
            <p:nvPr/>
          </p:nvSpPr>
          <p:spPr bwMode="auto">
            <a:xfrm>
              <a:off x="1592" y="12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0" name="Arc 11"/>
            <p:cNvSpPr>
              <a:spLocks/>
            </p:cNvSpPr>
            <p:nvPr/>
          </p:nvSpPr>
          <p:spPr bwMode="auto">
            <a:xfrm>
              <a:off x="1592" y="13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1" name="Arc 12"/>
            <p:cNvSpPr>
              <a:spLocks/>
            </p:cNvSpPr>
            <p:nvPr/>
          </p:nvSpPr>
          <p:spPr bwMode="auto">
            <a:xfrm>
              <a:off x="1592" y="13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2" name="Arc 13"/>
            <p:cNvSpPr>
              <a:spLocks/>
            </p:cNvSpPr>
            <p:nvPr/>
          </p:nvSpPr>
          <p:spPr bwMode="auto">
            <a:xfrm>
              <a:off x="1920" y="1873"/>
              <a:ext cx="280" cy="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3" name="Arc 14"/>
            <p:cNvSpPr>
              <a:spLocks/>
            </p:cNvSpPr>
            <p:nvPr/>
          </p:nvSpPr>
          <p:spPr bwMode="auto">
            <a:xfrm>
              <a:off x="1920" y="1869"/>
              <a:ext cx="284" cy="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4" name="Arc 15"/>
            <p:cNvSpPr>
              <a:spLocks/>
            </p:cNvSpPr>
            <p:nvPr/>
          </p:nvSpPr>
          <p:spPr bwMode="auto">
            <a:xfrm>
              <a:off x="1920" y="1873"/>
              <a:ext cx="24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5" name="Arc 16"/>
            <p:cNvSpPr>
              <a:spLocks/>
            </p:cNvSpPr>
            <p:nvPr/>
          </p:nvSpPr>
          <p:spPr bwMode="auto">
            <a:xfrm>
              <a:off x="1920" y="1869"/>
              <a:ext cx="28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6" name="Arc 17"/>
            <p:cNvSpPr>
              <a:spLocks/>
            </p:cNvSpPr>
            <p:nvPr/>
          </p:nvSpPr>
          <p:spPr bwMode="auto">
            <a:xfrm>
              <a:off x="1920" y="1952"/>
              <a:ext cx="280" cy="88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7" name="Arc 18"/>
            <p:cNvSpPr>
              <a:spLocks/>
            </p:cNvSpPr>
            <p:nvPr/>
          </p:nvSpPr>
          <p:spPr bwMode="auto">
            <a:xfrm>
              <a:off x="1920" y="1952"/>
              <a:ext cx="284" cy="92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8" name="Arc 19"/>
            <p:cNvSpPr>
              <a:spLocks/>
            </p:cNvSpPr>
            <p:nvPr/>
          </p:nvSpPr>
          <p:spPr bwMode="auto">
            <a:xfrm>
              <a:off x="1920" y="1952"/>
              <a:ext cx="2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9" name="Arc 20"/>
            <p:cNvSpPr>
              <a:spLocks/>
            </p:cNvSpPr>
            <p:nvPr/>
          </p:nvSpPr>
          <p:spPr bwMode="auto">
            <a:xfrm>
              <a:off x="1920" y="1952"/>
              <a:ext cx="28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0" name="Line 21"/>
            <p:cNvSpPr>
              <a:spLocks noChangeShapeType="1"/>
            </p:cNvSpPr>
            <p:nvPr/>
          </p:nvSpPr>
          <p:spPr bwMode="auto">
            <a:xfrm>
              <a:off x="1924" y="191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1" name="Line 22"/>
            <p:cNvSpPr>
              <a:spLocks noChangeShapeType="1"/>
            </p:cNvSpPr>
            <p:nvPr/>
          </p:nvSpPr>
          <p:spPr bwMode="auto">
            <a:xfrm>
              <a:off x="1924" y="19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2" name="Line 23"/>
            <p:cNvSpPr>
              <a:spLocks noChangeShapeType="1"/>
            </p:cNvSpPr>
            <p:nvPr/>
          </p:nvSpPr>
          <p:spPr bwMode="auto">
            <a:xfrm flipV="1">
              <a:off x="1920" y="20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3" name="Line 24"/>
            <p:cNvSpPr>
              <a:spLocks noChangeShapeType="1"/>
            </p:cNvSpPr>
            <p:nvPr/>
          </p:nvSpPr>
          <p:spPr bwMode="auto">
            <a:xfrm>
              <a:off x="1920" y="1796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4" name="Line 25"/>
            <p:cNvSpPr>
              <a:spLocks noChangeShapeType="1"/>
            </p:cNvSpPr>
            <p:nvPr/>
          </p:nvSpPr>
          <p:spPr bwMode="auto">
            <a:xfrm>
              <a:off x="1924" y="309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5" name="Line 26"/>
            <p:cNvSpPr>
              <a:spLocks noChangeShapeType="1"/>
            </p:cNvSpPr>
            <p:nvPr/>
          </p:nvSpPr>
          <p:spPr bwMode="auto">
            <a:xfrm>
              <a:off x="1924" y="32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6" name="Line 27"/>
            <p:cNvSpPr>
              <a:spLocks noChangeShapeType="1"/>
            </p:cNvSpPr>
            <p:nvPr/>
          </p:nvSpPr>
          <p:spPr bwMode="auto">
            <a:xfrm flipV="1">
              <a:off x="1920" y="309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7" name="Arc 28"/>
            <p:cNvSpPr>
              <a:spLocks/>
            </p:cNvSpPr>
            <p:nvPr/>
          </p:nvSpPr>
          <p:spPr bwMode="auto">
            <a:xfrm>
              <a:off x="2112" y="310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8" name="Arc 29"/>
            <p:cNvSpPr>
              <a:spLocks/>
            </p:cNvSpPr>
            <p:nvPr/>
          </p:nvSpPr>
          <p:spPr bwMode="auto">
            <a:xfrm>
              <a:off x="2112" y="310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9" name="Arc 30"/>
            <p:cNvSpPr>
              <a:spLocks/>
            </p:cNvSpPr>
            <p:nvPr/>
          </p:nvSpPr>
          <p:spPr bwMode="auto">
            <a:xfrm>
              <a:off x="2112" y="319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0" name="Arc 31"/>
            <p:cNvSpPr>
              <a:spLocks/>
            </p:cNvSpPr>
            <p:nvPr/>
          </p:nvSpPr>
          <p:spPr bwMode="auto">
            <a:xfrm>
              <a:off x="2112" y="319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1" name="Arc 32"/>
            <p:cNvSpPr>
              <a:spLocks/>
            </p:cNvSpPr>
            <p:nvPr/>
          </p:nvSpPr>
          <p:spPr bwMode="auto">
            <a:xfrm>
              <a:off x="1440" y="3032"/>
              <a:ext cx="288" cy="88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2" name="Arc 33"/>
            <p:cNvSpPr>
              <a:spLocks/>
            </p:cNvSpPr>
            <p:nvPr/>
          </p:nvSpPr>
          <p:spPr bwMode="auto">
            <a:xfrm>
              <a:off x="1440" y="3032"/>
              <a:ext cx="292" cy="92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3" name="Arc 34"/>
            <p:cNvSpPr>
              <a:spLocks/>
            </p:cNvSpPr>
            <p:nvPr/>
          </p:nvSpPr>
          <p:spPr bwMode="auto">
            <a:xfrm>
              <a:off x="1440" y="2953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4" name="Arc 35"/>
            <p:cNvSpPr>
              <a:spLocks/>
            </p:cNvSpPr>
            <p:nvPr/>
          </p:nvSpPr>
          <p:spPr bwMode="auto">
            <a:xfrm>
              <a:off x="1440" y="2949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5" name="Arc 36"/>
            <p:cNvSpPr>
              <a:spLocks/>
            </p:cNvSpPr>
            <p:nvPr/>
          </p:nvSpPr>
          <p:spPr bwMode="auto">
            <a:xfrm>
              <a:off x="1440" y="295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6" name="Arc 37"/>
            <p:cNvSpPr>
              <a:spLocks/>
            </p:cNvSpPr>
            <p:nvPr/>
          </p:nvSpPr>
          <p:spPr bwMode="auto">
            <a:xfrm>
              <a:off x="1440" y="294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7" name="Arc 38"/>
            <p:cNvSpPr>
              <a:spLocks/>
            </p:cNvSpPr>
            <p:nvPr/>
          </p:nvSpPr>
          <p:spPr bwMode="auto">
            <a:xfrm>
              <a:off x="1440" y="303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8" name="Arc 39"/>
            <p:cNvSpPr>
              <a:spLocks/>
            </p:cNvSpPr>
            <p:nvPr/>
          </p:nvSpPr>
          <p:spPr bwMode="auto">
            <a:xfrm>
              <a:off x="1440" y="303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9" name="Oval 40"/>
            <p:cNvSpPr>
              <a:spLocks noChangeArrowheads="1"/>
            </p:cNvSpPr>
            <p:nvPr/>
          </p:nvSpPr>
          <p:spPr bwMode="auto">
            <a:xfrm>
              <a:off x="1732" y="302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0" name="Arc 41"/>
            <p:cNvSpPr>
              <a:spLocks/>
            </p:cNvSpPr>
            <p:nvPr/>
          </p:nvSpPr>
          <p:spPr bwMode="auto">
            <a:xfrm>
              <a:off x="1400" y="295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1" name="Arc 42"/>
            <p:cNvSpPr>
              <a:spLocks/>
            </p:cNvSpPr>
            <p:nvPr/>
          </p:nvSpPr>
          <p:spPr bwMode="auto">
            <a:xfrm>
              <a:off x="1400" y="294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2" name="Arc 43"/>
            <p:cNvSpPr>
              <a:spLocks/>
            </p:cNvSpPr>
            <p:nvPr/>
          </p:nvSpPr>
          <p:spPr bwMode="auto">
            <a:xfrm>
              <a:off x="1400" y="303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3" name="Arc 44"/>
            <p:cNvSpPr>
              <a:spLocks/>
            </p:cNvSpPr>
            <p:nvPr/>
          </p:nvSpPr>
          <p:spPr bwMode="auto">
            <a:xfrm>
              <a:off x="1400" y="303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4" name="Line 45"/>
            <p:cNvSpPr>
              <a:spLocks noChangeShapeType="1"/>
            </p:cNvSpPr>
            <p:nvPr/>
          </p:nvSpPr>
          <p:spPr bwMode="auto">
            <a:xfrm>
              <a:off x="1404" y="299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5" name="Line 46"/>
            <p:cNvSpPr>
              <a:spLocks noChangeShapeType="1"/>
            </p:cNvSpPr>
            <p:nvPr/>
          </p:nvSpPr>
          <p:spPr bwMode="auto">
            <a:xfrm>
              <a:off x="1404" y="307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6" name="Line 47"/>
            <p:cNvSpPr>
              <a:spLocks noChangeShapeType="1"/>
            </p:cNvSpPr>
            <p:nvPr/>
          </p:nvSpPr>
          <p:spPr bwMode="auto">
            <a:xfrm flipH="1">
              <a:off x="119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7" name="Line 48"/>
            <p:cNvSpPr>
              <a:spLocks noChangeShapeType="1"/>
            </p:cNvSpPr>
            <p:nvPr/>
          </p:nvSpPr>
          <p:spPr bwMode="auto">
            <a:xfrm>
              <a:off x="112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8" name="Line 49"/>
            <p:cNvSpPr>
              <a:spLocks noChangeShapeType="1"/>
            </p:cNvSpPr>
            <p:nvPr/>
          </p:nvSpPr>
          <p:spPr bwMode="auto">
            <a:xfrm flipH="1">
              <a:off x="111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9" name="Oval 50"/>
            <p:cNvSpPr>
              <a:spLocks noChangeArrowheads="1"/>
            </p:cNvSpPr>
            <p:nvPr/>
          </p:nvSpPr>
          <p:spPr bwMode="auto">
            <a:xfrm>
              <a:off x="118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0" name="Line 51"/>
            <p:cNvSpPr>
              <a:spLocks noChangeShapeType="1"/>
            </p:cNvSpPr>
            <p:nvPr/>
          </p:nvSpPr>
          <p:spPr bwMode="auto">
            <a:xfrm flipH="1">
              <a:off x="95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1" name="Line 52"/>
            <p:cNvSpPr>
              <a:spLocks noChangeShapeType="1"/>
            </p:cNvSpPr>
            <p:nvPr/>
          </p:nvSpPr>
          <p:spPr bwMode="auto">
            <a:xfrm>
              <a:off x="88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2" name="Line 53"/>
            <p:cNvSpPr>
              <a:spLocks noChangeShapeType="1"/>
            </p:cNvSpPr>
            <p:nvPr/>
          </p:nvSpPr>
          <p:spPr bwMode="auto">
            <a:xfrm flipH="1">
              <a:off x="87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3" name="Oval 54"/>
            <p:cNvSpPr>
              <a:spLocks noChangeArrowheads="1"/>
            </p:cNvSpPr>
            <p:nvPr/>
          </p:nvSpPr>
          <p:spPr bwMode="auto">
            <a:xfrm>
              <a:off x="94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4" name="Line 55"/>
            <p:cNvSpPr>
              <a:spLocks noChangeShapeType="1"/>
            </p:cNvSpPr>
            <p:nvPr/>
          </p:nvSpPr>
          <p:spPr bwMode="auto">
            <a:xfrm flipH="1">
              <a:off x="71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5" name="Line 56"/>
            <p:cNvSpPr>
              <a:spLocks noChangeShapeType="1"/>
            </p:cNvSpPr>
            <p:nvPr/>
          </p:nvSpPr>
          <p:spPr bwMode="auto">
            <a:xfrm>
              <a:off x="64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6" name="Line 57"/>
            <p:cNvSpPr>
              <a:spLocks noChangeShapeType="1"/>
            </p:cNvSpPr>
            <p:nvPr/>
          </p:nvSpPr>
          <p:spPr bwMode="auto">
            <a:xfrm flipH="1">
              <a:off x="63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7" name="Oval 58"/>
            <p:cNvSpPr>
              <a:spLocks noChangeArrowheads="1"/>
            </p:cNvSpPr>
            <p:nvPr/>
          </p:nvSpPr>
          <p:spPr bwMode="auto">
            <a:xfrm>
              <a:off x="70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8" name="Line 59"/>
            <p:cNvSpPr>
              <a:spLocks noChangeShapeType="1"/>
            </p:cNvSpPr>
            <p:nvPr/>
          </p:nvSpPr>
          <p:spPr bwMode="auto">
            <a:xfrm flipH="1">
              <a:off x="47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9" name="Line 60"/>
            <p:cNvSpPr>
              <a:spLocks noChangeShapeType="1"/>
            </p:cNvSpPr>
            <p:nvPr/>
          </p:nvSpPr>
          <p:spPr bwMode="auto">
            <a:xfrm>
              <a:off x="40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0" name="Line 61"/>
            <p:cNvSpPr>
              <a:spLocks noChangeShapeType="1"/>
            </p:cNvSpPr>
            <p:nvPr/>
          </p:nvSpPr>
          <p:spPr bwMode="auto">
            <a:xfrm flipH="1">
              <a:off x="39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1" name="Oval 62"/>
            <p:cNvSpPr>
              <a:spLocks noChangeArrowheads="1"/>
            </p:cNvSpPr>
            <p:nvPr/>
          </p:nvSpPr>
          <p:spPr bwMode="auto">
            <a:xfrm>
              <a:off x="46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2" name="Line 63"/>
            <p:cNvSpPr>
              <a:spLocks noChangeShapeType="1"/>
            </p:cNvSpPr>
            <p:nvPr/>
          </p:nvSpPr>
          <p:spPr bwMode="auto">
            <a:xfrm>
              <a:off x="1404" y="16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3" name="Line 64"/>
            <p:cNvSpPr>
              <a:spLocks noChangeShapeType="1"/>
            </p:cNvSpPr>
            <p:nvPr/>
          </p:nvSpPr>
          <p:spPr bwMode="auto">
            <a:xfrm>
              <a:off x="1404" y="18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4" name="Line 65"/>
            <p:cNvSpPr>
              <a:spLocks noChangeShapeType="1"/>
            </p:cNvSpPr>
            <p:nvPr/>
          </p:nvSpPr>
          <p:spPr bwMode="auto">
            <a:xfrm flipV="1">
              <a:off x="1400" y="16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5" name="Line 66"/>
            <p:cNvSpPr>
              <a:spLocks noChangeShapeType="1"/>
            </p:cNvSpPr>
            <p:nvPr/>
          </p:nvSpPr>
          <p:spPr bwMode="auto">
            <a:xfrm>
              <a:off x="1400" y="15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6" name="Arc 67"/>
            <p:cNvSpPr>
              <a:spLocks/>
            </p:cNvSpPr>
            <p:nvPr/>
          </p:nvSpPr>
          <p:spPr bwMode="auto">
            <a:xfrm>
              <a:off x="1592" y="16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7" name="Arc 68"/>
            <p:cNvSpPr>
              <a:spLocks/>
            </p:cNvSpPr>
            <p:nvPr/>
          </p:nvSpPr>
          <p:spPr bwMode="auto">
            <a:xfrm>
              <a:off x="1592" y="16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8" name="Arc 69"/>
            <p:cNvSpPr>
              <a:spLocks/>
            </p:cNvSpPr>
            <p:nvPr/>
          </p:nvSpPr>
          <p:spPr bwMode="auto">
            <a:xfrm>
              <a:off x="1592" y="17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9" name="Arc 70"/>
            <p:cNvSpPr>
              <a:spLocks/>
            </p:cNvSpPr>
            <p:nvPr/>
          </p:nvSpPr>
          <p:spPr bwMode="auto">
            <a:xfrm>
              <a:off x="1592" y="17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0" name="Line 71"/>
            <p:cNvSpPr>
              <a:spLocks noChangeShapeType="1"/>
            </p:cNvSpPr>
            <p:nvPr/>
          </p:nvSpPr>
          <p:spPr bwMode="auto">
            <a:xfrm>
              <a:off x="1404" y="20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1" name="Line 72"/>
            <p:cNvSpPr>
              <a:spLocks noChangeShapeType="1"/>
            </p:cNvSpPr>
            <p:nvPr/>
          </p:nvSpPr>
          <p:spPr bwMode="auto">
            <a:xfrm>
              <a:off x="1404" y="22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2" name="Line 73"/>
            <p:cNvSpPr>
              <a:spLocks noChangeShapeType="1"/>
            </p:cNvSpPr>
            <p:nvPr/>
          </p:nvSpPr>
          <p:spPr bwMode="auto">
            <a:xfrm flipV="1">
              <a:off x="1400" y="20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3" name="Line 74"/>
            <p:cNvSpPr>
              <a:spLocks noChangeShapeType="1"/>
            </p:cNvSpPr>
            <p:nvPr/>
          </p:nvSpPr>
          <p:spPr bwMode="auto">
            <a:xfrm>
              <a:off x="1400" y="19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4" name="Arc 75"/>
            <p:cNvSpPr>
              <a:spLocks/>
            </p:cNvSpPr>
            <p:nvPr/>
          </p:nvSpPr>
          <p:spPr bwMode="auto">
            <a:xfrm>
              <a:off x="1592" y="20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5" name="Arc 76"/>
            <p:cNvSpPr>
              <a:spLocks/>
            </p:cNvSpPr>
            <p:nvPr/>
          </p:nvSpPr>
          <p:spPr bwMode="auto">
            <a:xfrm>
              <a:off x="1592" y="20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6" name="Arc 77"/>
            <p:cNvSpPr>
              <a:spLocks/>
            </p:cNvSpPr>
            <p:nvPr/>
          </p:nvSpPr>
          <p:spPr bwMode="auto">
            <a:xfrm>
              <a:off x="1592" y="21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7" name="Arc 78"/>
            <p:cNvSpPr>
              <a:spLocks/>
            </p:cNvSpPr>
            <p:nvPr/>
          </p:nvSpPr>
          <p:spPr bwMode="auto">
            <a:xfrm>
              <a:off x="1592" y="21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8" name="Line 79"/>
            <p:cNvSpPr>
              <a:spLocks noChangeShapeType="1"/>
            </p:cNvSpPr>
            <p:nvPr/>
          </p:nvSpPr>
          <p:spPr bwMode="auto">
            <a:xfrm>
              <a:off x="1404" y="24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9" name="Line 80"/>
            <p:cNvSpPr>
              <a:spLocks noChangeShapeType="1"/>
            </p:cNvSpPr>
            <p:nvPr/>
          </p:nvSpPr>
          <p:spPr bwMode="auto">
            <a:xfrm>
              <a:off x="1404" y="26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0" name="Line 81"/>
            <p:cNvSpPr>
              <a:spLocks noChangeShapeType="1"/>
            </p:cNvSpPr>
            <p:nvPr/>
          </p:nvSpPr>
          <p:spPr bwMode="auto">
            <a:xfrm flipV="1">
              <a:off x="1400" y="24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1" name="Line 82"/>
            <p:cNvSpPr>
              <a:spLocks noChangeShapeType="1"/>
            </p:cNvSpPr>
            <p:nvPr/>
          </p:nvSpPr>
          <p:spPr bwMode="auto">
            <a:xfrm>
              <a:off x="1400" y="23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2" name="Arc 83"/>
            <p:cNvSpPr>
              <a:spLocks/>
            </p:cNvSpPr>
            <p:nvPr/>
          </p:nvSpPr>
          <p:spPr bwMode="auto">
            <a:xfrm>
              <a:off x="1592" y="24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3" name="Arc 84"/>
            <p:cNvSpPr>
              <a:spLocks/>
            </p:cNvSpPr>
            <p:nvPr/>
          </p:nvSpPr>
          <p:spPr bwMode="auto">
            <a:xfrm>
              <a:off x="1592" y="24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4" name="Arc 85"/>
            <p:cNvSpPr>
              <a:spLocks/>
            </p:cNvSpPr>
            <p:nvPr/>
          </p:nvSpPr>
          <p:spPr bwMode="auto">
            <a:xfrm>
              <a:off x="1592" y="25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5" name="Arc 86"/>
            <p:cNvSpPr>
              <a:spLocks/>
            </p:cNvSpPr>
            <p:nvPr/>
          </p:nvSpPr>
          <p:spPr bwMode="auto">
            <a:xfrm>
              <a:off x="1592" y="25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6" name="Arc 87"/>
            <p:cNvSpPr>
              <a:spLocks/>
            </p:cNvSpPr>
            <p:nvPr/>
          </p:nvSpPr>
          <p:spPr bwMode="auto">
            <a:xfrm>
              <a:off x="1440" y="3352"/>
              <a:ext cx="288" cy="88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7" name="Arc 88"/>
            <p:cNvSpPr>
              <a:spLocks/>
            </p:cNvSpPr>
            <p:nvPr/>
          </p:nvSpPr>
          <p:spPr bwMode="auto">
            <a:xfrm>
              <a:off x="1440" y="3352"/>
              <a:ext cx="292" cy="92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8" name="Arc 89"/>
            <p:cNvSpPr>
              <a:spLocks/>
            </p:cNvSpPr>
            <p:nvPr/>
          </p:nvSpPr>
          <p:spPr bwMode="auto">
            <a:xfrm>
              <a:off x="1440" y="3273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9" name="Arc 90"/>
            <p:cNvSpPr>
              <a:spLocks/>
            </p:cNvSpPr>
            <p:nvPr/>
          </p:nvSpPr>
          <p:spPr bwMode="auto">
            <a:xfrm>
              <a:off x="1440" y="3269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0" name="Arc 91"/>
            <p:cNvSpPr>
              <a:spLocks/>
            </p:cNvSpPr>
            <p:nvPr/>
          </p:nvSpPr>
          <p:spPr bwMode="auto">
            <a:xfrm>
              <a:off x="1440" y="327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1" name="Arc 92"/>
            <p:cNvSpPr>
              <a:spLocks/>
            </p:cNvSpPr>
            <p:nvPr/>
          </p:nvSpPr>
          <p:spPr bwMode="auto">
            <a:xfrm>
              <a:off x="1440" y="326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2" name="Arc 93"/>
            <p:cNvSpPr>
              <a:spLocks/>
            </p:cNvSpPr>
            <p:nvPr/>
          </p:nvSpPr>
          <p:spPr bwMode="auto">
            <a:xfrm>
              <a:off x="1440" y="335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3" name="Arc 94"/>
            <p:cNvSpPr>
              <a:spLocks/>
            </p:cNvSpPr>
            <p:nvPr/>
          </p:nvSpPr>
          <p:spPr bwMode="auto">
            <a:xfrm>
              <a:off x="1440" y="335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4" name="Oval 95"/>
            <p:cNvSpPr>
              <a:spLocks noChangeArrowheads="1"/>
            </p:cNvSpPr>
            <p:nvPr/>
          </p:nvSpPr>
          <p:spPr bwMode="auto">
            <a:xfrm>
              <a:off x="1732" y="334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5" name="Arc 96"/>
            <p:cNvSpPr>
              <a:spLocks/>
            </p:cNvSpPr>
            <p:nvPr/>
          </p:nvSpPr>
          <p:spPr bwMode="auto">
            <a:xfrm>
              <a:off x="1400" y="327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6" name="Arc 97"/>
            <p:cNvSpPr>
              <a:spLocks/>
            </p:cNvSpPr>
            <p:nvPr/>
          </p:nvSpPr>
          <p:spPr bwMode="auto">
            <a:xfrm>
              <a:off x="1400" y="326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7" name="Arc 98"/>
            <p:cNvSpPr>
              <a:spLocks/>
            </p:cNvSpPr>
            <p:nvPr/>
          </p:nvSpPr>
          <p:spPr bwMode="auto">
            <a:xfrm>
              <a:off x="1400" y="335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8" name="Arc 99"/>
            <p:cNvSpPr>
              <a:spLocks/>
            </p:cNvSpPr>
            <p:nvPr/>
          </p:nvSpPr>
          <p:spPr bwMode="auto">
            <a:xfrm>
              <a:off x="1400" y="335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9" name="Line 100"/>
            <p:cNvSpPr>
              <a:spLocks noChangeShapeType="1"/>
            </p:cNvSpPr>
            <p:nvPr/>
          </p:nvSpPr>
          <p:spPr bwMode="auto">
            <a:xfrm>
              <a:off x="1404" y="33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0" name="Line 101"/>
            <p:cNvSpPr>
              <a:spLocks noChangeShapeType="1"/>
            </p:cNvSpPr>
            <p:nvPr/>
          </p:nvSpPr>
          <p:spPr bwMode="auto">
            <a:xfrm>
              <a:off x="1404" y="33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1" name="Line 102"/>
            <p:cNvSpPr>
              <a:spLocks noChangeShapeType="1"/>
            </p:cNvSpPr>
            <p:nvPr/>
          </p:nvSpPr>
          <p:spPr bwMode="auto">
            <a:xfrm>
              <a:off x="168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2" name="Line 103"/>
            <p:cNvSpPr>
              <a:spLocks noChangeShapeType="1"/>
            </p:cNvSpPr>
            <p:nvPr/>
          </p:nvSpPr>
          <p:spPr bwMode="auto">
            <a:xfrm>
              <a:off x="1844" y="18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3" name="Line 104"/>
            <p:cNvSpPr>
              <a:spLocks noChangeShapeType="1"/>
            </p:cNvSpPr>
            <p:nvPr/>
          </p:nvSpPr>
          <p:spPr bwMode="auto">
            <a:xfrm>
              <a:off x="176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4" name="Line 105"/>
            <p:cNvSpPr>
              <a:spLocks noChangeShapeType="1"/>
            </p:cNvSpPr>
            <p:nvPr/>
          </p:nvSpPr>
          <p:spPr bwMode="auto">
            <a:xfrm>
              <a:off x="1840" y="135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5" name="Line 106"/>
            <p:cNvSpPr>
              <a:spLocks noChangeShapeType="1"/>
            </p:cNvSpPr>
            <p:nvPr/>
          </p:nvSpPr>
          <p:spPr bwMode="auto">
            <a:xfrm>
              <a:off x="1684" y="2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6" name="Line 107"/>
            <p:cNvSpPr>
              <a:spLocks noChangeShapeType="1"/>
            </p:cNvSpPr>
            <p:nvPr/>
          </p:nvSpPr>
          <p:spPr bwMode="auto">
            <a:xfrm>
              <a:off x="184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7" name="Line 108"/>
            <p:cNvSpPr>
              <a:spLocks noChangeShapeType="1"/>
            </p:cNvSpPr>
            <p:nvPr/>
          </p:nvSpPr>
          <p:spPr bwMode="auto">
            <a:xfrm>
              <a:off x="176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8" name="Line 109"/>
            <p:cNvSpPr>
              <a:spLocks noChangeShapeType="1"/>
            </p:cNvSpPr>
            <p:nvPr/>
          </p:nvSpPr>
          <p:spPr bwMode="auto">
            <a:xfrm>
              <a:off x="1760" y="199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9" name="Line 110"/>
            <p:cNvSpPr>
              <a:spLocks noChangeShapeType="1"/>
            </p:cNvSpPr>
            <p:nvPr/>
          </p:nvSpPr>
          <p:spPr bwMode="auto">
            <a:xfrm>
              <a:off x="168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0" name="Line 111"/>
            <p:cNvSpPr>
              <a:spLocks noChangeShapeType="1"/>
            </p:cNvSpPr>
            <p:nvPr/>
          </p:nvSpPr>
          <p:spPr bwMode="auto">
            <a:xfrm>
              <a:off x="1844" y="2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1" name="Line 112"/>
            <p:cNvSpPr>
              <a:spLocks noChangeShapeType="1"/>
            </p:cNvSpPr>
            <p:nvPr/>
          </p:nvSpPr>
          <p:spPr bwMode="auto">
            <a:xfrm>
              <a:off x="1840" y="207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2" name="Line 113"/>
            <p:cNvSpPr>
              <a:spLocks noChangeShapeType="1"/>
            </p:cNvSpPr>
            <p:nvPr/>
          </p:nvSpPr>
          <p:spPr bwMode="auto">
            <a:xfrm>
              <a:off x="176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3" name="Line 114"/>
            <p:cNvSpPr>
              <a:spLocks noChangeShapeType="1"/>
            </p:cNvSpPr>
            <p:nvPr/>
          </p:nvSpPr>
          <p:spPr bwMode="auto">
            <a:xfrm>
              <a:off x="2204" y="19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4" name="Line 115"/>
            <p:cNvSpPr>
              <a:spLocks noChangeShapeType="1"/>
            </p:cNvSpPr>
            <p:nvPr/>
          </p:nvSpPr>
          <p:spPr bwMode="auto">
            <a:xfrm>
              <a:off x="2204" y="3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5" name="Line 116"/>
            <p:cNvSpPr>
              <a:spLocks noChangeShapeType="1"/>
            </p:cNvSpPr>
            <p:nvPr/>
          </p:nvSpPr>
          <p:spPr bwMode="auto">
            <a:xfrm>
              <a:off x="48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6" name="Line 117"/>
            <p:cNvSpPr>
              <a:spLocks noChangeShapeType="1"/>
            </p:cNvSpPr>
            <p:nvPr/>
          </p:nvSpPr>
          <p:spPr bwMode="auto">
            <a:xfrm>
              <a:off x="1324" y="2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7" name="Line 118"/>
            <p:cNvSpPr>
              <a:spLocks noChangeShapeType="1"/>
            </p:cNvSpPr>
            <p:nvPr/>
          </p:nvSpPr>
          <p:spPr bwMode="auto">
            <a:xfrm>
              <a:off x="1324" y="24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8" name="Line 119"/>
            <p:cNvSpPr>
              <a:spLocks noChangeShapeType="1"/>
            </p:cNvSpPr>
            <p:nvPr/>
          </p:nvSpPr>
          <p:spPr bwMode="auto">
            <a:xfrm>
              <a:off x="1324" y="2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9" name="Line 120"/>
            <p:cNvSpPr>
              <a:spLocks noChangeShapeType="1"/>
            </p:cNvSpPr>
            <p:nvPr/>
          </p:nvSpPr>
          <p:spPr bwMode="auto">
            <a:xfrm>
              <a:off x="36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0" name="Rectangle 121"/>
            <p:cNvSpPr>
              <a:spLocks noChangeArrowheads="1"/>
            </p:cNvSpPr>
            <p:nvPr/>
          </p:nvSpPr>
          <p:spPr bwMode="auto">
            <a:xfrm>
              <a:off x="35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1" name="Line 122"/>
            <p:cNvSpPr>
              <a:spLocks noChangeShapeType="1"/>
            </p:cNvSpPr>
            <p:nvPr/>
          </p:nvSpPr>
          <p:spPr bwMode="auto">
            <a:xfrm>
              <a:off x="36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2" name="Line 123"/>
            <p:cNvSpPr>
              <a:spLocks noChangeShapeType="1"/>
            </p:cNvSpPr>
            <p:nvPr/>
          </p:nvSpPr>
          <p:spPr bwMode="auto">
            <a:xfrm>
              <a:off x="360" y="91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3" name="Rectangle 124"/>
            <p:cNvSpPr>
              <a:spLocks noChangeArrowheads="1"/>
            </p:cNvSpPr>
            <p:nvPr/>
          </p:nvSpPr>
          <p:spPr bwMode="auto">
            <a:xfrm>
              <a:off x="352" y="20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4" name="Line 125"/>
            <p:cNvSpPr>
              <a:spLocks noChangeShapeType="1"/>
            </p:cNvSpPr>
            <p:nvPr/>
          </p:nvSpPr>
          <p:spPr bwMode="auto">
            <a:xfrm>
              <a:off x="360" y="20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5" name="Rectangle 126"/>
            <p:cNvSpPr>
              <a:spLocks noChangeArrowheads="1"/>
            </p:cNvSpPr>
            <p:nvPr/>
          </p:nvSpPr>
          <p:spPr bwMode="auto">
            <a:xfrm>
              <a:off x="352" y="24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6" name="Line 127"/>
            <p:cNvSpPr>
              <a:spLocks noChangeShapeType="1"/>
            </p:cNvSpPr>
            <p:nvPr/>
          </p:nvSpPr>
          <p:spPr bwMode="auto">
            <a:xfrm>
              <a:off x="360" y="2436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7" name="Rectangle 128"/>
            <p:cNvSpPr>
              <a:spLocks noChangeArrowheads="1"/>
            </p:cNvSpPr>
            <p:nvPr/>
          </p:nvSpPr>
          <p:spPr bwMode="auto">
            <a:xfrm>
              <a:off x="352" y="29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8" name="Line 129"/>
            <p:cNvSpPr>
              <a:spLocks noChangeShapeType="1"/>
            </p:cNvSpPr>
            <p:nvPr/>
          </p:nvSpPr>
          <p:spPr bwMode="auto">
            <a:xfrm>
              <a:off x="360" y="2996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9" name="Line 130"/>
            <p:cNvSpPr>
              <a:spLocks noChangeShapeType="1"/>
            </p:cNvSpPr>
            <p:nvPr/>
          </p:nvSpPr>
          <p:spPr bwMode="auto">
            <a:xfrm>
              <a:off x="364" y="20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0" name="Line 131"/>
            <p:cNvSpPr>
              <a:spLocks noChangeShapeType="1"/>
            </p:cNvSpPr>
            <p:nvPr/>
          </p:nvSpPr>
          <p:spPr bwMode="auto">
            <a:xfrm>
              <a:off x="364" y="24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1" name="Line 132"/>
            <p:cNvSpPr>
              <a:spLocks noChangeShapeType="1"/>
            </p:cNvSpPr>
            <p:nvPr/>
          </p:nvSpPr>
          <p:spPr bwMode="auto">
            <a:xfrm>
              <a:off x="364" y="299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2" name="Line 133"/>
            <p:cNvSpPr>
              <a:spLocks noChangeShapeType="1"/>
            </p:cNvSpPr>
            <p:nvPr/>
          </p:nvSpPr>
          <p:spPr bwMode="auto">
            <a:xfrm>
              <a:off x="96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3" name="Line 134"/>
            <p:cNvSpPr>
              <a:spLocks noChangeShapeType="1"/>
            </p:cNvSpPr>
            <p:nvPr/>
          </p:nvSpPr>
          <p:spPr bwMode="auto">
            <a:xfrm>
              <a:off x="1324" y="2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4" name="Line 135"/>
            <p:cNvSpPr>
              <a:spLocks noChangeShapeType="1"/>
            </p:cNvSpPr>
            <p:nvPr/>
          </p:nvSpPr>
          <p:spPr bwMode="auto">
            <a:xfrm>
              <a:off x="1324" y="25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5" name="Line 136"/>
            <p:cNvSpPr>
              <a:spLocks noChangeShapeType="1"/>
            </p:cNvSpPr>
            <p:nvPr/>
          </p:nvSpPr>
          <p:spPr bwMode="auto">
            <a:xfrm>
              <a:off x="1324" y="3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6" name="Line 137"/>
            <p:cNvSpPr>
              <a:spLocks noChangeShapeType="1"/>
            </p:cNvSpPr>
            <p:nvPr/>
          </p:nvSpPr>
          <p:spPr bwMode="auto">
            <a:xfrm>
              <a:off x="84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7" name="Rectangle 138"/>
            <p:cNvSpPr>
              <a:spLocks noChangeArrowheads="1"/>
            </p:cNvSpPr>
            <p:nvPr/>
          </p:nvSpPr>
          <p:spPr bwMode="auto">
            <a:xfrm>
              <a:off x="83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8" name="Line 139"/>
            <p:cNvSpPr>
              <a:spLocks noChangeShapeType="1"/>
            </p:cNvSpPr>
            <p:nvPr/>
          </p:nvSpPr>
          <p:spPr bwMode="auto">
            <a:xfrm>
              <a:off x="84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9" name="Line 140"/>
            <p:cNvSpPr>
              <a:spLocks noChangeShapeType="1"/>
            </p:cNvSpPr>
            <p:nvPr/>
          </p:nvSpPr>
          <p:spPr bwMode="auto">
            <a:xfrm>
              <a:off x="840" y="916"/>
              <a:ext cx="0" cy="1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0" name="Rectangle 141"/>
            <p:cNvSpPr>
              <a:spLocks noChangeArrowheads="1"/>
            </p:cNvSpPr>
            <p:nvPr/>
          </p:nvSpPr>
          <p:spPr bwMode="auto">
            <a:xfrm>
              <a:off x="832" y="21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1" name="Line 142"/>
            <p:cNvSpPr>
              <a:spLocks noChangeShapeType="1"/>
            </p:cNvSpPr>
            <p:nvPr/>
          </p:nvSpPr>
          <p:spPr bwMode="auto">
            <a:xfrm>
              <a:off x="840" y="21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2" name="Rectangle 143"/>
            <p:cNvSpPr>
              <a:spLocks noChangeArrowheads="1"/>
            </p:cNvSpPr>
            <p:nvPr/>
          </p:nvSpPr>
          <p:spPr bwMode="auto">
            <a:xfrm>
              <a:off x="83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3" name="Line 144"/>
            <p:cNvSpPr>
              <a:spLocks noChangeShapeType="1"/>
            </p:cNvSpPr>
            <p:nvPr/>
          </p:nvSpPr>
          <p:spPr bwMode="auto">
            <a:xfrm>
              <a:off x="840" y="259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4" name="Rectangle 145"/>
            <p:cNvSpPr>
              <a:spLocks noChangeArrowheads="1"/>
            </p:cNvSpPr>
            <p:nvPr/>
          </p:nvSpPr>
          <p:spPr bwMode="auto">
            <a:xfrm>
              <a:off x="832" y="30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5" name="Line 146"/>
            <p:cNvSpPr>
              <a:spLocks noChangeShapeType="1"/>
            </p:cNvSpPr>
            <p:nvPr/>
          </p:nvSpPr>
          <p:spPr bwMode="auto">
            <a:xfrm>
              <a:off x="840" y="3076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6" name="Line 147"/>
            <p:cNvSpPr>
              <a:spLocks noChangeShapeType="1"/>
            </p:cNvSpPr>
            <p:nvPr/>
          </p:nvSpPr>
          <p:spPr bwMode="auto">
            <a:xfrm>
              <a:off x="844" y="21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7" name="Line 148"/>
            <p:cNvSpPr>
              <a:spLocks noChangeShapeType="1"/>
            </p:cNvSpPr>
            <p:nvPr/>
          </p:nvSpPr>
          <p:spPr bwMode="auto">
            <a:xfrm>
              <a:off x="844" y="25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8" name="Line 149"/>
            <p:cNvSpPr>
              <a:spLocks noChangeShapeType="1"/>
            </p:cNvSpPr>
            <p:nvPr/>
          </p:nvSpPr>
          <p:spPr bwMode="auto">
            <a:xfrm>
              <a:off x="844" y="307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9" name="Line 150"/>
            <p:cNvSpPr>
              <a:spLocks noChangeShapeType="1"/>
            </p:cNvSpPr>
            <p:nvPr/>
          </p:nvSpPr>
          <p:spPr bwMode="auto">
            <a:xfrm>
              <a:off x="1844" y="3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0" name="Line 151"/>
            <p:cNvSpPr>
              <a:spLocks noChangeShapeType="1"/>
            </p:cNvSpPr>
            <p:nvPr/>
          </p:nvSpPr>
          <p:spPr bwMode="auto">
            <a:xfrm>
              <a:off x="1764" y="3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1" name="Line 152"/>
            <p:cNvSpPr>
              <a:spLocks noChangeShapeType="1"/>
            </p:cNvSpPr>
            <p:nvPr/>
          </p:nvSpPr>
          <p:spPr bwMode="auto">
            <a:xfrm>
              <a:off x="1840" y="30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2" name="Line 153"/>
            <p:cNvSpPr>
              <a:spLocks noChangeShapeType="1"/>
            </p:cNvSpPr>
            <p:nvPr/>
          </p:nvSpPr>
          <p:spPr bwMode="auto">
            <a:xfrm>
              <a:off x="48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3" name="Rectangle 154"/>
            <p:cNvSpPr>
              <a:spLocks noChangeArrowheads="1"/>
            </p:cNvSpPr>
            <p:nvPr/>
          </p:nvSpPr>
          <p:spPr bwMode="auto">
            <a:xfrm>
              <a:off x="472" y="12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4" name="Line 155"/>
            <p:cNvSpPr>
              <a:spLocks noChangeShapeType="1"/>
            </p:cNvSpPr>
            <p:nvPr/>
          </p:nvSpPr>
          <p:spPr bwMode="auto">
            <a:xfrm>
              <a:off x="1324" y="1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5" name="Line 156"/>
            <p:cNvSpPr>
              <a:spLocks noChangeShapeType="1"/>
            </p:cNvSpPr>
            <p:nvPr/>
          </p:nvSpPr>
          <p:spPr bwMode="auto">
            <a:xfrm>
              <a:off x="1324" y="16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6" name="Line 157"/>
            <p:cNvSpPr>
              <a:spLocks noChangeShapeType="1"/>
            </p:cNvSpPr>
            <p:nvPr/>
          </p:nvSpPr>
          <p:spPr bwMode="auto">
            <a:xfrm>
              <a:off x="480" y="12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" name="Rectangle 158"/>
            <p:cNvSpPr>
              <a:spLocks noChangeArrowheads="1"/>
            </p:cNvSpPr>
            <p:nvPr/>
          </p:nvSpPr>
          <p:spPr bwMode="auto">
            <a:xfrm>
              <a:off x="472" y="16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8" name="Line 159"/>
            <p:cNvSpPr>
              <a:spLocks noChangeShapeType="1"/>
            </p:cNvSpPr>
            <p:nvPr/>
          </p:nvSpPr>
          <p:spPr bwMode="auto">
            <a:xfrm>
              <a:off x="480" y="1636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9" name="Line 160"/>
            <p:cNvSpPr>
              <a:spLocks noChangeShapeType="1"/>
            </p:cNvSpPr>
            <p:nvPr/>
          </p:nvSpPr>
          <p:spPr bwMode="auto">
            <a:xfrm>
              <a:off x="484" y="12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0" name="Line 161"/>
            <p:cNvSpPr>
              <a:spLocks noChangeShapeType="1"/>
            </p:cNvSpPr>
            <p:nvPr/>
          </p:nvSpPr>
          <p:spPr bwMode="auto">
            <a:xfrm>
              <a:off x="484" y="16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1" name="Line 162"/>
            <p:cNvSpPr>
              <a:spLocks noChangeShapeType="1"/>
            </p:cNvSpPr>
            <p:nvPr/>
          </p:nvSpPr>
          <p:spPr bwMode="auto">
            <a:xfrm>
              <a:off x="96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2" name="Line 163"/>
            <p:cNvSpPr>
              <a:spLocks noChangeShapeType="1"/>
            </p:cNvSpPr>
            <p:nvPr/>
          </p:nvSpPr>
          <p:spPr bwMode="auto">
            <a:xfrm>
              <a:off x="1324" y="1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3" name="Line 164"/>
            <p:cNvSpPr>
              <a:spLocks noChangeShapeType="1"/>
            </p:cNvSpPr>
            <p:nvPr/>
          </p:nvSpPr>
          <p:spPr bwMode="auto">
            <a:xfrm>
              <a:off x="1324" y="17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4" name="Line 165"/>
            <p:cNvSpPr>
              <a:spLocks noChangeShapeType="1"/>
            </p:cNvSpPr>
            <p:nvPr/>
          </p:nvSpPr>
          <p:spPr bwMode="auto">
            <a:xfrm>
              <a:off x="960" y="123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5" name="Rectangle 166"/>
            <p:cNvSpPr>
              <a:spLocks noChangeArrowheads="1"/>
            </p:cNvSpPr>
            <p:nvPr/>
          </p:nvSpPr>
          <p:spPr bwMode="auto">
            <a:xfrm>
              <a:off x="952" y="13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6" name="Line 167"/>
            <p:cNvSpPr>
              <a:spLocks noChangeShapeType="1"/>
            </p:cNvSpPr>
            <p:nvPr/>
          </p:nvSpPr>
          <p:spPr bwMode="auto">
            <a:xfrm>
              <a:off x="960" y="13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7" name="Rectangle 168"/>
            <p:cNvSpPr>
              <a:spLocks noChangeArrowheads="1"/>
            </p:cNvSpPr>
            <p:nvPr/>
          </p:nvSpPr>
          <p:spPr bwMode="auto">
            <a:xfrm>
              <a:off x="952" y="17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8" name="Line 169"/>
            <p:cNvSpPr>
              <a:spLocks noChangeShapeType="1"/>
            </p:cNvSpPr>
            <p:nvPr/>
          </p:nvSpPr>
          <p:spPr bwMode="auto">
            <a:xfrm>
              <a:off x="960" y="1796"/>
              <a:ext cx="0" cy="1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9" name="Line 170"/>
            <p:cNvSpPr>
              <a:spLocks noChangeShapeType="1"/>
            </p:cNvSpPr>
            <p:nvPr/>
          </p:nvSpPr>
          <p:spPr bwMode="auto">
            <a:xfrm>
              <a:off x="964" y="13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0" name="Line 171"/>
            <p:cNvSpPr>
              <a:spLocks noChangeShapeType="1"/>
            </p:cNvSpPr>
            <p:nvPr/>
          </p:nvSpPr>
          <p:spPr bwMode="auto">
            <a:xfrm>
              <a:off x="964" y="17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1" name="Line 172"/>
            <p:cNvSpPr>
              <a:spLocks noChangeShapeType="1"/>
            </p:cNvSpPr>
            <p:nvPr/>
          </p:nvSpPr>
          <p:spPr bwMode="auto">
            <a:xfrm>
              <a:off x="184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2" name="Line 173"/>
            <p:cNvSpPr>
              <a:spLocks noChangeShapeType="1"/>
            </p:cNvSpPr>
            <p:nvPr/>
          </p:nvSpPr>
          <p:spPr bwMode="auto">
            <a:xfrm>
              <a:off x="1684" y="17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3" name="Line 174"/>
            <p:cNvSpPr>
              <a:spLocks noChangeShapeType="1"/>
            </p:cNvSpPr>
            <p:nvPr/>
          </p:nvSpPr>
          <p:spPr bwMode="auto">
            <a:xfrm>
              <a:off x="1760" y="175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4" name="Line 175"/>
            <p:cNvSpPr>
              <a:spLocks noChangeShapeType="1"/>
            </p:cNvSpPr>
            <p:nvPr/>
          </p:nvSpPr>
          <p:spPr bwMode="auto">
            <a:xfrm>
              <a:off x="176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5" name="Line 176"/>
            <p:cNvSpPr>
              <a:spLocks noChangeShapeType="1"/>
            </p:cNvSpPr>
            <p:nvPr/>
          </p:nvSpPr>
          <p:spPr bwMode="auto">
            <a:xfrm>
              <a:off x="72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6" name="Line 177"/>
            <p:cNvSpPr>
              <a:spLocks noChangeShapeType="1"/>
            </p:cNvSpPr>
            <p:nvPr/>
          </p:nvSpPr>
          <p:spPr bwMode="auto">
            <a:xfrm>
              <a:off x="1324" y="1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7" name="Line 178"/>
            <p:cNvSpPr>
              <a:spLocks noChangeShapeType="1"/>
            </p:cNvSpPr>
            <p:nvPr/>
          </p:nvSpPr>
          <p:spPr bwMode="auto">
            <a:xfrm>
              <a:off x="1324" y="25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8" name="Line 179"/>
            <p:cNvSpPr>
              <a:spLocks noChangeShapeType="1"/>
            </p:cNvSpPr>
            <p:nvPr/>
          </p:nvSpPr>
          <p:spPr bwMode="auto">
            <a:xfrm>
              <a:off x="720" y="12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9" name="Rectangle 180"/>
            <p:cNvSpPr>
              <a:spLocks noChangeArrowheads="1"/>
            </p:cNvSpPr>
            <p:nvPr/>
          </p:nvSpPr>
          <p:spPr bwMode="auto">
            <a:xfrm>
              <a:off x="712" y="13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0" name="Line 181"/>
            <p:cNvSpPr>
              <a:spLocks noChangeShapeType="1"/>
            </p:cNvSpPr>
            <p:nvPr/>
          </p:nvSpPr>
          <p:spPr bwMode="auto">
            <a:xfrm>
              <a:off x="720" y="13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1" name="Rectangle 182"/>
            <p:cNvSpPr>
              <a:spLocks noChangeArrowheads="1"/>
            </p:cNvSpPr>
            <p:nvPr/>
          </p:nvSpPr>
          <p:spPr bwMode="auto">
            <a:xfrm>
              <a:off x="712" y="25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2" name="Line 183"/>
            <p:cNvSpPr>
              <a:spLocks noChangeShapeType="1"/>
            </p:cNvSpPr>
            <p:nvPr/>
          </p:nvSpPr>
          <p:spPr bwMode="auto">
            <a:xfrm>
              <a:off x="720" y="2516"/>
              <a:ext cx="0" cy="9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3" name="Line 184"/>
            <p:cNvSpPr>
              <a:spLocks noChangeShapeType="1"/>
            </p:cNvSpPr>
            <p:nvPr/>
          </p:nvSpPr>
          <p:spPr bwMode="auto">
            <a:xfrm>
              <a:off x="724" y="13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4" name="Line 185"/>
            <p:cNvSpPr>
              <a:spLocks noChangeShapeType="1"/>
            </p:cNvSpPr>
            <p:nvPr/>
          </p:nvSpPr>
          <p:spPr bwMode="auto">
            <a:xfrm>
              <a:off x="724" y="25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5" name="Line 186"/>
            <p:cNvSpPr>
              <a:spLocks noChangeShapeType="1"/>
            </p:cNvSpPr>
            <p:nvPr/>
          </p:nvSpPr>
          <p:spPr bwMode="auto">
            <a:xfrm>
              <a:off x="120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6" name="Line 187"/>
            <p:cNvSpPr>
              <a:spLocks noChangeShapeType="1"/>
            </p:cNvSpPr>
            <p:nvPr/>
          </p:nvSpPr>
          <p:spPr bwMode="auto">
            <a:xfrm>
              <a:off x="1324" y="14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7" name="Line 188"/>
            <p:cNvSpPr>
              <a:spLocks noChangeShapeType="1"/>
            </p:cNvSpPr>
            <p:nvPr/>
          </p:nvSpPr>
          <p:spPr bwMode="auto">
            <a:xfrm>
              <a:off x="1324" y="26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8" name="Line 189"/>
            <p:cNvSpPr>
              <a:spLocks noChangeShapeType="1"/>
            </p:cNvSpPr>
            <p:nvPr/>
          </p:nvSpPr>
          <p:spPr bwMode="auto">
            <a:xfrm>
              <a:off x="1200" y="1236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9" name="Rectangle 190"/>
            <p:cNvSpPr>
              <a:spLocks noChangeArrowheads="1"/>
            </p:cNvSpPr>
            <p:nvPr/>
          </p:nvSpPr>
          <p:spPr bwMode="auto">
            <a:xfrm>
              <a:off x="1192" y="14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0" name="Line 191"/>
            <p:cNvSpPr>
              <a:spLocks noChangeShapeType="1"/>
            </p:cNvSpPr>
            <p:nvPr/>
          </p:nvSpPr>
          <p:spPr bwMode="auto">
            <a:xfrm>
              <a:off x="1200" y="147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1" name="Rectangle 192"/>
            <p:cNvSpPr>
              <a:spLocks noChangeArrowheads="1"/>
            </p:cNvSpPr>
            <p:nvPr/>
          </p:nvSpPr>
          <p:spPr bwMode="auto">
            <a:xfrm>
              <a:off x="1192" y="26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2" name="Line 193"/>
            <p:cNvSpPr>
              <a:spLocks noChangeShapeType="1"/>
            </p:cNvSpPr>
            <p:nvPr/>
          </p:nvSpPr>
          <p:spPr bwMode="auto">
            <a:xfrm>
              <a:off x="1200" y="2676"/>
              <a:ext cx="0" cy="8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3" name="Line 194"/>
            <p:cNvSpPr>
              <a:spLocks noChangeShapeType="1"/>
            </p:cNvSpPr>
            <p:nvPr/>
          </p:nvSpPr>
          <p:spPr bwMode="auto">
            <a:xfrm>
              <a:off x="1204" y="14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4" name="Line 195"/>
            <p:cNvSpPr>
              <a:spLocks noChangeShapeType="1"/>
            </p:cNvSpPr>
            <p:nvPr/>
          </p:nvSpPr>
          <p:spPr bwMode="auto">
            <a:xfrm>
              <a:off x="1204" y="26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5" name="Line 196"/>
            <p:cNvSpPr>
              <a:spLocks noChangeShapeType="1"/>
            </p:cNvSpPr>
            <p:nvPr/>
          </p:nvSpPr>
          <p:spPr bwMode="auto">
            <a:xfrm>
              <a:off x="72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6" name="Line 197"/>
            <p:cNvSpPr>
              <a:spLocks noChangeShapeType="1"/>
            </p:cNvSpPr>
            <p:nvPr/>
          </p:nvSpPr>
          <p:spPr bwMode="auto">
            <a:xfrm>
              <a:off x="1324" y="17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7" name="Line 198"/>
            <p:cNvSpPr>
              <a:spLocks noChangeShapeType="1"/>
            </p:cNvSpPr>
            <p:nvPr/>
          </p:nvSpPr>
          <p:spPr bwMode="auto">
            <a:xfrm>
              <a:off x="1324" y="21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8" name="Line 199"/>
            <p:cNvSpPr>
              <a:spLocks noChangeShapeType="1"/>
            </p:cNvSpPr>
            <p:nvPr/>
          </p:nvSpPr>
          <p:spPr bwMode="auto">
            <a:xfrm>
              <a:off x="1324" y="3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9" name="Line 200"/>
            <p:cNvSpPr>
              <a:spLocks noChangeShapeType="1"/>
            </p:cNvSpPr>
            <p:nvPr/>
          </p:nvSpPr>
          <p:spPr bwMode="auto">
            <a:xfrm>
              <a:off x="60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0" name="Rectangle 201"/>
            <p:cNvSpPr>
              <a:spLocks noChangeArrowheads="1"/>
            </p:cNvSpPr>
            <p:nvPr/>
          </p:nvSpPr>
          <p:spPr bwMode="auto">
            <a:xfrm>
              <a:off x="59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1" name="Line 202"/>
            <p:cNvSpPr>
              <a:spLocks noChangeShapeType="1"/>
            </p:cNvSpPr>
            <p:nvPr/>
          </p:nvSpPr>
          <p:spPr bwMode="auto">
            <a:xfrm>
              <a:off x="60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2" name="Line 203"/>
            <p:cNvSpPr>
              <a:spLocks noChangeShapeType="1"/>
            </p:cNvSpPr>
            <p:nvPr/>
          </p:nvSpPr>
          <p:spPr bwMode="auto">
            <a:xfrm>
              <a:off x="600" y="916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3" name="Rectangle 204"/>
            <p:cNvSpPr>
              <a:spLocks noChangeArrowheads="1"/>
            </p:cNvSpPr>
            <p:nvPr/>
          </p:nvSpPr>
          <p:spPr bwMode="auto">
            <a:xfrm>
              <a:off x="592" y="17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4" name="Line 205"/>
            <p:cNvSpPr>
              <a:spLocks noChangeShapeType="1"/>
            </p:cNvSpPr>
            <p:nvPr/>
          </p:nvSpPr>
          <p:spPr bwMode="auto">
            <a:xfrm>
              <a:off x="600" y="171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5" name="Rectangle 206"/>
            <p:cNvSpPr>
              <a:spLocks noChangeArrowheads="1"/>
            </p:cNvSpPr>
            <p:nvPr/>
          </p:nvSpPr>
          <p:spPr bwMode="auto">
            <a:xfrm>
              <a:off x="592" y="21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6" name="Line 207"/>
            <p:cNvSpPr>
              <a:spLocks noChangeShapeType="1"/>
            </p:cNvSpPr>
            <p:nvPr/>
          </p:nvSpPr>
          <p:spPr bwMode="auto">
            <a:xfrm>
              <a:off x="600" y="21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7" name="Rectangle 208"/>
            <p:cNvSpPr>
              <a:spLocks noChangeArrowheads="1"/>
            </p:cNvSpPr>
            <p:nvPr/>
          </p:nvSpPr>
          <p:spPr bwMode="auto">
            <a:xfrm>
              <a:off x="592" y="33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8" name="Line 209"/>
            <p:cNvSpPr>
              <a:spLocks noChangeShapeType="1"/>
            </p:cNvSpPr>
            <p:nvPr/>
          </p:nvSpPr>
          <p:spPr bwMode="auto">
            <a:xfrm>
              <a:off x="600" y="331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9" name="Line 210"/>
            <p:cNvSpPr>
              <a:spLocks noChangeShapeType="1"/>
            </p:cNvSpPr>
            <p:nvPr/>
          </p:nvSpPr>
          <p:spPr bwMode="auto">
            <a:xfrm>
              <a:off x="604" y="17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0" name="Line 211"/>
            <p:cNvSpPr>
              <a:spLocks noChangeShapeType="1"/>
            </p:cNvSpPr>
            <p:nvPr/>
          </p:nvSpPr>
          <p:spPr bwMode="auto">
            <a:xfrm>
              <a:off x="604" y="21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1" name="Line 212"/>
            <p:cNvSpPr>
              <a:spLocks noChangeShapeType="1"/>
            </p:cNvSpPr>
            <p:nvPr/>
          </p:nvSpPr>
          <p:spPr bwMode="auto">
            <a:xfrm>
              <a:off x="604" y="33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2" name="Line 213"/>
            <p:cNvSpPr>
              <a:spLocks noChangeShapeType="1"/>
            </p:cNvSpPr>
            <p:nvPr/>
          </p:nvSpPr>
          <p:spPr bwMode="auto">
            <a:xfrm>
              <a:off x="120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3" name="Line 214"/>
            <p:cNvSpPr>
              <a:spLocks noChangeShapeType="1"/>
            </p:cNvSpPr>
            <p:nvPr/>
          </p:nvSpPr>
          <p:spPr bwMode="auto">
            <a:xfrm>
              <a:off x="1324" y="18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4" name="Line 215"/>
            <p:cNvSpPr>
              <a:spLocks noChangeShapeType="1"/>
            </p:cNvSpPr>
            <p:nvPr/>
          </p:nvSpPr>
          <p:spPr bwMode="auto">
            <a:xfrm>
              <a:off x="1324" y="22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5" name="Line 216"/>
            <p:cNvSpPr>
              <a:spLocks noChangeShapeType="1"/>
            </p:cNvSpPr>
            <p:nvPr/>
          </p:nvSpPr>
          <p:spPr bwMode="auto">
            <a:xfrm>
              <a:off x="1324" y="3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6" name="Line 217"/>
            <p:cNvSpPr>
              <a:spLocks noChangeShapeType="1"/>
            </p:cNvSpPr>
            <p:nvPr/>
          </p:nvSpPr>
          <p:spPr bwMode="auto">
            <a:xfrm>
              <a:off x="108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7" name="Rectangle 218"/>
            <p:cNvSpPr>
              <a:spLocks noChangeArrowheads="1"/>
            </p:cNvSpPr>
            <p:nvPr/>
          </p:nvSpPr>
          <p:spPr bwMode="auto">
            <a:xfrm>
              <a:off x="107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8" name="Line 219"/>
            <p:cNvSpPr>
              <a:spLocks noChangeShapeType="1"/>
            </p:cNvSpPr>
            <p:nvPr/>
          </p:nvSpPr>
          <p:spPr bwMode="auto">
            <a:xfrm>
              <a:off x="108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9" name="Line 220"/>
            <p:cNvSpPr>
              <a:spLocks noChangeShapeType="1"/>
            </p:cNvSpPr>
            <p:nvPr/>
          </p:nvSpPr>
          <p:spPr bwMode="auto">
            <a:xfrm>
              <a:off x="1080" y="916"/>
              <a:ext cx="0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0" name="Rectangle 221"/>
            <p:cNvSpPr>
              <a:spLocks noChangeArrowheads="1"/>
            </p:cNvSpPr>
            <p:nvPr/>
          </p:nvSpPr>
          <p:spPr bwMode="auto">
            <a:xfrm>
              <a:off x="1072" y="18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1" name="Line 222"/>
            <p:cNvSpPr>
              <a:spLocks noChangeShapeType="1"/>
            </p:cNvSpPr>
            <p:nvPr/>
          </p:nvSpPr>
          <p:spPr bwMode="auto">
            <a:xfrm>
              <a:off x="1080" y="187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2" name="Rectangle 223"/>
            <p:cNvSpPr>
              <a:spLocks noChangeArrowheads="1"/>
            </p:cNvSpPr>
            <p:nvPr/>
          </p:nvSpPr>
          <p:spPr bwMode="auto">
            <a:xfrm>
              <a:off x="1072" y="22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3" name="Line 224"/>
            <p:cNvSpPr>
              <a:spLocks noChangeShapeType="1"/>
            </p:cNvSpPr>
            <p:nvPr/>
          </p:nvSpPr>
          <p:spPr bwMode="auto">
            <a:xfrm>
              <a:off x="1080" y="227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4" name="Rectangle 225"/>
            <p:cNvSpPr>
              <a:spLocks noChangeArrowheads="1"/>
            </p:cNvSpPr>
            <p:nvPr/>
          </p:nvSpPr>
          <p:spPr bwMode="auto">
            <a:xfrm>
              <a:off x="1072" y="33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5" name="Line 226"/>
            <p:cNvSpPr>
              <a:spLocks noChangeShapeType="1"/>
            </p:cNvSpPr>
            <p:nvPr/>
          </p:nvSpPr>
          <p:spPr bwMode="auto">
            <a:xfrm>
              <a:off x="1080" y="33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6" name="Line 227"/>
            <p:cNvSpPr>
              <a:spLocks noChangeShapeType="1"/>
            </p:cNvSpPr>
            <p:nvPr/>
          </p:nvSpPr>
          <p:spPr bwMode="auto">
            <a:xfrm>
              <a:off x="1084" y="18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7" name="Line 228"/>
            <p:cNvSpPr>
              <a:spLocks noChangeShapeType="1"/>
            </p:cNvSpPr>
            <p:nvPr/>
          </p:nvSpPr>
          <p:spPr bwMode="auto">
            <a:xfrm>
              <a:off x="1084" y="22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8" name="Line 229"/>
            <p:cNvSpPr>
              <a:spLocks noChangeShapeType="1"/>
            </p:cNvSpPr>
            <p:nvPr/>
          </p:nvSpPr>
          <p:spPr bwMode="auto">
            <a:xfrm>
              <a:off x="1084" y="339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9" name="Line 230"/>
            <p:cNvSpPr>
              <a:spLocks noChangeShapeType="1"/>
            </p:cNvSpPr>
            <p:nvPr/>
          </p:nvSpPr>
          <p:spPr bwMode="auto">
            <a:xfrm>
              <a:off x="1844" y="3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90" name="Line 231"/>
            <p:cNvSpPr>
              <a:spLocks noChangeShapeType="1"/>
            </p:cNvSpPr>
            <p:nvPr/>
          </p:nvSpPr>
          <p:spPr bwMode="auto">
            <a:xfrm>
              <a:off x="1764" y="3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91" name="Line 232"/>
            <p:cNvSpPr>
              <a:spLocks noChangeShapeType="1"/>
            </p:cNvSpPr>
            <p:nvPr/>
          </p:nvSpPr>
          <p:spPr bwMode="auto">
            <a:xfrm>
              <a:off x="1840" y="32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92" name="Rectangle 233"/>
            <p:cNvSpPr>
              <a:spLocks noChangeArrowheads="1"/>
            </p:cNvSpPr>
            <p:nvPr/>
          </p:nvSpPr>
          <p:spPr bwMode="auto">
            <a:xfrm>
              <a:off x="288" y="624"/>
              <a:ext cx="109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388938" algn="l"/>
                  <a:tab pos="727075" algn="l"/>
                  <a:tab pos="1127125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A	B	C	D</a:t>
              </a:r>
            </a:p>
          </p:txBody>
        </p:sp>
        <p:sp>
          <p:nvSpPr>
            <p:cNvPr id="64793" name="Rectangle 234"/>
            <p:cNvSpPr>
              <a:spLocks noChangeArrowheads="1"/>
            </p:cNvSpPr>
            <p:nvPr/>
          </p:nvSpPr>
          <p:spPr bwMode="auto">
            <a:xfrm>
              <a:off x="2320" y="1864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388938" algn="l"/>
                  <a:tab pos="727075" algn="l"/>
                  <a:tab pos="1127125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EQ</a:t>
              </a:r>
            </a:p>
          </p:txBody>
        </p:sp>
        <p:sp>
          <p:nvSpPr>
            <p:cNvPr id="64794" name="Rectangle 235"/>
            <p:cNvSpPr>
              <a:spLocks noChangeArrowheads="1"/>
            </p:cNvSpPr>
            <p:nvPr/>
          </p:nvSpPr>
          <p:spPr bwMode="auto">
            <a:xfrm>
              <a:off x="2296" y="3112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388938" algn="l"/>
                  <a:tab pos="727075" algn="l"/>
                  <a:tab pos="1127125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EQ</a:t>
              </a:r>
            </a:p>
          </p:txBody>
        </p:sp>
      </p:grpSp>
      <p:grpSp>
        <p:nvGrpSpPr>
          <p:cNvPr id="64517" name="Group 236"/>
          <p:cNvGrpSpPr>
            <a:grpSpLocks/>
          </p:cNvGrpSpPr>
          <p:nvPr/>
        </p:nvGrpSpPr>
        <p:grpSpPr bwMode="auto">
          <a:xfrm>
            <a:off x="6296025" y="4044950"/>
            <a:ext cx="1741488" cy="803275"/>
            <a:chOff x="3804" y="2564"/>
            <a:chExt cx="1112" cy="512"/>
          </a:xfrm>
        </p:grpSpPr>
        <p:sp>
          <p:nvSpPr>
            <p:cNvPr id="64519" name="Line 237"/>
            <p:cNvSpPr>
              <a:spLocks noChangeShapeType="1"/>
            </p:cNvSpPr>
            <p:nvPr/>
          </p:nvSpPr>
          <p:spPr bwMode="auto">
            <a:xfrm>
              <a:off x="4084" y="256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Line 238"/>
            <p:cNvSpPr>
              <a:spLocks noChangeShapeType="1"/>
            </p:cNvSpPr>
            <p:nvPr/>
          </p:nvSpPr>
          <p:spPr bwMode="auto">
            <a:xfrm>
              <a:off x="4084" y="276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Line 239"/>
            <p:cNvSpPr>
              <a:spLocks noChangeShapeType="1"/>
            </p:cNvSpPr>
            <p:nvPr/>
          </p:nvSpPr>
          <p:spPr bwMode="auto">
            <a:xfrm flipV="1">
              <a:off x="4080" y="25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Arc 240"/>
            <p:cNvSpPr>
              <a:spLocks/>
            </p:cNvSpPr>
            <p:nvPr/>
          </p:nvSpPr>
          <p:spPr bwMode="auto">
            <a:xfrm>
              <a:off x="4272" y="257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Arc 241"/>
            <p:cNvSpPr>
              <a:spLocks/>
            </p:cNvSpPr>
            <p:nvPr/>
          </p:nvSpPr>
          <p:spPr bwMode="auto">
            <a:xfrm>
              <a:off x="4272" y="257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Arc 242"/>
            <p:cNvSpPr>
              <a:spLocks/>
            </p:cNvSpPr>
            <p:nvPr/>
          </p:nvSpPr>
          <p:spPr bwMode="auto">
            <a:xfrm>
              <a:off x="4272" y="2664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Arc 243"/>
            <p:cNvSpPr>
              <a:spLocks/>
            </p:cNvSpPr>
            <p:nvPr/>
          </p:nvSpPr>
          <p:spPr bwMode="auto">
            <a:xfrm>
              <a:off x="4272" y="2668"/>
              <a:ext cx="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Arc 244"/>
            <p:cNvSpPr>
              <a:spLocks/>
            </p:cNvSpPr>
            <p:nvPr/>
          </p:nvSpPr>
          <p:spPr bwMode="auto">
            <a:xfrm>
              <a:off x="4088" y="2984"/>
              <a:ext cx="272" cy="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Arc 245"/>
            <p:cNvSpPr>
              <a:spLocks/>
            </p:cNvSpPr>
            <p:nvPr/>
          </p:nvSpPr>
          <p:spPr bwMode="auto">
            <a:xfrm>
              <a:off x="4088" y="2984"/>
              <a:ext cx="276" cy="92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Arc 246"/>
            <p:cNvSpPr>
              <a:spLocks/>
            </p:cNvSpPr>
            <p:nvPr/>
          </p:nvSpPr>
          <p:spPr bwMode="auto">
            <a:xfrm>
              <a:off x="4088" y="2905"/>
              <a:ext cx="272" cy="88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Arc 247"/>
            <p:cNvSpPr>
              <a:spLocks/>
            </p:cNvSpPr>
            <p:nvPr/>
          </p:nvSpPr>
          <p:spPr bwMode="auto">
            <a:xfrm>
              <a:off x="4088" y="2901"/>
              <a:ext cx="276" cy="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Arc 248"/>
            <p:cNvSpPr>
              <a:spLocks/>
            </p:cNvSpPr>
            <p:nvPr/>
          </p:nvSpPr>
          <p:spPr bwMode="auto">
            <a:xfrm>
              <a:off x="4088" y="2905"/>
              <a:ext cx="24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Arc 249"/>
            <p:cNvSpPr>
              <a:spLocks/>
            </p:cNvSpPr>
            <p:nvPr/>
          </p:nvSpPr>
          <p:spPr bwMode="auto">
            <a:xfrm>
              <a:off x="4088" y="2901"/>
              <a:ext cx="28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2" name="Arc 250"/>
            <p:cNvSpPr>
              <a:spLocks/>
            </p:cNvSpPr>
            <p:nvPr/>
          </p:nvSpPr>
          <p:spPr bwMode="auto">
            <a:xfrm>
              <a:off x="4096" y="2984"/>
              <a:ext cx="16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Arc 251"/>
            <p:cNvSpPr>
              <a:spLocks/>
            </p:cNvSpPr>
            <p:nvPr/>
          </p:nvSpPr>
          <p:spPr bwMode="auto">
            <a:xfrm>
              <a:off x="4096" y="2984"/>
              <a:ext cx="2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Line 252"/>
            <p:cNvSpPr>
              <a:spLocks noChangeShapeType="1"/>
            </p:cNvSpPr>
            <p:nvPr/>
          </p:nvSpPr>
          <p:spPr bwMode="auto">
            <a:xfrm>
              <a:off x="4084" y="294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253"/>
            <p:cNvSpPr>
              <a:spLocks noChangeShapeType="1"/>
            </p:cNvSpPr>
            <p:nvPr/>
          </p:nvSpPr>
          <p:spPr bwMode="auto">
            <a:xfrm>
              <a:off x="4084" y="302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Oval 254"/>
            <p:cNvSpPr>
              <a:spLocks noChangeArrowheads="1"/>
            </p:cNvSpPr>
            <p:nvPr/>
          </p:nvSpPr>
          <p:spPr bwMode="auto">
            <a:xfrm>
              <a:off x="4368" y="2976"/>
              <a:ext cx="24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5"/>
            <p:cNvSpPr>
              <a:spLocks noChangeArrowheads="1"/>
            </p:cNvSpPr>
            <p:nvPr/>
          </p:nvSpPr>
          <p:spPr bwMode="auto">
            <a:xfrm>
              <a:off x="4364" y="2972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8" name="Arc 256"/>
            <p:cNvSpPr>
              <a:spLocks/>
            </p:cNvSpPr>
            <p:nvPr/>
          </p:nvSpPr>
          <p:spPr bwMode="auto">
            <a:xfrm>
              <a:off x="4544" y="2741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Arc 257"/>
            <p:cNvSpPr>
              <a:spLocks/>
            </p:cNvSpPr>
            <p:nvPr/>
          </p:nvSpPr>
          <p:spPr bwMode="auto">
            <a:xfrm>
              <a:off x="4544" y="2741"/>
              <a:ext cx="300" cy="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Arc 258"/>
            <p:cNvSpPr>
              <a:spLocks/>
            </p:cNvSpPr>
            <p:nvPr/>
          </p:nvSpPr>
          <p:spPr bwMode="auto">
            <a:xfrm>
              <a:off x="4560" y="2824"/>
              <a:ext cx="284" cy="92"/>
            </a:xfrm>
            <a:custGeom>
              <a:avLst/>
              <a:gdLst>
                <a:gd name="T0" fmla="*/ 4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Arc 259"/>
            <p:cNvSpPr>
              <a:spLocks/>
            </p:cNvSpPr>
            <p:nvPr/>
          </p:nvSpPr>
          <p:spPr bwMode="auto">
            <a:xfrm>
              <a:off x="4544" y="2824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2" name="Line 260"/>
            <p:cNvSpPr>
              <a:spLocks noChangeShapeType="1"/>
            </p:cNvSpPr>
            <p:nvPr/>
          </p:nvSpPr>
          <p:spPr bwMode="auto">
            <a:xfrm>
              <a:off x="4564" y="278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3" name="Line 261"/>
            <p:cNvSpPr>
              <a:spLocks noChangeShapeType="1"/>
            </p:cNvSpPr>
            <p:nvPr/>
          </p:nvSpPr>
          <p:spPr bwMode="auto">
            <a:xfrm>
              <a:off x="4564" y="28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Line 262"/>
            <p:cNvSpPr>
              <a:spLocks noChangeShapeType="1"/>
            </p:cNvSpPr>
            <p:nvPr/>
          </p:nvSpPr>
          <p:spPr bwMode="auto">
            <a:xfrm>
              <a:off x="400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5" name="Rectangle 263"/>
            <p:cNvSpPr>
              <a:spLocks noChangeArrowheads="1"/>
            </p:cNvSpPr>
            <p:nvPr/>
          </p:nvSpPr>
          <p:spPr bwMode="auto">
            <a:xfrm>
              <a:off x="3992" y="26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6" name="Line 264"/>
            <p:cNvSpPr>
              <a:spLocks noChangeShapeType="1"/>
            </p:cNvSpPr>
            <p:nvPr/>
          </p:nvSpPr>
          <p:spPr bwMode="auto">
            <a:xfrm>
              <a:off x="4004" y="294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7" name="Line 265"/>
            <p:cNvSpPr>
              <a:spLocks noChangeShapeType="1"/>
            </p:cNvSpPr>
            <p:nvPr/>
          </p:nvSpPr>
          <p:spPr bwMode="auto">
            <a:xfrm>
              <a:off x="3804" y="26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Line 266"/>
            <p:cNvSpPr>
              <a:spLocks noChangeShapeType="1"/>
            </p:cNvSpPr>
            <p:nvPr/>
          </p:nvSpPr>
          <p:spPr bwMode="auto">
            <a:xfrm>
              <a:off x="4000" y="262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Line 267"/>
            <p:cNvSpPr>
              <a:spLocks noChangeShapeType="1"/>
            </p:cNvSpPr>
            <p:nvPr/>
          </p:nvSpPr>
          <p:spPr bwMode="auto">
            <a:xfrm>
              <a:off x="400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0" name="Line 268"/>
            <p:cNvSpPr>
              <a:spLocks noChangeShapeType="1"/>
            </p:cNvSpPr>
            <p:nvPr/>
          </p:nvSpPr>
          <p:spPr bwMode="auto">
            <a:xfrm>
              <a:off x="400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Line 269"/>
            <p:cNvSpPr>
              <a:spLocks noChangeShapeType="1"/>
            </p:cNvSpPr>
            <p:nvPr/>
          </p:nvSpPr>
          <p:spPr bwMode="auto">
            <a:xfrm>
              <a:off x="392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2" name="Line 270"/>
            <p:cNvSpPr>
              <a:spLocks noChangeShapeType="1"/>
            </p:cNvSpPr>
            <p:nvPr/>
          </p:nvSpPr>
          <p:spPr bwMode="auto">
            <a:xfrm>
              <a:off x="3804" y="30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Rectangle 271"/>
            <p:cNvSpPr>
              <a:spLocks noChangeArrowheads="1"/>
            </p:cNvSpPr>
            <p:nvPr/>
          </p:nvSpPr>
          <p:spPr bwMode="auto">
            <a:xfrm>
              <a:off x="3912" y="30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Line 272"/>
            <p:cNvSpPr>
              <a:spLocks noChangeShapeType="1"/>
            </p:cNvSpPr>
            <p:nvPr/>
          </p:nvSpPr>
          <p:spPr bwMode="auto">
            <a:xfrm>
              <a:off x="392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Line 273"/>
            <p:cNvSpPr>
              <a:spLocks noChangeShapeType="1"/>
            </p:cNvSpPr>
            <p:nvPr/>
          </p:nvSpPr>
          <p:spPr bwMode="auto">
            <a:xfrm>
              <a:off x="3920" y="270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6" name="Line 274"/>
            <p:cNvSpPr>
              <a:spLocks noChangeShapeType="1"/>
            </p:cNvSpPr>
            <p:nvPr/>
          </p:nvSpPr>
          <p:spPr bwMode="auto">
            <a:xfrm>
              <a:off x="4484" y="28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Line 275"/>
            <p:cNvSpPr>
              <a:spLocks noChangeShapeType="1"/>
            </p:cNvSpPr>
            <p:nvPr/>
          </p:nvSpPr>
          <p:spPr bwMode="auto">
            <a:xfrm>
              <a:off x="4404" y="29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8" name="Line 276"/>
            <p:cNvSpPr>
              <a:spLocks noChangeShapeType="1"/>
            </p:cNvSpPr>
            <p:nvPr/>
          </p:nvSpPr>
          <p:spPr bwMode="auto">
            <a:xfrm>
              <a:off x="4480" y="28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9" name="Line 277"/>
            <p:cNvSpPr>
              <a:spLocks noChangeShapeType="1"/>
            </p:cNvSpPr>
            <p:nvPr/>
          </p:nvSpPr>
          <p:spPr bwMode="auto">
            <a:xfrm>
              <a:off x="4364" y="26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0" name="Line 278"/>
            <p:cNvSpPr>
              <a:spLocks noChangeShapeType="1"/>
            </p:cNvSpPr>
            <p:nvPr/>
          </p:nvSpPr>
          <p:spPr bwMode="auto">
            <a:xfrm>
              <a:off x="4484" y="27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1" name="Line 279"/>
            <p:cNvSpPr>
              <a:spLocks noChangeShapeType="1"/>
            </p:cNvSpPr>
            <p:nvPr/>
          </p:nvSpPr>
          <p:spPr bwMode="auto">
            <a:xfrm>
              <a:off x="4480" y="26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Line 280"/>
            <p:cNvSpPr>
              <a:spLocks noChangeShapeType="1"/>
            </p:cNvSpPr>
            <p:nvPr/>
          </p:nvSpPr>
          <p:spPr bwMode="auto">
            <a:xfrm>
              <a:off x="4444" y="26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Line 281"/>
            <p:cNvSpPr>
              <a:spLocks noChangeShapeType="1"/>
            </p:cNvSpPr>
            <p:nvPr/>
          </p:nvSpPr>
          <p:spPr bwMode="auto">
            <a:xfrm>
              <a:off x="4844" y="28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18" name="Rectangle 2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Design example: two-bit comparator</a:t>
            </a:r>
          </a:p>
        </p:txBody>
      </p:sp>
    </p:spTree>
    <p:extLst>
      <p:ext uri="{BB962C8B-B14F-4D97-AF65-F5344CB8AC3E}">
        <p14:creationId xmlns:p14="http://schemas.microsoft.com/office/powerpoint/2010/main" val="2849249237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895475" y="4383088"/>
            <a:ext cx="174148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block diagram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and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truth table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478463" y="5360988"/>
            <a:ext cx="2205037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4-variable K-map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for each of the 4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output functions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946650" y="1812925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6330950" y="1606550"/>
            <a:ext cx="0" cy="3484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4946650" y="2627313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995863" y="3430588"/>
            <a:ext cx="308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4995863" y="4244975"/>
            <a:ext cx="3106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4953000" y="1600200"/>
            <a:ext cx="3230563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A2	A1	B2	B1	P8	P4	P2	P1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0	0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0	1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0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1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0	0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0	1	0	0	0	1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0	0	0	1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1	0	0	1	1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0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0	1	0	0	1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0	0	1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1	0	1	1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0	0	0	0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0	1	0	0	1	1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0	0	1	1	0</a:t>
            </a:r>
          </a:p>
          <a:p>
            <a:pPr defTabSz="901700" eaLnBrk="0" hangingPunct="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		1	1	1	0	0	1</a:t>
            </a:r>
          </a:p>
          <a:p>
            <a:pPr defTabSz="901700">
              <a:lnSpc>
                <a:spcPts val="1575"/>
              </a:lnSpc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</a:pPr>
            <a:endParaRPr 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55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Design example: 2x2-bit multiplier</a:t>
            </a:r>
          </a:p>
        </p:txBody>
      </p:sp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1344613" y="2465388"/>
            <a:ext cx="2555875" cy="1341437"/>
            <a:chOff x="384" y="3080"/>
            <a:chExt cx="1632" cy="856"/>
          </a:xfrm>
        </p:grpSpPr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P1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P2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P4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P8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B2</a:t>
              </a:r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7068084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743200" y="1600200"/>
            <a:ext cx="17049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K-map for P8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848225" y="1574800"/>
            <a:ext cx="17033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K-map for P4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768600" y="4083050"/>
            <a:ext cx="16795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K-map for P2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848225" y="4083050"/>
            <a:ext cx="1703388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K-map for P1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Design example: 2x2-bit multiplier (cont’d)</a:t>
            </a:r>
          </a:p>
        </p:txBody>
      </p:sp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6113463" y="1423988"/>
            <a:ext cx="2784475" cy="2335212"/>
            <a:chOff x="3800" y="912"/>
            <a:chExt cx="1778" cy="1490"/>
          </a:xfrm>
        </p:grpSpPr>
        <p:sp>
          <p:nvSpPr>
            <p:cNvPr id="66662" name="Rectangle 8"/>
            <p:cNvSpPr>
              <a:spLocks noChangeArrowheads="1"/>
            </p:cNvSpPr>
            <p:nvPr/>
          </p:nvSpPr>
          <p:spPr bwMode="auto">
            <a:xfrm>
              <a:off x="4125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63" name="Rectangle 9"/>
            <p:cNvSpPr>
              <a:spLocks noChangeArrowheads="1"/>
            </p:cNvSpPr>
            <p:nvPr/>
          </p:nvSpPr>
          <p:spPr bwMode="auto">
            <a:xfrm>
              <a:off x="4698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64" name="Rectangle 10"/>
            <p:cNvSpPr>
              <a:spLocks noChangeArrowheads="1"/>
            </p:cNvSpPr>
            <p:nvPr/>
          </p:nvSpPr>
          <p:spPr bwMode="auto">
            <a:xfrm>
              <a:off x="4591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5" name="Line 11"/>
            <p:cNvSpPr>
              <a:spLocks noChangeShapeType="1"/>
            </p:cNvSpPr>
            <p:nvPr/>
          </p:nvSpPr>
          <p:spPr bwMode="auto">
            <a:xfrm>
              <a:off x="4873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6" name="Line 12"/>
            <p:cNvSpPr>
              <a:spLocks noChangeShapeType="1"/>
            </p:cNvSpPr>
            <p:nvPr/>
          </p:nvSpPr>
          <p:spPr bwMode="auto">
            <a:xfrm flipH="1">
              <a:off x="4585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7" name="Line 13"/>
            <p:cNvSpPr>
              <a:spLocks noChangeShapeType="1"/>
            </p:cNvSpPr>
            <p:nvPr/>
          </p:nvSpPr>
          <p:spPr bwMode="auto">
            <a:xfrm>
              <a:off x="4591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8" name="Line 14"/>
            <p:cNvSpPr>
              <a:spLocks noChangeShapeType="1"/>
            </p:cNvSpPr>
            <p:nvPr/>
          </p:nvSpPr>
          <p:spPr bwMode="auto">
            <a:xfrm flipH="1">
              <a:off x="5169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9" name="Rectangle 15"/>
            <p:cNvSpPr>
              <a:spLocks noChangeArrowheads="1"/>
            </p:cNvSpPr>
            <p:nvPr/>
          </p:nvSpPr>
          <p:spPr bwMode="auto">
            <a:xfrm>
              <a:off x="5210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66670" name="Rectangle 16"/>
            <p:cNvSpPr>
              <a:spLocks noChangeArrowheads="1"/>
            </p:cNvSpPr>
            <p:nvPr/>
          </p:nvSpPr>
          <p:spPr bwMode="auto">
            <a:xfrm>
              <a:off x="4847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66671" name="Rectangle 17"/>
            <p:cNvSpPr>
              <a:spLocks noChangeArrowheads="1"/>
            </p:cNvSpPr>
            <p:nvPr/>
          </p:nvSpPr>
          <p:spPr bwMode="auto">
            <a:xfrm>
              <a:off x="401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2" name="Line 18"/>
            <p:cNvSpPr>
              <a:spLocks noChangeShapeType="1"/>
            </p:cNvSpPr>
            <p:nvPr/>
          </p:nvSpPr>
          <p:spPr bwMode="auto">
            <a:xfrm>
              <a:off x="429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3" name="Line 19"/>
            <p:cNvSpPr>
              <a:spLocks noChangeShapeType="1"/>
            </p:cNvSpPr>
            <p:nvPr/>
          </p:nvSpPr>
          <p:spPr bwMode="auto">
            <a:xfrm flipH="1">
              <a:off x="400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4" name="Rectangle 20"/>
            <p:cNvSpPr>
              <a:spLocks noChangeArrowheads="1"/>
            </p:cNvSpPr>
            <p:nvPr/>
          </p:nvSpPr>
          <p:spPr bwMode="auto">
            <a:xfrm>
              <a:off x="4120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75" name="Rectangle 21"/>
            <p:cNvSpPr>
              <a:spLocks noChangeArrowheads="1"/>
            </p:cNvSpPr>
            <p:nvPr/>
          </p:nvSpPr>
          <p:spPr bwMode="auto">
            <a:xfrm>
              <a:off x="4693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6676" name="Rectangle 22"/>
            <p:cNvSpPr>
              <a:spLocks noChangeArrowheads="1"/>
            </p:cNvSpPr>
            <p:nvPr/>
          </p:nvSpPr>
          <p:spPr bwMode="auto">
            <a:xfrm>
              <a:off x="4591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7" name="Line 23"/>
            <p:cNvSpPr>
              <a:spLocks noChangeShapeType="1"/>
            </p:cNvSpPr>
            <p:nvPr/>
          </p:nvSpPr>
          <p:spPr bwMode="auto">
            <a:xfrm>
              <a:off x="4873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8" name="Line 24"/>
            <p:cNvSpPr>
              <a:spLocks noChangeShapeType="1"/>
            </p:cNvSpPr>
            <p:nvPr/>
          </p:nvSpPr>
          <p:spPr bwMode="auto">
            <a:xfrm flipH="1">
              <a:off x="4585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9" name="Line 25"/>
            <p:cNvSpPr>
              <a:spLocks noChangeShapeType="1"/>
            </p:cNvSpPr>
            <p:nvPr/>
          </p:nvSpPr>
          <p:spPr bwMode="auto">
            <a:xfrm>
              <a:off x="4297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0" name="Line 26"/>
            <p:cNvSpPr>
              <a:spLocks noChangeShapeType="1"/>
            </p:cNvSpPr>
            <p:nvPr/>
          </p:nvSpPr>
          <p:spPr bwMode="auto">
            <a:xfrm flipH="1">
              <a:off x="4015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1" name="Rectangle 27"/>
            <p:cNvSpPr>
              <a:spLocks noChangeArrowheads="1"/>
            </p:cNvSpPr>
            <p:nvPr/>
          </p:nvSpPr>
          <p:spPr bwMode="auto">
            <a:xfrm>
              <a:off x="4553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66682" name="Rectangle 28"/>
            <p:cNvSpPr>
              <a:spLocks noChangeArrowheads="1"/>
            </p:cNvSpPr>
            <p:nvPr/>
          </p:nvSpPr>
          <p:spPr bwMode="auto">
            <a:xfrm>
              <a:off x="401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3" name="Line 29"/>
            <p:cNvSpPr>
              <a:spLocks noChangeShapeType="1"/>
            </p:cNvSpPr>
            <p:nvPr/>
          </p:nvSpPr>
          <p:spPr bwMode="auto">
            <a:xfrm>
              <a:off x="429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4" name="Line 30"/>
            <p:cNvSpPr>
              <a:spLocks noChangeShapeType="1"/>
            </p:cNvSpPr>
            <p:nvPr/>
          </p:nvSpPr>
          <p:spPr bwMode="auto">
            <a:xfrm flipH="1">
              <a:off x="400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5" name="Text Box 31"/>
            <p:cNvSpPr txBox="1">
              <a:spLocks noChangeArrowheads="1"/>
            </p:cNvSpPr>
            <p:nvPr/>
          </p:nvSpPr>
          <p:spPr bwMode="auto">
            <a:xfrm>
              <a:off x="3800" y="1824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66568" name="Group 32"/>
          <p:cNvGrpSpPr>
            <a:grpSpLocks/>
          </p:cNvGrpSpPr>
          <p:nvPr/>
        </p:nvGrpSpPr>
        <p:grpSpPr bwMode="auto">
          <a:xfrm>
            <a:off x="6097588" y="3906838"/>
            <a:ext cx="2784475" cy="2335212"/>
            <a:chOff x="3790" y="2496"/>
            <a:chExt cx="1778" cy="1490"/>
          </a:xfrm>
        </p:grpSpPr>
        <p:sp>
          <p:nvSpPr>
            <p:cNvPr id="66638" name="Rectangle 33"/>
            <p:cNvSpPr>
              <a:spLocks noChangeArrowheads="1"/>
            </p:cNvSpPr>
            <p:nvPr/>
          </p:nvSpPr>
          <p:spPr bwMode="auto">
            <a:xfrm>
              <a:off x="4115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6639" name="Rectangle 34"/>
            <p:cNvSpPr>
              <a:spLocks noChangeArrowheads="1"/>
            </p:cNvSpPr>
            <p:nvPr/>
          </p:nvSpPr>
          <p:spPr bwMode="auto">
            <a:xfrm>
              <a:off x="4688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66640" name="Rectangle 35"/>
            <p:cNvSpPr>
              <a:spLocks noChangeArrowheads="1"/>
            </p:cNvSpPr>
            <p:nvPr/>
          </p:nvSpPr>
          <p:spPr bwMode="auto">
            <a:xfrm>
              <a:off x="4581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1" name="Line 36"/>
            <p:cNvSpPr>
              <a:spLocks noChangeShapeType="1"/>
            </p:cNvSpPr>
            <p:nvPr/>
          </p:nvSpPr>
          <p:spPr bwMode="auto">
            <a:xfrm>
              <a:off x="4863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2" name="Line 37"/>
            <p:cNvSpPr>
              <a:spLocks noChangeShapeType="1"/>
            </p:cNvSpPr>
            <p:nvPr/>
          </p:nvSpPr>
          <p:spPr bwMode="auto">
            <a:xfrm flipH="1">
              <a:off x="4575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3" name="Line 38"/>
            <p:cNvSpPr>
              <a:spLocks noChangeShapeType="1"/>
            </p:cNvSpPr>
            <p:nvPr/>
          </p:nvSpPr>
          <p:spPr bwMode="auto">
            <a:xfrm>
              <a:off x="458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4" name="Line 39"/>
            <p:cNvSpPr>
              <a:spLocks noChangeShapeType="1"/>
            </p:cNvSpPr>
            <p:nvPr/>
          </p:nvSpPr>
          <p:spPr bwMode="auto">
            <a:xfrm flipH="1">
              <a:off x="5159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5" name="Rectangle 40"/>
            <p:cNvSpPr>
              <a:spLocks noChangeArrowheads="1"/>
            </p:cNvSpPr>
            <p:nvPr/>
          </p:nvSpPr>
          <p:spPr bwMode="auto">
            <a:xfrm>
              <a:off x="5200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66646" name="Rectangle 41"/>
            <p:cNvSpPr>
              <a:spLocks noChangeArrowheads="1"/>
            </p:cNvSpPr>
            <p:nvPr/>
          </p:nvSpPr>
          <p:spPr bwMode="auto">
            <a:xfrm>
              <a:off x="4837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66647" name="Rectangle 42"/>
            <p:cNvSpPr>
              <a:spLocks noChangeArrowheads="1"/>
            </p:cNvSpPr>
            <p:nvPr/>
          </p:nvSpPr>
          <p:spPr bwMode="auto">
            <a:xfrm>
              <a:off x="400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8" name="Line 43"/>
            <p:cNvSpPr>
              <a:spLocks noChangeShapeType="1"/>
            </p:cNvSpPr>
            <p:nvPr/>
          </p:nvSpPr>
          <p:spPr bwMode="auto">
            <a:xfrm>
              <a:off x="428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9" name="Line 44"/>
            <p:cNvSpPr>
              <a:spLocks noChangeShapeType="1"/>
            </p:cNvSpPr>
            <p:nvPr/>
          </p:nvSpPr>
          <p:spPr bwMode="auto">
            <a:xfrm flipH="1">
              <a:off x="399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0" name="Rectangle 45"/>
            <p:cNvSpPr>
              <a:spLocks noChangeArrowheads="1"/>
            </p:cNvSpPr>
            <p:nvPr/>
          </p:nvSpPr>
          <p:spPr bwMode="auto">
            <a:xfrm>
              <a:off x="4110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51" name="Rectangle 46"/>
            <p:cNvSpPr>
              <a:spLocks noChangeArrowheads="1"/>
            </p:cNvSpPr>
            <p:nvPr/>
          </p:nvSpPr>
          <p:spPr bwMode="auto">
            <a:xfrm>
              <a:off x="4683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52" name="Rectangle 47"/>
            <p:cNvSpPr>
              <a:spLocks noChangeArrowheads="1"/>
            </p:cNvSpPr>
            <p:nvPr/>
          </p:nvSpPr>
          <p:spPr bwMode="auto">
            <a:xfrm>
              <a:off x="4581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3" name="Line 48"/>
            <p:cNvSpPr>
              <a:spLocks noChangeShapeType="1"/>
            </p:cNvSpPr>
            <p:nvPr/>
          </p:nvSpPr>
          <p:spPr bwMode="auto">
            <a:xfrm>
              <a:off x="4863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4" name="Line 49"/>
            <p:cNvSpPr>
              <a:spLocks noChangeShapeType="1"/>
            </p:cNvSpPr>
            <p:nvPr/>
          </p:nvSpPr>
          <p:spPr bwMode="auto">
            <a:xfrm flipH="1">
              <a:off x="4575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5" name="Line 50"/>
            <p:cNvSpPr>
              <a:spLocks noChangeShapeType="1"/>
            </p:cNvSpPr>
            <p:nvPr/>
          </p:nvSpPr>
          <p:spPr bwMode="auto">
            <a:xfrm>
              <a:off x="4287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6" name="Line 51"/>
            <p:cNvSpPr>
              <a:spLocks noChangeShapeType="1"/>
            </p:cNvSpPr>
            <p:nvPr/>
          </p:nvSpPr>
          <p:spPr bwMode="auto">
            <a:xfrm flipH="1">
              <a:off x="4005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7" name="Rectangle 52"/>
            <p:cNvSpPr>
              <a:spLocks noChangeArrowheads="1"/>
            </p:cNvSpPr>
            <p:nvPr/>
          </p:nvSpPr>
          <p:spPr bwMode="auto">
            <a:xfrm>
              <a:off x="4543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66658" name="Rectangle 53"/>
            <p:cNvSpPr>
              <a:spLocks noChangeArrowheads="1"/>
            </p:cNvSpPr>
            <p:nvPr/>
          </p:nvSpPr>
          <p:spPr bwMode="auto">
            <a:xfrm>
              <a:off x="400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9" name="Line 54"/>
            <p:cNvSpPr>
              <a:spLocks noChangeShapeType="1"/>
            </p:cNvSpPr>
            <p:nvPr/>
          </p:nvSpPr>
          <p:spPr bwMode="auto">
            <a:xfrm>
              <a:off x="428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0" name="Line 55"/>
            <p:cNvSpPr>
              <a:spLocks noChangeShapeType="1"/>
            </p:cNvSpPr>
            <p:nvPr/>
          </p:nvSpPr>
          <p:spPr bwMode="auto">
            <a:xfrm flipH="1">
              <a:off x="399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1" name="Text Box 56"/>
            <p:cNvSpPr txBox="1">
              <a:spLocks noChangeArrowheads="1"/>
            </p:cNvSpPr>
            <p:nvPr/>
          </p:nvSpPr>
          <p:spPr bwMode="auto">
            <a:xfrm>
              <a:off x="3790" y="3408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66569" name="Group 57"/>
          <p:cNvGrpSpPr>
            <a:grpSpLocks/>
          </p:cNvGrpSpPr>
          <p:nvPr/>
        </p:nvGrpSpPr>
        <p:grpSpPr bwMode="auto">
          <a:xfrm>
            <a:off x="685800" y="3906838"/>
            <a:ext cx="2800350" cy="2335212"/>
            <a:chOff x="334" y="2496"/>
            <a:chExt cx="1788" cy="1490"/>
          </a:xfrm>
        </p:grpSpPr>
        <p:sp>
          <p:nvSpPr>
            <p:cNvPr id="66614" name="Rectangle 58"/>
            <p:cNvSpPr>
              <a:spLocks noChangeArrowheads="1"/>
            </p:cNvSpPr>
            <p:nvPr/>
          </p:nvSpPr>
          <p:spPr bwMode="auto">
            <a:xfrm>
              <a:off x="669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15" name="Rectangle 59"/>
            <p:cNvSpPr>
              <a:spLocks noChangeArrowheads="1"/>
            </p:cNvSpPr>
            <p:nvPr/>
          </p:nvSpPr>
          <p:spPr bwMode="auto">
            <a:xfrm>
              <a:off x="1242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6616" name="Rectangle 60"/>
            <p:cNvSpPr>
              <a:spLocks noChangeArrowheads="1"/>
            </p:cNvSpPr>
            <p:nvPr/>
          </p:nvSpPr>
          <p:spPr bwMode="auto">
            <a:xfrm>
              <a:off x="113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Line 61"/>
            <p:cNvSpPr>
              <a:spLocks noChangeShapeType="1"/>
            </p:cNvSpPr>
            <p:nvPr/>
          </p:nvSpPr>
          <p:spPr bwMode="auto">
            <a:xfrm>
              <a:off x="141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Line 62"/>
            <p:cNvSpPr>
              <a:spLocks noChangeShapeType="1"/>
            </p:cNvSpPr>
            <p:nvPr/>
          </p:nvSpPr>
          <p:spPr bwMode="auto">
            <a:xfrm flipH="1">
              <a:off x="112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Line 63"/>
            <p:cNvSpPr>
              <a:spLocks noChangeShapeType="1"/>
            </p:cNvSpPr>
            <p:nvPr/>
          </p:nvSpPr>
          <p:spPr bwMode="auto">
            <a:xfrm>
              <a:off x="1135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Line 64"/>
            <p:cNvSpPr>
              <a:spLocks noChangeShapeType="1"/>
            </p:cNvSpPr>
            <p:nvPr/>
          </p:nvSpPr>
          <p:spPr bwMode="auto">
            <a:xfrm flipH="1">
              <a:off x="1713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Rectangle 65"/>
            <p:cNvSpPr>
              <a:spLocks noChangeArrowheads="1"/>
            </p:cNvSpPr>
            <p:nvPr/>
          </p:nvSpPr>
          <p:spPr bwMode="auto">
            <a:xfrm>
              <a:off x="1754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66622" name="Rectangle 66"/>
            <p:cNvSpPr>
              <a:spLocks noChangeArrowheads="1"/>
            </p:cNvSpPr>
            <p:nvPr/>
          </p:nvSpPr>
          <p:spPr bwMode="auto">
            <a:xfrm>
              <a:off x="1391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66623" name="Rectangle 67"/>
            <p:cNvSpPr>
              <a:spLocks noChangeArrowheads="1"/>
            </p:cNvSpPr>
            <p:nvPr/>
          </p:nvSpPr>
          <p:spPr bwMode="auto">
            <a:xfrm>
              <a:off x="559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Line 68"/>
            <p:cNvSpPr>
              <a:spLocks noChangeShapeType="1"/>
            </p:cNvSpPr>
            <p:nvPr/>
          </p:nvSpPr>
          <p:spPr bwMode="auto">
            <a:xfrm>
              <a:off x="841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Line 69"/>
            <p:cNvSpPr>
              <a:spLocks noChangeShapeType="1"/>
            </p:cNvSpPr>
            <p:nvPr/>
          </p:nvSpPr>
          <p:spPr bwMode="auto">
            <a:xfrm flipH="1">
              <a:off x="553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Rectangle 70"/>
            <p:cNvSpPr>
              <a:spLocks noChangeArrowheads="1"/>
            </p:cNvSpPr>
            <p:nvPr/>
          </p:nvSpPr>
          <p:spPr bwMode="auto">
            <a:xfrm>
              <a:off x="664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6627" name="Rectangle 71"/>
            <p:cNvSpPr>
              <a:spLocks noChangeArrowheads="1"/>
            </p:cNvSpPr>
            <p:nvPr/>
          </p:nvSpPr>
          <p:spPr bwMode="auto">
            <a:xfrm>
              <a:off x="1237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66628" name="Rectangle 72"/>
            <p:cNvSpPr>
              <a:spLocks noChangeArrowheads="1"/>
            </p:cNvSpPr>
            <p:nvPr/>
          </p:nvSpPr>
          <p:spPr bwMode="auto">
            <a:xfrm>
              <a:off x="113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Line 73"/>
            <p:cNvSpPr>
              <a:spLocks noChangeShapeType="1"/>
            </p:cNvSpPr>
            <p:nvPr/>
          </p:nvSpPr>
          <p:spPr bwMode="auto">
            <a:xfrm>
              <a:off x="141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Line 74"/>
            <p:cNvSpPr>
              <a:spLocks noChangeShapeType="1"/>
            </p:cNvSpPr>
            <p:nvPr/>
          </p:nvSpPr>
          <p:spPr bwMode="auto">
            <a:xfrm flipH="1">
              <a:off x="112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Line 75"/>
            <p:cNvSpPr>
              <a:spLocks noChangeShapeType="1"/>
            </p:cNvSpPr>
            <p:nvPr/>
          </p:nvSpPr>
          <p:spPr bwMode="auto">
            <a:xfrm>
              <a:off x="841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Line 76"/>
            <p:cNvSpPr>
              <a:spLocks noChangeShapeType="1"/>
            </p:cNvSpPr>
            <p:nvPr/>
          </p:nvSpPr>
          <p:spPr bwMode="auto">
            <a:xfrm flipH="1">
              <a:off x="559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3" name="Rectangle 77"/>
            <p:cNvSpPr>
              <a:spLocks noChangeArrowheads="1"/>
            </p:cNvSpPr>
            <p:nvPr/>
          </p:nvSpPr>
          <p:spPr bwMode="auto">
            <a:xfrm>
              <a:off x="1097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66634" name="Rectangle 78"/>
            <p:cNvSpPr>
              <a:spLocks noChangeArrowheads="1"/>
            </p:cNvSpPr>
            <p:nvPr/>
          </p:nvSpPr>
          <p:spPr bwMode="auto">
            <a:xfrm>
              <a:off x="559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5" name="Line 79"/>
            <p:cNvSpPr>
              <a:spLocks noChangeShapeType="1"/>
            </p:cNvSpPr>
            <p:nvPr/>
          </p:nvSpPr>
          <p:spPr bwMode="auto">
            <a:xfrm>
              <a:off x="841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6" name="Line 80"/>
            <p:cNvSpPr>
              <a:spLocks noChangeShapeType="1"/>
            </p:cNvSpPr>
            <p:nvPr/>
          </p:nvSpPr>
          <p:spPr bwMode="auto">
            <a:xfrm flipH="1">
              <a:off x="553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7" name="Text Box 81"/>
            <p:cNvSpPr txBox="1">
              <a:spLocks noChangeArrowheads="1"/>
            </p:cNvSpPr>
            <p:nvPr/>
          </p:nvSpPr>
          <p:spPr bwMode="auto">
            <a:xfrm>
              <a:off x="334" y="3408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66570" name="Group 82"/>
          <p:cNvGrpSpPr>
            <a:grpSpLocks/>
          </p:cNvGrpSpPr>
          <p:nvPr/>
        </p:nvGrpSpPr>
        <p:grpSpPr bwMode="auto">
          <a:xfrm>
            <a:off x="685800" y="1423988"/>
            <a:ext cx="2800350" cy="2335212"/>
            <a:chOff x="334" y="912"/>
            <a:chExt cx="1788" cy="1490"/>
          </a:xfrm>
        </p:grpSpPr>
        <p:sp>
          <p:nvSpPr>
            <p:cNvPr id="66590" name="Rectangle 83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591" name="Rectangle 84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592" name="Rectangle 85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Line 86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Line 87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Line 88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Line 89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Rectangle 90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66598" name="Rectangle 91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66599" name="Rectangle 92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Line 93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1" name="Line 94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2" name="Rectangle 95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03" name="Rectangle 96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6604" name="Rectangle 97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Line 98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Line 99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Line 100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Line 101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Rectangle 102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66610" name="Rectangle 103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Line 104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Line 105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Text Box 106"/>
            <p:cNvSpPr txBox="1">
              <a:spLocks noChangeArrowheads="1"/>
            </p:cNvSpPr>
            <p:nvPr/>
          </p:nvSpPr>
          <p:spPr bwMode="auto">
            <a:xfrm>
              <a:off x="334" y="1824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B2</a:t>
              </a:r>
            </a:p>
          </p:txBody>
        </p:sp>
      </p:grpSp>
      <p:sp>
        <p:nvSpPr>
          <p:cNvPr id="66571" name="Rectangle 107"/>
          <p:cNvSpPr>
            <a:spLocks noChangeArrowheads="1"/>
          </p:cNvSpPr>
          <p:nvPr/>
        </p:nvSpPr>
        <p:spPr bwMode="auto">
          <a:xfrm>
            <a:off x="2897188" y="2857500"/>
            <a:ext cx="1879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P8 = A2A1B2B1</a:t>
            </a:r>
          </a:p>
        </p:txBody>
      </p:sp>
      <p:sp>
        <p:nvSpPr>
          <p:cNvPr id="66572" name="AutoShape 108"/>
          <p:cNvSpPr>
            <a:spLocks noChangeArrowheads="1"/>
          </p:cNvSpPr>
          <p:nvPr/>
        </p:nvSpPr>
        <p:spPr bwMode="auto">
          <a:xfrm>
            <a:off x="2011363" y="2643188"/>
            <a:ext cx="300037" cy="3016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AutoShape 109"/>
          <p:cNvSpPr>
            <a:spLocks noChangeArrowheads="1"/>
          </p:cNvSpPr>
          <p:nvPr/>
        </p:nvSpPr>
        <p:spPr bwMode="auto">
          <a:xfrm>
            <a:off x="2032000" y="4643438"/>
            <a:ext cx="717550" cy="2857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AutoShape 110"/>
          <p:cNvSpPr>
            <a:spLocks noChangeArrowheads="1"/>
          </p:cNvSpPr>
          <p:nvPr/>
        </p:nvSpPr>
        <p:spPr bwMode="auto">
          <a:xfrm>
            <a:off x="1547813" y="5562600"/>
            <a:ext cx="750887" cy="30003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AutoShape 111"/>
          <p:cNvSpPr>
            <a:spLocks noChangeArrowheads="1"/>
          </p:cNvSpPr>
          <p:nvPr/>
        </p:nvSpPr>
        <p:spPr bwMode="auto">
          <a:xfrm>
            <a:off x="2449513" y="4659313"/>
            <a:ext cx="311150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AutoShape 112"/>
          <p:cNvSpPr>
            <a:spLocks noChangeArrowheads="1"/>
          </p:cNvSpPr>
          <p:nvPr/>
        </p:nvSpPr>
        <p:spPr bwMode="auto">
          <a:xfrm>
            <a:off x="1560513" y="5110163"/>
            <a:ext cx="300037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AutoShape 113"/>
          <p:cNvSpPr>
            <a:spLocks noChangeArrowheads="1"/>
          </p:cNvSpPr>
          <p:nvPr/>
        </p:nvSpPr>
        <p:spPr bwMode="auto">
          <a:xfrm>
            <a:off x="6938963" y="4643438"/>
            <a:ext cx="777875" cy="77946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78" name="Group 114"/>
          <p:cNvGrpSpPr>
            <a:grpSpLocks/>
          </p:cNvGrpSpPr>
          <p:nvPr/>
        </p:nvGrpSpPr>
        <p:grpSpPr bwMode="auto">
          <a:xfrm rot="-5400000">
            <a:off x="7412831" y="2647157"/>
            <a:ext cx="752475" cy="750888"/>
            <a:chOff x="980" y="3360"/>
            <a:chExt cx="480" cy="480"/>
          </a:xfrm>
        </p:grpSpPr>
        <p:sp>
          <p:nvSpPr>
            <p:cNvPr id="66588" name="AutoShape 115"/>
            <p:cNvSpPr>
              <a:spLocks noChangeArrowheads="1"/>
            </p:cNvSpPr>
            <p:nvPr/>
          </p:nvSpPr>
          <p:spPr bwMode="auto">
            <a:xfrm>
              <a:off x="980" y="364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AutoShape 116"/>
            <p:cNvSpPr>
              <a:spLocks noChangeArrowheads="1"/>
            </p:cNvSpPr>
            <p:nvPr/>
          </p:nvSpPr>
          <p:spPr bwMode="auto">
            <a:xfrm>
              <a:off x="988" y="336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79" name="Rectangle 117"/>
          <p:cNvSpPr>
            <a:spLocks noChangeArrowheads="1"/>
          </p:cNvSpPr>
          <p:nvPr/>
        </p:nvSpPr>
        <p:spPr bwMode="auto">
          <a:xfrm>
            <a:off x="4645025" y="2032000"/>
            <a:ext cx="1716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 P4	= A2B2B1'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	+ A2A1'B2</a:t>
            </a:r>
          </a:p>
        </p:txBody>
      </p:sp>
      <p:sp>
        <p:nvSpPr>
          <p:cNvPr id="66580" name="Rectangle 118"/>
          <p:cNvSpPr>
            <a:spLocks noChangeArrowheads="1"/>
          </p:cNvSpPr>
          <p:nvPr/>
        </p:nvSpPr>
        <p:spPr bwMode="auto">
          <a:xfrm>
            <a:off x="2844800" y="5295900"/>
            <a:ext cx="167798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P2	= A2'A1B2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	+ A1B2B1'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	+ A2B2'B1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	+ A2A1'B1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6581" name="Rectangle 119"/>
          <p:cNvSpPr>
            <a:spLocks noChangeArrowheads="1"/>
          </p:cNvSpPr>
          <p:nvPr/>
        </p:nvSpPr>
        <p:spPr bwMode="auto">
          <a:xfrm>
            <a:off x="4748213" y="4483100"/>
            <a:ext cx="16287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r"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P1	= A1B1</a:t>
            </a:r>
          </a:p>
        </p:txBody>
      </p:sp>
      <p:sp>
        <p:nvSpPr>
          <p:cNvPr id="66582" name="Line 120"/>
          <p:cNvSpPr>
            <a:spLocks noChangeShapeType="1"/>
          </p:cNvSpPr>
          <p:nvPr/>
        </p:nvSpPr>
        <p:spPr bwMode="auto">
          <a:xfrm flipH="1" flipV="1">
            <a:off x="1866900" y="5397500"/>
            <a:ext cx="1639888" cy="160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121"/>
          <p:cNvSpPr>
            <a:spLocks noChangeShapeType="1"/>
          </p:cNvSpPr>
          <p:nvPr/>
        </p:nvSpPr>
        <p:spPr bwMode="auto">
          <a:xfrm flipH="1" flipV="1">
            <a:off x="2297113" y="5732463"/>
            <a:ext cx="1033462" cy="15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122"/>
          <p:cNvSpPr>
            <a:spLocks noChangeShapeType="1"/>
          </p:cNvSpPr>
          <p:nvPr/>
        </p:nvSpPr>
        <p:spPr bwMode="auto">
          <a:xfrm flipH="1" flipV="1">
            <a:off x="2297113" y="4935538"/>
            <a:ext cx="1033462" cy="11001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123"/>
          <p:cNvSpPr>
            <a:spLocks noChangeShapeType="1"/>
          </p:cNvSpPr>
          <p:nvPr/>
        </p:nvSpPr>
        <p:spPr bwMode="auto">
          <a:xfrm flipH="1" flipV="1">
            <a:off x="2630488" y="5413375"/>
            <a:ext cx="700087" cy="8778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124"/>
          <p:cNvSpPr>
            <a:spLocks noChangeShapeType="1"/>
          </p:cNvSpPr>
          <p:nvPr/>
        </p:nvSpPr>
        <p:spPr bwMode="auto">
          <a:xfrm>
            <a:off x="6356350" y="2227263"/>
            <a:ext cx="1052513" cy="971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125"/>
          <p:cNvSpPr>
            <a:spLocks noChangeShapeType="1"/>
          </p:cNvSpPr>
          <p:nvPr/>
        </p:nvSpPr>
        <p:spPr bwMode="auto">
          <a:xfrm>
            <a:off x="6356350" y="2481263"/>
            <a:ext cx="1512888" cy="4302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92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/>
      <p:bldP spid="66572" grpId="0" animBg="1"/>
      <p:bldP spid="66573" grpId="0" animBg="1"/>
      <p:bldP spid="66574" grpId="0" animBg="1"/>
      <p:bldP spid="66575" grpId="0" animBg="1"/>
      <p:bldP spid="66576" grpId="0" animBg="1"/>
      <p:bldP spid="66577" grpId="0" animBg="1"/>
      <p:bldP spid="66579" grpId="0"/>
      <p:bldP spid="66580" grpId="0"/>
      <p:bldP spid="66581" grpId="0"/>
      <p:bldP spid="66582" grpId="0" animBg="1"/>
      <p:bldP spid="66583" grpId="0" animBg="1"/>
      <p:bldP spid="66584" grpId="0" animBg="1"/>
      <p:bldP spid="66585" grpId="0" animBg="1"/>
      <p:bldP spid="66586" grpId="0" animBg="1"/>
      <p:bldP spid="6658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4643438" y="1889125"/>
            <a:ext cx="35829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6427788" y="1682750"/>
            <a:ext cx="0" cy="325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724400" y="1676400"/>
            <a:ext cx="37211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I8	I4	I2	I1	O8	O4	O2	O1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0	0	0	0	0	1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0	1	0	0	1	0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0	0	0	1	1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0	1	1	0	1	0	0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0	0	0	1	0	1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0	1	0	1	1	0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0	0	1	1	1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0	1	1	1	1	0	0	0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0	1	0	0	1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0	1	0	0	0	0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1	0	X	X	X	X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0	1	1	X	X	X	X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0	X	X	X	X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0	1	X	X	X	X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1	0	X	X	X	X</a:t>
            </a:r>
          </a:p>
          <a:p>
            <a:pPr defTabSz="901700" eaLnBrk="0" hangingPunct="0">
              <a:lnSpc>
                <a:spcPts val="1475"/>
              </a:lnSpc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</a:tabLs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1	1	1	1	X	X	X	X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04925" y="4546600"/>
            <a:ext cx="17414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block diagram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and</a:t>
            </a:r>
          </a:p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truth table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887913" y="5286375"/>
            <a:ext cx="31813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4-variable K-map for each of </a:t>
            </a:r>
            <a:br>
              <a:rPr lang="en-US" sz="16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the 4 output functions</a:t>
            </a:r>
          </a:p>
        </p:txBody>
      </p:sp>
      <p:grpSp>
        <p:nvGrpSpPr>
          <p:cNvPr id="67591" name="Group 7"/>
          <p:cNvGrpSpPr>
            <a:grpSpLocks/>
          </p:cNvGrpSpPr>
          <p:nvPr/>
        </p:nvGrpSpPr>
        <p:grpSpPr bwMode="auto">
          <a:xfrm>
            <a:off x="1033463" y="2573338"/>
            <a:ext cx="2554287" cy="1341437"/>
            <a:chOff x="384" y="3080"/>
            <a:chExt cx="1632" cy="856"/>
          </a:xfrm>
        </p:grpSpPr>
        <p:sp>
          <p:nvSpPr>
            <p:cNvPr id="67593" name="Rectangle 8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O1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O2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O4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O8</a:t>
              </a:r>
            </a:p>
          </p:txBody>
        </p:sp>
        <p:sp>
          <p:nvSpPr>
            <p:cNvPr id="67594" name="Rectangle 9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Line 10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Line 11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Line 12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Line 13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Rectangle 14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I2</a:t>
              </a:r>
              <a:b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I4</a:t>
              </a:r>
            </a:p>
            <a:p>
              <a:pPr defTabSz="901700" eaLnBrk="0" hangingPunct="0">
                <a:lnSpc>
                  <a:spcPct val="120000"/>
                </a:lnSpc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I8</a:t>
              </a:r>
            </a:p>
          </p:txBody>
        </p:sp>
        <p:sp>
          <p:nvSpPr>
            <p:cNvPr id="67600" name="Line 15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Line 16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Line 17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Line 18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59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Design example: BCD increment by 1</a:t>
            </a:r>
          </a:p>
        </p:txBody>
      </p:sp>
    </p:spTree>
    <p:extLst>
      <p:ext uri="{BB962C8B-B14F-4D97-AF65-F5344CB8AC3E}">
        <p14:creationId xmlns:p14="http://schemas.microsoft.com/office/powerpoint/2010/main" val="3043903888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777875" y="1593850"/>
            <a:ext cx="7959725" cy="4767263"/>
            <a:chOff x="437" y="995"/>
            <a:chExt cx="5084" cy="3042"/>
          </a:xfrm>
        </p:grpSpPr>
        <p:grpSp>
          <p:nvGrpSpPr>
            <p:cNvPr id="68716" name="Group 3"/>
            <p:cNvGrpSpPr>
              <a:grpSpLocks/>
            </p:cNvGrpSpPr>
            <p:nvPr/>
          </p:nvGrpSpPr>
          <p:grpSpPr bwMode="auto">
            <a:xfrm flipH="1">
              <a:off x="4050" y="1715"/>
              <a:ext cx="417" cy="284"/>
              <a:chOff x="5104" y="1719"/>
              <a:chExt cx="417" cy="284"/>
            </a:xfrm>
          </p:grpSpPr>
          <p:sp>
            <p:nvSpPr>
              <p:cNvPr id="68744" name="AutoShape 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45" name="Rectangle 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717" name="Group 6"/>
            <p:cNvGrpSpPr>
              <a:grpSpLocks/>
            </p:cNvGrpSpPr>
            <p:nvPr/>
          </p:nvGrpSpPr>
          <p:grpSpPr bwMode="auto">
            <a:xfrm rot="-5400000">
              <a:off x="534" y="1441"/>
              <a:ext cx="1471" cy="579"/>
              <a:chOff x="4146" y="1811"/>
              <a:chExt cx="1471" cy="288"/>
            </a:xfrm>
          </p:grpSpPr>
          <p:grpSp>
            <p:nvGrpSpPr>
              <p:cNvPr id="68738" name="Group 7"/>
              <p:cNvGrpSpPr>
                <a:grpSpLocks/>
              </p:cNvGrpSpPr>
              <p:nvPr/>
            </p:nvGrpSpPr>
            <p:grpSpPr bwMode="auto">
              <a:xfrm>
                <a:off x="5200" y="1815"/>
                <a:ext cx="417" cy="284"/>
                <a:chOff x="5104" y="1719"/>
                <a:chExt cx="417" cy="284"/>
              </a:xfrm>
            </p:grpSpPr>
            <p:sp>
              <p:nvSpPr>
                <p:cNvPr id="68742" name="AutoShape 8"/>
                <p:cNvSpPr>
                  <a:spLocks noChangeArrowheads="1"/>
                </p:cNvSpPr>
                <p:nvPr/>
              </p:nvSpPr>
              <p:spPr bwMode="auto">
                <a:xfrm>
                  <a:off x="5104" y="1739"/>
                  <a:ext cx="356" cy="234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743" name="Rectangle 9"/>
                <p:cNvSpPr>
                  <a:spLocks noChangeArrowheads="1"/>
                </p:cNvSpPr>
                <p:nvPr/>
              </p:nvSpPr>
              <p:spPr bwMode="auto">
                <a:xfrm>
                  <a:off x="5389" y="1719"/>
                  <a:ext cx="132" cy="2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739" name="Group 10"/>
              <p:cNvGrpSpPr>
                <a:grpSpLocks/>
              </p:cNvGrpSpPr>
              <p:nvPr/>
            </p:nvGrpSpPr>
            <p:grpSpPr bwMode="auto">
              <a:xfrm flipH="1">
                <a:off x="4146" y="1811"/>
                <a:ext cx="417" cy="284"/>
                <a:chOff x="5104" y="1719"/>
                <a:chExt cx="417" cy="284"/>
              </a:xfrm>
            </p:grpSpPr>
            <p:sp>
              <p:nvSpPr>
                <p:cNvPr id="68740" name="AutoShape 11"/>
                <p:cNvSpPr>
                  <a:spLocks noChangeArrowheads="1"/>
                </p:cNvSpPr>
                <p:nvPr/>
              </p:nvSpPr>
              <p:spPr bwMode="auto">
                <a:xfrm>
                  <a:off x="5104" y="1739"/>
                  <a:ext cx="356" cy="234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741" name="Rectangle 12"/>
                <p:cNvSpPr>
                  <a:spLocks noChangeArrowheads="1"/>
                </p:cNvSpPr>
                <p:nvPr/>
              </p:nvSpPr>
              <p:spPr bwMode="auto">
                <a:xfrm>
                  <a:off x="5389" y="1719"/>
                  <a:ext cx="132" cy="2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718" name="Group 13"/>
            <p:cNvGrpSpPr>
              <a:grpSpLocks/>
            </p:cNvGrpSpPr>
            <p:nvPr/>
          </p:nvGrpSpPr>
          <p:grpSpPr bwMode="auto">
            <a:xfrm>
              <a:off x="5104" y="1719"/>
              <a:ext cx="417" cy="284"/>
              <a:chOff x="5104" y="1719"/>
              <a:chExt cx="417" cy="284"/>
            </a:xfrm>
          </p:grpSpPr>
          <p:sp>
            <p:nvSpPr>
              <p:cNvPr id="68736" name="AutoShape 1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37" name="Rectangle 1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719" name="Group 16"/>
            <p:cNvGrpSpPr>
              <a:grpSpLocks/>
            </p:cNvGrpSpPr>
            <p:nvPr/>
          </p:nvGrpSpPr>
          <p:grpSpPr bwMode="auto">
            <a:xfrm>
              <a:off x="4505" y="2034"/>
              <a:ext cx="559" cy="407"/>
              <a:chOff x="4505" y="2034"/>
              <a:chExt cx="559" cy="407"/>
            </a:xfrm>
          </p:grpSpPr>
          <p:sp>
            <p:nvSpPr>
              <p:cNvPr id="68734" name="AutoShape 17"/>
              <p:cNvSpPr>
                <a:spLocks noChangeArrowheads="1"/>
              </p:cNvSpPr>
              <p:nvPr/>
            </p:nvSpPr>
            <p:spPr bwMode="auto">
              <a:xfrm>
                <a:off x="4525" y="2034"/>
                <a:ext cx="518" cy="36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35" name="Rectangle 18"/>
              <p:cNvSpPr>
                <a:spLocks noChangeArrowheads="1"/>
              </p:cNvSpPr>
              <p:nvPr/>
            </p:nvSpPr>
            <p:spPr bwMode="auto">
              <a:xfrm>
                <a:off x="4505" y="2329"/>
                <a:ext cx="559" cy="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720" name="Group 19"/>
            <p:cNvGrpSpPr>
              <a:grpSpLocks/>
            </p:cNvGrpSpPr>
            <p:nvPr/>
          </p:nvGrpSpPr>
          <p:grpSpPr bwMode="auto">
            <a:xfrm>
              <a:off x="4226" y="2516"/>
              <a:ext cx="1139" cy="437"/>
              <a:chOff x="4226" y="2516"/>
              <a:chExt cx="1139" cy="437"/>
            </a:xfrm>
          </p:grpSpPr>
          <p:sp>
            <p:nvSpPr>
              <p:cNvPr id="68732" name="AutoShape 20"/>
              <p:cNvSpPr>
                <a:spLocks noChangeArrowheads="1"/>
              </p:cNvSpPr>
              <p:nvPr/>
            </p:nvSpPr>
            <p:spPr bwMode="auto">
              <a:xfrm flipV="1">
                <a:off x="4246" y="2618"/>
                <a:ext cx="1088" cy="33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33" name="Rectangle 21"/>
              <p:cNvSpPr>
                <a:spLocks noChangeArrowheads="1"/>
              </p:cNvSpPr>
              <p:nvPr/>
            </p:nvSpPr>
            <p:spPr bwMode="auto">
              <a:xfrm flipV="1">
                <a:off x="4226" y="2516"/>
                <a:ext cx="1139" cy="1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721" name="Group 22"/>
            <p:cNvGrpSpPr>
              <a:grpSpLocks/>
            </p:cNvGrpSpPr>
            <p:nvPr/>
          </p:nvGrpSpPr>
          <p:grpSpPr bwMode="auto">
            <a:xfrm>
              <a:off x="4230" y="3590"/>
              <a:ext cx="1139" cy="447"/>
              <a:chOff x="4230" y="3590"/>
              <a:chExt cx="1139" cy="447"/>
            </a:xfrm>
          </p:grpSpPr>
          <p:sp>
            <p:nvSpPr>
              <p:cNvPr id="68730" name="AutoShape 23"/>
              <p:cNvSpPr>
                <a:spLocks noChangeArrowheads="1"/>
              </p:cNvSpPr>
              <p:nvPr/>
            </p:nvSpPr>
            <p:spPr bwMode="auto">
              <a:xfrm>
                <a:off x="4250" y="3590"/>
                <a:ext cx="1088" cy="33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31" name="Rectangle 24"/>
              <p:cNvSpPr>
                <a:spLocks noChangeArrowheads="1"/>
              </p:cNvSpPr>
              <p:nvPr/>
            </p:nvSpPr>
            <p:spPr bwMode="auto">
              <a:xfrm>
                <a:off x="4230" y="3885"/>
                <a:ext cx="1139" cy="1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722" name="Rectangle 25"/>
            <p:cNvSpPr>
              <a:spLocks noChangeArrowheads="1"/>
            </p:cNvSpPr>
            <p:nvPr/>
          </p:nvSpPr>
          <p:spPr bwMode="auto">
            <a:xfrm>
              <a:off x="1964" y="1667"/>
              <a:ext cx="2043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2963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  <a:t>O8 = I4 I2 I1 + I8 I1'</a:t>
              </a:r>
            </a:p>
            <a:p>
              <a:pPr defTabSz="901700" eaLnBrk="0" hangingPunct="0">
                <a:lnSpc>
                  <a:spcPts val="2963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  <a:t>O4 = I4 I2' + I4 I1' + I4’ I2 I1</a:t>
              </a:r>
              <a:b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</a:br>
              <a: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  <a:t>O2 = I8’ I2’ I1 + I2 I1'</a:t>
              </a:r>
            </a:p>
            <a:p>
              <a:pPr defTabSz="901700" eaLnBrk="0" hangingPunct="0">
                <a:lnSpc>
                  <a:spcPts val="2963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  <a:t>O1 = I1'</a:t>
              </a:r>
            </a:p>
          </p:txBody>
        </p:sp>
        <p:sp>
          <p:nvSpPr>
            <p:cNvPr id="68723" name="AutoShape 26"/>
            <p:cNvSpPr>
              <a:spLocks noChangeArrowheads="1"/>
            </p:cNvSpPr>
            <p:nvPr/>
          </p:nvSpPr>
          <p:spPr bwMode="auto">
            <a:xfrm>
              <a:off x="732" y="1749"/>
              <a:ext cx="478" cy="2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4" name="AutoShape 27"/>
            <p:cNvSpPr>
              <a:spLocks noChangeArrowheads="1"/>
            </p:cNvSpPr>
            <p:nvPr/>
          </p:nvSpPr>
          <p:spPr bwMode="auto">
            <a:xfrm>
              <a:off x="437" y="3010"/>
              <a:ext cx="519" cy="2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5" name="AutoShape 28"/>
            <p:cNvSpPr>
              <a:spLocks noChangeArrowheads="1"/>
            </p:cNvSpPr>
            <p:nvPr/>
          </p:nvSpPr>
          <p:spPr bwMode="auto">
            <a:xfrm>
              <a:off x="437" y="3590"/>
              <a:ext cx="1078" cy="22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6" name="AutoShape 29"/>
            <p:cNvSpPr>
              <a:spLocks noChangeArrowheads="1"/>
            </p:cNvSpPr>
            <p:nvPr/>
          </p:nvSpPr>
          <p:spPr bwMode="auto">
            <a:xfrm>
              <a:off x="4535" y="1180"/>
              <a:ext cx="498" cy="50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727" name="Group 30"/>
            <p:cNvGrpSpPr>
              <a:grpSpLocks/>
            </p:cNvGrpSpPr>
            <p:nvPr/>
          </p:nvGrpSpPr>
          <p:grpSpPr bwMode="auto">
            <a:xfrm flipV="1">
              <a:off x="4501" y="1000"/>
              <a:ext cx="559" cy="407"/>
              <a:chOff x="4505" y="2034"/>
              <a:chExt cx="559" cy="407"/>
            </a:xfrm>
          </p:grpSpPr>
          <p:sp>
            <p:nvSpPr>
              <p:cNvPr id="68728" name="AutoShape 31"/>
              <p:cNvSpPr>
                <a:spLocks noChangeArrowheads="1"/>
              </p:cNvSpPr>
              <p:nvPr/>
            </p:nvSpPr>
            <p:spPr bwMode="auto">
              <a:xfrm>
                <a:off x="4525" y="2034"/>
                <a:ext cx="518" cy="36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29" name="Rectangle 32"/>
              <p:cNvSpPr>
                <a:spLocks noChangeArrowheads="1"/>
              </p:cNvSpPr>
              <p:nvPr/>
            </p:nvSpPr>
            <p:spPr bwMode="auto">
              <a:xfrm>
                <a:off x="4505" y="2329"/>
                <a:ext cx="559" cy="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8611" name="Rectangle 33"/>
          <p:cNvSpPr>
            <a:spLocks noChangeArrowheads="1"/>
          </p:cNvSpPr>
          <p:nvPr/>
        </p:nvSpPr>
        <p:spPr bwMode="auto">
          <a:xfrm>
            <a:off x="2630488" y="1752600"/>
            <a:ext cx="6254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O8</a:t>
            </a:r>
          </a:p>
        </p:txBody>
      </p:sp>
      <p:sp>
        <p:nvSpPr>
          <p:cNvPr id="68612" name="Rectangle 34"/>
          <p:cNvSpPr>
            <a:spLocks noChangeArrowheads="1"/>
          </p:cNvSpPr>
          <p:nvPr/>
        </p:nvSpPr>
        <p:spPr bwMode="auto">
          <a:xfrm>
            <a:off x="6313488" y="1762125"/>
            <a:ext cx="5762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O4</a:t>
            </a:r>
          </a:p>
        </p:txBody>
      </p:sp>
      <p:sp>
        <p:nvSpPr>
          <p:cNvPr id="68613" name="Rectangle 35"/>
          <p:cNvSpPr>
            <a:spLocks noChangeArrowheads="1"/>
          </p:cNvSpPr>
          <p:nvPr/>
        </p:nvSpPr>
        <p:spPr bwMode="auto">
          <a:xfrm>
            <a:off x="2640013" y="4165600"/>
            <a:ext cx="5762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O2</a:t>
            </a:r>
          </a:p>
        </p:txBody>
      </p:sp>
      <p:sp>
        <p:nvSpPr>
          <p:cNvPr id="68614" name="Rectangle 36"/>
          <p:cNvSpPr>
            <a:spLocks noChangeArrowheads="1"/>
          </p:cNvSpPr>
          <p:nvPr/>
        </p:nvSpPr>
        <p:spPr bwMode="auto">
          <a:xfrm>
            <a:off x="6313488" y="4178300"/>
            <a:ext cx="5508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800" u="sng">
                <a:solidFill>
                  <a:srgbClr val="000000"/>
                </a:solidFill>
                <a:latin typeface="Comic Sans MS" pitchFamily="66" charset="0"/>
              </a:rPr>
              <a:t>O1</a:t>
            </a:r>
          </a:p>
        </p:txBody>
      </p:sp>
      <p:sp>
        <p:nvSpPr>
          <p:cNvPr id="6861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Design example: BCD increment by 1 (cont’d)</a:t>
            </a:r>
          </a:p>
        </p:txBody>
      </p:sp>
      <p:grpSp>
        <p:nvGrpSpPr>
          <p:cNvPr id="68616" name="Group 38"/>
          <p:cNvGrpSpPr>
            <a:grpSpLocks/>
          </p:cNvGrpSpPr>
          <p:nvPr/>
        </p:nvGrpSpPr>
        <p:grpSpPr bwMode="auto">
          <a:xfrm>
            <a:off x="377825" y="1603375"/>
            <a:ext cx="2798763" cy="2335213"/>
            <a:chOff x="334" y="912"/>
            <a:chExt cx="1788" cy="1490"/>
          </a:xfrm>
        </p:grpSpPr>
        <p:sp>
          <p:nvSpPr>
            <p:cNvPr id="68692" name="Rectangle 39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8693" name="Rectangle 40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</p:txBody>
        </p:sp>
        <p:sp>
          <p:nvSpPr>
            <p:cNvPr id="68694" name="Rectangle 41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5" name="Line 42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6" name="Line 43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7" name="Line 44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8" name="Line 45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9" name="Rectangle 46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</a:p>
          </p:txBody>
        </p:sp>
        <p:sp>
          <p:nvSpPr>
            <p:cNvPr id="68700" name="Rectangle 47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I8</a:t>
              </a:r>
            </a:p>
          </p:txBody>
        </p:sp>
        <p:sp>
          <p:nvSpPr>
            <p:cNvPr id="68701" name="Rectangle 48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2" name="Line 49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3" name="Line 50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4" name="Rectangle 51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8705" name="Rectangle 52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</p:txBody>
        </p:sp>
        <p:sp>
          <p:nvSpPr>
            <p:cNvPr id="68706" name="Rectangle 53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7" name="Line 54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8" name="Line 55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9" name="Line 56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0" name="Line 57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" name="Rectangle 58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I4</a:t>
              </a:r>
            </a:p>
          </p:txBody>
        </p:sp>
        <p:sp>
          <p:nvSpPr>
            <p:cNvPr id="68712" name="Rectangle 59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3" name="Line 60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" name="Line 61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" name="Text Box 62"/>
            <p:cNvSpPr txBox="1">
              <a:spLocks noChangeArrowheads="1"/>
            </p:cNvSpPr>
            <p:nvPr/>
          </p:nvSpPr>
          <p:spPr bwMode="auto">
            <a:xfrm>
              <a:off x="334" y="1824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I2</a:t>
              </a:r>
            </a:p>
          </p:txBody>
        </p:sp>
      </p:grpSp>
      <p:grpSp>
        <p:nvGrpSpPr>
          <p:cNvPr id="68617" name="Group 63"/>
          <p:cNvGrpSpPr>
            <a:grpSpLocks/>
          </p:cNvGrpSpPr>
          <p:nvPr/>
        </p:nvGrpSpPr>
        <p:grpSpPr bwMode="auto">
          <a:xfrm>
            <a:off x="377825" y="4037013"/>
            <a:ext cx="2798763" cy="2335212"/>
            <a:chOff x="334" y="912"/>
            <a:chExt cx="1788" cy="1490"/>
          </a:xfrm>
        </p:grpSpPr>
        <p:sp>
          <p:nvSpPr>
            <p:cNvPr id="68668" name="Rectangle 64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8669" name="Rectangle 65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</p:txBody>
        </p:sp>
        <p:sp>
          <p:nvSpPr>
            <p:cNvPr id="68670" name="Rectangle 66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1" name="Line 67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2" name="Line 68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3" name="Line 69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4" name="Line 70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5" name="Rectangle 71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</a:p>
          </p:txBody>
        </p:sp>
        <p:sp>
          <p:nvSpPr>
            <p:cNvPr id="68676" name="Rectangle 72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I8</a:t>
              </a:r>
            </a:p>
          </p:txBody>
        </p:sp>
        <p:sp>
          <p:nvSpPr>
            <p:cNvPr id="68677" name="Rectangle 73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8" name="Line 74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9" name="Line 75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0" name="Rectangle 76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8681" name="Rectangle 77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</p:txBody>
        </p:sp>
        <p:sp>
          <p:nvSpPr>
            <p:cNvPr id="68682" name="Rectangle 78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3" name="Line 79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4" name="Line 80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5" name="Line 81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6" name="Line 82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7" name="Rectangle 83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I4</a:t>
              </a:r>
            </a:p>
          </p:txBody>
        </p:sp>
        <p:sp>
          <p:nvSpPr>
            <p:cNvPr id="68688" name="Rectangle 84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9" name="Line 85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0" name="Line 86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1" name="Text Box 87"/>
            <p:cNvSpPr txBox="1">
              <a:spLocks noChangeArrowheads="1"/>
            </p:cNvSpPr>
            <p:nvPr/>
          </p:nvSpPr>
          <p:spPr bwMode="auto">
            <a:xfrm>
              <a:off x="334" y="1824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I2</a:t>
              </a:r>
            </a:p>
          </p:txBody>
        </p:sp>
      </p:grpSp>
      <p:grpSp>
        <p:nvGrpSpPr>
          <p:cNvPr id="68618" name="Group 88"/>
          <p:cNvGrpSpPr>
            <a:grpSpLocks/>
          </p:cNvGrpSpPr>
          <p:nvPr/>
        </p:nvGrpSpPr>
        <p:grpSpPr bwMode="auto">
          <a:xfrm>
            <a:off x="6342063" y="1603375"/>
            <a:ext cx="2800350" cy="2335213"/>
            <a:chOff x="334" y="912"/>
            <a:chExt cx="1788" cy="1490"/>
          </a:xfrm>
        </p:grpSpPr>
        <p:sp>
          <p:nvSpPr>
            <p:cNvPr id="68644" name="Rectangle 89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8645" name="Rectangle 90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</p:txBody>
        </p:sp>
        <p:sp>
          <p:nvSpPr>
            <p:cNvPr id="68646" name="Rectangle 91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7" name="Line 92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8" name="Line 93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9" name="Line 94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0" name="Line 95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1" name="Rectangle 96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</a:p>
          </p:txBody>
        </p:sp>
        <p:sp>
          <p:nvSpPr>
            <p:cNvPr id="68652" name="Rectangle 97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I8</a:t>
              </a:r>
            </a:p>
          </p:txBody>
        </p:sp>
        <p:sp>
          <p:nvSpPr>
            <p:cNvPr id="68653" name="Rectangle 98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4" name="Line 99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5" name="Line 100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6" name="Rectangle 101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68657" name="Rectangle 102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</p:txBody>
        </p:sp>
        <p:sp>
          <p:nvSpPr>
            <p:cNvPr id="68658" name="Rectangle 103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9" name="Line 104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0" name="Line 105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1" name="Line 106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2" name="Line 107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3" name="Rectangle 108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I4</a:t>
              </a:r>
            </a:p>
          </p:txBody>
        </p:sp>
        <p:sp>
          <p:nvSpPr>
            <p:cNvPr id="68664" name="Rectangle 109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5" name="Line 110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6" name="Line 111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7" name="Text Box 112"/>
            <p:cNvSpPr txBox="1">
              <a:spLocks noChangeArrowheads="1"/>
            </p:cNvSpPr>
            <p:nvPr/>
          </p:nvSpPr>
          <p:spPr bwMode="auto">
            <a:xfrm>
              <a:off x="334" y="1824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I2</a:t>
              </a:r>
            </a:p>
          </p:txBody>
        </p:sp>
      </p:grpSp>
      <p:grpSp>
        <p:nvGrpSpPr>
          <p:cNvPr id="68619" name="Group 113"/>
          <p:cNvGrpSpPr>
            <a:grpSpLocks/>
          </p:cNvGrpSpPr>
          <p:nvPr/>
        </p:nvGrpSpPr>
        <p:grpSpPr bwMode="auto">
          <a:xfrm>
            <a:off x="6343650" y="4037013"/>
            <a:ext cx="2800350" cy="2335212"/>
            <a:chOff x="334" y="912"/>
            <a:chExt cx="1788" cy="1490"/>
          </a:xfrm>
        </p:grpSpPr>
        <p:sp>
          <p:nvSpPr>
            <p:cNvPr id="68620" name="Rectangle 114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68621" name="Rectangle 115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1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0</a:t>
              </a:r>
            </a:p>
          </p:txBody>
        </p:sp>
        <p:sp>
          <p:nvSpPr>
            <p:cNvPr id="68622" name="Rectangle 116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Line 117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Line 118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Line 119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120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Rectangle 121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I1</a:t>
              </a:r>
            </a:p>
          </p:txBody>
        </p:sp>
        <p:sp>
          <p:nvSpPr>
            <p:cNvPr id="68628" name="Rectangle 122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I8</a:t>
              </a:r>
            </a:p>
          </p:txBody>
        </p:sp>
        <p:sp>
          <p:nvSpPr>
            <p:cNvPr id="68629" name="Rectangle 123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124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1" name="Line 125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Rectangle 126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68633" name="Rectangle 127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  <a:p>
              <a:pPr defTabSz="901700" eaLnBrk="0" hangingPunct="0">
                <a:lnSpc>
                  <a:spcPts val="1775"/>
                </a:lnSpc>
                <a:spcBef>
                  <a:spcPts val="1775"/>
                </a:spcBef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X	X</a:t>
              </a:r>
            </a:p>
          </p:txBody>
        </p:sp>
        <p:sp>
          <p:nvSpPr>
            <p:cNvPr id="68634" name="Rectangle 128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129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Line 130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7" name="Line 131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132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9" name="Rectangle 133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I4</a:t>
              </a:r>
            </a:p>
          </p:txBody>
        </p:sp>
        <p:sp>
          <p:nvSpPr>
            <p:cNvPr id="68640" name="Rectangle 134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1" name="Line 135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6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Text Box 137"/>
            <p:cNvSpPr txBox="1">
              <a:spLocks noChangeArrowheads="1"/>
            </p:cNvSpPr>
            <p:nvPr/>
          </p:nvSpPr>
          <p:spPr bwMode="auto">
            <a:xfrm>
              <a:off x="334" y="1824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I2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633307"/>
      </p:ext>
    </p:extLst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Hardware: Decoders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decoder is a logic block that takes in an n-bit input and selects from 2</a:t>
            </a:r>
            <a:r>
              <a:rPr lang="en-US" baseline="30000" dirty="0"/>
              <a:t>n</a:t>
            </a:r>
            <a:r>
              <a:rPr lang="en-US" i="1" dirty="0"/>
              <a:t> </a:t>
            </a:r>
            <a:r>
              <a:rPr lang="en-US" dirty="0"/>
              <a:t>outputs.</a:t>
            </a:r>
          </a:p>
          <a:p>
            <a:pPr lvl="1"/>
            <a:r>
              <a:rPr lang="en-US" dirty="0"/>
              <a:t>One output is asserted for each possible input combination.</a:t>
            </a:r>
          </a:p>
          <a:p>
            <a:pPr lvl="1"/>
            <a:r>
              <a:rPr lang="en-US" dirty="0"/>
              <a:t>Outputs are labeled Out0, Out1, …, Out2</a:t>
            </a:r>
            <a:r>
              <a:rPr lang="en-US" baseline="30000" dirty="0"/>
              <a:t>n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If the input is k, then </a:t>
            </a:r>
            <a:r>
              <a:rPr lang="en-US" dirty="0" err="1"/>
              <a:t>Outk</a:t>
            </a:r>
            <a:r>
              <a:rPr lang="en-US" dirty="0"/>
              <a:t> will be true</a:t>
            </a:r>
          </a:p>
        </p:txBody>
      </p:sp>
    </p:spTree>
    <p:extLst>
      <p:ext uri="{BB962C8B-B14F-4D97-AF65-F5344CB8AC3E}">
        <p14:creationId xmlns:p14="http://schemas.microsoft.com/office/powerpoint/2010/main" val="27748254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Hardware: Decoders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26633"/>
              </p:ext>
            </p:extLst>
          </p:nvPr>
        </p:nvGraphicFramePr>
        <p:xfrm>
          <a:off x="3657600" y="1981200"/>
          <a:ext cx="533399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1163025714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1738382220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2889073271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1586583458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341865535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3141508456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1352587784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872509935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2168027295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2662454932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2398360855"/>
                    </a:ext>
                  </a:extLst>
                </a:gridCol>
              </a:tblGrid>
              <a:tr h="328507"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92763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36092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70553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57821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83298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84146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65302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933859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63864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1981200"/>
            <a:ext cx="2362200" cy="3291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3-bit Decoder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0" y="35814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3429000"/>
            <a:ext cx="152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1800" y="25146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1800" y="28956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71800" y="32766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71800" y="36576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39624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71800" y="43434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1800" y="47244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71800" y="51054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147" y="3091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63362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Combinational Hardware: Multiplexors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multiplexor is a logic block that takes in n inputs and selects one to be the output.</a:t>
            </a:r>
          </a:p>
          <a:p>
            <a:pPr lvl="1"/>
            <a:r>
              <a:rPr lang="en-US" dirty="0"/>
              <a:t>Could also be called a selector</a:t>
            </a:r>
          </a:p>
          <a:p>
            <a:pPr lvl="1"/>
            <a:r>
              <a:rPr lang="en-US" dirty="0"/>
              <a:t>The output is one of the inputs, selected by a control value.</a:t>
            </a:r>
          </a:p>
        </p:txBody>
      </p:sp>
    </p:spTree>
    <p:extLst>
      <p:ext uri="{BB962C8B-B14F-4D97-AF65-F5344CB8AC3E}">
        <p14:creationId xmlns:p14="http://schemas.microsoft.com/office/powerpoint/2010/main" val="2932160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1829</TotalTime>
  <Words>5626</Words>
  <Application>Microsoft Office PowerPoint</Application>
  <PresentationFormat>On-screen Show (4:3)</PresentationFormat>
  <Paragraphs>2520</Paragraphs>
  <Slides>103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6" baseType="lpstr">
      <vt:lpstr>Arial Unicode MS</vt:lpstr>
      <vt:lpstr>Arial</vt:lpstr>
      <vt:lpstr>Calibri</vt:lpstr>
      <vt:lpstr>Comic Sans MS</vt:lpstr>
      <vt:lpstr>Gulim</vt:lpstr>
      <vt:lpstr>Symbol</vt:lpstr>
      <vt:lpstr>Tahoma</vt:lpstr>
      <vt:lpstr>Times New Roman</vt:lpstr>
      <vt:lpstr>Wingdings</vt:lpstr>
      <vt:lpstr>ZapfDingbats</vt:lpstr>
      <vt:lpstr>Clarity</vt:lpstr>
      <vt:lpstr>Equation</vt:lpstr>
      <vt:lpstr>Visio</vt:lpstr>
      <vt:lpstr>Combinational Logic Design</vt:lpstr>
      <vt:lpstr>Digital Systems</vt:lpstr>
      <vt:lpstr>Digital Systems</vt:lpstr>
      <vt:lpstr>Logic Blocks and Block Diagrams</vt:lpstr>
      <vt:lpstr>Combinational vs. Sequential</vt:lpstr>
      <vt:lpstr>Combinational logic</vt:lpstr>
      <vt:lpstr>Truth Tables</vt:lpstr>
      <vt:lpstr>Possible Logic Functions</vt:lpstr>
      <vt:lpstr>Possible Logic Functions</vt:lpstr>
      <vt:lpstr>Truth Tables</vt:lpstr>
      <vt:lpstr>Truth Tables</vt:lpstr>
      <vt:lpstr>Truth Tables</vt:lpstr>
      <vt:lpstr>Truth Tables</vt:lpstr>
      <vt:lpstr>Truth Tables</vt:lpstr>
      <vt:lpstr>Boolean Algebra</vt:lpstr>
      <vt:lpstr>OR</vt:lpstr>
      <vt:lpstr>AND</vt:lpstr>
      <vt:lpstr>NOT</vt:lpstr>
      <vt:lpstr>Axioms and theorems of Boolean algebra</vt:lpstr>
      <vt:lpstr>Axioms and theorems of Boolean algebra</vt:lpstr>
      <vt:lpstr>Axioms and theorems of Boolean algebra</vt:lpstr>
      <vt:lpstr>Logic functions and Boolean algebra</vt:lpstr>
      <vt:lpstr>Logic functions and Boolean algebra</vt:lpstr>
      <vt:lpstr>Proving theorems with Perfect Induction</vt:lpstr>
      <vt:lpstr>Proving theorems with Perfect Induction</vt:lpstr>
      <vt:lpstr>Proving theorems with Rewriting</vt:lpstr>
      <vt:lpstr>Proving theorems with Rewriting</vt:lpstr>
      <vt:lpstr>Adder, Part 1</vt:lpstr>
      <vt:lpstr>Apply the theorems to simplify expressions</vt:lpstr>
      <vt:lpstr>Logic Gates</vt:lpstr>
      <vt:lpstr>Logic Gates and Inverters</vt:lpstr>
      <vt:lpstr>Logic Gates</vt:lpstr>
      <vt:lpstr>Adder, Part 2</vt:lpstr>
      <vt:lpstr>Adder, Part 2</vt:lpstr>
      <vt:lpstr>Adder, Part 2</vt:lpstr>
      <vt:lpstr>Logic Gates</vt:lpstr>
      <vt:lpstr>Different realizations of a function</vt:lpstr>
      <vt:lpstr>Which realization is best?</vt:lpstr>
      <vt:lpstr>Which realization is best?</vt:lpstr>
      <vt:lpstr>Canonical forms</vt:lpstr>
      <vt:lpstr>Canonical forms</vt:lpstr>
      <vt:lpstr>Canonical forms</vt:lpstr>
      <vt:lpstr>Logic functions in Canonical Form</vt:lpstr>
      <vt:lpstr>Sum-of-products canonical form</vt:lpstr>
      <vt:lpstr>Sum-of-products canonical form</vt:lpstr>
      <vt:lpstr>Sum-of-products canonical form</vt:lpstr>
      <vt:lpstr>Sum-of-products canonical form</vt:lpstr>
      <vt:lpstr>Sum-of-products canonical form</vt:lpstr>
      <vt:lpstr>Sum-of-products canonical form</vt:lpstr>
      <vt:lpstr>Sum-of-products canonical form</vt:lpstr>
      <vt:lpstr>Sum-of-products canonical form</vt:lpstr>
      <vt:lpstr>Product-of-sums canonical form</vt:lpstr>
      <vt:lpstr>Product-of-sums canonical form</vt:lpstr>
      <vt:lpstr>Product-of-sums canonical form</vt:lpstr>
      <vt:lpstr>Product-of-sums canonical form</vt:lpstr>
      <vt:lpstr>Product-of-sums canonical form</vt:lpstr>
      <vt:lpstr>Product-of-sums canonical form</vt:lpstr>
      <vt:lpstr>Product-of-sums canonical form</vt:lpstr>
      <vt:lpstr>Product-of-sums canonical form</vt:lpstr>
      <vt:lpstr>Four alternative two-level implementations of F = AB + C</vt:lpstr>
      <vt:lpstr>Mapping between canonical forms</vt:lpstr>
      <vt:lpstr>S-o-P, P-o-S, and  de Morgan’s theorem</vt:lpstr>
      <vt:lpstr>Programmable Logic Array</vt:lpstr>
      <vt:lpstr>Programmable Logic Array</vt:lpstr>
      <vt:lpstr>Programmable Logic Array</vt:lpstr>
      <vt:lpstr>Programmable Logic Array</vt:lpstr>
      <vt:lpstr>Programmable Logic Array</vt:lpstr>
      <vt:lpstr>Incompleteley specified functions</vt:lpstr>
      <vt:lpstr>Notation for incompletely specified functions</vt:lpstr>
      <vt:lpstr>Simplification of two-level combinational logic</vt:lpstr>
      <vt:lpstr>Simplification of two-level combinational logic</vt:lpstr>
      <vt:lpstr>The uniting theorem</vt:lpstr>
      <vt:lpstr>Boolean cubes</vt:lpstr>
      <vt:lpstr>Mapping truth tables  onto Boolean cubes</vt:lpstr>
      <vt:lpstr>Three variable example</vt:lpstr>
      <vt:lpstr>Higher dimensional cubes</vt:lpstr>
      <vt:lpstr>m-dimensional cubes in a n-dimensional Boolean space</vt:lpstr>
      <vt:lpstr>Karnaugh maps</vt:lpstr>
      <vt:lpstr>Karnaugh maps (cont’d)</vt:lpstr>
      <vt:lpstr>Adjacencies in Karnaugh maps</vt:lpstr>
      <vt:lpstr>Karnaugh map examples</vt:lpstr>
      <vt:lpstr>Definition of terms for two-level simplification</vt:lpstr>
      <vt:lpstr>Examples to illustrate terms</vt:lpstr>
      <vt:lpstr>Karnaugh map examples</vt:lpstr>
      <vt:lpstr>Karnaugh map: 4-variable example</vt:lpstr>
      <vt:lpstr>Karnaugh maps: don’t cares</vt:lpstr>
      <vt:lpstr>Karnaugh maps: don’t cares</vt:lpstr>
      <vt:lpstr>Algorithm for two-level simplification</vt:lpstr>
      <vt:lpstr>Algorithm for two-level simplification (example)</vt:lpstr>
      <vt:lpstr>Design example: two-bit comparator</vt:lpstr>
      <vt:lpstr>Design example: two-bit comparator</vt:lpstr>
      <vt:lpstr>Design example: two-bit comparator</vt:lpstr>
      <vt:lpstr>Design example: 2x2-bit multiplier</vt:lpstr>
      <vt:lpstr>Design example: 2x2-bit multiplier (cont’d)</vt:lpstr>
      <vt:lpstr>Design example: BCD increment by 1</vt:lpstr>
      <vt:lpstr>Design example: BCD increment by 1 (cont’d)</vt:lpstr>
      <vt:lpstr>Combinational Hardware: Decoders</vt:lpstr>
      <vt:lpstr>Combinational Hardware: Decoders</vt:lpstr>
      <vt:lpstr>Combinational Hardware: Multiplexors</vt:lpstr>
      <vt:lpstr>Combinational Hardware: Multiplexors</vt:lpstr>
      <vt:lpstr>Combinational Hardware: Multiplexors</vt:lpstr>
      <vt:lpstr>Combinational Hardware: Multiplexors</vt:lpstr>
      <vt:lpstr>Combinational Hardware: Multiplexors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Sarah</dc:creator>
  <cp:lastModifiedBy>Sarah</cp:lastModifiedBy>
  <cp:revision>56</cp:revision>
  <dcterms:created xsi:type="dcterms:W3CDTF">2013-08-25T15:09:28Z</dcterms:created>
  <dcterms:modified xsi:type="dcterms:W3CDTF">2017-01-12T22:15:37Z</dcterms:modified>
</cp:coreProperties>
</file>