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3"/>
  </p:notesMasterIdLst>
  <p:sldIdLst>
    <p:sldId id="257" r:id="rId2"/>
    <p:sldId id="283" r:id="rId3"/>
    <p:sldId id="284" r:id="rId4"/>
    <p:sldId id="260" r:id="rId5"/>
    <p:sldId id="287" r:id="rId6"/>
    <p:sldId id="290" r:id="rId7"/>
    <p:sldId id="291" r:id="rId8"/>
    <p:sldId id="262" r:id="rId9"/>
    <p:sldId id="263" r:id="rId10"/>
    <p:sldId id="264" r:id="rId11"/>
    <p:sldId id="293" r:id="rId12"/>
    <p:sldId id="265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268" r:id="rId21"/>
    <p:sldId id="269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01" r:id="rId36"/>
    <p:sldId id="275" r:id="rId37"/>
    <p:sldId id="316" r:id="rId38"/>
    <p:sldId id="317" r:id="rId39"/>
    <p:sldId id="318" r:id="rId40"/>
    <p:sldId id="319" r:id="rId41"/>
    <p:sldId id="320" r:id="rId42"/>
    <p:sldId id="321" r:id="rId43"/>
    <p:sldId id="315" r:id="rId44"/>
    <p:sldId id="322" r:id="rId45"/>
    <p:sldId id="323" r:id="rId46"/>
    <p:sldId id="324" r:id="rId47"/>
    <p:sldId id="325" r:id="rId48"/>
    <p:sldId id="326" r:id="rId49"/>
    <p:sldId id="277" r:id="rId50"/>
    <p:sldId id="327" r:id="rId51"/>
    <p:sldId id="328" r:id="rId52"/>
    <p:sldId id="276" r:id="rId53"/>
    <p:sldId id="330" r:id="rId54"/>
    <p:sldId id="331" r:id="rId55"/>
    <p:sldId id="332" r:id="rId56"/>
    <p:sldId id="280" r:id="rId57"/>
    <p:sldId id="333" r:id="rId58"/>
    <p:sldId id="329" r:id="rId59"/>
    <p:sldId id="271" r:id="rId60"/>
    <p:sldId id="272" r:id="rId61"/>
    <p:sldId id="274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43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3E3C4-EFE9-4A41-B0EF-074A7ED5698F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5D8FC-C889-4410-8862-C922C3EC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36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F9C9D4-30ED-45E9-B94E-65C09A9579E4}" type="datetime4">
              <a:rPr lang="en-US">
                <a:latin typeface="Times New Roman" panose="02020603050405020304" pitchFamily="18" charset="0"/>
              </a:rPr>
              <a:pPr/>
              <a:t>November 13, 2013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7B2CCA-3675-41DE-8833-CC7802AC374D}" type="slidenum">
              <a:rPr lang="en-US">
                <a:latin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1758517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C2C87-C79E-46B6-A35E-95BFB604958C}" type="datetime4">
              <a:rPr lang="en-US">
                <a:latin typeface="Times New Roman" panose="02020603050405020304" pitchFamily="18" charset="0"/>
              </a:rPr>
              <a:pPr/>
              <a:t>November 13, 2013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347EF3-88BA-4161-B559-FD4A3052D876}" type="slidenum">
              <a:rPr lang="en-US">
                <a:latin typeface="Times New Roman" panose="02020603050405020304" pitchFamily="18" charset="0"/>
              </a:rPr>
              <a:pPr/>
              <a:t>21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3877226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5D8FC-C889-4410-8862-C922C3EC1A2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70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5D8FC-C889-4410-8862-C922C3EC1A2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5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5D8FC-C889-4410-8862-C922C3EC1A2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5D8FC-C889-4410-8862-C922C3EC1A2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8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3D3F2C-5C5A-4E55-9BA8-D425E432306F}" type="datetime4">
              <a:rPr lang="en-US">
                <a:latin typeface="Times New Roman" panose="02020603050405020304" pitchFamily="18" charset="0"/>
              </a:rPr>
              <a:pPr/>
              <a:t>November 13, 2013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AFCA0D-1084-4C54-869E-FE24B579EE77}" type="slidenum">
              <a:rPr lang="en-US">
                <a:latin typeface="Times New Roman" panose="02020603050405020304" pitchFamily="18" charset="0"/>
              </a:rPr>
              <a:pPr/>
              <a:t>49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01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1115462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3D3F2C-5C5A-4E55-9BA8-D425E432306F}" type="datetime4">
              <a:rPr lang="en-US">
                <a:latin typeface="Times New Roman" panose="02020603050405020304" pitchFamily="18" charset="0"/>
              </a:rPr>
              <a:pPr/>
              <a:t>November 13, 2013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AFCA0D-1084-4C54-869E-FE24B579EE77}" type="slidenum">
              <a:rPr lang="en-US">
                <a:latin typeface="Times New Roman" panose="02020603050405020304" pitchFamily="18" charset="0"/>
              </a:rPr>
              <a:pPr/>
              <a:t>50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01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1138221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7B8151-E367-4C57-9079-5BF8D66F3DFA}" type="datetime4">
              <a:rPr lang="en-US">
                <a:latin typeface="Times New Roman" panose="02020603050405020304" pitchFamily="18" charset="0"/>
              </a:rPr>
              <a:pPr/>
              <a:t>November 13, 2013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4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4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FAF989-B622-45C9-8BBF-B9A5A1F360DC}" type="slidenum">
              <a:rPr lang="en-US">
                <a:latin typeface="Times New Roman" panose="02020603050405020304" pitchFamily="18" charset="0"/>
              </a:rPr>
              <a:pPr/>
              <a:t>54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4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2785437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7B8151-E367-4C57-9079-5BF8D66F3DFA}" type="datetime4">
              <a:rPr lang="en-US">
                <a:latin typeface="Times New Roman" panose="02020603050405020304" pitchFamily="18" charset="0"/>
              </a:rPr>
              <a:pPr/>
              <a:t>November 13, 2013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4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4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FAF989-B622-45C9-8BBF-B9A5A1F360DC}" type="slidenum">
              <a:rPr lang="en-US">
                <a:latin typeface="Times New Roman" panose="02020603050405020304" pitchFamily="18" charset="0"/>
              </a:rPr>
              <a:pPr/>
              <a:t>56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4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1261721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7B8151-E367-4C57-9079-5BF8D66F3DFA}" type="datetime4">
              <a:rPr lang="en-US">
                <a:latin typeface="Times New Roman" panose="02020603050405020304" pitchFamily="18" charset="0"/>
              </a:rPr>
              <a:pPr/>
              <a:t>November 13, 2013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4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94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FAF989-B622-45C9-8BBF-B9A5A1F360DC}" type="slidenum">
              <a:rPr lang="en-US">
                <a:latin typeface="Times New Roman" panose="02020603050405020304" pitchFamily="18" charset="0"/>
              </a:rPr>
              <a:pPr/>
              <a:t>57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4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1218655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3B60D2-FA29-4E48-B046-042E793A5D42}" type="datetime4">
              <a:rPr lang="en-US">
                <a:latin typeface="Times New Roman" panose="02020603050405020304" pitchFamily="18" charset="0"/>
              </a:rPr>
              <a:pPr/>
              <a:t>November 13, 2013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1178C8-8A1C-48BE-BF6C-8B41FAB90AAA}" type="slidenum">
              <a:rPr lang="en-US">
                <a:latin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2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616243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4146F5-1D6C-4265-85A3-C8474683062F}" type="datetime4">
              <a:rPr lang="en-US">
                <a:latin typeface="Times New Roman" panose="02020603050405020304" pitchFamily="18" charset="0"/>
              </a:rPr>
              <a:pPr/>
              <a:t>November 13, 2013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1CEA74-A250-45C6-878D-0703D814A068}" type="slidenum">
              <a:rPr lang="en-US">
                <a:latin typeface="Times New Roman" panose="02020603050405020304" pitchFamily="18" charset="0"/>
              </a:rPr>
              <a:pPr/>
              <a:t>59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3455466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A38FEF-AC47-43E3-8961-0117C322C84B}" type="datetime4">
              <a:rPr lang="en-US">
                <a:latin typeface="Times New Roman" panose="02020603050405020304" pitchFamily="18" charset="0"/>
              </a:rPr>
              <a:pPr/>
              <a:t>November 13, 2013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CF3EFA-1D1C-44AC-A9EA-D3322F0983FE}" type="slidenum">
              <a:rPr lang="en-US">
                <a:latin typeface="Times New Roman" panose="02020603050405020304" pitchFamily="18" charset="0"/>
              </a:rPr>
              <a:pPr/>
              <a:t>60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1719060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05409D-1609-4B53-BEE9-086FD49D8E56}" type="datetime4">
              <a:rPr lang="en-US">
                <a:latin typeface="Times New Roman" panose="02020603050405020304" pitchFamily="18" charset="0"/>
              </a:rPr>
              <a:pPr/>
              <a:t>November 13, 2013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B18AB6-7871-44A7-8EA3-E0BFD7E25CB1}" type="slidenum">
              <a:rPr lang="en-US">
                <a:latin typeface="Times New Roman" panose="02020603050405020304" pitchFamily="18" charset="0"/>
              </a:rPr>
              <a:pPr/>
              <a:t>61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3569292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CFE775-65E1-446B-B40A-505B8B4D00A8}" type="datetime4">
              <a:rPr lang="en-US">
                <a:latin typeface="Times New Roman" panose="02020603050405020304" pitchFamily="18" charset="0"/>
              </a:rPr>
              <a:pPr/>
              <a:t>November 13, 2013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9683E7-D655-4DE8-B705-B1198EBD2C37}" type="slidenum">
              <a:rPr lang="en-US">
                <a:latin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3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1380137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492C50-3082-4462-8314-8528F18875BF}" type="datetime4">
              <a:rPr lang="en-US">
                <a:latin typeface="Times New Roman" panose="02020603050405020304" pitchFamily="18" charset="0"/>
              </a:rPr>
              <a:pPr/>
              <a:t>November 13, 2013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543D1C-4621-4736-B86A-345C752D5A29}" type="slidenum">
              <a:rPr lang="en-US">
                <a:latin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774606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87E4E8-C597-4B49-94E5-5783C7DBE7BC}" type="datetime4">
              <a:rPr lang="en-US">
                <a:latin typeface="Times New Roman" panose="02020603050405020304" pitchFamily="18" charset="0"/>
              </a:rPr>
              <a:pPr/>
              <a:t>November 13, 2013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3DED84-D1EF-4974-9AE6-3C69ED3298AC}" type="slidenum">
              <a:rPr lang="en-US">
                <a:latin typeface="Times New Roman" panose="02020603050405020304" pitchFamily="18" charset="0"/>
              </a:rPr>
              <a:pPr/>
              <a:t>10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2056673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24C7B5-5F7D-4572-A79B-67E2C6EB6E68}" type="datetime4">
              <a:rPr lang="en-US">
                <a:latin typeface="Times New Roman" panose="02020603050405020304" pitchFamily="18" charset="0"/>
              </a:rPr>
              <a:pPr/>
              <a:t>November 13, 2013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E6F837-9912-4F2F-8459-3DA887203D40}" type="slidenum">
              <a:rPr lang="en-US">
                <a:latin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4256705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5D8FC-C889-4410-8862-C922C3EC1A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10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5D8FC-C889-4410-8862-C922C3EC1A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35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C493E-3F91-4E6D-ADF6-1616857CF416}" type="datetime4">
              <a:rPr lang="en-US">
                <a:latin typeface="Times New Roman" panose="02020603050405020304" pitchFamily="18" charset="0"/>
              </a:rPr>
              <a:pPr/>
              <a:t>November 13, 2013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07EBAE-3F58-405A-B4C4-15E41AA8EE01}" type="slidenum">
              <a:rPr lang="en-US">
                <a:latin typeface="Times New Roman" panose="02020603050405020304" pitchFamily="18" charset="0"/>
              </a:rPr>
              <a:pPr/>
              <a:t>20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293606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B63E-A6A8-4BE5-847E-7E221DE12168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ADA0-E9F1-42BA-A746-6A828666A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55B63E-A6A8-4BE5-847E-7E221DE12168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CDDADA0-E9F1-42BA-A746-6A828666AA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CPU Time</a:t>
            </a:r>
            <a:endParaRPr lang="en-AU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Performance improved by</a:t>
            </a:r>
          </a:p>
          <a:p>
            <a:pPr lvl="1" eaLnBrk="1" hangingPunct="1"/>
            <a:r>
              <a:rPr lang="en-US" dirty="0" smtClean="0"/>
              <a:t>Reducing number of clock cycles</a:t>
            </a:r>
          </a:p>
          <a:p>
            <a:pPr lvl="1" eaLnBrk="1" hangingPunct="1"/>
            <a:r>
              <a:rPr lang="en-US" dirty="0" smtClean="0"/>
              <a:t>Increasing clock rate</a:t>
            </a:r>
          </a:p>
          <a:p>
            <a:pPr lvl="1" eaLnBrk="1" hangingPunct="1"/>
            <a:r>
              <a:rPr lang="en-US" dirty="0" smtClean="0"/>
              <a:t>Trade-offs:</a:t>
            </a:r>
          </a:p>
          <a:p>
            <a:pPr lvl="2"/>
            <a:r>
              <a:rPr lang="en-US" dirty="0" smtClean="0"/>
              <a:t>Designers often trade off clock rate against cycle count</a:t>
            </a:r>
            <a:endParaRPr lang="en-AU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42169" y="1905000"/>
            <a:ext cx="745966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CPU Time = CPU Clock Cycles x Clock Cycle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566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favorite program runs in 10 seconds on computer A, which has a 4 GHz clock. We are trying to help a computer designer build a computer, B, that will run this program in 6 seconds.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designer has determined that a substantial increase in the clock rate is possible, but this increase will affect the rest of the CPU design, causing computer B to require 1.2 times as many clock cycles as computer A for this program.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clock rate should we tell the designer to target?</a:t>
            </a:r>
          </a:p>
        </p:txBody>
      </p:sp>
    </p:spTree>
    <p:extLst>
      <p:ext uri="{BB962C8B-B14F-4D97-AF65-F5344CB8AC3E}">
        <p14:creationId xmlns:p14="http://schemas.microsoft.com/office/powerpoint/2010/main" val="39341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CPU Time Example</a:t>
            </a:r>
            <a:endParaRPr lang="en-AU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Computer A: 4GHz clock, 10s CPU time</a:t>
            </a:r>
          </a:p>
          <a:p>
            <a:pPr eaLnBrk="1" hangingPunct="1"/>
            <a:r>
              <a:rPr lang="en-US" sz="2400" dirty="0" smtClean="0"/>
              <a:t>Designing Computer B</a:t>
            </a:r>
          </a:p>
          <a:p>
            <a:pPr lvl="1" eaLnBrk="1" hangingPunct="1"/>
            <a:r>
              <a:rPr lang="en-US" sz="2000" dirty="0" smtClean="0"/>
              <a:t>Aim for 6s CPU time</a:t>
            </a:r>
          </a:p>
          <a:p>
            <a:pPr lvl="1" eaLnBrk="1" hangingPunct="1"/>
            <a:r>
              <a:rPr lang="en-US" sz="2000" dirty="0" smtClean="0"/>
              <a:t>Can do faster clock, but causes 1.2 × clock cycles</a:t>
            </a:r>
          </a:p>
          <a:p>
            <a:pPr eaLnBrk="1" hangingPunct="1"/>
            <a:r>
              <a:rPr lang="en-US" sz="2400" dirty="0" smtClean="0"/>
              <a:t>How fast must Computer B clock be?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4378" y="3810000"/>
            <a:ext cx="408316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		CPU clock cycles</a:t>
            </a:r>
            <a:endParaRPr lang="en-US" dirty="0"/>
          </a:p>
          <a:p>
            <a:r>
              <a:rPr lang="en-US" dirty="0" smtClean="0"/>
              <a:t>CPU Time = 	</a:t>
            </a:r>
            <a:r>
              <a:rPr lang="en-US" altLang="en-US" dirty="0" smtClean="0"/>
              <a:t>––––––––––––––––</a:t>
            </a:r>
          </a:p>
          <a:p>
            <a:r>
              <a:rPr lang="en-US" dirty="0"/>
              <a:t>	</a:t>
            </a:r>
            <a:r>
              <a:rPr lang="en-US" dirty="0" smtClean="0"/>
              <a:t>	Clock rate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4378" y="4996934"/>
            <a:ext cx="327532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	CPU clock cycles A</a:t>
            </a:r>
            <a:endParaRPr lang="en-US" dirty="0"/>
          </a:p>
          <a:p>
            <a:r>
              <a:rPr lang="en-US" dirty="0" smtClean="0"/>
              <a:t>10s    = 	</a:t>
            </a:r>
            <a:r>
              <a:rPr lang="en-US" altLang="en-US" dirty="0" smtClean="0"/>
              <a:t>––––––––––––––––</a:t>
            </a:r>
          </a:p>
          <a:p>
            <a:r>
              <a:rPr lang="en-US" dirty="0"/>
              <a:t>	</a:t>
            </a:r>
            <a:r>
              <a:rPr lang="en-US" dirty="0" smtClean="0"/>
              <a:t>	4 GHz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4378" y="6292334"/>
            <a:ext cx="35511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CPU clock cycles A = 10 * 4 GHz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4573" y="6308046"/>
            <a:ext cx="25122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Clock rate (B) = 8 GHz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2407" y="3810000"/>
            <a:ext cx="363439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	1.2 * CPU clock cycles A</a:t>
            </a:r>
            <a:endParaRPr lang="en-US" dirty="0"/>
          </a:p>
          <a:p>
            <a:r>
              <a:rPr lang="en-US" dirty="0" smtClean="0"/>
              <a:t>6s    = 	</a:t>
            </a:r>
            <a:r>
              <a:rPr lang="en-US" altLang="en-US" dirty="0" smtClean="0"/>
              <a:t>––––––––––––––––</a:t>
            </a:r>
          </a:p>
          <a:p>
            <a:r>
              <a:rPr lang="en-US" dirty="0"/>
              <a:t>	</a:t>
            </a:r>
            <a:r>
              <a:rPr lang="en-US" dirty="0" smtClean="0"/>
              <a:t>Clock rate (B)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37546" y="4996934"/>
            <a:ext cx="414925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		1.2 * 10 * 4 </a:t>
            </a:r>
            <a:r>
              <a:rPr lang="en-US" dirty="0" err="1" smtClean="0"/>
              <a:t>Ghz</a:t>
            </a:r>
            <a:endParaRPr lang="en-US" dirty="0" smtClean="0"/>
          </a:p>
          <a:p>
            <a:r>
              <a:rPr lang="en-US" dirty="0" smtClean="0"/>
              <a:t>Clock rate(B) =	</a:t>
            </a:r>
            <a:r>
              <a:rPr lang="en-US" altLang="en-US" dirty="0" smtClean="0"/>
              <a:t>––––––––––––––––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	6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880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time also depends on the number of instructions in a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en-US" dirty="0"/>
              <a:t>Clock cycles Per Instruction (CPI) is </a:t>
            </a:r>
            <a:r>
              <a:rPr lang="en-US" altLang="en-US" dirty="0" smtClean="0"/>
              <a:t>an average measurement.</a:t>
            </a:r>
          </a:p>
          <a:p>
            <a:pPr lvl="1"/>
            <a:r>
              <a:rPr lang="en-US" dirty="0" smtClean="0"/>
              <a:t>Different instructions might take a different number of cycles</a:t>
            </a:r>
          </a:p>
          <a:p>
            <a:pPr lvl="1"/>
            <a:r>
              <a:rPr lang="en-US" dirty="0"/>
              <a:t>Determined by CPU hardware</a:t>
            </a:r>
          </a:p>
          <a:p>
            <a:pPr lvl="1"/>
            <a:r>
              <a:rPr lang="en-US" dirty="0" smtClean="0"/>
              <a:t>Affected </a:t>
            </a:r>
            <a:r>
              <a:rPr lang="en-US" dirty="0"/>
              <a:t>by instruction mix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895600"/>
            <a:ext cx="86868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CPU Clock Cycles = Instruction Count x Cycles Per Instruction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614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two implementations of the same instruction set architecture. Computer A has a clock cycle time of 250 </a:t>
            </a:r>
            <a:r>
              <a:rPr lang="en-US" dirty="0" err="1"/>
              <a:t>ps</a:t>
            </a:r>
            <a:r>
              <a:rPr lang="en-US" dirty="0"/>
              <a:t> and a CPI of 2.0 for some program, and computer B has a clock cycle time of 500 </a:t>
            </a:r>
            <a:r>
              <a:rPr lang="en-US" dirty="0" err="1"/>
              <a:t>ps</a:t>
            </a:r>
            <a:r>
              <a:rPr lang="en-US" dirty="0"/>
              <a:t> and a CPI of 1.2 for the same program. </a:t>
            </a:r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computer is faster for this program, and by how much?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Computer A</a:t>
            </a:r>
          </a:p>
          <a:p>
            <a:pPr lvl="1"/>
            <a:r>
              <a:rPr lang="en-US" dirty="0" smtClean="0"/>
              <a:t>clock </a:t>
            </a:r>
            <a:r>
              <a:rPr lang="en-US" dirty="0"/>
              <a:t>cycle time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250 </a:t>
            </a:r>
            <a:r>
              <a:rPr lang="en-US" dirty="0" err="1" smtClean="0"/>
              <a:t>ps</a:t>
            </a:r>
            <a:endParaRPr lang="en-US" dirty="0" smtClean="0"/>
          </a:p>
          <a:p>
            <a:pPr lvl="1"/>
            <a:r>
              <a:rPr lang="en-US" dirty="0" smtClean="0"/>
              <a:t>CPI </a:t>
            </a:r>
            <a:r>
              <a:rPr lang="en-US" dirty="0"/>
              <a:t>of </a:t>
            </a:r>
            <a:r>
              <a:rPr lang="en-US" dirty="0" smtClean="0"/>
              <a:t>2.0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Computer B </a:t>
            </a:r>
          </a:p>
          <a:p>
            <a:pPr lvl="1"/>
            <a:r>
              <a:rPr lang="en-US" dirty="0"/>
              <a:t>clock cycle time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500 </a:t>
            </a:r>
            <a:r>
              <a:rPr lang="en-US" dirty="0" err="1"/>
              <a:t>ps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CPI of 1.2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69" y="3581400"/>
            <a:ext cx="330731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CPU clock cycles of A = I * 2.0</a:t>
            </a:r>
          </a:p>
          <a:p>
            <a:r>
              <a:rPr lang="en-US" dirty="0" smtClean="0"/>
              <a:t>CPU clock cycles of B = I * 1.2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658" y="4410670"/>
            <a:ext cx="675717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CPU Time(A) 	= CPU clock cycles of A * clock cycle time of A</a:t>
            </a:r>
          </a:p>
          <a:p>
            <a:r>
              <a:rPr lang="en-US" dirty="0"/>
              <a:t>	</a:t>
            </a:r>
            <a:r>
              <a:rPr lang="en-US" dirty="0" smtClean="0"/>
              <a:t>	= I * 2.0 * 250 </a:t>
            </a:r>
            <a:r>
              <a:rPr lang="en-US" dirty="0" err="1" smtClean="0"/>
              <a:t>ps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= I * 500 </a:t>
            </a:r>
            <a:r>
              <a:rPr lang="en-US" dirty="0" err="1" smtClean="0"/>
              <a:t>ps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657" y="5552282"/>
            <a:ext cx="675717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CPU Time(B) 	= CPU clock cycles of B * clock cycle time of B</a:t>
            </a:r>
          </a:p>
          <a:p>
            <a:r>
              <a:rPr lang="en-US" dirty="0"/>
              <a:t>	</a:t>
            </a:r>
            <a:r>
              <a:rPr lang="en-US" dirty="0" smtClean="0"/>
              <a:t>	= I * 1.2 * 500 </a:t>
            </a:r>
            <a:r>
              <a:rPr lang="en-US" dirty="0" err="1" smtClean="0"/>
              <a:t>ps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= I * 600 </a:t>
            </a:r>
            <a:r>
              <a:rPr lang="en-US" dirty="0" err="1" smtClean="0"/>
              <a:t>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9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Computer A</a:t>
            </a:r>
          </a:p>
          <a:p>
            <a:pPr lvl="1"/>
            <a:r>
              <a:rPr lang="en-US" dirty="0" smtClean="0"/>
              <a:t>clock </a:t>
            </a:r>
            <a:r>
              <a:rPr lang="en-US" dirty="0"/>
              <a:t>cycle time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250 </a:t>
            </a:r>
            <a:r>
              <a:rPr lang="en-US" dirty="0" err="1" smtClean="0"/>
              <a:t>ps</a:t>
            </a:r>
            <a:endParaRPr lang="en-US" dirty="0" smtClean="0"/>
          </a:p>
          <a:p>
            <a:pPr lvl="1"/>
            <a:r>
              <a:rPr lang="en-US" dirty="0" smtClean="0"/>
              <a:t>CPI </a:t>
            </a:r>
            <a:r>
              <a:rPr lang="en-US" dirty="0"/>
              <a:t>of </a:t>
            </a:r>
            <a:r>
              <a:rPr lang="en-US" dirty="0" smtClean="0"/>
              <a:t>2.0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Computer B </a:t>
            </a:r>
          </a:p>
          <a:p>
            <a:pPr lvl="1"/>
            <a:r>
              <a:rPr lang="en-US" dirty="0"/>
              <a:t>clock cycle time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500 </a:t>
            </a:r>
            <a:r>
              <a:rPr lang="en-US" dirty="0" err="1"/>
              <a:t>ps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CPI of 1.2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69" y="3581400"/>
            <a:ext cx="330731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CPU clock cycles of A = I * 2.0</a:t>
            </a:r>
          </a:p>
          <a:p>
            <a:r>
              <a:rPr lang="en-US" dirty="0" smtClean="0"/>
              <a:t>CPU clock cycles of B = I * 1.2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658" y="4410670"/>
            <a:ext cx="32047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CPU Time(A) 	= I * 500 </a:t>
            </a:r>
            <a:r>
              <a:rPr lang="en-US" dirty="0" err="1" smtClean="0"/>
              <a:t>ps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657" y="4964668"/>
            <a:ext cx="32047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CPU Time(B) 	= I * 600 </a:t>
            </a:r>
            <a:r>
              <a:rPr lang="en-US" dirty="0" err="1" smtClean="0"/>
              <a:t>ps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5518666"/>
            <a:ext cx="8915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dirty="0" smtClean="0"/>
              <a:t>Performance(A) </a:t>
            </a:r>
            <a:r>
              <a:rPr lang="en-US" altLang="en-US" dirty="0"/>
              <a:t>		Execution </a:t>
            </a:r>
            <a:r>
              <a:rPr lang="en-US" altLang="en-US" dirty="0" smtClean="0"/>
              <a:t>Time(B) </a:t>
            </a:r>
            <a:r>
              <a:rPr lang="en-US" altLang="en-US" dirty="0"/>
              <a:t>	</a:t>
            </a:r>
            <a:r>
              <a:rPr lang="en-US" altLang="en-US" dirty="0" smtClean="0"/>
              <a:t>I*600 </a:t>
            </a:r>
            <a:r>
              <a:rPr lang="en-US" altLang="en-US" dirty="0" err="1" smtClean="0"/>
              <a:t>ps</a:t>
            </a:r>
            <a:endParaRPr lang="en-US" altLang="en-US" dirty="0"/>
          </a:p>
          <a:p>
            <a:r>
              <a:rPr lang="en-US" altLang="en-US" dirty="0" smtClean="0"/>
              <a:t>––––––––––––––     </a:t>
            </a:r>
            <a:r>
              <a:rPr lang="en-US" altLang="en-US" dirty="0"/>
              <a:t>=  	</a:t>
            </a:r>
            <a:r>
              <a:rPr lang="en-US" altLang="en-US" dirty="0" smtClean="0"/>
              <a:t>––––––––––––––––    =	––––––––– 	=  </a:t>
            </a:r>
            <a:r>
              <a:rPr lang="en-US" altLang="en-US" i="1" dirty="0" smtClean="0"/>
              <a:t>1.2</a:t>
            </a:r>
          </a:p>
          <a:p>
            <a:r>
              <a:rPr lang="en-US" altLang="en-US" dirty="0" smtClean="0"/>
              <a:t>Performance(B) </a:t>
            </a:r>
            <a:r>
              <a:rPr lang="en-US" altLang="en-US" dirty="0"/>
              <a:t>		Execution </a:t>
            </a:r>
            <a:r>
              <a:rPr lang="en-US" altLang="en-US" dirty="0" smtClean="0"/>
              <a:t>Time(A)	I * 500 </a:t>
            </a:r>
            <a:r>
              <a:rPr lang="en-US" altLang="en-US" dirty="0" err="1" smtClean="0"/>
              <a:t>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9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Performance Equation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8700" y="1676400"/>
            <a:ext cx="7086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CPU Time = Instruction Count x CPI x Clock Cycle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295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Performance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15987" y="2609850"/>
            <a:ext cx="7694613" cy="3867150"/>
            <a:chOff x="915987" y="2609850"/>
            <a:chExt cx="7694613" cy="3867150"/>
          </a:xfrm>
        </p:grpSpPr>
        <p:sp>
          <p:nvSpPr>
            <p:cNvPr id="15" name="Rectangle 8"/>
            <p:cNvSpPr txBox="1">
              <a:spLocks noChangeArrowheads="1"/>
            </p:cNvSpPr>
            <p:nvPr/>
          </p:nvSpPr>
          <p:spPr>
            <a:xfrm>
              <a:off x="1109662" y="2609850"/>
              <a:ext cx="7500938" cy="3867150"/>
            </a:xfrm>
            <a:prstGeom prst="rect">
              <a:avLst/>
            </a:prstGeom>
            <a:noFill/>
          </p:spPr>
          <p:txBody>
            <a:bodyPr vert="horz" lIns="90488" tIns="44450" rIns="90488" bIns="44450" rtlCol="0">
              <a:normAutofit/>
            </a:bodyPr>
            <a:lstStyle>
              <a:lvl1pPr marL="18288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88720" indent="-13716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5448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Wingdings" panose="05000000000000000000" pitchFamily="2" charset="2"/>
                <a:buNone/>
                <a:tabLst>
                  <a:tab pos="1828800" algn="l"/>
                  <a:tab pos="3657600" algn="l"/>
                  <a:tab pos="5029200" algn="l"/>
                </a:tabLst>
              </a:pPr>
              <a:r>
                <a:rPr lang="en-US" altLang="en-US" dirty="0" smtClean="0"/>
                <a:t>	</a:t>
              </a:r>
              <a:r>
                <a:rPr lang="en-US" altLang="en-US" sz="2200" dirty="0" smtClean="0"/>
                <a:t>	   </a:t>
              </a:r>
              <a:r>
                <a:rPr lang="en-US" altLang="en-US" sz="2200" dirty="0" err="1" smtClean="0"/>
                <a:t>Instr</a:t>
              </a:r>
              <a:r>
                <a:rPr lang="en-US" altLang="en-US" sz="2200" dirty="0" smtClean="0"/>
                <a:t> Count   CPI	 Clock Rate</a:t>
              </a:r>
            </a:p>
            <a:p>
              <a:pPr marL="285750" indent="-285750">
                <a:buFont typeface="Wingdings" panose="05000000000000000000" pitchFamily="2" charset="2"/>
                <a:buNone/>
                <a:tabLst>
                  <a:tab pos="1828800" algn="l"/>
                  <a:tab pos="3657600" algn="l"/>
                  <a:tab pos="5029200" algn="l"/>
                </a:tabLst>
              </a:pPr>
              <a:r>
                <a:rPr lang="en-US" altLang="en-US" sz="2200" dirty="0" smtClean="0"/>
                <a:t>		        (IC)		    (CR)</a:t>
              </a:r>
            </a:p>
            <a:p>
              <a:pPr marL="285750" indent="-285750">
                <a:spcBef>
                  <a:spcPct val="50000"/>
                </a:spcBef>
                <a:buFont typeface="Wingdings" panose="05000000000000000000" pitchFamily="2" charset="2"/>
                <a:buNone/>
                <a:tabLst>
                  <a:tab pos="1828800" algn="l"/>
                  <a:tab pos="3657600" algn="l"/>
                  <a:tab pos="5029200" algn="l"/>
                </a:tabLst>
              </a:pPr>
              <a:r>
                <a:rPr lang="en-US" altLang="en-US" sz="2200" dirty="0" smtClean="0"/>
                <a:t>Program	         X</a:t>
              </a:r>
            </a:p>
            <a:p>
              <a:pPr marL="285750" indent="-285750">
                <a:spcBef>
                  <a:spcPct val="50000"/>
                </a:spcBef>
                <a:buFont typeface="Wingdings" panose="05000000000000000000" pitchFamily="2" charset="2"/>
                <a:buNone/>
                <a:tabLst>
                  <a:tab pos="1828800" algn="l"/>
                  <a:tab pos="3657600" algn="l"/>
                  <a:tab pos="5029200" algn="l"/>
                </a:tabLst>
              </a:pPr>
              <a:r>
                <a:rPr lang="en-US" altLang="en-US" sz="2200" dirty="0" smtClean="0"/>
                <a:t>Compiler	         X</a:t>
              </a:r>
            </a:p>
            <a:p>
              <a:pPr marL="285750" indent="-285750">
                <a:spcBef>
                  <a:spcPct val="50000"/>
                </a:spcBef>
                <a:buFont typeface="Wingdings" panose="05000000000000000000" pitchFamily="2" charset="2"/>
                <a:buNone/>
                <a:tabLst>
                  <a:tab pos="1828800" algn="l"/>
                  <a:tab pos="3657600" algn="l"/>
                  <a:tab pos="5029200" algn="l"/>
                </a:tabLst>
              </a:pPr>
              <a:r>
                <a:rPr lang="en-US" altLang="en-US" sz="2200" dirty="0" smtClean="0"/>
                <a:t>ISA	         X	    X	     X</a:t>
              </a:r>
            </a:p>
            <a:p>
              <a:pPr marL="285750" indent="-285750">
                <a:spcBef>
                  <a:spcPct val="50000"/>
                </a:spcBef>
                <a:buFont typeface="Wingdings" panose="05000000000000000000" pitchFamily="2" charset="2"/>
                <a:buNone/>
                <a:tabLst>
                  <a:tab pos="1828800" algn="l"/>
                  <a:tab pos="3657600" algn="l"/>
                  <a:tab pos="5029200" algn="l"/>
                </a:tabLst>
              </a:pPr>
              <a:r>
                <a:rPr lang="en-US" altLang="en-US" sz="2200" dirty="0" smtClean="0"/>
                <a:t>Organization	         	    X	     X	</a:t>
              </a:r>
            </a:p>
            <a:p>
              <a:pPr marL="285750" indent="-285750">
                <a:spcBef>
                  <a:spcPct val="50000"/>
                </a:spcBef>
                <a:buFont typeface="Wingdings" panose="05000000000000000000" pitchFamily="2" charset="2"/>
                <a:buNone/>
                <a:tabLst>
                  <a:tab pos="1828800" algn="l"/>
                  <a:tab pos="3657600" algn="l"/>
                  <a:tab pos="5029200" algn="l"/>
                </a:tabLst>
              </a:pPr>
              <a:r>
                <a:rPr lang="en-US" altLang="en-US" sz="800" dirty="0" smtClean="0"/>
                <a:t>	</a:t>
              </a:r>
            </a:p>
            <a:p>
              <a:pPr marL="285750" indent="-285750">
                <a:spcBef>
                  <a:spcPct val="50000"/>
                </a:spcBef>
                <a:buFont typeface="Wingdings" panose="05000000000000000000" pitchFamily="2" charset="2"/>
                <a:buNone/>
                <a:tabLst>
                  <a:tab pos="1828800" algn="l"/>
                  <a:tab pos="3657600" algn="l"/>
                  <a:tab pos="5029200" algn="l"/>
                </a:tabLst>
              </a:pPr>
              <a:r>
                <a:rPr lang="en-US" altLang="en-US" sz="2200" dirty="0" smtClean="0"/>
                <a:t>Technology		    X	     X</a:t>
              </a: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H="1" flipV="1">
              <a:off x="2992437" y="2671763"/>
              <a:ext cx="20638" cy="3635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4818062" y="2651125"/>
              <a:ext cx="0" cy="3678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5765800" y="2651125"/>
              <a:ext cx="0" cy="3660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H="1">
              <a:off x="7927975" y="2735263"/>
              <a:ext cx="22225" cy="3576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027112" y="4106863"/>
              <a:ext cx="68945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969962" y="4579938"/>
              <a:ext cx="69516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915987" y="5105400"/>
              <a:ext cx="70056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944562" y="5715000"/>
              <a:ext cx="69770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915987" y="6326188"/>
              <a:ext cx="70056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1055687" y="3600450"/>
              <a:ext cx="68945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28700" y="1676400"/>
            <a:ext cx="7086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CPU Time = Instruction Count x CPI x Clock Cycle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68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Performance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CPU Time </a:t>
            </a:r>
          </a:p>
          <a:p>
            <a:pPr lvl="1"/>
            <a:r>
              <a:rPr lang="en-US" dirty="0" smtClean="0"/>
              <a:t>measure the time it takes to run the program</a:t>
            </a:r>
          </a:p>
          <a:p>
            <a:r>
              <a:rPr lang="en-US" dirty="0" smtClean="0"/>
              <a:t>Clock Cycle</a:t>
            </a:r>
          </a:p>
          <a:p>
            <a:pPr lvl="1"/>
            <a:r>
              <a:rPr lang="en-US" dirty="0" smtClean="0"/>
              <a:t>usually published as part of the computer’s documentation</a:t>
            </a:r>
          </a:p>
          <a:p>
            <a:r>
              <a:rPr lang="en-US" dirty="0" smtClean="0"/>
              <a:t>Instruction Count</a:t>
            </a:r>
          </a:p>
          <a:p>
            <a:pPr lvl="1"/>
            <a:r>
              <a:rPr lang="en-US" dirty="0" smtClean="0"/>
              <a:t>software tools that profile execution</a:t>
            </a:r>
          </a:p>
          <a:p>
            <a:pPr lvl="1"/>
            <a:r>
              <a:rPr lang="en-US" dirty="0" smtClean="0"/>
              <a:t>hardware counters</a:t>
            </a:r>
          </a:p>
          <a:p>
            <a:r>
              <a:rPr lang="en-US" dirty="0" smtClean="0"/>
              <a:t>CPI</a:t>
            </a:r>
          </a:p>
          <a:p>
            <a:pPr lvl="1"/>
            <a:r>
              <a:rPr lang="en-US" dirty="0" smtClean="0"/>
              <a:t>average number of clock cycles</a:t>
            </a:r>
          </a:p>
          <a:p>
            <a:pPr lvl="1"/>
            <a:r>
              <a:rPr lang="en-US" dirty="0" smtClean="0"/>
              <a:t>affected by the instruction mix: the frequency of occurrence for instruction types and the clock cycles for instruction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8700" y="1676400"/>
            <a:ext cx="7086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CPU Time = Instruction Count x CPI x Clock Cycle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294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performance of a system depends on:</a:t>
            </a:r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programming language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hardware elements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Assessing performance can be challenging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79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CPI in More Detail</a:t>
            </a:r>
            <a:endParaRPr lang="en-AU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P</a:t>
            </a:r>
            <a:r>
              <a:rPr lang="en-US" baseline="-25000" dirty="0" smtClean="0"/>
              <a:t>i</a:t>
            </a:r>
            <a:r>
              <a:rPr lang="en-US" dirty="0" smtClean="0"/>
              <a:t> is the probability of instruction type </a:t>
            </a:r>
            <a:r>
              <a:rPr lang="en-US" i="1" dirty="0" err="1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CPI</a:t>
            </a:r>
            <a:r>
              <a:rPr lang="en-US" baseline="-25000" dirty="0" err="1" smtClean="0"/>
              <a:t>i</a:t>
            </a:r>
            <a:r>
              <a:rPr lang="en-US" dirty="0" smtClean="0"/>
              <a:t> is the cycles taken by an instruction of type </a:t>
            </a:r>
            <a:r>
              <a:rPr lang="en-US" i="1" dirty="0" err="1" smtClean="0"/>
              <a:t>i</a:t>
            </a:r>
            <a:r>
              <a:rPr lang="en-US" dirty="0" smtClean="0"/>
              <a:t>, then</a:t>
            </a:r>
            <a:endParaRPr lang="en-AU" dirty="0" smtClean="0"/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235789"/>
              </p:ext>
            </p:extLst>
          </p:nvPr>
        </p:nvGraphicFramePr>
        <p:xfrm>
          <a:off x="2971800" y="3276600"/>
          <a:ext cx="27098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4" imgW="1231560" imgH="431640" progId="Equation.3">
                  <p:embed/>
                </p:oleObj>
              </mc:Choice>
              <mc:Fallback>
                <p:oleObj name="Equation" r:id="rId4" imgW="1231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76600"/>
                        <a:ext cx="2709863" cy="949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785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CPI Example</a:t>
            </a:r>
            <a:endParaRPr lang="en-AU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Alternative compiled code sequences using instructions in classes A, B, C</a:t>
            </a:r>
            <a:endParaRPr lang="en-AU" sz="2800" dirty="0" smtClean="0"/>
          </a:p>
        </p:txBody>
      </p:sp>
      <p:graphicFrame>
        <p:nvGraphicFramePr>
          <p:cNvPr id="321576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598839"/>
              </p:ext>
            </p:extLst>
          </p:nvPr>
        </p:nvGraphicFramePr>
        <p:xfrm>
          <a:off x="1127125" y="2674937"/>
          <a:ext cx="6600825" cy="1592263"/>
        </p:xfrm>
        <a:graphic>
          <a:graphicData uri="http://schemas.openxmlformats.org/drawingml/2006/table">
            <a:tbl>
              <a:tblPr/>
              <a:tblGrid>
                <a:gridCol w="2520950"/>
                <a:gridCol w="1368425"/>
                <a:gridCol w="1368425"/>
                <a:gridCol w="1343025"/>
              </a:tblGrid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CPI for class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 in sequence 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IC in sequence 2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A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00" name="Rectangle 31"/>
          <p:cNvSpPr>
            <a:spLocks noChangeArrowheads="1"/>
          </p:cNvSpPr>
          <p:nvPr/>
        </p:nvSpPr>
        <p:spPr bwMode="auto">
          <a:xfrm>
            <a:off x="539750" y="4540250"/>
            <a:ext cx="3887788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800" dirty="0"/>
              <a:t>Sequence 1: IC = 5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 dirty="0"/>
              <a:t>Clock Cycles</a:t>
            </a:r>
            <a:br>
              <a:rPr lang="en-US" sz="2400" dirty="0"/>
            </a:br>
            <a:r>
              <a:rPr lang="en-US" sz="2400" dirty="0"/>
              <a:t>= 2×1 + 1×2 + 2×3</a:t>
            </a:r>
            <a:br>
              <a:rPr lang="en-US" sz="2400" dirty="0"/>
            </a:br>
            <a:r>
              <a:rPr lang="en-US" sz="2400" dirty="0"/>
              <a:t>= 10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 dirty="0"/>
              <a:t>Avg. CPI = 10/5 = 2.0</a:t>
            </a:r>
          </a:p>
        </p:txBody>
      </p:sp>
      <p:sp>
        <p:nvSpPr>
          <p:cNvPr id="32801" name="Rectangle 32"/>
          <p:cNvSpPr>
            <a:spLocks noChangeArrowheads="1"/>
          </p:cNvSpPr>
          <p:nvPr/>
        </p:nvSpPr>
        <p:spPr bwMode="auto">
          <a:xfrm>
            <a:off x="4787900" y="4540250"/>
            <a:ext cx="3887788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800"/>
              <a:t>Sequence 2: IC = 6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/>
              <a:t>Clock Cycles</a:t>
            </a:r>
            <a:br>
              <a:rPr lang="en-US" sz="2400"/>
            </a:br>
            <a:r>
              <a:rPr lang="en-US" sz="2400"/>
              <a:t>= 4×1 + 1×2 + 1×3</a:t>
            </a:r>
            <a:br>
              <a:rPr lang="en-US" sz="2400"/>
            </a:br>
            <a:r>
              <a:rPr lang="en-US" sz="2400"/>
              <a:t>= 9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/>
              <a:t>Avg. CPI = 9/6 = 1.5</a:t>
            </a:r>
          </a:p>
        </p:txBody>
      </p:sp>
    </p:spTree>
    <p:extLst>
      <p:ext uri="{BB962C8B-B14F-4D97-AF65-F5344CB8AC3E}">
        <p14:creationId xmlns:p14="http://schemas.microsoft.com/office/powerpoint/2010/main" val="364870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0" grpId="0"/>
      <p:bldP spid="3280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CPU Performance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the standard mix of instruction types in MIPS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Average CPI = 1.6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769438"/>
              </p:ext>
            </p:extLst>
          </p:nvPr>
        </p:nvGraphicFramePr>
        <p:xfrm>
          <a:off x="457200" y="2336800"/>
          <a:ext cx="8077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MIPS CPI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A/L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5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CPU Performance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added a new instruction type.  A/L-</a:t>
            </a:r>
            <a:r>
              <a:rPr lang="en-US" dirty="0" err="1" smtClean="0"/>
              <a:t>mem</a:t>
            </a:r>
            <a:r>
              <a:rPr lang="en-US" dirty="0" smtClean="0"/>
              <a:t> instructions can have one memory operand (eliminates the </a:t>
            </a:r>
            <a:r>
              <a:rPr lang="en-US" dirty="0" err="1" smtClean="0"/>
              <a:t>load+A</a:t>
            </a:r>
            <a:r>
              <a:rPr lang="en-US" dirty="0" smtClean="0"/>
              <a:t>/L operation combo).</a:t>
            </a:r>
            <a:endParaRPr lang="en-US" dirty="0"/>
          </a:p>
          <a:p>
            <a:r>
              <a:rPr lang="en-US" dirty="0" smtClean="0"/>
              <a:t>We call the new instruction mix MIPS-E</a:t>
            </a:r>
          </a:p>
          <a:p>
            <a:r>
              <a:rPr lang="en-US" dirty="0" smtClean="0"/>
              <a:t>A/L-</a:t>
            </a:r>
            <a:r>
              <a:rPr lang="en-US" dirty="0" err="1" smtClean="0"/>
              <a:t>mem</a:t>
            </a:r>
            <a:r>
              <a:rPr lang="en-US" dirty="0" smtClean="0"/>
              <a:t> operations take 2 clock cycles</a:t>
            </a:r>
          </a:p>
          <a:p>
            <a:r>
              <a:rPr lang="en-US" dirty="0" smtClean="0"/>
              <a:t>A/L-</a:t>
            </a:r>
            <a:r>
              <a:rPr lang="en-US" dirty="0" err="1" smtClean="0"/>
              <a:t>mem</a:t>
            </a:r>
            <a:r>
              <a:rPr lang="en-US" dirty="0" smtClean="0"/>
              <a:t> replace half of load operations and a corresponding number of A/L operations</a:t>
            </a:r>
          </a:p>
          <a:p>
            <a:endParaRPr lang="en-US" dirty="0"/>
          </a:p>
          <a:p>
            <a:r>
              <a:rPr lang="en-US" dirty="0" smtClean="0"/>
              <a:t>If the clock cycle period for a MIPS-E processor is 1.25 times that of a MIPS processor, which is faster?</a:t>
            </a:r>
          </a:p>
        </p:txBody>
      </p:sp>
    </p:spTree>
    <p:extLst>
      <p:ext uri="{BB962C8B-B14F-4D97-AF65-F5344CB8AC3E}">
        <p14:creationId xmlns:p14="http://schemas.microsoft.com/office/powerpoint/2010/main" val="268840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IC, CPI, and CC of MIPS-E</a:t>
            </a:r>
          </a:p>
          <a:p>
            <a:endParaRPr lang="en-US" dirty="0"/>
          </a:p>
          <a:p>
            <a:r>
              <a:rPr lang="en-US" dirty="0" smtClean="0"/>
              <a:t>MIPS-E IC:</a:t>
            </a:r>
          </a:p>
          <a:p>
            <a:pPr lvl="1"/>
            <a:r>
              <a:rPr lang="en-US" altLang="en-US" dirty="0" smtClean="0"/>
              <a:t>IC</a:t>
            </a:r>
            <a:r>
              <a:rPr lang="en-US" altLang="en-US" baseline="-25000" dirty="0" smtClean="0"/>
              <a:t>MIPS-E</a:t>
            </a:r>
            <a:r>
              <a:rPr lang="en-US" altLang="en-US" dirty="0" smtClean="0"/>
              <a:t> </a:t>
            </a:r>
            <a:r>
              <a:rPr lang="en-US" altLang="en-US" dirty="0"/>
              <a:t>	= IC</a:t>
            </a:r>
            <a:r>
              <a:rPr lang="en-US" altLang="en-US" baseline="-25000" dirty="0"/>
              <a:t>MIPS</a:t>
            </a:r>
            <a:r>
              <a:rPr lang="en-US" altLang="en-US" dirty="0"/>
              <a:t> – </a:t>
            </a:r>
            <a:r>
              <a:rPr lang="en-US" altLang="en-US" dirty="0" err="1"/>
              <a:t>instrs</a:t>
            </a:r>
            <a:r>
              <a:rPr lang="en-US" altLang="en-US" dirty="0"/>
              <a:t> replaced + </a:t>
            </a:r>
            <a:r>
              <a:rPr lang="en-US" altLang="en-US" dirty="0" err="1"/>
              <a:t>instrs</a:t>
            </a:r>
            <a:r>
              <a:rPr lang="en-US" altLang="en-US" dirty="0"/>
              <a:t> added </a:t>
            </a:r>
            <a:br>
              <a:rPr lang="en-US" altLang="en-US" dirty="0"/>
            </a:br>
            <a:r>
              <a:rPr lang="en-US" altLang="en-US" dirty="0"/>
              <a:t>		= IC</a:t>
            </a:r>
            <a:r>
              <a:rPr lang="en-US" altLang="en-US" baseline="-25000" dirty="0"/>
              <a:t>MIPS </a:t>
            </a:r>
            <a:r>
              <a:rPr lang="en-US" altLang="en-US" dirty="0"/>
              <a:t>+ (-(0.5 X 30% X 2)+0.5 X 30%) X IC</a:t>
            </a:r>
            <a:r>
              <a:rPr lang="en-US" altLang="en-US" baseline="-25000" dirty="0"/>
              <a:t>MIPS</a:t>
            </a:r>
            <a:br>
              <a:rPr lang="en-US" altLang="en-US" baseline="-25000" dirty="0"/>
            </a:br>
            <a:r>
              <a:rPr lang="en-US" altLang="en-US" baseline="-25000" dirty="0"/>
              <a:t>	 	</a:t>
            </a:r>
            <a:r>
              <a:rPr lang="en-US" altLang="en-US" dirty="0"/>
              <a:t>= IC</a:t>
            </a:r>
            <a:r>
              <a:rPr lang="en-US" altLang="en-US" baseline="-25000" dirty="0"/>
              <a:t>MIPS </a:t>
            </a:r>
            <a:r>
              <a:rPr lang="en-US" altLang="en-US" dirty="0"/>
              <a:t>– 0.15 X IC</a:t>
            </a:r>
            <a:r>
              <a:rPr lang="en-US" altLang="en-US" baseline="-25000" dirty="0"/>
              <a:t>MIPS </a:t>
            </a:r>
            <a:r>
              <a:rPr lang="en-US" altLang="en-US" baseline="-25000" dirty="0" smtClean="0"/>
              <a:t/>
            </a:r>
            <a:br>
              <a:rPr lang="en-US" altLang="en-US" baseline="-25000" dirty="0" smtClean="0"/>
            </a:br>
            <a:r>
              <a:rPr lang="en-US" altLang="en-US" baseline="-25000" dirty="0" smtClean="0"/>
              <a:t> 		</a:t>
            </a:r>
            <a:r>
              <a:rPr lang="en-US" altLang="en-US" dirty="0" smtClean="0"/>
              <a:t>= </a:t>
            </a:r>
            <a:r>
              <a:rPr lang="en-US" altLang="en-US" dirty="0"/>
              <a:t>0.85 X IC</a:t>
            </a:r>
            <a:r>
              <a:rPr lang="en-US" altLang="en-US" baseline="-25000" dirty="0"/>
              <a:t>MIPS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IC, CPI, and CC of MIPS-E</a:t>
            </a:r>
          </a:p>
          <a:p>
            <a:endParaRPr lang="en-US" dirty="0"/>
          </a:p>
          <a:p>
            <a:r>
              <a:rPr lang="en-US" dirty="0" smtClean="0"/>
              <a:t>MIPS-E IC: 		</a:t>
            </a:r>
            <a:r>
              <a:rPr lang="en-US" altLang="en-US" dirty="0" smtClean="0"/>
              <a:t>0.85 </a:t>
            </a:r>
            <a:r>
              <a:rPr lang="en-US" altLang="en-US" dirty="0"/>
              <a:t>X IC</a:t>
            </a:r>
            <a:r>
              <a:rPr lang="en-US" altLang="en-US" baseline="-25000" dirty="0"/>
              <a:t>MIPS</a:t>
            </a:r>
          </a:p>
          <a:p>
            <a:r>
              <a:rPr lang="en-US" dirty="0" smtClean="0"/>
              <a:t>MIPS-E CPI: 	</a:t>
            </a:r>
            <a:r>
              <a:rPr lang="en-US" dirty="0" smtClean="0"/>
              <a:t>1.4 / .85 = 1.7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092642"/>
              </p:ext>
            </p:extLst>
          </p:nvPr>
        </p:nvGraphicFramePr>
        <p:xfrm>
          <a:off x="460022" y="3505200"/>
          <a:ext cx="8077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MIPS CPI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.3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A/L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25%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.25</a:t>
                      </a:r>
                      <a:endParaRPr lang="en-US" b="1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A/L-</a:t>
                      </a:r>
                      <a:r>
                        <a:rPr lang="en-US" dirty="0" err="1" smtClean="0"/>
                        <a:t>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15%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.3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3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IC, CPI, and CC of MIPS-E</a:t>
            </a:r>
          </a:p>
          <a:p>
            <a:endParaRPr lang="en-US" dirty="0"/>
          </a:p>
          <a:p>
            <a:r>
              <a:rPr lang="en-US" dirty="0" smtClean="0"/>
              <a:t>MIPS-E IC: 		</a:t>
            </a:r>
            <a:r>
              <a:rPr lang="en-US" altLang="en-US" dirty="0" smtClean="0"/>
              <a:t>0.85 </a:t>
            </a:r>
            <a:r>
              <a:rPr lang="en-US" altLang="en-US" dirty="0"/>
              <a:t>X IC</a:t>
            </a:r>
            <a:r>
              <a:rPr lang="en-US" altLang="en-US" baseline="-25000" dirty="0"/>
              <a:t>MIPS</a:t>
            </a:r>
          </a:p>
          <a:p>
            <a:r>
              <a:rPr lang="en-US" dirty="0" smtClean="0"/>
              <a:t>MIPS-E CPI: 	1.7</a:t>
            </a:r>
          </a:p>
          <a:p>
            <a:r>
              <a:rPr lang="en-US" dirty="0" smtClean="0"/>
              <a:t>MIPS-E CC: 	1.25 X </a:t>
            </a:r>
            <a:r>
              <a:rPr lang="en-US" altLang="en-US" dirty="0" smtClean="0"/>
              <a:t>CC</a:t>
            </a:r>
            <a:r>
              <a:rPr lang="en-US" altLang="en-US" baseline="-25000" dirty="0" smtClean="0"/>
              <a:t>MIPS</a:t>
            </a: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3331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IC, CPI, and CC of MIPS-E</a:t>
            </a:r>
          </a:p>
          <a:p>
            <a:endParaRPr lang="en-US" dirty="0"/>
          </a:p>
          <a:p>
            <a:r>
              <a:rPr lang="en-US" dirty="0" smtClean="0"/>
              <a:t>MIPS-E IC: 		</a:t>
            </a:r>
            <a:r>
              <a:rPr lang="en-US" altLang="en-US" dirty="0" smtClean="0"/>
              <a:t>0.85 </a:t>
            </a:r>
            <a:r>
              <a:rPr lang="en-US" altLang="en-US" dirty="0"/>
              <a:t>X IC</a:t>
            </a:r>
            <a:r>
              <a:rPr lang="en-US" altLang="en-US" baseline="-25000" dirty="0"/>
              <a:t>MIPS</a:t>
            </a:r>
          </a:p>
          <a:p>
            <a:r>
              <a:rPr lang="en-US" dirty="0" smtClean="0"/>
              <a:t>MIPS-E CPI: 	1.7</a:t>
            </a:r>
          </a:p>
          <a:p>
            <a:r>
              <a:rPr lang="en-US" dirty="0" smtClean="0"/>
              <a:t>MIPS-E CC: 	1.25 X </a:t>
            </a:r>
            <a:r>
              <a:rPr lang="en-US" altLang="en-US" dirty="0" smtClean="0"/>
              <a:t>CC</a:t>
            </a:r>
            <a:r>
              <a:rPr lang="en-US" altLang="en-US" baseline="-25000" dirty="0" smtClean="0"/>
              <a:t>MIPS</a:t>
            </a:r>
          </a:p>
          <a:p>
            <a:endParaRPr lang="en-US" altLang="en-US" baseline="-25000" dirty="0"/>
          </a:p>
          <a:p>
            <a:r>
              <a:rPr lang="en-US" dirty="0" smtClean="0"/>
              <a:t>CPU Time(MIPS) 	  = 1.6 X </a:t>
            </a:r>
            <a:r>
              <a:rPr lang="en-US" altLang="en-US" dirty="0" smtClean="0"/>
              <a:t>IC</a:t>
            </a:r>
            <a:r>
              <a:rPr lang="en-US" altLang="en-US" baseline="-25000" dirty="0" smtClean="0"/>
              <a:t>MIPS </a:t>
            </a:r>
            <a:r>
              <a:rPr lang="en-US" dirty="0" smtClean="0"/>
              <a:t> X </a:t>
            </a:r>
            <a:r>
              <a:rPr lang="en-US" altLang="en-US" dirty="0" smtClean="0"/>
              <a:t>CC</a:t>
            </a:r>
            <a:r>
              <a:rPr lang="en-US" altLang="en-US" baseline="-25000" dirty="0" smtClean="0"/>
              <a:t>MIPS</a:t>
            </a:r>
          </a:p>
          <a:p>
            <a:r>
              <a:rPr lang="en-US" dirty="0"/>
              <a:t>CPU </a:t>
            </a:r>
            <a:r>
              <a:rPr lang="en-US" dirty="0" smtClean="0"/>
              <a:t>Time(MIPS-E) = 1.7 </a:t>
            </a:r>
            <a:r>
              <a:rPr lang="en-US" dirty="0"/>
              <a:t>X </a:t>
            </a:r>
            <a:r>
              <a:rPr lang="en-US" dirty="0" smtClean="0"/>
              <a:t>.85 X </a:t>
            </a:r>
            <a:r>
              <a:rPr lang="en-US" altLang="en-US" dirty="0" smtClean="0"/>
              <a:t>IC</a:t>
            </a:r>
            <a:r>
              <a:rPr lang="en-US" altLang="en-US" baseline="-25000" dirty="0" smtClean="0"/>
              <a:t>MIPS 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en-US" dirty="0" smtClean="0"/>
              <a:t>1.25 X </a:t>
            </a:r>
            <a:r>
              <a:rPr lang="en-US" altLang="en-US" dirty="0" smtClean="0"/>
              <a:t>CC</a:t>
            </a:r>
            <a:r>
              <a:rPr lang="en-US" altLang="en-US" baseline="-25000" dirty="0" smtClean="0"/>
              <a:t>MIPS</a:t>
            </a:r>
          </a:p>
          <a:p>
            <a:pPr marL="0" indent="0">
              <a:buNone/>
            </a:pPr>
            <a:r>
              <a:rPr lang="en-US" dirty="0" smtClean="0"/>
              <a:t>			  = 1.8 </a:t>
            </a:r>
            <a:r>
              <a:rPr lang="en-US" dirty="0"/>
              <a:t>X </a:t>
            </a:r>
            <a:r>
              <a:rPr lang="en-US" altLang="en-US" dirty="0"/>
              <a:t>IC</a:t>
            </a:r>
            <a:r>
              <a:rPr lang="en-US" altLang="en-US" baseline="-25000" dirty="0"/>
              <a:t>MIPS </a:t>
            </a:r>
            <a:r>
              <a:rPr lang="en-US" dirty="0"/>
              <a:t> X </a:t>
            </a:r>
            <a:r>
              <a:rPr lang="en-US" altLang="en-US" dirty="0"/>
              <a:t>CC</a:t>
            </a:r>
            <a:r>
              <a:rPr lang="en-US" altLang="en-US" baseline="-25000" dirty="0"/>
              <a:t>MIPS</a:t>
            </a:r>
          </a:p>
          <a:p>
            <a:endParaRPr lang="en-US" altLang="en-US" baseline="-25000" dirty="0"/>
          </a:p>
          <a:p>
            <a:pPr marL="0" indent="0">
              <a:buNone/>
            </a:pP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49460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IC, CPI, and CC of MIPS-E</a:t>
            </a:r>
          </a:p>
          <a:p>
            <a:endParaRPr lang="en-US" dirty="0"/>
          </a:p>
          <a:p>
            <a:r>
              <a:rPr lang="en-US" dirty="0" smtClean="0"/>
              <a:t>MIPS-E IC: 		</a:t>
            </a:r>
            <a:r>
              <a:rPr lang="en-US" altLang="en-US" dirty="0" smtClean="0"/>
              <a:t>0.85 </a:t>
            </a:r>
            <a:r>
              <a:rPr lang="en-US" altLang="en-US" dirty="0"/>
              <a:t>X IC</a:t>
            </a:r>
            <a:r>
              <a:rPr lang="en-US" altLang="en-US" baseline="-25000" dirty="0"/>
              <a:t>MIPS</a:t>
            </a:r>
          </a:p>
          <a:p>
            <a:r>
              <a:rPr lang="en-US" dirty="0" smtClean="0"/>
              <a:t>MIPS-E CPI: 	1.7</a:t>
            </a:r>
          </a:p>
          <a:p>
            <a:r>
              <a:rPr lang="en-US" dirty="0" smtClean="0"/>
              <a:t>MIPS-E CC: 	1.25 X </a:t>
            </a:r>
            <a:r>
              <a:rPr lang="en-US" altLang="en-US" dirty="0" smtClean="0"/>
              <a:t>CC</a:t>
            </a:r>
            <a:r>
              <a:rPr lang="en-US" altLang="en-US" baseline="-25000" dirty="0" smtClean="0"/>
              <a:t>MIPS</a:t>
            </a:r>
          </a:p>
          <a:p>
            <a:endParaRPr lang="en-US" altLang="en-US" baseline="-25000" dirty="0"/>
          </a:p>
          <a:p>
            <a:r>
              <a:rPr lang="en-US" dirty="0" smtClean="0"/>
              <a:t>CPU Time(MIPS) 	  = 1.6 X </a:t>
            </a:r>
            <a:r>
              <a:rPr lang="en-US" altLang="en-US" dirty="0" smtClean="0"/>
              <a:t>IC</a:t>
            </a:r>
            <a:r>
              <a:rPr lang="en-US" altLang="en-US" baseline="-25000" dirty="0" smtClean="0"/>
              <a:t>MIPS </a:t>
            </a:r>
            <a:r>
              <a:rPr lang="en-US" dirty="0" smtClean="0"/>
              <a:t> X </a:t>
            </a:r>
            <a:r>
              <a:rPr lang="en-US" altLang="en-US" dirty="0" smtClean="0"/>
              <a:t>CC</a:t>
            </a:r>
            <a:r>
              <a:rPr lang="en-US" altLang="en-US" baseline="-25000" dirty="0" smtClean="0"/>
              <a:t>MIPS</a:t>
            </a:r>
          </a:p>
          <a:p>
            <a:r>
              <a:rPr lang="en-US" dirty="0"/>
              <a:t>CPU </a:t>
            </a:r>
            <a:r>
              <a:rPr lang="en-US" dirty="0" smtClean="0"/>
              <a:t>Time(MIPS-E) = 1.8 </a:t>
            </a:r>
            <a:r>
              <a:rPr lang="en-US" dirty="0"/>
              <a:t>X </a:t>
            </a:r>
            <a:r>
              <a:rPr lang="en-US" altLang="en-US" dirty="0"/>
              <a:t>IC</a:t>
            </a:r>
            <a:r>
              <a:rPr lang="en-US" altLang="en-US" baseline="-25000" dirty="0"/>
              <a:t>MIPS </a:t>
            </a:r>
            <a:r>
              <a:rPr lang="en-US" dirty="0"/>
              <a:t> X </a:t>
            </a:r>
            <a:r>
              <a:rPr lang="en-US" altLang="en-US" dirty="0" smtClean="0"/>
              <a:t>CC</a:t>
            </a:r>
            <a:r>
              <a:rPr lang="en-US" altLang="en-US" baseline="-25000" dirty="0" smtClean="0"/>
              <a:t>MIPS</a:t>
            </a:r>
          </a:p>
          <a:p>
            <a:pPr marL="0" indent="0">
              <a:buNone/>
            </a:pPr>
            <a:endParaRPr lang="en-US" altLang="en-US" baseline="-25000" dirty="0"/>
          </a:p>
          <a:p>
            <a:r>
              <a:rPr lang="en-US" dirty="0" smtClean="0"/>
              <a:t>MIPS processor is faster</a:t>
            </a:r>
            <a:endParaRPr lang="en-US" altLang="en-US" baseline="-25000" dirty="0"/>
          </a:p>
          <a:p>
            <a:endParaRPr lang="en-US" altLang="en-US" baseline="-25000" dirty="0"/>
          </a:p>
          <a:p>
            <a:pPr marL="0" indent="0">
              <a:buNone/>
            </a:pPr>
            <a:endParaRPr lang="en-US" alt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5791200"/>
            <a:ext cx="8915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dirty="0" err="1" smtClean="0"/>
              <a:t>Perf</a:t>
            </a:r>
            <a:r>
              <a:rPr lang="en-US" altLang="en-US" dirty="0" smtClean="0"/>
              <a:t> (MIPS) </a:t>
            </a:r>
            <a:r>
              <a:rPr lang="en-US" altLang="en-US" dirty="0"/>
              <a:t>	</a:t>
            </a:r>
            <a:r>
              <a:rPr lang="en-US" altLang="en-US" dirty="0" smtClean="0"/>
              <a:t>	ET(MIPS-E) </a:t>
            </a:r>
            <a:r>
              <a:rPr lang="en-US" altLang="en-US" dirty="0"/>
              <a:t>	</a:t>
            </a:r>
            <a:r>
              <a:rPr lang="en-US" altLang="en-US" dirty="0" smtClean="0"/>
              <a:t>	1.8 X IC X CC</a:t>
            </a:r>
            <a:endParaRPr lang="en-US" altLang="en-US" dirty="0"/>
          </a:p>
          <a:p>
            <a:r>
              <a:rPr lang="en-US" altLang="en-US" dirty="0" smtClean="0"/>
              <a:t>–––––––––    	=  </a:t>
            </a:r>
            <a:r>
              <a:rPr lang="en-US" altLang="en-US" dirty="0"/>
              <a:t>	</a:t>
            </a:r>
            <a:r>
              <a:rPr lang="en-US" altLang="en-US" dirty="0" smtClean="0"/>
              <a:t>––––––––––</a:t>
            </a:r>
            <a:r>
              <a:rPr lang="en-US" altLang="en-US" dirty="0"/>
              <a:t>	</a:t>
            </a:r>
            <a:r>
              <a:rPr lang="en-US" altLang="en-US" dirty="0" smtClean="0"/>
              <a:t>=	–––––––––</a:t>
            </a:r>
            <a:r>
              <a:rPr lang="en-US" altLang="en-US" dirty="0"/>
              <a:t>–––</a:t>
            </a:r>
            <a:r>
              <a:rPr lang="en-US" altLang="en-US" dirty="0" smtClean="0"/>
              <a:t> 	=  </a:t>
            </a:r>
            <a:r>
              <a:rPr lang="en-US" altLang="en-US" i="1" dirty="0" smtClean="0"/>
              <a:t>1.13</a:t>
            </a:r>
          </a:p>
          <a:p>
            <a:r>
              <a:rPr lang="en-US" altLang="en-US" dirty="0" err="1" smtClean="0"/>
              <a:t>Perf</a:t>
            </a:r>
            <a:r>
              <a:rPr lang="en-US" altLang="en-US" dirty="0" smtClean="0"/>
              <a:t> (MIPS-E) </a:t>
            </a:r>
            <a:r>
              <a:rPr lang="en-US" altLang="en-US" dirty="0"/>
              <a:t>	</a:t>
            </a:r>
            <a:r>
              <a:rPr lang="en-US" altLang="en-US" dirty="0" smtClean="0"/>
              <a:t>	ET (MIPS)		1.6 X IC X 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0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Calculate CPU cycles of MIPS-E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Cycles</a:t>
            </a:r>
            <a:r>
              <a:rPr lang="en-US" altLang="en-US" baseline="-25000" dirty="0" err="1" smtClean="0"/>
              <a:t>MIPS</a:t>
            </a:r>
            <a:r>
              <a:rPr lang="en-US" altLang="en-US" dirty="0" smtClean="0"/>
              <a:t> </a:t>
            </a:r>
            <a:r>
              <a:rPr lang="en-US" altLang="en-US" dirty="0"/>
              <a:t>= IC</a:t>
            </a:r>
            <a:r>
              <a:rPr lang="en-US" altLang="en-US" baseline="-25000" dirty="0"/>
              <a:t>MIPS</a:t>
            </a:r>
            <a:r>
              <a:rPr lang="en-US" altLang="en-US" dirty="0"/>
              <a:t> X CPI</a:t>
            </a:r>
            <a:r>
              <a:rPr lang="en-US" altLang="en-US" baseline="-25000" dirty="0"/>
              <a:t>MIPS </a:t>
            </a:r>
            <a:r>
              <a:rPr lang="en-US" altLang="en-US" dirty="0"/>
              <a:t>= 1.6 X IC</a:t>
            </a:r>
            <a:r>
              <a:rPr lang="en-US" altLang="en-US" baseline="-25000" dirty="0"/>
              <a:t>MIPS</a:t>
            </a:r>
            <a:r>
              <a:rPr lang="en-US" altLang="en-US" dirty="0"/>
              <a:t> 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Cycles</a:t>
            </a:r>
            <a:r>
              <a:rPr lang="en-US" altLang="en-US" baseline="-25000" dirty="0" err="1" smtClean="0"/>
              <a:t>MIPSE</a:t>
            </a:r>
            <a:r>
              <a:rPr lang="en-US" altLang="en-US" baseline="-25000" dirty="0" smtClean="0"/>
              <a:t>	</a:t>
            </a:r>
            <a:r>
              <a:rPr lang="en-US" altLang="en-US" dirty="0" smtClean="0"/>
              <a:t>= </a:t>
            </a:r>
            <a:r>
              <a:rPr lang="en-US" altLang="en-US" dirty="0" err="1"/>
              <a:t>Cycles</a:t>
            </a:r>
            <a:r>
              <a:rPr lang="en-US" altLang="en-US" baseline="-25000" dirty="0" err="1"/>
              <a:t>MIPS</a:t>
            </a:r>
            <a:r>
              <a:rPr lang="en-US" altLang="en-US" dirty="0"/>
              <a:t> – saved + </a:t>
            </a:r>
            <a:r>
              <a:rPr lang="en-US" altLang="en-US" dirty="0" smtClean="0"/>
              <a:t>added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saved </a:t>
            </a:r>
            <a:r>
              <a:rPr lang="en-US" altLang="en-US" dirty="0"/>
              <a:t>	= load cycles saved + ALU cycles saved</a:t>
            </a:r>
            <a:br>
              <a:rPr lang="en-US" altLang="en-US" dirty="0"/>
            </a:br>
            <a:r>
              <a:rPr lang="en-US" altLang="en-US" dirty="0"/>
              <a:t>	     	= (30% X 0.5 X 2 + 30% X 0.5 X 1) X IC</a:t>
            </a:r>
            <a:r>
              <a:rPr lang="en-US" altLang="en-US" baseline="-25000" dirty="0"/>
              <a:t>MIPS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	     	= 0.45 X IC</a:t>
            </a:r>
            <a:r>
              <a:rPr lang="en-US" altLang="en-US" baseline="-25000" dirty="0"/>
              <a:t>MIPS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added 	= </a:t>
            </a:r>
            <a:r>
              <a:rPr lang="en-US" altLang="en-US" dirty="0"/>
              <a:t>ALU-memory instruction cycles</a:t>
            </a:r>
            <a:br>
              <a:rPr lang="en-US" altLang="en-US" dirty="0"/>
            </a:br>
            <a:r>
              <a:rPr lang="en-US" altLang="en-US" dirty="0"/>
              <a:t>	         </a:t>
            </a:r>
            <a:r>
              <a:rPr lang="en-US" altLang="en-US" dirty="0" smtClean="0"/>
              <a:t>	= </a:t>
            </a:r>
            <a:r>
              <a:rPr lang="en-US" altLang="en-US" dirty="0"/>
              <a:t>(30% X 0.5 X 2) X IC</a:t>
            </a:r>
            <a:r>
              <a:rPr lang="en-US" altLang="en-US" baseline="-25000" dirty="0"/>
              <a:t>MIPS</a:t>
            </a:r>
            <a:r>
              <a:rPr lang="en-US" altLang="en-US" dirty="0"/>
              <a:t> = 0.3 X </a:t>
            </a:r>
            <a:r>
              <a:rPr lang="en-US" altLang="en-US" dirty="0" smtClean="0"/>
              <a:t>IC</a:t>
            </a:r>
            <a:r>
              <a:rPr lang="en-US" altLang="en-US" baseline="-25000" dirty="0" smtClean="0"/>
              <a:t>MIPS</a:t>
            </a:r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err="1" smtClean="0"/>
              <a:t>Cycles</a:t>
            </a:r>
            <a:r>
              <a:rPr lang="en-US" altLang="en-US" baseline="-25000" dirty="0" err="1" smtClean="0"/>
              <a:t>MIPSE</a:t>
            </a:r>
            <a:r>
              <a:rPr lang="en-US" altLang="en-US" baseline="-25000" dirty="0" smtClean="0"/>
              <a:t> 	</a:t>
            </a:r>
            <a:r>
              <a:rPr lang="en-US" altLang="en-US" dirty="0" smtClean="0"/>
              <a:t>= </a:t>
            </a:r>
            <a:r>
              <a:rPr lang="en-US" altLang="en-US" dirty="0" err="1"/>
              <a:t>Cycles</a:t>
            </a:r>
            <a:r>
              <a:rPr lang="en-US" altLang="en-US" baseline="-25000" dirty="0" err="1"/>
              <a:t>MIPS</a:t>
            </a:r>
            <a:r>
              <a:rPr lang="en-US" altLang="en-US" dirty="0"/>
              <a:t> – </a:t>
            </a:r>
            <a:r>
              <a:rPr lang="en-US" altLang="en-US" dirty="0" smtClean="0"/>
              <a:t>.45</a:t>
            </a:r>
            <a:r>
              <a:rPr lang="en-US" altLang="en-US" dirty="0"/>
              <a:t> X IC</a:t>
            </a:r>
            <a:r>
              <a:rPr lang="en-US" altLang="en-US" baseline="-25000" dirty="0"/>
              <a:t>MIPS</a:t>
            </a:r>
            <a:r>
              <a:rPr lang="en-US" altLang="en-US" dirty="0" smtClean="0"/>
              <a:t> + 0.3 </a:t>
            </a:r>
            <a:r>
              <a:rPr lang="en-US" altLang="en-US" dirty="0"/>
              <a:t>X IC</a:t>
            </a:r>
            <a:r>
              <a:rPr lang="en-US" altLang="en-US" baseline="-25000" dirty="0"/>
              <a:t>MIPS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smtClean="0"/>
              <a:t>		= </a:t>
            </a:r>
            <a:r>
              <a:rPr lang="en-US" altLang="en-US" dirty="0"/>
              <a:t>1.6 X IC</a:t>
            </a:r>
            <a:r>
              <a:rPr lang="en-US" altLang="en-US" baseline="-25000" dirty="0"/>
              <a:t>MIPS</a:t>
            </a:r>
            <a:r>
              <a:rPr lang="en-US" altLang="en-US" dirty="0"/>
              <a:t> – 0.15 X IC</a:t>
            </a:r>
            <a:r>
              <a:rPr lang="en-US" altLang="en-US" baseline="-25000" dirty="0"/>
              <a:t>MIPS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dirty="0" smtClean="0"/>
              <a:t>= </a:t>
            </a:r>
            <a:r>
              <a:rPr lang="en-US" altLang="en-US" dirty="0"/>
              <a:t>1.45 X IC</a:t>
            </a:r>
            <a:r>
              <a:rPr lang="en-US" altLang="en-US" baseline="-25000" dirty="0"/>
              <a:t>MIPS</a:t>
            </a:r>
            <a:r>
              <a:rPr lang="en-US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80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performance?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844331"/>
              </p:ext>
            </p:extLst>
          </p:nvPr>
        </p:nvGraphicFramePr>
        <p:xfrm>
          <a:off x="457200" y="2667000"/>
          <a:ext cx="8001000" cy="212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  <a:gridCol w="16002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Airplane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Passengers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Throughput</a:t>
                      </a:r>
                      <a:endParaRPr lang="en-US" dirty="0"/>
                    </a:p>
                  </a:txBody>
                  <a:tcPr/>
                </a:tc>
              </a:tr>
              <a:tr h="532075">
                <a:tc>
                  <a:txBody>
                    <a:bodyPr/>
                    <a:lstStyle/>
                    <a:p>
                      <a:r>
                        <a:rPr lang="en-US" dirty="0" smtClean="0"/>
                        <a:t>Boeing 747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286,700</a:t>
                      </a:r>
                      <a:endParaRPr lang="en-US" dirty="0"/>
                    </a:p>
                  </a:txBody>
                  <a:tcPr/>
                </a:tc>
              </a:tr>
              <a:tr h="532075">
                <a:tc>
                  <a:txBody>
                    <a:bodyPr/>
                    <a:lstStyle/>
                    <a:p>
                      <a:r>
                        <a:rPr lang="en-US" dirty="0" smtClean="0"/>
                        <a:t>Concorde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178,200</a:t>
                      </a:r>
                      <a:endParaRPr lang="en-US" dirty="0"/>
                    </a:p>
                  </a:txBody>
                  <a:tcPr/>
                </a:tc>
              </a:tr>
              <a:tr h="532075">
                <a:tc>
                  <a:txBody>
                    <a:bodyPr/>
                    <a:lstStyle/>
                    <a:p>
                      <a:r>
                        <a:rPr lang="en-US" dirty="0" smtClean="0"/>
                        <a:t>DC-8-50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79.424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100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Calculate CPU cycles of MIPS-E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Cycles</a:t>
            </a:r>
            <a:r>
              <a:rPr lang="en-US" altLang="en-US" baseline="-25000" dirty="0" err="1" smtClean="0"/>
              <a:t>MIPS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smtClean="0"/>
              <a:t>  1.6 </a:t>
            </a:r>
            <a:r>
              <a:rPr lang="en-US" altLang="en-US" dirty="0"/>
              <a:t>X IC</a:t>
            </a:r>
            <a:r>
              <a:rPr lang="en-US" altLang="en-US" baseline="-25000" dirty="0"/>
              <a:t>MIPS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r>
              <a:rPr lang="en-US" altLang="en-US" dirty="0" err="1" smtClean="0"/>
              <a:t>Cycles</a:t>
            </a:r>
            <a:r>
              <a:rPr lang="en-US" altLang="en-US" baseline="-25000" dirty="0" err="1" smtClean="0"/>
              <a:t>MIPSE</a:t>
            </a:r>
            <a:r>
              <a:rPr lang="en-US" altLang="en-US" baseline="-25000" dirty="0" smtClean="0"/>
              <a:t>	</a:t>
            </a:r>
            <a:r>
              <a:rPr lang="en-US" altLang="en-US" dirty="0" smtClean="0"/>
              <a:t>= </a:t>
            </a:r>
            <a:r>
              <a:rPr lang="en-US" altLang="en-US" dirty="0"/>
              <a:t>1.45 X </a:t>
            </a:r>
            <a:r>
              <a:rPr lang="en-US" altLang="en-US" dirty="0" smtClean="0"/>
              <a:t>IC</a:t>
            </a:r>
            <a:r>
              <a:rPr lang="en-US" altLang="en-US" baseline="-25000" dirty="0" smtClean="0"/>
              <a:t>MIPS</a:t>
            </a:r>
          </a:p>
          <a:p>
            <a:endParaRPr lang="en-US" altLang="en-US" baseline="-25000" dirty="0"/>
          </a:p>
          <a:p>
            <a:pPr lvl="1"/>
            <a:endParaRPr lang="en-US" alt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Calculate CPU cycles of MIPS-E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Cycles</a:t>
            </a:r>
            <a:r>
              <a:rPr lang="en-US" altLang="en-US" baseline="-25000" dirty="0" err="1" smtClean="0"/>
              <a:t>MIPS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smtClean="0"/>
              <a:t>  1.6 </a:t>
            </a:r>
            <a:r>
              <a:rPr lang="en-US" altLang="en-US" dirty="0"/>
              <a:t>X IC</a:t>
            </a:r>
            <a:r>
              <a:rPr lang="en-US" altLang="en-US" baseline="-25000" dirty="0"/>
              <a:t>MIPS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r>
              <a:rPr lang="en-US" altLang="en-US" dirty="0" err="1" smtClean="0"/>
              <a:t>Cycles</a:t>
            </a:r>
            <a:r>
              <a:rPr lang="en-US" altLang="en-US" baseline="-25000" dirty="0" err="1" smtClean="0"/>
              <a:t>MIPSE</a:t>
            </a:r>
            <a:r>
              <a:rPr lang="en-US" altLang="en-US" baseline="-25000" dirty="0" smtClean="0"/>
              <a:t>	</a:t>
            </a:r>
            <a:r>
              <a:rPr lang="en-US" altLang="en-US" dirty="0" smtClean="0"/>
              <a:t>= </a:t>
            </a:r>
            <a:r>
              <a:rPr lang="en-US" altLang="en-US" dirty="0"/>
              <a:t>1.45 X </a:t>
            </a:r>
            <a:r>
              <a:rPr lang="en-US" altLang="en-US" dirty="0" smtClean="0"/>
              <a:t>IC</a:t>
            </a:r>
            <a:r>
              <a:rPr lang="en-US" altLang="en-US" baseline="-25000" dirty="0" smtClean="0"/>
              <a:t>MIPS</a:t>
            </a:r>
          </a:p>
          <a:p>
            <a:endParaRPr lang="en-US" altLang="en-US" baseline="-25000" dirty="0"/>
          </a:p>
          <a:p>
            <a:r>
              <a:rPr lang="en-US" dirty="0" smtClean="0"/>
              <a:t>CPU </a:t>
            </a:r>
            <a:r>
              <a:rPr lang="en-US" dirty="0"/>
              <a:t>Time(MIPS) 	  = 1.6 X </a:t>
            </a:r>
            <a:r>
              <a:rPr lang="en-US" altLang="en-US" dirty="0"/>
              <a:t>IC</a:t>
            </a:r>
            <a:r>
              <a:rPr lang="en-US" altLang="en-US" baseline="-25000" dirty="0"/>
              <a:t>MIPS </a:t>
            </a:r>
            <a:r>
              <a:rPr lang="en-US" dirty="0"/>
              <a:t> X </a:t>
            </a:r>
            <a:r>
              <a:rPr lang="en-US" altLang="en-US" dirty="0"/>
              <a:t>CC</a:t>
            </a:r>
            <a:r>
              <a:rPr lang="en-US" altLang="en-US" baseline="-25000" dirty="0"/>
              <a:t>MIPS</a:t>
            </a:r>
          </a:p>
          <a:p>
            <a:r>
              <a:rPr lang="en-US" dirty="0"/>
              <a:t>CPU Time(MIPS-E) </a:t>
            </a:r>
            <a:r>
              <a:rPr lang="en-US" dirty="0" smtClean="0"/>
              <a:t>= 1.45 X </a:t>
            </a:r>
            <a:r>
              <a:rPr lang="en-US" altLang="en-US" dirty="0"/>
              <a:t>IC</a:t>
            </a:r>
            <a:r>
              <a:rPr lang="en-US" altLang="en-US" baseline="-25000" dirty="0"/>
              <a:t>MIPS </a:t>
            </a:r>
            <a:r>
              <a:rPr lang="en-US" dirty="0"/>
              <a:t> X </a:t>
            </a:r>
            <a:r>
              <a:rPr lang="en-US" dirty="0" smtClean="0"/>
              <a:t>1.25 x </a:t>
            </a:r>
            <a:r>
              <a:rPr lang="en-US" altLang="en-US" dirty="0" smtClean="0"/>
              <a:t>CC</a:t>
            </a:r>
            <a:r>
              <a:rPr lang="en-US" altLang="en-US" baseline="-25000" dirty="0" smtClean="0"/>
              <a:t>MIPS</a:t>
            </a:r>
          </a:p>
          <a:p>
            <a:pPr marL="0" indent="0">
              <a:buNone/>
            </a:pPr>
            <a:r>
              <a:rPr lang="en-US" dirty="0" smtClean="0"/>
              <a:t>			  = 1.81 </a:t>
            </a:r>
            <a:r>
              <a:rPr lang="en-US" dirty="0"/>
              <a:t>X </a:t>
            </a:r>
            <a:r>
              <a:rPr lang="en-US" altLang="en-US" dirty="0"/>
              <a:t>IC</a:t>
            </a:r>
            <a:r>
              <a:rPr lang="en-US" altLang="en-US" baseline="-25000" dirty="0"/>
              <a:t>MIPS </a:t>
            </a:r>
            <a:r>
              <a:rPr lang="en-US" dirty="0"/>
              <a:t> X </a:t>
            </a:r>
            <a:r>
              <a:rPr lang="en-US" altLang="en-US" dirty="0"/>
              <a:t>CC</a:t>
            </a:r>
            <a:r>
              <a:rPr lang="en-US" altLang="en-US" baseline="-25000" dirty="0"/>
              <a:t>MIPS</a:t>
            </a:r>
            <a:endParaRPr lang="en-US" altLang="en-US" baseline="-25000" dirty="0" smtClean="0"/>
          </a:p>
          <a:p>
            <a:pPr lvl="1"/>
            <a:endParaRPr lang="en-US" alt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Calculate CPU cycles of MIPS-E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Cycles</a:t>
            </a:r>
            <a:r>
              <a:rPr lang="en-US" altLang="en-US" baseline="-25000" dirty="0" err="1" smtClean="0"/>
              <a:t>MIPS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smtClean="0"/>
              <a:t>  1.6 </a:t>
            </a:r>
            <a:r>
              <a:rPr lang="en-US" altLang="en-US" dirty="0"/>
              <a:t>X IC</a:t>
            </a:r>
            <a:r>
              <a:rPr lang="en-US" altLang="en-US" baseline="-25000" dirty="0"/>
              <a:t>MIPS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r>
              <a:rPr lang="en-US" altLang="en-US" dirty="0" err="1" smtClean="0"/>
              <a:t>Cycles</a:t>
            </a:r>
            <a:r>
              <a:rPr lang="en-US" altLang="en-US" baseline="-25000" dirty="0" err="1" smtClean="0"/>
              <a:t>MIPSE</a:t>
            </a:r>
            <a:r>
              <a:rPr lang="en-US" altLang="en-US" baseline="-25000" dirty="0" smtClean="0"/>
              <a:t>	</a:t>
            </a:r>
            <a:r>
              <a:rPr lang="en-US" altLang="en-US" dirty="0" smtClean="0"/>
              <a:t>= </a:t>
            </a:r>
            <a:r>
              <a:rPr lang="en-US" altLang="en-US" dirty="0"/>
              <a:t>1.45 X </a:t>
            </a:r>
            <a:r>
              <a:rPr lang="en-US" altLang="en-US" dirty="0" smtClean="0"/>
              <a:t>IC</a:t>
            </a:r>
            <a:r>
              <a:rPr lang="en-US" altLang="en-US" baseline="-25000" dirty="0" smtClean="0"/>
              <a:t>MIPS</a:t>
            </a:r>
          </a:p>
          <a:p>
            <a:endParaRPr lang="en-US" altLang="en-US" baseline="-25000" dirty="0"/>
          </a:p>
          <a:p>
            <a:r>
              <a:rPr lang="en-US" dirty="0" smtClean="0"/>
              <a:t>CPU </a:t>
            </a:r>
            <a:r>
              <a:rPr lang="en-US" dirty="0"/>
              <a:t>Time(MIPS) 	  = 1.6 X </a:t>
            </a:r>
            <a:r>
              <a:rPr lang="en-US" altLang="en-US" dirty="0"/>
              <a:t>IC</a:t>
            </a:r>
            <a:r>
              <a:rPr lang="en-US" altLang="en-US" baseline="-25000" dirty="0"/>
              <a:t>MIPS </a:t>
            </a:r>
            <a:r>
              <a:rPr lang="en-US" dirty="0"/>
              <a:t> X </a:t>
            </a:r>
            <a:r>
              <a:rPr lang="en-US" altLang="en-US" dirty="0"/>
              <a:t>CC</a:t>
            </a:r>
            <a:r>
              <a:rPr lang="en-US" altLang="en-US" baseline="-25000" dirty="0"/>
              <a:t>MIPS</a:t>
            </a:r>
          </a:p>
          <a:p>
            <a:r>
              <a:rPr lang="en-US" dirty="0"/>
              <a:t>CPU Time(MIPS-E) </a:t>
            </a:r>
            <a:r>
              <a:rPr lang="en-US" dirty="0" smtClean="0"/>
              <a:t>= 1.45 X </a:t>
            </a:r>
            <a:r>
              <a:rPr lang="en-US" altLang="en-US" dirty="0"/>
              <a:t>IC</a:t>
            </a:r>
            <a:r>
              <a:rPr lang="en-US" altLang="en-US" baseline="-25000" dirty="0"/>
              <a:t>MIPS </a:t>
            </a:r>
            <a:r>
              <a:rPr lang="en-US" dirty="0"/>
              <a:t> X </a:t>
            </a:r>
            <a:r>
              <a:rPr lang="en-US" dirty="0" smtClean="0"/>
              <a:t>1.25 x </a:t>
            </a:r>
            <a:r>
              <a:rPr lang="en-US" altLang="en-US" dirty="0" smtClean="0"/>
              <a:t>CC</a:t>
            </a:r>
            <a:r>
              <a:rPr lang="en-US" altLang="en-US" baseline="-25000" dirty="0" smtClean="0"/>
              <a:t>MIPS</a:t>
            </a:r>
          </a:p>
          <a:p>
            <a:pPr marL="0" indent="0">
              <a:buNone/>
            </a:pPr>
            <a:r>
              <a:rPr lang="en-US" dirty="0" smtClean="0"/>
              <a:t>			  = 1.81 </a:t>
            </a:r>
            <a:r>
              <a:rPr lang="en-US" dirty="0"/>
              <a:t>X </a:t>
            </a:r>
            <a:r>
              <a:rPr lang="en-US" altLang="en-US" dirty="0"/>
              <a:t>IC</a:t>
            </a:r>
            <a:r>
              <a:rPr lang="en-US" altLang="en-US" baseline="-25000" dirty="0"/>
              <a:t>MIPS </a:t>
            </a:r>
            <a:r>
              <a:rPr lang="en-US" dirty="0"/>
              <a:t> X </a:t>
            </a:r>
            <a:r>
              <a:rPr lang="en-US" altLang="en-US" dirty="0" smtClean="0"/>
              <a:t>CC</a:t>
            </a:r>
            <a:r>
              <a:rPr lang="en-US" altLang="en-US" baseline="-25000" dirty="0" smtClean="0"/>
              <a:t>MIPS</a:t>
            </a:r>
          </a:p>
          <a:p>
            <a:pPr marL="0" indent="0">
              <a:buNone/>
            </a:pPr>
            <a:endParaRPr lang="en-US" altLang="en-US" baseline="-25000" dirty="0"/>
          </a:p>
          <a:p>
            <a:r>
              <a:rPr lang="en-US" dirty="0" smtClean="0"/>
              <a:t>MIPS processor is faster</a:t>
            </a:r>
            <a:endParaRPr lang="en-US" altLang="en-US" baseline="-25000" dirty="0" smtClean="0"/>
          </a:p>
          <a:p>
            <a:pPr marL="0" indent="0">
              <a:buNone/>
            </a:pPr>
            <a:endParaRPr lang="en-US" altLang="en-US" baseline="-25000" dirty="0" smtClean="0"/>
          </a:p>
          <a:p>
            <a:pPr lvl="1"/>
            <a:endParaRPr lang="en-US" altLang="en-US" baseline="-250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5791200"/>
            <a:ext cx="8915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dirty="0" err="1" smtClean="0"/>
              <a:t>Perf</a:t>
            </a:r>
            <a:r>
              <a:rPr lang="en-US" altLang="en-US" dirty="0" smtClean="0"/>
              <a:t> (MIPS) </a:t>
            </a:r>
            <a:r>
              <a:rPr lang="en-US" altLang="en-US" dirty="0"/>
              <a:t>	</a:t>
            </a:r>
            <a:r>
              <a:rPr lang="en-US" altLang="en-US" dirty="0" smtClean="0"/>
              <a:t>	ET(MIPS-E) </a:t>
            </a:r>
            <a:r>
              <a:rPr lang="en-US" altLang="en-US" dirty="0"/>
              <a:t>	</a:t>
            </a:r>
            <a:r>
              <a:rPr lang="en-US" altLang="en-US" dirty="0" smtClean="0"/>
              <a:t>	1.81 X IC X CC</a:t>
            </a:r>
            <a:endParaRPr lang="en-US" altLang="en-US" dirty="0"/>
          </a:p>
          <a:p>
            <a:r>
              <a:rPr lang="en-US" altLang="en-US" dirty="0" smtClean="0"/>
              <a:t>–––––––––    	=  </a:t>
            </a:r>
            <a:r>
              <a:rPr lang="en-US" altLang="en-US" dirty="0"/>
              <a:t>	</a:t>
            </a:r>
            <a:r>
              <a:rPr lang="en-US" altLang="en-US" dirty="0" smtClean="0"/>
              <a:t>––––––––––</a:t>
            </a:r>
            <a:r>
              <a:rPr lang="en-US" altLang="en-US" dirty="0"/>
              <a:t>	</a:t>
            </a:r>
            <a:r>
              <a:rPr lang="en-US" altLang="en-US" dirty="0" smtClean="0"/>
              <a:t>=	–––––––––</a:t>
            </a:r>
            <a:r>
              <a:rPr lang="en-US" altLang="en-US" dirty="0"/>
              <a:t>–––</a:t>
            </a:r>
            <a:r>
              <a:rPr lang="en-US" altLang="en-US" dirty="0" smtClean="0"/>
              <a:t> 	=  </a:t>
            </a:r>
            <a:r>
              <a:rPr lang="en-US" altLang="en-US" i="1" dirty="0" smtClean="0"/>
              <a:t>1.13</a:t>
            </a:r>
          </a:p>
          <a:p>
            <a:r>
              <a:rPr lang="en-US" altLang="en-US" dirty="0" err="1" smtClean="0"/>
              <a:t>Perf</a:t>
            </a:r>
            <a:r>
              <a:rPr lang="en-US" altLang="en-US" dirty="0" smtClean="0"/>
              <a:t> (MIPS-E) </a:t>
            </a:r>
            <a:r>
              <a:rPr lang="en-US" altLang="en-US" dirty="0"/>
              <a:t>	</a:t>
            </a:r>
            <a:r>
              <a:rPr lang="en-US" altLang="en-US" dirty="0" smtClean="0"/>
              <a:t>	ET (MIPS)		1.6 X IC X 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7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Normalize instruction sets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CPU </a:t>
            </a:r>
            <a:r>
              <a:rPr lang="en-US" dirty="0"/>
              <a:t>Time(MIPS) 	  = </a:t>
            </a:r>
            <a:r>
              <a:rPr lang="en-US" dirty="0" smtClean="0"/>
              <a:t>160 cycles X </a:t>
            </a:r>
            <a:r>
              <a:rPr lang="en-US" altLang="en-US" dirty="0"/>
              <a:t>CC</a:t>
            </a:r>
            <a:r>
              <a:rPr lang="en-US" altLang="en-US" baseline="-25000" dirty="0"/>
              <a:t>MIPS</a:t>
            </a:r>
          </a:p>
          <a:p>
            <a:r>
              <a:rPr lang="en-US" dirty="0"/>
              <a:t>CPU Time(MIPS-E) = </a:t>
            </a:r>
            <a:r>
              <a:rPr lang="en-US" dirty="0" smtClean="0"/>
              <a:t>145 cycles X </a:t>
            </a:r>
            <a:r>
              <a:rPr lang="en-US" dirty="0"/>
              <a:t>1.25 x </a:t>
            </a:r>
            <a:r>
              <a:rPr lang="en-US" altLang="en-US" dirty="0"/>
              <a:t>CC</a:t>
            </a:r>
            <a:r>
              <a:rPr lang="en-US" altLang="en-US" baseline="-25000" dirty="0"/>
              <a:t>MIPS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926175"/>
              </p:ext>
            </p:extLst>
          </p:nvPr>
        </p:nvGraphicFramePr>
        <p:xfrm>
          <a:off x="152402" y="2133600"/>
          <a:ext cx="8839201" cy="3669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8"/>
                <a:gridCol w="1153888"/>
                <a:gridCol w="1262743"/>
                <a:gridCol w="1262743"/>
                <a:gridCol w="1262743"/>
                <a:gridCol w="1262743"/>
                <a:gridCol w="1262743"/>
              </a:tblGrid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CPI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Cycles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Changes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Cycles</a:t>
                      </a:r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A/L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A/L-</a:t>
                      </a:r>
                      <a:r>
                        <a:rPr lang="en-US" dirty="0" err="1" smtClean="0"/>
                        <a:t>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20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 instruction sets</a:t>
            </a:r>
          </a:p>
          <a:p>
            <a:endParaRPr lang="en-US" dirty="0" smtClean="0"/>
          </a:p>
          <a:p>
            <a:r>
              <a:rPr lang="en-US" dirty="0" smtClean="0"/>
              <a:t>CPU </a:t>
            </a:r>
            <a:r>
              <a:rPr lang="en-US" dirty="0"/>
              <a:t>Time(MIPS) 	  = 160 cycles X </a:t>
            </a:r>
            <a:r>
              <a:rPr lang="en-US" altLang="en-US" dirty="0"/>
              <a:t>CC</a:t>
            </a:r>
            <a:r>
              <a:rPr lang="en-US" altLang="en-US" baseline="-25000" dirty="0"/>
              <a:t>MIPS</a:t>
            </a:r>
          </a:p>
          <a:p>
            <a:r>
              <a:rPr lang="en-US" dirty="0"/>
              <a:t>CPU Time(MIPS-E) = 145 cycles X 1.25 x </a:t>
            </a:r>
            <a:r>
              <a:rPr lang="en-US" altLang="en-US" dirty="0"/>
              <a:t>CC</a:t>
            </a:r>
            <a:r>
              <a:rPr lang="en-US" altLang="en-US" baseline="-25000" dirty="0"/>
              <a:t>MIPS</a:t>
            </a:r>
          </a:p>
          <a:p>
            <a:endParaRPr lang="en-US" dirty="0" smtClean="0"/>
          </a:p>
          <a:p>
            <a:r>
              <a:rPr lang="en-US" dirty="0"/>
              <a:t>MIPS processor is faster</a:t>
            </a:r>
            <a:endParaRPr lang="en-US" alt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" y="4800600"/>
            <a:ext cx="8915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dirty="0" err="1" smtClean="0"/>
              <a:t>Perf</a:t>
            </a:r>
            <a:r>
              <a:rPr lang="en-US" altLang="en-US" dirty="0" smtClean="0"/>
              <a:t> (MIPS) </a:t>
            </a:r>
            <a:r>
              <a:rPr lang="en-US" altLang="en-US" dirty="0"/>
              <a:t>	 </a:t>
            </a:r>
            <a:r>
              <a:rPr lang="en-US" altLang="en-US" dirty="0" smtClean="0"/>
              <a:t>   ET(MIPS-E) </a:t>
            </a:r>
            <a:r>
              <a:rPr lang="en-US" altLang="en-US" dirty="0"/>
              <a:t>	</a:t>
            </a:r>
            <a:r>
              <a:rPr lang="en-US" altLang="en-US" dirty="0" smtClean="0"/>
              <a:t>     181.25 cycles X CC</a:t>
            </a:r>
            <a:endParaRPr lang="en-US" altLang="en-US" dirty="0"/>
          </a:p>
          <a:p>
            <a:r>
              <a:rPr lang="en-US" altLang="en-US" dirty="0" smtClean="0"/>
              <a:t>–––––––––    	=  ––––––––––    =    –––––––––––– 	=  </a:t>
            </a:r>
            <a:r>
              <a:rPr lang="en-US" altLang="en-US" i="1" dirty="0" smtClean="0"/>
              <a:t>1.13</a:t>
            </a:r>
          </a:p>
          <a:p>
            <a:r>
              <a:rPr lang="en-US" altLang="en-US" dirty="0" err="1" smtClean="0"/>
              <a:t>Perf</a:t>
            </a:r>
            <a:r>
              <a:rPr lang="en-US" altLang="en-US" dirty="0" smtClean="0"/>
              <a:t> (MIPS-E) </a:t>
            </a:r>
            <a:r>
              <a:rPr lang="en-US" altLang="en-US" dirty="0"/>
              <a:t>	 </a:t>
            </a:r>
            <a:r>
              <a:rPr lang="en-US" altLang="en-US" dirty="0" smtClean="0"/>
              <a:t>   ET (MIPS)	     160 cycles X 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5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Performance depends on</a:t>
            </a:r>
          </a:p>
          <a:p>
            <a:pPr lvl="1"/>
            <a:r>
              <a:rPr lang="en-AU" dirty="0"/>
              <a:t>Algorithm: </a:t>
            </a:r>
            <a:r>
              <a:rPr lang="en-AU" dirty="0" smtClean="0"/>
              <a:t>			affects </a:t>
            </a:r>
            <a:r>
              <a:rPr lang="en-AU" dirty="0"/>
              <a:t>IC, possibly CPI</a:t>
            </a:r>
          </a:p>
          <a:p>
            <a:pPr lvl="1"/>
            <a:r>
              <a:rPr lang="en-AU" dirty="0"/>
              <a:t>Programming language: </a:t>
            </a:r>
            <a:r>
              <a:rPr lang="en-AU" dirty="0" smtClean="0"/>
              <a:t>	affects </a:t>
            </a:r>
            <a:r>
              <a:rPr lang="en-AU" dirty="0"/>
              <a:t>IC, CPI</a:t>
            </a:r>
          </a:p>
          <a:p>
            <a:pPr lvl="1"/>
            <a:r>
              <a:rPr lang="en-AU" dirty="0"/>
              <a:t>Compiler: </a:t>
            </a:r>
            <a:r>
              <a:rPr lang="en-AU" dirty="0" smtClean="0"/>
              <a:t>			affects </a:t>
            </a:r>
            <a:r>
              <a:rPr lang="en-AU" dirty="0"/>
              <a:t>IC, CPI</a:t>
            </a:r>
          </a:p>
          <a:p>
            <a:pPr lvl="1"/>
            <a:r>
              <a:rPr lang="en-AU" dirty="0"/>
              <a:t>Instruction set architecture: </a:t>
            </a:r>
            <a:r>
              <a:rPr lang="en-AU" dirty="0" smtClean="0"/>
              <a:t>	affects </a:t>
            </a:r>
            <a:r>
              <a:rPr lang="en-AU" dirty="0"/>
              <a:t>IC, CPI, </a:t>
            </a:r>
            <a:r>
              <a:rPr lang="en-AU" dirty="0" smtClean="0"/>
              <a:t>CC</a:t>
            </a:r>
            <a:endParaRPr lang="en-AU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Single-Cycle </a:t>
            </a:r>
            <a:r>
              <a:rPr lang="en-US" dirty="0" err="1" smtClean="0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Operation times for functional units:</a:t>
            </a:r>
          </a:p>
          <a:p>
            <a:pPr lvl="1"/>
            <a:r>
              <a:rPr lang="en-US" dirty="0" smtClean="0"/>
              <a:t>Memory: 	200 </a:t>
            </a:r>
            <a:r>
              <a:rPr lang="en-US" dirty="0" err="1" smtClean="0"/>
              <a:t>ps</a:t>
            </a:r>
            <a:endParaRPr lang="en-US" dirty="0" smtClean="0"/>
          </a:p>
          <a:p>
            <a:pPr lvl="1"/>
            <a:r>
              <a:rPr lang="en-US" dirty="0" smtClean="0"/>
              <a:t>ALU:	100 </a:t>
            </a:r>
            <a:r>
              <a:rPr lang="en-US" dirty="0" err="1" smtClean="0"/>
              <a:t>ps</a:t>
            </a:r>
            <a:endParaRPr lang="en-US" dirty="0" smtClean="0"/>
          </a:p>
          <a:p>
            <a:pPr lvl="1"/>
            <a:r>
              <a:rPr lang="en-US" dirty="0" smtClean="0"/>
              <a:t>Registers:	50 </a:t>
            </a:r>
            <a:r>
              <a:rPr lang="en-US" dirty="0" err="1" smtClean="0"/>
              <a:t>ps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Which is faster?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dirty="0"/>
              <a:t>implementation in which every instruction operates in 1 clock cycle of a fixed </a:t>
            </a:r>
            <a:r>
              <a:rPr lang="en-US" dirty="0" smtClean="0"/>
              <a:t>length.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dirty="0"/>
              <a:t>implementation where every instruction executes in 1 clock cycle using a variable-length clock, which for each instruction is only as long as it needs to be</a:t>
            </a:r>
            <a:r>
              <a:rPr lang="en-US" dirty="0" smtClean="0"/>
              <a:t>.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Assume: 25% loads, 10% stores, 45% A/L, 15% branches, 5% jumps</a:t>
            </a:r>
          </a:p>
        </p:txBody>
      </p:sp>
    </p:spTree>
    <p:extLst>
      <p:ext uri="{BB962C8B-B14F-4D97-AF65-F5344CB8AC3E}">
        <p14:creationId xmlns:p14="http://schemas.microsoft.com/office/powerpoint/2010/main" val="26908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Single-Cycle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457200">
              <a:buFont typeface="+mj-lt"/>
              <a:buAutoNum type="arabicPeriod"/>
            </a:pPr>
            <a:r>
              <a:rPr lang="en-US" dirty="0"/>
              <a:t>An implementation in which every instruction operates in 1 clock cycle of a fixed length</a:t>
            </a:r>
            <a:r>
              <a:rPr lang="en-US" dirty="0" smtClean="0"/>
              <a:t>.</a:t>
            </a:r>
          </a:p>
          <a:p>
            <a:pPr lvl="1" indent="-457200">
              <a:buFont typeface="+mj-lt"/>
              <a:buAutoNum type="arabicPeriod"/>
            </a:pPr>
            <a:r>
              <a:rPr lang="en-US" dirty="0"/>
              <a:t>An implementation where every instruction executes in 1 clock cycle using a variable-length clock, which for each instruction is only as long as it needs to be</a:t>
            </a:r>
            <a:r>
              <a:rPr lang="en-US" dirty="0" smtClean="0"/>
              <a:t>.</a:t>
            </a:r>
          </a:p>
          <a:p>
            <a:pPr lvl="1" indent="-457200">
              <a:buFont typeface="+mj-lt"/>
              <a:buAutoNum type="arabicPeriod"/>
            </a:pPr>
            <a:endParaRPr lang="en-US" dirty="0"/>
          </a:p>
          <a:p>
            <a:pPr lvl="1" indent="-457200">
              <a:buFont typeface="+mj-lt"/>
              <a:buAutoNum type="arabicPeriod"/>
            </a:pPr>
            <a:endParaRPr lang="en-US" dirty="0" smtClean="0"/>
          </a:p>
          <a:p>
            <a:pPr lvl="1" indent="-457200">
              <a:buFont typeface="+mj-lt"/>
              <a:buAutoNum type="arabicPeriod"/>
            </a:pPr>
            <a:endParaRPr lang="en-US" dirty="0"/>
          </a:p>
          <a:p>
            <a:pPr marL="173038" lvl="1" indent="-173038"/>
            <a:r>
              <a:rPr lang="en-US" dirty="0" smtClean="0"/>
              <a:t>CPI must be 1</a:t>
            </a:r>
          </a:p>
          <a:p>
            <a:pPr marL="173038" lvl="1" indent="-173038"/>
            <a:r>
              <a:rPr lang="en-US" dirty="0" smtClean="0"/>
              <a:t>How long should the clock cycle time be?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576935"/>
            <a:ext cx="7086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CPU Time = Instruction Count x CPI x Clock Cycle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9994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Single-Cycle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required length for each instruction: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971415"/>
              </p:ext>
            </p:extLst>
          </p:nvPr>
        </p:nvGraphicFramePr>
        <p:xfrm>
          <a:off x="228600" y="2286000"/>
          <a:ext cx="87630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00"/>
                <a:gridCol w="2806700"/>
                <a:gridCol w="1143000"/>
                <a:gridCol w="685800"/>
                <a:gridCol w="16002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Type</a:t>
                      </a:r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Functional units</a:t>
                      </a:r>
                      <a:r>
                        <a:rPr lang="en-US" baseline="0" dirty="0" smtClean="0"/>
                        <a:t> used by instructions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A/L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Instruction Memory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Register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Instruction Memory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Register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Instruction Memory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Register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Instruction Memory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771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Single-Cycle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required length for each instruction: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CPU Time(single clock) = IC * 600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177053"/>
              </p:ext>
            </p:extLst>
          </p:nvPr>
        </p:nvGraphicFramePr>
        <p:xfrm>
          <a:off x="228600" y="2286000"/>
          <a:ext cx="8765541" cy="275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447800"/>
                <a:gridCol w="1219200"/>
                <a:gridCol w="762000"/>
                <a:gridCol w="1676400"/>
                <a:gridCol w="1295400"/>
                <a:gridCol w="993141"/>
              </a:tblGrid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r>
                        <a:rPr lang="en-US" baseline="0" dirty="0" smtClean="0"/>
                        <a:t>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250092">
                <a:tc>
                  <a:txBody>
                    <a:bodyPr/>
                    <a:lstStyle/>
                    <a:p>
                      <a:r>
                        <a:rPr lang="en-US" dirty="0" smtClean="0"/>
                        <a:t>A/L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Jump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64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of Performance</a:t>
            </a:r>
            <a:endParaRPr lang="en-AU" sz="4000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Response time</a:t>
            </a:r>
          </a:p>
          <a:p>
            <a:pPr lvl="1" eaLnBrk="1" hangingPunct="1"/>
            <a:r>
              <a:rPr lang="en-US" sz="2400" dirty="0" smtClean="0"/>
              <a:t>How long it takes to do a task</a:t>
            </a:r>
          </a:p>
          <a:p>
            <a:pPr lvl="2"/>
            <a:r>
              <a:rPr lang="en-US" sz="2200" dirty="0" smtClean="0"/>
              <a:t>Execution time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800" dirty="0" smtClean="0"/>
              <a:t>Throughput</a:t>
            </a:r>
          </a:p>
          <a:p>
            <a:pPr lvl="1" eaLnBrk="1" hangingPunct="1"/>
            <a:r>
              <a:rPr lang="en-US" sz="2400" dirty="0" smtClean="0"/>
              <a:t>Total work done per unit time</a:t>
            </a:r>
          </a:p>
          <a:p>
            <a:pPr lvl="2" eaLnBrk="1" hangingPunct="1"/>
            <a:r>
              <a:rPr lang="en-US" sz="2000" dirty="0" smtClean="0"/>
              <a:t>e.g., tasks/transactions/… per hour</a:t>
            </a:r>
          </a:p>
        </p:txBody>
      </p:sp>
    </p:spTree>
    <p:extLst>
      <p:ext uri="{BB962C8B-B14F-4D97-AF65-F5344CB8AC3E}">
        <p14:creationId xmlns:p14="http://schemas.microsoft.com/office/powerpoint/2010/main" val="268963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Single-Cycle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required length for each instruction: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Cycle Time (variable clock) = </a:t>
            </a:r>
            <a:r>
              <a:rPr lang="en-US" dirty="0"/>
              <a:t>600 X 25% + 550 X 10% + 400 X 45% + 350 X 15% + 200 X 5% = 447.5 </a:t>
            </a:r>
            <a:r>
              <a:rPr lang="en-US" dirty="0" err="1"/>
              <a:t>ps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286000"/>
          <a:ext cx="8765541" cy="275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447800"/>
                <a:gridCol w="1219200"/>
                <a:gridCol w="762000"/>
                <a:gridCol w="1676400"/>
                <a:gridCol w="1295400"/>
                <a:gridCol w="993141"/>
              </a:tblGrid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r>
                        <a:rPr lang="en-US" baseline="0" dirty="0" smtClean="0"/>
                        <a:t>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250092">
                <a:tc>
                  <a:txBody>
                    <a:bodyPr/>
                    <a:lstStyle/>
                    <a:p>
                      <a:r>
                        <a:rPr lang="en-US" dirty="0" smtClean="0"/>
                        <a:t>A/L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Jump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21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Single-Cycle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required length for each instruction: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CPU Time(single clock) = IC * 600</a:t>
            </a:r>
          </a:p>
          <a:p>
            <a:r>
              <a:rPr lang="en-US" dirty="0" smtClean="0"/>
              <a:t>CPU Time(variable clock) = IC * </a:t>
            </a:r>
            <a:r>
              <a:rPr lang="en-US" dirty="0"/>
              <a:t>447.5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286000"/>
          <a:ext cx="8765541" cy="275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447800"/>
                <a:gridCol w="1219200"/>
                <a:gridCol w="762000"/>
                <a:gridCol w="1676400"/>
                <a:gridCol w="1295400"/>
                <a:gridCol w="993141"/>
              </a:tblGrid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r>
                        <a:rPr lang="en-US" baseline="0" dirty="0" smtClean="0"/>
                        <a:t>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250092">
                <a:tc>
                  <a:txBody>
                    <a:bodyPr/>
                    <a:lstStyle/>
                    <a:p>
                      <a:r>
                        <a:rPr lang="en-US" dirty="0" smtClean="0"/>
                        <a:t>A/L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Jump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12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Single-Cycle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variable clock implementation is faster.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don’t we use variable clocks?</a:t>
            </a:r>
          </a:p>
          <a:p>
            <a:pPr lvl="1"/>
            <a:r>
              <a:rPr lang="en-US" dirty="0" smtClean="0"/>
              <a:t>Too difficult</a:t>
            </a:r>
          </a:p>
          <a:p>
            <a:pPr lvl="1"/>
            <a:r>
              <a:rPr lang="en-US" dirty="0" smtClean="0"/>
              <a:t>Overhead outweighs potential speedup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" y="2438400"/>
            <a:ext cx="8915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dirty="0" err="1" smtClean="0"/>
              <a:t>Perf</a:t>
            </a:r>
            <a:r>
              <a:rPr lang="en-US" altLang="en-US" dirty="0" smtClean="0"/>
              <a:t> (variable) </a:t>
            </a:r>
            <a:r>
              <a:rPr lang="en-US" altLang="en-US" dirty="0"/>
              <a:t>	 </a:t>
            </a:r>
            <a:r>
              <a:rPr lang="en-US" altLang="en-US" dirty="0" smtClean="0"/>
              <a:t>   ET(single) </a:t>
            </a:r>
            <a:r>
              <a:rPr lang="en-US" altLang="en-US" dirty="0"/>
              <a:t>	</a:t>
            </a:r>
            <a:r>
              <a:rPr lang="en-US" altLang="en-US" dirty="0" smtClean="0"/>
              <a:t>     600</a:t>
            </a:r>
            <a:endParaRPr lang="en-US" altLang="en-US" dirty="0"/>
          </a:p>
          <a:p>
            <a:r>
              <a:rPr lang="en-US" altLang="en-US" dirty="0" smtClean="0"/>
              <a:t>–––––––––    	=  ––––––––––    =    –––––	=  </a:t>
            </a:r>
            <a:r>
              <a:rPr lang="en-US" altLang="en-US" i="1" dirty="0" smtClean="0"/>
              <a:t>1.34</a:t>
            </a:r>
          </a:p>
          <a:p>
            <a:r>
              <a:rPr lang="en-US" altLang="en-US" dirty="0" err="1" smtClean="0"/>
              <a:t>Perf</a:t>
            </a:r>
            <a:r>
              <a:rPr lang="en-US" altLang="en-US" dirty="0" smtClean="0"/>
              <a:t> (single) </a:t>
            </a:r>
            <a:r>
              <a:rPr lang="en-US" altLang="en-US" dirty="0"/>
              <a:t>	 </a:t>
            </a:r>
            <a:r>
              <a:rPr lang="en-US" altLang="en-US" dirty="0" smtClean="0"/>
              <a:t>   ET (variable)	     447.5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8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Pipelined </a:t>
            </a:r>
            <a:r>
              <a:rPr lang="en-US" dirty="0" err="1" smtClean="0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</a:t>
            </a:r>
            <a:r>
              <a:rPr lang="en-US" dirty="0"/>
              <a:t>the </a:t>
            </a:r>
            <a:r>
              <a:rPr lang="en-US" dirty="0" smtClean="0"/>
              <a:t>throughput of three load instructions on a single-cycle processor to a pipelined processor. </a:t>
            </a:r>
          </a:p>
          <a:p>
            <a:endParaRPr lang="en-US" dirty="0"/>
          </a:p>
          <a:p>
            <a:r>
              <a:rPr lang="en-US" dirty="0" smtClean="0"/>
              <a:t>Instructions take 600 </a:t>
            </a:r>
            <a:r>
              <a:rPr lang="en-US" dirty="0" err="1" smtClean="0"/>
              <a:t>ps</a:t>
            </a:r>
            <a:r>
              <a:rPr lang="en-US" dirty="0" smtClean="0"/>
              <a:t> to complete in the single cycle </a:t>
            </a:r>
            <a:r>
              <a:rPr lang="en-US" dirty="0" err="1" smtClean="0"/>
              <a:t>datapath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7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functional unit belongs to a different </a:t>
            </a:r>
            <a:r>
              <a:rPr lang="en-US" dirty="0" smtClean="0"/>
              <a:t>stage</a:t>
            </a:r>
          </a:p>
          <a:p>
            <a:r>
              <a:rPr lang="en-US" dirty="0" smtClean="0"/>
              <a:t>Each </a:t>
            </a:r>
            <a:r>
              <a:rPr lang="en-US" dirty="0"/>
              <a:t>stage requires one clock cycle to complete.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clock cycle time must at least as long as the longest stage.  </a:t>
            </a:r>
            <a:endParaRPr lang="en-US" dirty="0" smtClean="0"/>
          </a:p>
          <a:p>
            <a:pPr lvl="1"/>
            <a:r>
              <a:rPr lang="en-US" dirty="0" smtClean="0"/>
              <a:t>200 </a:t>
            </a:r>
            <a:r>
              <a:rPr lang="en-US" dirty="0"/>
              <a:t>ps.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93856"/>
              </p:ext>
            </p:extLst>
          </p:nvPr>
        </p:nvGraphicFramePr>
        <p:xfrm>
          <a:off x="228600" y="1524000"/>
          <a:ext cx="8765541" cy="275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447800"/>
                <a:gridCol w="1219200"/>
                <a:gridCol w="762000"/>
                <a:gridCol w="1676400"/>
                <a:gridCol w="1295400"/>
                <a:gridCol w="993141"/>
              </a:tblGrid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r>
                        <a:rPr lang="en-US" baseline="0" dirty="0" smtClean="0"/>
                        <a:t>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250092">
                <a:tc>
                  <a:txBody>
                    <a:bodyPr/>
                    <a:lstStyle/>
                    <a:p>
                      <a:r>
                        <a:rPr lang="en-US" dirty="0" smtClean="0"/>
                        <a:t>A/L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  <a:tr h="437662">
                <a:tc>
                  <a:txBody>
                    <a:bodyPr/>
                    <a:lstStyle/>
                    <a:p>
                      <a:r>
                        <a:rPr lang="en-US" dirty="0" smtClean="0"/>
                        <a:t>Jump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6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Single-Cycle vs. Pipelined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7142758" cy="48363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295158" y="2362200"/>
            <a:ext cx="154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2400 </a:t>
            </a:r>
            <a:r>
              <a:rPr lang="en-US" dirty="0" err="1" smtClean="0">
                <a:solidFill>
                  <a:schemeClr val="tx2"/>
                </a:solidFill>
              </a:rPr>
              <a:t>ps</a:t>
            </a:r>
            <a:r>
              <a:rPr lang="en-US" dirty="0" smtClean="0">
                <a:solidFill>
                  <a:schemeClr val="tx2"/>
                </a:solidFill>
              </a:rPr>
              <a:t> total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2758" y="5181600"/>
            <a:ext cx="154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</a:t>
            </a:r>
            <a:r>
              <a:rPr lang="en-US" dirty="0" smtClean="0">
                <a:solidFill>
                  <a:schemeClr val="tx2"/>
                </a:solidFill>
              </a:rPr>
              <a:t>400 </a:t>
            </a:r>
            <a:r>
              <a:rPr lang="en-US" dirty="0" err="1" smtClean="0">
                <a:solidFill>
                  <a:schemeClr val="tx2"/>
                </a:solidFill>
              </a:rPr>
              <a:t>ps</a:t>
            </a:r>
            <a:r>
              <a:rPr lang="en-US" dirty="0" smtClean="0">
                <a:solidFill>
                  <a:schemeClr val="tx2"/>
                </a:solidFill>
              </a:rPr>
              <a:t> total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73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Single-Cycle vs. Pipelined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pipelined approach is faster.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" y="2438400"/>
            <a:ext cx="8915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dirty="0" err="1" smtClean="0"/>
              <a:t>Perf</a:t>
            </a:r>
            <a:r>
              <a:rPr lang="en-US" altLang="en-US" dirty="0" smtClean="0"/>
              <a:t> (pipeline) </a:t>
            </a:r>
            <a:r>
              <a:rPr lang="en-US" altLang="en-US" dirty="0"/>
              <a:t>	 </a:t>
            </a:r>
            <a:r>
              <a:rPr lang="en-US" altLang="en-US" dirty="0" smtClean="0"/>
              <a:t>   ET(single) </a:t>
            </a:r>
            <a:r>
              <a:rPr lang="en-US" altLang="en-US" dirty="0"/>
              <a:t>	</a:t>
            </a:r>
            <a:r>
              <a:rPr lang="en-US" altLang="en-US" dirty="0" smtClean="0"/>
              <a:t>     2400</a:t>
            </a:r>
            <a:endParaRPr lang="en-US" altLang="en-US" dirty="0"/>
          </a:p>
          <a:p>
            <a:r>
              <a:rPr lang="en-US" altLang="en-US" dirty="0" smtClean="0"/>
              <a:t>–––––––––    	=  ––––––––––    =    –––––	=  </a:t>
            </a:r>
            <a:r>
              <a:rPr lang="en-US" altLang="en-US" i="1" dirty="0" smtClean="0"/>
              <a:t>1.71</a:t>
            </a:r>
          </a:p>
          <a:p>
            <a:r>
              <a:rPr lang="en-US" altLang="en-US" dirty="0" err="1" smtClean="0"/>
              <a:t>Perf</a:t>
            </a:r>
            <a:r>
              <a:rPr lang="en-US" altLang="en-US" dirty="0" smtClean="0"/>
              <a:t> (single) </a:t>
            </a:r>
            <a:r>
              <a:rPr lang="en-US" altLang="en-US" dirty="0"/>
              <a:t>	 </a:t>
            </a:r>
            <a:r>
              <a:rPr lang="en-US" altLang="en-US" dirty="0" smtClean="0"/>
              <a:t>   ET (pipeline)	     1400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9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who uses the same programs day after day are good candidates for measuring computer performance</a:t>
            </a:r>
          </a:p>
          <a:p>
            <a:pPr lvl="1"/>
            <a:r>
              <a:rPr lang="en-US" dirty="0" smtClean="0"/>
              <a:t>Use the same programs on two computers</a:t>
            </a:r>
          </a:p>
          <a:p>
            <a:pPr lvl="1"/>
            <a:r>
              <a:rPr lang="en-US" dirty="0" smtClean="0"/>
              <a:t>Compare execution times of the same workload</a:t>
            </a:r>
          </a:p>
          <a:p>
            <a:pPr lvl="1"/>
            <a:endParaRPr lang="en-US" dirty="0"/>
          </a:p>
          <a:p>
            <a:r>
              <a:rPr lang="en-US" dirty="0" smtClean="0"/>
              <a:t>Benchmarks simulate standard workloads</a:t>
            </a:r>
          </a:p>
          <a:p>
            <a:pPr lvl="1"/>
            <a:r>
              <a:rPr lang="en-US" dirty="0" smtClean="0"/>
              <a:t>Often real applications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mtClean="0"/>
              <a:t>Classes of Benchmarks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97888" cy="5029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(Toy) Benchmarks</a:t>
            </a:r>
          </a:p>
          <a:p>
            <a:pPr lvl="1" eaLnBrk="1" hangingPunct="1"/>
            <a:r>
              <a:rPr lang="en-US" altLang="en-US" dirty="0" smtClean="0"/>
              <a:t>10-100 line–e.g.,: sieve, puzzle, quicksort</a:t>
            </a:r>
          </a:p>
          <a:p>
            <a:pPr lvl="1" eaLnBrk="1" hangingPunct="1"/>
            <a:r>
              <a:rPr lang="en-US" altLang="en-US" dirty="0" smtClean="0"/>
              <a:t>good first programming assignments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Synthetic Benchmarks</a:t>
            </a:r>
          </a:p>
          <a:p>
            <a:pPr lvl="1" eaLnBrk="1" hangingPunct="1"/>
            <a:r>
              <a:rPr lang="en-US" altLang="en-US" dirty="0" smtClean="0"/>
              <a:t>attempt to match average frequencies of real workloads</a:t>
            </a:r>
          </a:p>
          <a:p>
            <a:pPr lvl="1" eaLnBrk="1" hangingPunct="1"/>
            <a:r>
              <a:rPr lang="en-US" altLang="en-US" dirty="0" smtClean="0"/>
              <a:t>not very useful, too artificial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Kernels</a:t>
            </a:r>
          </a:p>
          <a:p>
            <a:pPr lvl="1" eaLnBrk="1" hangingPunct="1"/>
            <a:r>
              <a:rPr lang="en-US" altLang="en-US" dirty="0" smtClean="0"/>
              <a:t>Time critical excerpts from real programs</a:t>
            </a:r>
          </a:p>
          <a:p>
            <a:pPr lvl="2" eaLnBrk="1" hangingPunct="1"/>
            <a:r>
              <a:rPr lang="en-US" altLang="en-US" dirty="0" smtClean="0"/>
              <a:t>e.g., </a:t>
            </a:r>
            <a:r>
              <a:rPr lang="en-US" altLang="en-US" dirty="0" err="1" smtClean="0"/>
              <a:t>gcc</a:t>
            </a:r>
            <a:r>
              <a:rPr lang="en-US" altLang="en-US" dirty="0" smtClean="0"/>
              <a:t>, spice, Verilog, Databases, stock trading</a:t>
            </a:r>
          </a:p>
        </p:txBody>
      </p:sp>
    </p:spTree>
    <p:extLst>
      <p:ext uri="{BB962C8B-B14F-4D97-AF65-F5344CB8AC3E}">
        <p14:creationId xmlns:p14="http://schemas.microsoft.com/office/powerpoint/2010/main" val="3674790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SPEC</a:t>
            </a:r>
            <a:endParaRPr lang="en-AU" dirty="0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Standard Performance Evaluation Corp (SPEC)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Develops benchmarks for CPU, I/O, Web, …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Programs </a:t>
            </a:r>
            <a:r>
              <a:rPr lang="en-US" sz="2800" dirty="0"/>
              <a:t>used to measure performance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Supposedly typical of actual workload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spcBef>
                <a:spcPct val="50000"/>
              </a:spcBef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712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Performance as Response Time</a:t>
            </a:r>
            <a:endParaRPr lang="en-AU" dirty="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increase performance, reduce response time.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“X is </a:t>
            </a:r>
            <a:r>
              <a:rPr lang="en-US" i="1" dirty="0" smtClean="0">
                <a:latin typeface="Times New Roman" panose="02020603050405020304" pitchFamily="18" charset="0"/>
              </a:rPr>
              <a:t>n</a:t>
            </a:r>
            <a:r>
              <a:rPr lang="en-US" dirty="0" smtClean="0"/>
              <a:t> time faster than Y”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514109" y="4648200"/>
            <a:ext cx="611577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en-US" dirty="0"/>
              <a:t>Performance(X) 		Execution Time(Y) 	</a:t>
            </a:r>
          </a:p>
          <a:p>
            <a:r>
              <a:rPr lang="en-US" altLang="en-US" dirty="0" smtClean="0"/>
              <a:t>––––––––––––––     </a:t>
            </a:r>
            <a:r>
              <a:rPr lang="en-US" altLang="en-US" dirty="0"/>
              <a:t>=  	</a:t>
            </a:r>
            <a:r>
              <a:rPr lang="en-US" altLang="en-US" dirty="0" smtClean="0"/>
              <a:t>––––––––––––––––	=  </a:t>
            </a:r>
            <a:r>
              <a:rPr lang="en-US" altLang="en-US" i="1" dirty="0" smtClean="0"/>
              <a:t>n</a:t>
            </a:r>
          </a:p>
          <a:p>
            <a:r>
              <a:rPr lang="en-US" altLang="en-US" dirty="0" smtClean="0"/>
              <a:t>Performance(Y</a:t>
            </a:r>
            <a:r>
              <a:rPr lang="en-US" altLang="en-US" dirty="0"/>
              <a:t>) 		Execution Time(X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4629" y="2286000"/>
            <a:ext cx="513473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en-US" dirty="0"/>
              <a:t>		</a:t>
            </a:r>
            <a:r>
              <a:rPr lang="en-US" altLang="en-US" dirty="0" smtClean="0"/>
              <a:t>		1 </a:t>
            </a:r>
            <a:r>
              <a:rPr lang="en-US" altLang="en-US" dirty="0"/>
              <a:t>	</a:t>
            </a:r>
          </a:p>
          <a:p>
            <a:r>
              <a:rPr lang="en-US" altLang="en-US" dirty="0"/>
              <a:t>Performance(X)</a:t>
            </a:r>
            <a:r>
              <a:rPr lang="en-US" altLang="en-US" dirty="0" smtClean="0"/>
              <a:t>     </a:t>
            </a:r>
            <a:r>
              <a:rPr lang="en-US" altLang="en-US" dirty="0"/>
              <a:t>=  	</a:t>
            </a:r>
            <a:r>
              <a:rPr lang="en-US" altLang="en-US" dirty="0" smtClean="0"/>
              <a:t>––––––––––––––––</a:t>
            </a:r>
            <a:endParaRPr lang="en-US" altLang="en-US" i="1" dirty="0" smtClean="0"/>
          </a:p>
          <a:p>
            <a:r>
              <a:rPr lang="en-US" altLang="en-US" dirty="0"/>
              <a:t>	</a:t>
            </a:r>
            <a:r>
              <a:rPr lang="en-US" altLang="en-US" dirty="0" smtClean="0"/>
              <a:t>		Execution </a:t>
            </a:r>
            <a:r>
              <a:rPr lang="en-US" altLang="en-US" dirty="0"/>
              <a:t>Time(X</a:t>
            </a:r>
            <a:r>
              <a:rPr lang="en-US" alt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SPEC CPU2006</a:t>
            </a:r>
            <a:endParaRPr lang="en-AU" dirty="0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 smtClean="0"/>
              <a:t>Elapsed time to execute a selection of programs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Negligible I/O, so focuses on CPU performance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Workload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12 integer benchmarks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17 floating point benchmarks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Summarizes result in a single value: </a:t>
            </a:r>
            <a:r>
              <a:rPr lang="en-US" sz="2600" dirty="0" err="1" smtClean="0"/>
              <a:t>SPECratio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3808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Normalized </a:t>
            </a:r>
            <a:r>
              <a:rPr lang="en-US" sz="2800" dirty="0"/>
              <a:t>relative to reference machine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Geometric </a:t>
            </a:r>
            <a:r>
              <a:rPr lang="en-US" sz="2800" dirty="0"/>
              <a:t>mean of performance ratios</a:t>
            </a:r>
          </a:p>
          <a:p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05301"/>
              </p:ext>
            </p:extLst>
          </p:nvPr>
        </p:nvGraphicFramePr>
        <p:xfrm>
          <a:off x="2590800" y="2976563"/>
          <a:ext cx="37719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3" imgW="1714500" imgH="482600" progId="Equation.3">
                  <p:embed/>
                </p:oleObj>
              </mc:Choice>
              <mc:Fallback>
                <p:oleObj name="Equation" r:id="rId3" imgW="1714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976563"/>
                        <a:ext cx="3771900" cy="1062037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670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 CPU</a:t>
            </a:r>
          </a:p>
          <a:p>
            <a:pPr lvl="1"/>
            <a:r>
              <a:rPr lang="en-US" dirty="0" smtClean="0"/>
              <a:t>CPU performance</a:t>
            </a:r>
          </a:p>
          <a:p>
            <a:endParaRPr lang="en-US" dirty="0"/>
          </a:p>
          <a:p>
            <a:r>
              <a:rPr lang="en-US" dirty="0" err="1" smtClean="0"/>
              <a:t>SPECpower</a:t>
            </a:r>
            <a:endParaRPr lang="en-US" dirty="0" smtClean="0"/>
          </a:p>
          <a:p>
            <a:pPr lvl="1"/>
            <a:r>
              <a:rPr lang="en-US" dirty="0" smtClean="0"/>
              <a:t>power consumption</a:t>
            </a:r>
          </a:p>
          <a:p>
            <a:endParaRPr lang="en-US" dirty="0"/>
          </a:p>
          <a:p>
            <a:r>
              <a:rPr lang="en-US" dirty="0" err="1" smtClean="0"/>
              <a:t>SPEComp</a:t>
            </a:r>
            <a:endParaRPr lang="en-US" dirty="0" smtClean="0"/>
          </a:p>
          <a:p>
            <a:pPr lvl="1"/>
            <a:r>
              <a:rPr lang="en-US" dirty="0" smtClean="0"/>
              <a:t>shared memory parallel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0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could make an improvement to our system to reduce the amount of time it takes to perform a load word instruction by 5</a:t>
            </a:r>
            <a:r>
              <a:rPr lang="en-US" dirty="0" smtClean="0"/>
              <a:t>%, how much faster would the system run?</a:t>
            </a:r>
          </a:p>
          <a:p>
            <a:pPr lvl="1"/>
            <a:r>
              <a:rPr lang="en-US" dirty="0" smtClean="0"/>
              <a:t>Depends on how often load word is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Amdahl’s Law</a:t>
            </a:r>
            <a:endParaRPr lang="en-AU" dirty="0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/>
              <a:t>performance enhancement possible with a given improvement is limited by the amount that the improved feature is used.</a:t>
            </a:r>
          </a:p>
        </p:txBody>
      </p:sp>
      <p:graphicFrame>
        <p:nvGraphicFramePr>
          <p:cNvPr id="4608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384001"/>
              </p:ext>
            </p:extLst>
          </p:nvPr>
        </p:nvGraphicFramePr>
        <p:xfrm>
          <a:off x="1676400" y="3505200"/>
          <a:ext cx="5287962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4" imgW="2641600" imgH="419100" progId="Equation.3">
                  <p:embed/>
                </p:oleObj>
              </mc:Choice>
              <mc:Fallback>
                <p:oleObj name="Equation" r:id="rId4" imgW="2641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05200"/>
                        <a:ext cx="5287962" cy="839788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39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program runs in 100 seconds on a computer, with multiply operations responsible for 80 seconds of this time. How much do </a:t>
            </a:r>
            <a:r>
              <a:rPr lang="en-US" dirty="0" smtClean="0"/>
              <a:t>we </a:t>
            </a:r>
            <a:r>
              <a:rPr lang="en-US" dirty="0"/>
              <a:t>have to improve the speed of multiplication if </a:t>
            </a:r>
            <a:r>
              <a:rPr lang="en-US" dirty="0" smtClean="0"/>
              <a:t>we </a:t>
            </a:r>
            <a:r>
              <a:rPr lang="en-US" dirty="0"/>
              <a:t>want my program to run five times faster?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1638" y="3576935"/>
            <a:ext cx="756072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			Time </a:t>
            </a:r>
            <a:r>
              <a:rPr lang="en-US" dirty="0"/>
              <a:t>affected</a:t>
            </a:r>
            <a:endParaRPr lang="en-US" dirty="0" smtClean="0"/>
          </a:p>
          <a:p>
            <a:r>
              <a:rPr lang="en-US" dirty="0" smtClean="0"/>
              <a:t>Time after improvement = 	</a:t>
            </a:r>
            <a:r>
              <a:rPr lang="en-US" altLang="en-US" dirty="0" smtClean="0"/>
              <a:t>––––––––––		</a:t>
            </a:r>
            <a:r>
              <a:rPr lang="en-US" dirty="0" smtClean="0"/>
              <a:t>+ time unaffected </a:t>
            </a:r>
          </a:p>
          <a:p>
            <a:r>
              <a:rPr lang="en-US" dirty="0"/>
              <a:t>	</a:t>
            </a:r>
            <a:r>
              <a:rPr lang="en-US" dirty="0" smtClean="0"/>
              <a:t>		improvement </a:t>
            </a:r>
            <a:r>
              <a:rPr lang="en-US" dirty="0"/>
              <a:t>factor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1638" y="4724400"/>
            <a:ext cx="593624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		80</a:t>
            </a:r>
          </a:p>
          <a:p>
            <a:r>
              <a:rPr lang="en-US" dirty="0" smtClean="0"/>
              <a:t>20 Seconds = 	</a:t>
            </a:r>
            <a:r>
              <a:rPr lang="en-US" altLang="en-US" dirty="0" smtClean="0"/>
              <a:t>––––––––––		</a:t>
            </a:r>
            <a:r>
              <a:rPr lang="en-US" dirty="0" smtClean="0"/>
              <a:t>+ (100-80)</a:t>
            </a:r>
          </a:p>
          <a:p>
            <a:r>
              <a:rPr lang="en-US" dirty="0"/>
              <a:t>	</a:t>
            </a:r>
            <a:r>
              <a:rPr lang="en-US" dirty="0" smtClean="0"/>
              <a:t>	improvement </a:t>
            </a:r>
            <a:r>
              <a:rPr lang="en-US" dirty="0"/>
              <a:t>factor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1638" y="4724400"/>
            <a:ext cx="593624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		80</a:t>
            </a:r>
          </a:p>
          <a:p>
            <a:r>
              <a:rPr lang="en-US" dirty="0" smtClean="0"/>
              <a:t>20 Seconds = 	</a:t>
            </a:r>
            <a:r>
              <a:rPr lang="en-US" altLang="en-US" dirty="0" smtClean="0"/>
              <a:t>––––––––––		</a:t>
            </a:r>
            <a:r>
              <a:rPr lang="en-US" dirty="0" smtClean="0"/>
              <a:t>+ 20</a:t>
            </a:r>
          </a:p>
          <a:p>
            <a:r>
              <a:rPr lang="en-US" dirty="0"/>
              <a:t>	</a:t>
            </a:r>
            <a:r>
              <a:rPr lang="en-US" dirty="0" smtClean="0"/>
              <a:t>	improvement </a:t>
            </a:r>
            <a:r>
              <a:rPr lang="en-US" dirty="0"/>
              <a:t>factor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2927" y="5837998"/>
            <a:ext cx="308289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	80</a:t>
            </a:r>
          </a:p>
          <a:p>
            <a:r>
              <a:rPr lang="en-US" dirty="0" smtClean="0"/>
              <a:t>0 = 	</a:t>
            </a:r>
            <a:r>
              <a:rPr lang="en-US" altLang="en-US" dirty="0" smtClean="0"/>
              <a:t>––––––––––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improvement </a:t>
            </a:r>
            <a:r>
              <a:rPr lang="en-US" dirty="0"/>
              <a:t>factor</a:t>
            </a:r>
          </a:p>
        </p:txBody>
      </p:sp>
    </p:spTree>
    <p:extLst>
      <p:ext uri="{BB962C8B-B14F-4D97-AF65-F5344CB8AC3E}">
        <p14:creationId xmlns:p14="http://schemas.microsoft.com/office/powerpoint/2010/main" val="386055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1" animBg="1"/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Amdahl’s Law</a:t>
            </a:r>
            <a:endParaRPr lang="en-AU" dirty="0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Law </a:t>
            </a:r>
            <a:r>
              <a:rPr lang="en-US" sz="2800" dirty="0"/>
              <a:t>of diminishing returns </a:t>
            </a:r>
            <a:endParaRPr lang="en-US" sz="2800" dirty="0" smtClean="0"/>
          </a:p>
          <a:p>
            <a:r>
              <a:rPr lang="en-US" altLang="en-US" sz="2800" dirty="0"/>
              <a:t>Handy for evaluating impact of a change not tied to CPU performance equation</a:t>
            </a:r>
          </a:p>
          <a:p>
            <a:endParaRPr lang="en-US" sz="28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252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Amdahl’s Law: Design Principle</a:t>
            </a:r>
            <a:endParaRPr lang="en-AU" dirty="0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Corollary: make the common case fast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many cases the frequency with which one event occurs may be much higher than another. </a:t>
            </a:r>
            <a:endParaRPr lang="en-US" dirty="0" smtClean="0"/>
          </a:p>
          <a:p>
            <a:pPr lvl="1"/>
            <a:r>
              <a:rPr lang="en-US" dirty="0" smtClean="0"/>
              <a:t>Improving the </a:t>
            </a:r>
            <a:r>
              <a:rPr lang="en-US" dirty="0"/>
              <a:t>common case </a:t>
            </a:r>
            <a:r>
              <a:rPr lang="en-US" dirty="0" smtClean="0"/>
              <a:t>will </a:t>
            </a:r>
            <a:r>
              <a:rPr lang="en-US" dirty="0"/>
              <a:t>tend to enhance performance better than optimizing the rare case.</a:t>
            </a:r>
          </a:p>
          <a:p>
            <a:endParaRPr lang="en-US" altLang="en-US" sz="2800" dirty="0"/>
          </a:p>
          <a:p>
            <a:endParaRPr lang="en-US" sz="28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311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Historically, much </a:t>
            </a:r>
            <a:r>
              <a:rPr lang="en-US" dirty="0" smtClean="0"/>
              <a:t>of our </a:t>
            </a:r>
            <a:r>
              <a:rPr lang="en-US" dirty="0"/>
              <a:t>performance improvements have come from improving our hardware.</a:t>
            </a:r>
          </a:p>
        </p:txBody>
      </p:sp>
    </p:spTree>
    <p:extLst>
      <p:ext uri="{BB962C8B-B14F-4D97-AF65-F5344CB8AC3E}">
        <p14:creationId xmlns:p14="http://schemas.microsoft.com/office/powerpoint/2010/main" val="173560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Power Trends</a:t>
            </a:r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765445"/>
              </p:ext>
            </p:extLst>
          </p:nvPr>
        </p:nvGraphicFramePr>
        <p:xfrm>
          <a:off x="857097" y="5943600"/>
          <a:ext cx="70818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4" imgW="3213100" imgH="228600" progId="Equation.3">
                  <p:embed/>
                </p:oleObj>
              </mc:Choice>
              <mc:Fallback>
                <p:oleObj name="Equation" r:id="rId4" imgW="3213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097" y="5943600"/>
                        <a:ext cx="7081837" cy="503237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6" name="Picture 10" descr="f01-15-P37449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41" y="1905000"/>
            <a:ext cx="7265259" cy="3531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10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computer A runs a program in 10 seconds and computer B runs the same program in 15 seconds, how much faster is A than B?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is 1.5 times faster than B.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4111" y="3724870"/>
            <a:ext cx="611577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en-US" dirty="0"/>
              <a:t>Execution </a:t>
            </a:r>
            <a:r>
              <a:rPr lang="en-US" altLang="en-US" dirty="0" smtClean="0"/>
              <a:t>Time(B) </a:t>
            </a:r>
            <a:r>
              <a:rPr lang="en-US" altLang="en-US" dirty="0"/>
              <a:t>	</a:t>
            </a:r>
            <a:r>
              <a:rPr lang="en-US" altLang="en-US" dirty="0" smtClean="0"/>
              <a:t>	15</a:t>
            </a:r>
            <a:r>
              <a:rPr lang="en-US" altLang="en-US" dirty="0"/>
              <a:t>		</a:t>
            </a:r>
          </a:p>
          <a:p>
            <a:r>
              <a:rPr lang="en-US" altLang="en-US" dirty="0" smtClean="0"/>
              <a:t>––––––––––––––     </a:t>
            </a:r>
            <a:r>
              <a:rPr lang="en-US" altLang="en-US" dirty="0"/>
              <a:t>=  	</a:t>
            </a:r>
            <a:r>
              <a:rPr lang="en-US" altLang="en-US" dirty="0" smtClean="0"/>
              <a:t>––––––––––––––––	=  </a:t>
            </a:r>
            <a:r>
              <a:rPr lang="en-US" altLang="en-US" i="1" dirty="0" smtClean="0"/>
              <a:t>n</a:t>
            </a:r>
          </a:p>
          <a:p>
            <a:r>
              <a:rPr lang="en-US" altLang="en-US" dirty="0"/>
              <a:t>Execution </a:t>
            </a:r>
            <a:r>
              <a:rPr lang="en-US" altLang="en-US" dirty="0" smtClean="0"/>
              <a:t>Time(A)</a:t>
            </a:r>
            <a:r>
              <a:rPr lang="en-US" altLang="en-US" dirty="0"/>
              <a:t>		</a:t>
            </a:r>
            <a:r>
              <a:rPr lang="en-US" altLang="en-US" dirty="0" smtClean="0"/>
              <a:t>10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14111" y="4876800"/>
            <a:ext cx="630813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en-US" dirty="0"/>
              <a:t>Execution </a:t>
            </a:r>
            <a:r>
              <a:rPr lang="en-US" altLang="en-US" dirty="0" smtClean="0"/>
              <a:t>Time(B) </a:t>
            </a:r>
            <a:r>
              <a:rPr lang="en-US" altLang="en-US" dirty="0"/>
              <a:t>	</a:t>
            </a:r>
            <a:r>
              <a:rPr lang="en-US" altLang="en-US" dirty="0" smtClean="0"/>
              <a:t>	15</a:t>
            </a:r>
            <a:r>
              <a:rPr lang="en-US" altLang="en-US" dirty="0"/>
              <a:t>		</a:t>
            </a:r>
          </a:p>
          <a:p>
            <a:r>
              <a:rPr lang="en-US" altLang="en-US" dirty="0" smtClean="0"/>
              <a:t>––––––––––––––     </a:t>
            </a:r>
            <a:r>
              <a:rPr lang="en-US" altLang="en-US" dirty="0"/>
              <a:t>=  	</a:t>
            </a:r>
            <a:r>
              <a:rPr lang="en-US" altLang="en-US" dirty="0" smtClean="0"/>
              <a:t>––––––––––––––––	=  </a:t>
            </a:r>
            <a:r>
              <a:rPr lang="en-US" altLang="en-US" i="1" dirty="0" smtClean="0"/>
              <a:t>1.5</a:t>
            </a:r>
          </a:p>
          <a:p>
            <a:r>
              <a:rPr lang="en-US" altLang="en-US" dirty="0"/>
              <a:t>Execution </a:t>
            </a:r>
            <a:r>
              <a:rPr lang="en-US" altLang="en-US" dirty="0" smtClean="0"/>
              <a:t>Time(A)</a:t>
            </a:r>
            <a:r>
              <a:rPr lang="en-US" altLang="en-US" dirty="0"/>
              <a:t>		</a:t>
            </a:r>
            <a:r>
              <a:rPr lang="en-US" altLang="en-US" dirty="0" smtClean="0"/>
              <a:t>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14111" y="2633552"/>
            <a:ext cx="611577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en-US" dirty="0" smtClean="0"/>
              <a:t>Performance(A) </a:t>
            </a:r>
            <a:r>
              <a:rPr lang="en-US" altLang="en-US" dirty="0"/>
              <a:t>		Execution </a:t>
            </a:r>
            <a:r>
              <a:rPr lang="en-US" altLang="en-US" dirty="0" smtClean="0"/>
              <a:t>Time(B) </a:t>
            </a:r>
            <a:r>
              <a:rPr lang="en-US" altLang="en-US" dirty="0"/>
              <a:t>	</a:t>
            </a:r>
          </a:p>
          <a:p>
            <a:r>
              <a:rPr lang="en-US" altLang="en-US" dirty="0" smtClean="0"/>
              <a:t>––––––––––––––     </a:t>
            </a:r>
            <a:r>
              <a:rPr lang="en-US" altLang="en-US" dirty="0"/>
              <a:t>=  	</a:t>
            </a:r>
            <a:r>
              <a:rPr lang="en-US" altLang="en-US" dirty="0" smtClean="0"/>
              <a:t>––––––––––––––––	=  </a:t>
            </a:r>
            <a:r>
              <a:rPr lang="en-US" altLang="en-US" i="1" dirty="0" smtClean="0"/>
              <a:t>n</a:t>
            </a:r>
          </a:p>
          <a:p>
            <a:r>
              <a:rPr lang="en-US" altLang="en-US" dirty="0" smtClean="0"/>
              <a:t>Performance(B) </a:t>
            </a:r>
            <a:r>
              <a:rPr lang="en-US" altLang="en-US" dirty="0"/>
              <a:t>		Execution </a:t>
            </a:r>
            <a:r>
              <a:rPr lang="en-US" altLang="en-US" dirty="0" smtClean="0"/>
              <a:t>Time(A)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0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Reducing Power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The power wall</a:t>
            </a:r>
          </a:p>
          <a:p>
            <a:pPr lvl="1"/>
            <a:r>
              <a:rPr lang="en-AU" dirty="0" smtClean="0"/>
              <a:t>We cannot reduce voltage further</a:t>
            </a:r>
          </a:p>
          <a:p>
            <a:pPr lvl="1"/>
            <a:endParaRPr lang="en-AU" dirty="0"/>
          </a:p>
          <a:p>
            <a:r>
              <a:rPr lang="en-AU" dirty="0" smtClean="0"/>
              <a:t>Try to remove heat</a:t>
            </a:r>
          </a:p>
          <a:p>
            <a:pPr lvl="1"/>
            <a:r>
              <a:rPr lang="en-AU" dirty="0" smtClean="0"/>
              <a:t>Too expensive for common computers</a:t>
            </a:r>
          </a:p>
          <a:p>
            <a:pPr lvl="1"/>
            <a:endParaRPr lang="en-AU" dirty="0"/>
          </a:p>
          <a:p>
            <a:r>
              <a:rPr lang="en-AU" dirty="0" smtClean="0"/>
              <a:t>How else can we improve performance?</a:t>
            </a:r>
          </a:p>
        </p:txBody>
      </p:sp>
    </p:spTree>
    <p:extLst>
      <p:ext uri="{BB962C8B-B14F-4D97-AF65-F5344CB8AC3E}">
        <p14:creationId xmlns:p14="http://schemas.microsoft.com/office/powerpoint/2010/main" val="42875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Multiprocessors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Multicore microprocessors</a:t>
            </a:r>
          </a:p>
          <a:p>
            <a:pPr lvl="1" eaLnBrk="1" hangingPunct="1"/>
            <a:r>
              <a:rPr lang="en-AU" dirty="0" smtClean="0"/>
              <a:t>More than one processor per chip</a:t>
            </a:r>
          </a:p>
          <a:p>
            <a:pPr lvl="1" eaLnBrk="1" hangingPunct="1"/>
            <a:endParaRPr lang="en-AU" dirty="0" smtClean="0"/>
          </a:p>
          <a:p>
            <a:pPr eaLnBrk="1" hangingPunct="1"/>
            <a:r>
              <a:rPr lang="en-AU" dirty="0" smtClean="0"/>
              <a:t>Requires explicitly parallel programming</a:t>
            </a:r>
          </a:p>
          <a:p>
            <a:pPr lvl="1" eaLnBrk="1" hangingPunct="1"/>
            <a:r>
              <a:rPr lang="en-AU" dirty="0" smtClean="0"/>
              <a:t>Hard to do</a:t>
            </a:r>
          </a:p>
          <a:p>
            <a:pPr lvl="2" eaLnBrk="1" hangingPunct="1"/>
            <a:r>
              <a:rPr lang="en-AU" dirty="0" smtClean="0"/>
              <a:t>Programming for performance</a:t>
            </a:r>
          </a:p>
          <a:p>
            <a:pPr lvl="2" eaLnBrk="1" hangingPunct="1"/>
            <a:r>
              <a:rPr lang="en-AU" dirty="0" smtClean="0"/>
              <a:t>Load balancing</a:t>
            </a:r>
          </a:p>
          <a:p>
            <a:pPr lvl="2" eaLnBrk="1" hangingPunct="1"/>
            <a:r>
              <a:rPr lang="en-AU" dirty="0" smtClean="0"/>
              <a:t>Optimizing communication and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4874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is our metric for determining performance</a:t>
            </a:r>
          </a:p>
          <a:p>
            <a:r>
              <a:rPr lang="en-US" dirty="0" smtClean="0"/>
              <a:t>Time can be defined in different 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Measuring Execution Time</a:t>
            </a:r>
            <a:endParaRPr lang="en-AU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Elapsed time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“Wall-clock” time, Response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Total time to complete task, including all aspects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Processing, I/O, OS overhead, idle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Determines system performance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CPU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Time spent processing a given job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Discounts I/O time, other jobs’ shares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Comprises user CPU time and system CPU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Different programs are affected differently by CPU and system performance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77000" y="38539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CPU Performance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1600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System Performance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2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2"/>
          <p:cNvSpPr>
            <a:spLocks noChangeShapeType="1"/>
          </p:cNvSpPr>
          <p:nvPr/>
        </p:nvSpPr>
        <p:spPr bwMode="auto">
          <a:xfrm>
            <a:off x="2627313" y="4140200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Line 3"/>
          <p:cNvSpPr>
            <a:spLocks noChangeShapeType="1"/>
          </p:cNvSpPr>
          <p:nvPr/>
        </p:nvSpPr>
        <p:spPr bwMode="auto">
          <a:xfrm>
            <a:off x="2627313" y="4211637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4356100" y="4211637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6083300" y="4211637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7812088" y="4211637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CPU Clocking</a:t>
            </a:r>
            <a:endParaRPr lang="en-AU" smtClean="0"/>
          </a:p>
        </p:txBody>
      </p:sp>
      <p:sp>
        <p:nvSpPr>
          <p:cNvPr id="26633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Clock period: duration of a clock cycle</a:t>
            </a:r>
          </a:p>
          <a:p>
            <a:pPr lvl="1"/>
            <a:r>
              <a:rPr lang="en-AU" dirty="0" smtClean="0"/>
              <a:t>e.g. 250 </a:t>
            </a:r>
            <a:r>
              <a:rPr lang="en-AU" dirty="0" err="1" smtClean="0"/>
              <a:t>ps</a:t>
            </a:r>
            <a:endParaRPr lang="en-AU" dirty="0" smtClean="0"/>
          </a:p>
          <a:p>
            <a:r>
              <a:rPr lang="en-AU" dirty="0" smtClean="0"/>
              <a:t>Clock frequency: cycles per second</a:t>
            </a:r>
          </a:p>
          <a:p>
            <a:pPr lvl="1"/>
            <a:r>
              <a:rPr lang="en-AU" dirty="0" smtClean="0"/>
              <a:t>e.g. 4 GHz</a:t>
            </a: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2627313" y="43561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2627313" y="4356100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490913" y="4356100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490913" y="4643437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2339975" y="4643437"/>
            <a:ext cx="287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4356100" y="43561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4356100" y="4356100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5219700" y="4356100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5219700" y="4643437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6083300" y="43561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6083300" y="4356100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6946900" y="4356100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>
            <a:off x="6946900" y="4643437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7812088" y="4356100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7812088" y="4356100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Freeform 25"/>
          <p:cNvSpPr>
            <a:spLocks/>
          </p:cNvSpPr>
          <p:nvPr/>
        </p:nvSpPr>
        <p:spPr bwMode="auto">
          <a:xfrm>
            <a:off x="4211638" y="5435600"/>
            <a:ext cx="288925" cy="287337"/>
          </a:xfrm>
          <a:custGeom>
            <a:avLst/>
            <a:gdLst>
              <a:gd name="T0" fmla="*/ 0 w 182"/>
              <a:gd name="T1" fmla="*/ 144462 h 181"/>
              <a:gd name="T2" fmla="*/ 73025 w 182"/>
              <a:gd name="T3" fmla="*/ 0 h 181"/>
              <a:gd name="T4" fmla="*/ 215900 w 182"/>
              <a:gd name="T5" fmla="*/ 0 h 181"/>
              <a:gd name="T6" fmla="*/ 288925 w 182"/>
              <a:gd name="T7" fmla="*/ 144462 h 181"/>
              <a:gd name="T8" fmla="*/ 215900 w 182"/>
              <a:gd name="T9" fmla="*/ 287337 h 181"/>
              <a:gd name="T10" fmla="*/ 73025 w 182"/>
              <a:gd name="T11" fmla="*/ 287337 h 181"/>
              <a:gd name="T12" fmla="*/ 0 w 182"/>
              <a:gd name="T13" fmla="*/ 144462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" name="Freeform 26"/>
          <p:cNvSpPr>
            <a:spLocks/>
          </p:cNvSpPr>
          <p:nvPr/>
        </p:nvSpPr>
        <p:spPr bwMode="auto">
          <a:xfrm>
            <a:off x="5940425" y="5435600"/>
            <a:ext cx="288925" cy="287337"/>
          </a:xfrm>
          <a:custGeom>
            <a:avLst/>
            <a:gdLst>
              <a:gd name="T0" fmla="*/ 0 w 182"/>
              <a:gd name="T1" fmla="*/ 144462 h 181"/>
              <a:gd name="T2" fmla="*/ 73025 w 182"/>
              <a:gd name="T3" fmla="*/ 0 h 181"/>
              <a:gd name="T4" fmla="*/ 215900 w 182"/>
              <a:gd name="T5" fmla="*/ 0 h 181"/>
              <a:gd name="T6" fmla="*/ 288925 w 182"/>
              <a:gd name="T7" fmla="*/ 144462 h 181"/>
              <a:gd name="T8" fmla="*/ 215900 w 182"/>
              <a:gd name="T9" fmla="*/ 287337 h 181"/>
              <a:gd name="T10" fmla="*/ 73025 w 182"/>
              <a:gd name="T11" fmla="*/ 287337 h 181"/>
              <a:gd name="T12" fmla="*/ 0 w 182"/>
              <a:gd name="T13" fmla="*/ 144462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Freeform 27"/>
          <p:cNvSpPr>
            <a:spLocks/>
          </p:cNvSpPr>
          <p:nvPr/>
        </p:nvSpPr>
        <p:spPr bwMode="auto">
          <a:xfrm>
            <a:off x="7667625" y="5435600"/>
            <a:ext cx="288925" cy="287337"/>
          </a:xfrm>
          <a:custGeom>
            <a:avLst/>
            <a:gdLst>
              <a:gd name="T0" fmla="*/ 0 w 182"/>
              <a:gd name="T1" fmla="*/ 144462 h 181"/>
              <a:gd name="T2" fmla="*/ 73025 w 182"/>
              <a:gd name="T3" fmla="*/ 0 h 181"/>
              <a:gd name="T4" fmla="*/ 215900 w 182"/>
              <a:gd name="T5" fmla="*/ 0 h 181"/>
              <a:gd name="T6" fmla="*/ 288925 w 182"/>
              <a:gd name="T7" fmla="*/ 144462 h 181"/>
              <a:gd name="T8" fmla="*/ 215900 w 182"/>
              <a:gd name="T9" fmla="*/ 287337 h 181"/>
              <a:gd name="T10" fmla="*/ 73025 w 182"/>
              <a:gd name="T11" fmla="*/ 287337 h 181"/>
              <a:gd name="T12" fmla="*/ 0 w 182"/>
              <a:gd name="T13" fmla="*/ 144462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>
            <a:off x="2339975" y="5867400"/>
            <a:ext cx="590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 flipV="1">
            <a:off x="2339975" y="4211637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684213" y="4360862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/>
              <a:t>Clock (cycles)</a:t>
            </a:r>
            <a:endParaRPr lang="en-AU" sz="1600"/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684213" y="4792662"/>
            <a:ext cx="1685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/>
              <a:t>Data transfer</a:t>
            </a:r>
            <a:br>
              <a:rPr lang="en-US" sz="1600"/>
            </a:br>
            <a:r>
              <a:rPr lang="en-US" sz="1600"/>
              <a:t>and computation</a:t>
            </a:r>
            <a:endParaRPr lang="en-AU" sz="1600"/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684213" y="5440362"/>
            <a:ext cx="1336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/>
              <a:t>Update state</a:t>
            </a:r>
            <a:endParaRPr lang="en-AU" sz="1600"/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2916238" y="4067175"/>
            <a:ext cx="1150937" cy="144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2843213" y="3927475"/>
            <a:ext cx="1311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600"/>
              <a:t>Clock period</a:t>
            </a:r>
            <a:endParaRPr lang="en-AU" sz="1600"/>
          </a:p>
        </p:txBody>
      </p:sp>
      <p:sp>
        <p:nvSpPr>
          <p:cNvPr id="26660" name="Freeform 36"/>
          <p:cNvSpPr>
            <a:spLocks/>
          </p:cNvSpPr>
          <p:nvPr/>
        </p:nvSpPr>
        <p:spPr bwMode="auto">
          <a:xfrm>
            <a:off x="4356100" y="4930775"/>
            <a:ext cx="1727200" cy="287337"/>
          </a:xfrm>
          <a:custGeom>
            <a:avLst/>
            <a:gdLst>
              <a:gd name="T0" fmla="*/ 0 w 1088"/>
              <a:gd name="T1" fmla="*/ 142875 h 181"/>
              <a:gd name="T2" fmla="*/ 71438 w 1088"/>
              <a:gd name="T3" fmla="*/ 0 h 181"/>
              <a:gd name="T4" fmla="*/ 1655763 w 1088"/>
              <a:gd name="T5" fmla="*/ 0 h 181"/>
              <a:gd name="T6" fmla="*/ 1727200 w 1088"/>
              <a:gd name="T7" fmla="*/ 142875 h 181"/>
              <a:gd name="T8" fmla="*/ 1655763 w 1088"/>
              <a:gd name="T9" fmla="*/ 287337 h 181"/>
              <a:gd name="T10" fmla="*/ 71438 w 1088"/>
              <a:gd name="T11" fmla="*/ 287337 h 181"/>
              <a:gd name="T12" fmla="*/ 0 w 1088"/>
              <a:gd name="T13" fmla="*/ 142875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1" name="Freeform 37"/>
          <p:cNvSpPr>
            <a:spLocks/>
          </p:cNvSpPr>
          <p:nvPr/>
        </p:nvSpPr>
        <p:spPr bwMode="auto">
          <a:xfrm>
            <a:off x="2627313" y="4930775"/>
            <a:ext cx="1727200" cy="287337"/>
          </a:xfrm>
          <a:custGeom>
            <a:avLst/>
            <a:gdLst>
              <a:gd name="T0" fmla="*/ 0 w 1088"/>
              <a:gd name="T1" fmla="*/ 142875 h 181"/>
              <a:gd name="T2" fmla="*/ 71438 w 1088"/>
              <a:gd name="T3" fmla="*/ 0 h 181"/>
              <a:gd name="T4" fmla="*/ 1655763 w 1088"/>
              <a:gd name="T5" fmla="*/ 0 h 181"/>
              <a:gd name="T6" fmla="*/ 1727200 w 1088"/>
              <a:gd name="T7" fmla="*/ 142875 h 181"/>
              <a:gd name="T8" fmla="*/ 1655763 w 1088"/>
              <a:gd name="T9" fmla="*/ 287337 h 181"/>
              <a:gd name="T10" fmla="*/ 71438 w 1088"/>
              <a:gd name="T11" fmla="*/ 287337 h 181"/>
              <a:gd name="T12" fmla="*/ 0 w 1088"/>
              <a:gd name="T13" fmla="*/ 142875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2" name="Freeform 38"/>
          <p:cNvSpPr>
            <a:spLocks/>
          </p:cNvSpPr>
          <p:nvPr/>
        </p:nvSpPr>
        <p:spPr bwMode="auto">
          <a:xfrm>
            <a:off x="6083300" y="4930775"/>
            <a:ext cx="1727200" cy="287337"/>
          </a:xfrm>
          <a:custGeom>
            <a:avLst/>
            <a:gdLst>
              <a:gd name="T0" fmla="*/ 0 w 1088"/>
              <a:gd name="T1" fmla="*/ 142875 h 181"/>
              <a:gd name="T2" fmla="*/ 71438 w 1088"/>
              <a:gd name="T3" fmla="*/ 0 h 181"/>
              <a:gd name="T4" fmla="*/ 1655763 w 1088"/>
              <a:gd name="T5" fmla="*/ 0 h 181"/>
              <a:gd name="T6" fmla="*/ 1727200 w 1088"/>
              <a:gd name="T7" fmla="*/ 142875 h 181"/>
              <a:gd name="T8" fmla="*/ 1655763 w 1088"/>
              <a:gd name="T9" fmla="*/ 287337 h 181"/>
              <a:gd name="T10" fmla="*/ 71438 w 1088"/>
              <a:gd name="T11" fmla="*/ 287337 h 181"/>
              <a:gd name="T12" fmla="*/ 0 w 1088"/>
              <a:gd name="T13" fmla="*/ 142875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389</TotalTime>
  <Words>2331</Words>
  <Application>Microsoft Office PowerPoint</Application>
  <PresentationFormat>On-screen Show (4:3)</PresentationFormat>
  <Paragraphs>889</Paragraphs>
  <Slides>61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Times New Roman</vt:lpstr>
      <vt:lpstr>Wingdings</vt:lpstr>
      <vt:lpstr>Clarity</vt:lpstr>
      <vt:lpstr>Equation</vt:lpstr>
      <vt:lpstr>Performance</vt:lpstr>
      <vt:lpstr>Introduction</vt:lpstr>
      <vt:lpstr>Introduction</vt:lpstr>
      <vt:lpstr>Definitions of Performance</vt:lpstr>
      <vt:lpstr>Performance as Response Time</vt:lpstr>
      <vt:lpstr>Example</vt:lpstr>
      <vt:lpstr>Measuring Performance</vt:lpstr>
      <vt:lpstr>Measuring Execution Time</vt:lpstr>
      <vt:lpstr>CPU Clocking</vt:lpstr>
      <vt:lpstr>CPU Time</vt:lpstr>
      <vt:lpstr>Example</vt:lpstr>
      <vt:lpstr>CPU Time Example</vt:lpstr>
      <vt:lpstr>Instructions</vt:lpstr>
      <vt:lpstr>Example</vt:lpstr>
      <vt:lpstr>Example</vt:lpstr>
      <vt:lpstr>Example</vt:lpstr>
      <vt:lpstr>CPU Performance Equation</vt:lpstr>
      <vt:lpstr>Components of Performance</vt:lpstr>
      <vt:lpstr>Components of Performance</vt:lpstr>
      <vt:lpstr>CPI in More Detail</vt:lpstr>
      <vt:lpstr>CPI Example</vt:lpstr>
      <vt:lpstr>Using the CPU Performance Equation</vt:lpstr>
      <vt:lpstr>Using the CPU Performance Equation</vt:lpstr>
      <vt:lpstr>Solution 1</vt:lpstr>
      <vt:lpstr>Solution 1</vt:lpstr>
      <vt:lpstr>Solution 1</vt:lpstr>
      <vt:lpstr>Solution 1</vt:lpstr>
      <vt:lpstr>Solution 1</vt:lpstr>
      <vt:lpstr>Solution 2</vt:lpstr>
      <vt:lpstr>Solution 2</vt:lpstr>
      <vt:lpstr>Solution 2</vt:lpstr>
      <vt:lpstr>Solution 2</vt:lpstr>
      <vt:lpstr>Solution 3</vt:lpstr>
      <vt:lpstr>Solution 3</vt:lpstr>
      <vt:lpstr>Performance Summary</vt:lpstr>
      <vt:lpstr>Single-Cycle Datapath</vt:lpstr>
      <vt:lpstr>Single-Cycle Datapath</vt:lpstr>
      <vt:lpstr>Single-Cycle Datapath</vt:lpstr>
      <vt:lpstr>Single-Cycle Datapath</vt:lpstr>
      <vt:lpstr>Single-Cycle Datapath</vt:lpstr>
      <vt:lpstr>Single-Cycle Datapath</vt:lpstr>
      <vt:lpstr>Single-Cycle Datapath</vt:lpstr>
      <vt:lpstr>Pipelined Datapath</vt:lpstr>
      <vt:lpstr>Pipelined Datapath</vt:lpstr>
      <vt:lpstr>Single-Cycle vs. Pipelined</vt:lpstr>
      <vt:lpstr>Single-Cycle vs. Pipelined</vt:lpstr>
      <vt:lpstr>Benchmarks</vt:lpstr>
      <vt:lpstr>Classes of Benchmarks</vt:lpstr>
      <vt:lpstr>SPEC</vt:lpstr>
      <vt:lpstr>SPEC CPU2006</vt:lpstr>
      <vt:lpstr>SPECratios</vt:lpstr>
      <vt:lpstr>SPEC Benchmarks</vt:lpstr>
      <vt:lpstr>Amdahl’s Law</vt:lpstr>
      <vt:lpstr>Amdahl’s Law</vt:lpstr>
      <vt:lpstr>Amdahl’s Law</vt:lpstr>
      <vt:lpstr>Amdahl’s Law</vt:lpstr>
      <vt:lpstr>Amdahl’s Law: Design Principle</vt:lpstr>
      <vt:lpstr>Power Wall</vt:lpstr>
      <vt:lpstr>Power Trends</vt:lpstr>
      <vt:lpstr>Reducing Power</vt:lpstr>
      <vt:lpstr>Multiprocessors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Representation</dc:title>
  <dc:creator>Sarah</dc:creator>
  <cp:lastModifiedBy>Sarah Angell</cp:lastModifiedBy>
  <cp:revision>37</cp:revision>
  <dcterms:created xsi:type="dcterms:W3CDTF">2013-08-21T13:33:56Z</dcterms:created>
  <dcterms:modified xsi:type="dcterms:W3CDTF">2013-11-13T22:59:33Z</dcterms:modified>
</cp:coreProperties>
</file>