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901F-1C59-4232-AFDE-4AD87E5F46A8}" type="datetimeFigureOut">
              <a:rPr lang="en-US" smtClean="0"/>
              <a:t>4/12/2017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97F9C-8D2C-4EA7-9E9E-C9EFB68748A4}" type="slidenum">
              <a:rPr lang="en-US" smtClean="0"/>
              <a:t>‹#›</a:t>
            </a:fld>
            <a:endParaRPr lang="en-US"/>
          </a:p>
        </p:txBody>
      </p:sp>
    </p:spTree>
    <p:extLst>
      <p:ext uri="{BB962C8B-B14F-4D97-AF65-F5344CB8AC3E}">
        <p14:creationId xmlns:p14="http://schemas.microsoft.com/office/powerpoint/2010/main" val="360567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E0B1598B-0297-494B-BA69-206F6800A3BC}" type="datetime3">
              <a:rPr lang="en-AU">
                <a:solidFill>
                  <a:prstClr val="black"/>
                </a:solidFill>
              </a:rPr>
              <a:pPr/>
              <a:t>12 April, 2017</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5 — Large and Fast: Exploiting Memory Hierarchy</a:t>
            </a:r>
          </a:p>
        </p:txBody>
      </p:sp>
      <p:sp>
        <p:nvSpPr>
          <p:cNvPr id="7" name="Rectangle 7"/>
          <p:cNvSpPr>
            <a:spLocks noGrp="1" noChangeArrowheads="1"/>
          </p:cNvSpPr>
          <p:nvPr>
            <p:ph type="sldNum" sz="quarter" idx="5"/>
          </p:nvPr>
        </p:nvSpPr>
        <p:spPr>
          <a:ln/>
        </p:spPr>
        <p:txBody>
          <a:bodyPr/>
          <a:lstStyle/>
          <a:p>
            <a:fld id="{C425F08F-A875-4377-B4FF-459F1BADB38F}" type="slidenum">
              <a:rPr lang="en-AU">
                <a:solidFill>
                  <a:prstClr val="black"/>
                </a:solidFill>
              </a:rPr>
              <a:pPr/>
              <a:t>3</a:t>
            </a:fld>
            <a:endParaRPr lang="en-AU">
              <a:solidFill>
                <a:prstClr val="black"/>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21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577417F-A2BE-4D12-8500-AF6E38FD6DE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85EF8BD-84B3-4A00-9C3C-52757FDA2413}" type="slidenum">
              <a:rPr lang="en-AU"/>
              <a:pPr/>
              <a:t>17</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976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CFF7AA5-2E6E-47E0-B0D1-1B75E5C2609D}"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A19EFD1-140C-42B8-A37D-0BBAB3ECAB75}" type="slidenum">
              <a:rPr lang="en-AU"/>
              <a:pPr/>
              <a:t>18</a:t>
            </a:fld>
            <a:endParaRPr lang="en-AU"/>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035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DDB32F2-EFD4-4CA7-B34F-0FD5BB566FFF}"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B8D3C6C-1AD3-41BA-91B5-A6F2F6AD0315}" type="slidenum">
              <a:rPr lang="en-AU"/>
              <a:pPr/>
              <a:t>19</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452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FD702A-1F7C-416D-A903-A7C205FEA16F}"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3E3517D-286D-4324-B994-C9ED58BA4C4B}" type="slidenum">
              <a:rPr lang="en-AU"/>
              <a:pPr/>
              <a:t>21</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358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27F4BC9-9A49-4255-8F69-3EEEF564E942}"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1C53FAA-2E14-46E4-B567-A1C76F041031}" type="slidenum">
              <a:rPr lang="en-AU"/>
              <a:pPr/>
              <a:t>28</a:t>
            </a:fld>
            <a:endParaRPr lang="en-AU"/>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000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0646AF1-C711-4D56-9AEE-B03D79F3547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AA6DE59-9DDF-489A-B05E-4FBCA5A40A33}" type="slidenum">
              <a:rPr lang="en-AU"/>
              <a:pPr/>
              <a:t>30</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0392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E02D1C5-7212-43F8-829C-67C99C977987}"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9865185-014A-4A91-B950-637726612259}" type="slidenum">
              <a:rPr lang="en-AU"/>
              <a:pPr/>
              <a:t>31</a:t>
            </a:fld>
            <a:endParaRPr lang="en-AU"/>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2309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B75F20B-239A-47FF-AF72-A9BB2E808A1C}"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ACBA723-976B-446F-AED7-DD63AB9D51F8}" type="slidenum">
              <a:rPr lang="en-AU"/>
              <a:pPr/>
              <a:t>32</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162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33</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672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34</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24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E4FB67-EFF3-4F58-901A-1AEFE3ADC15D}"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5C86EFD-4B20-444B-8809-90E93E4A733B}" type="slidenum">
              <a:rPr lang="en-AU"/>
              <a:pPr/>
              <a:t>6</a:t>
            </a:fld>
            <a:endParaRPr lang="en-AU"/>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35</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0936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36</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6455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37</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4134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38</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7180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39</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1880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40</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1345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41</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27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42</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4360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43</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478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44</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867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D99D39E-D499-4526-BE4C-FE5954E9D346}"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E610D40-2129-4536-B534-C14BB5994760}" type="slidenum">
              <a:rPr lang="en-AU"/>
              <a:pPr/>
              <a:t>7</a:t>
            </a:fld>
            <a:endParaRPr lang="en-AU"/>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9929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45</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9017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46</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8763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47</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6625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B45DB0-8FA1-47A9-B34C-E6236A6F221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D3A815A-BD31-4EC9-9392-0CC5B86A061A}" type="slidenum">
              <a:rPr lang="en-AU"/>
              <a:pPr/>
              <a:t>48</a:t>
            </a:fld>
            <a:endParaRPr lang="en-AU"/>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0036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50</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6810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51</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7533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52</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1292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0D4684-DBB4-4C40-8393-6D058CAE3C48}"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A197072-F752-4D9E-8CB4-DF347684742C}" type="slidenum">
              <a:rPr lang="en-AU"/>
              <a:pPr/>
              <a:t>53</a:t>
            </a:fld>
            <a:endParaRPr lang="en-AU"/>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426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C90067-6102-43AE-B95C-1E363AEDE791}"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C4D58FC-E176-493C-A52E-BD5461A1DCFA}" type="slidenum">
              <a:rPr lang="en-AU"/>
              <a:pPr/>
              <a:t>54</a:t>
            </a:fld>
            <a:endParaRPr lang="en-AU"/>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0799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56</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20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434F3C-9F79-48F2-94F9-8F9BC96E43D1}"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66A23A5-3E05-4D02-88FE-FBC275A58E39}" type="slidenum">
              <a:rPr lang="en-AU"/>
              <a:pPr/>
              <a:t>10</a:t>
            </a:fld>
            <a:endParaRPr lang="en-AU"/>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42699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57</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7988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59</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3154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60</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6082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61</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7094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62</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2217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6207F13-57F2-4223-BC35-8BC647751770}"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F282907-C15B-4D04-855D-564408402223}" type="slidenum">
              <a:rPr lang="en-AU"/>
              <a:pPr/>
              <a:t>67</a:t>
            </a:fld>
            <a:endParaRPr lang="en-AU"/>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919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69</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6325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70</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82537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83962DA-DC77-4D57-B25C-9402AFE9BE4B}"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F8F328E-D3E4-46C2-8604-64FBEC22F390}" type="slidenum">
              <a:rPr lang="en-AU"/>
              <a:pPr/>
              <a:t>71</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8068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2C742AB-F39C-419F-9FD7-7CE1ADD58C6F}"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11D700A-1FC6-4DCE-8330-1E53E9EF4432}" type="slidenum">
              <a:rPr lang="en-AU"/>
              <a:pPr/>
              <a:t>72</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937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471534-42A2-428C-8AA5-6BFECDE75B2F}"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BEB8410-E7B4-4359-86A0-7F793B2EEC47}" type="slidenum">
              <a:rPr lang="en-AU"/>
              <a:pPr/>
              <a:t>11</a:t>
            </a:fld>
            <a:endParaRPr lang="en-AU"/>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24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570543-909E-4136-B7FC-A2A6D41B6F2C}"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ABD9A10-2021-47E2-9CC7-B649B552340E}" type="slidenum">
              <a:rPr lang="en-AU"/>
              <a:pPr/>
              <a:t>13</a:t>
            </a:fld>
            <a:endParaRPr lang="en-AU"/>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300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A258304-F5FF-42CE-A1F5-F6B0DD62D63E}"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7CA1EC4-F76E-4793-A819-C220EBC46237}" type="slidenum">
              <a:rPr lang="en-AU"/>
              <a:pPr/>
              <a:t>14</a:t>
            </a:fld>
            <a:endParaRPr lang="en-AU"/>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287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AB8FF0-A757-44D6-A835-75C7213831A4}"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E1345E2-0A25-4D23-BBFE-0FB32C15B2A3}" type="slidenum">
              <a:rPr lang="en-AU"/>
              <a:pPr/>
              <a:t>15</a:t>
            </a:fld>
            <a:endParaRPr lang="en-AU"/>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1563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10E30F-86C1-45D9-B597-E0EE81895E17}" type="datetime3">
              <a:rPr lang="en-AU"/>
              <a:pPr/>
              <a:t>12 April, 2017</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CC1B53-F1E5-41D2-9A63-33FDCEACD997}" type="slidenum">
              <a:rPr lang="en-AU"/>
              <a:pPr/>
              <a:t>16</a:t>
            </a:fld>
            <a:endParaRPr lang="en-AU"/>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447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8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139079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306480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912285" y="1125538"/>
            <a:ext cx="5412316" cy="5111750"/>
          </a:xfrm>
        </p:spPr>
        <p:txBody>
          <a:bodyPr/>
          <a:lstStyle/>
          <a:p>
            <a:endParaRPr lang="en-US"/>
          </a:p>
        </p:txBody>
      </p:sp>
      <p:sp>
        <p:nvSpPr>
          <p:cNvPr id="4" name="Text Placeholder 3"/>
          <p:cNvSpPr>
            <a:spLocks noGrp="1"/>
          </p:cNvSpPr>
          <p:nvPr>
            <p:ph type="body" sz="half" idx="2"/>
          </p:nvPr>
        </p:nvSpPr>
        <p:spPr>
          <a:xfrm>
            <a:off x="6527800" y="1125538"/>
            <a:ext cx="541231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56367" y="6381751"/>
            <a:ext cx="9696451" cy="358775"/>
          </a:xfrm>
        </p:spPr>
        <p:txBody>
          <a:bodyPr/>
          <a:lstStyle>
            <a:lvl1pPr>
              <a:defRPr/>
            </a:lvl1pPr>
          </a:lstStyle>
          <a:p>
            <a:r>
              <a:rPr lang="en-AU"/>
              <a:t>Chapter 5 — Large and Fast: Exploiting Memory Hierarchy — </a:t>
            </a:r>
            <a:fld id="{27494775-E2A9-4E63-AF5F-AC29709D97C1}" type="slidenum">
              <a:rPr lang="en-AU"/>
              <a:pPr/>
              <a:t>‹#›</a:t>
            </a:fld>
            <a:endParaRPr lang="en-AU"/>
          </a:p>
        </p:txBody>
      </p:sp>
    </p:spTree>
    <p:extLst>
      <p:ext uri="{BB962C8B-B14F-4D97-AF65-F5344CB8AC3E}">
        <p14:creationId xmlns:p14="http://schemas.microsoft.com/office/powerpoint/2010/main" val="3466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12379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5B63E-A6A8-4BE5-847E-7E221DE12168}"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2270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5B63E-A6A8-4BE5-847E-7E221DE12168}"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127266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5B63E-A6A8-4BE5-847E-7E221DE12168}" type="datetimeFigureOut">
              <a:rPr lang="en-US" smtClean="0"/>
              <a:pPr/>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DADA0-E9F1-42BA-A746-6A828666AA76}"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6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5B63E-A6A8-4BE5-847E-7E221DE12168}" type="datetimeFigureOut">
              <a:rPr lang="en-US" smtClean="0"/>
              <a:pPr/>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342098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5B63E-A6A8-4BE5-847E-7E221DE12168}" type="datetimeFigureOut">
              <a:rPr lang="en-US" smtClean="0"/>
              <a:pPr/>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186946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7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spTree>
    <p:extLst>
      <p:ext uri="{BB962C8B-B14F-4D97-AF65-F5344CB8AC3E}">
        <p14:creationId xmlns:p14="http://schemas.microsoft.com/office/powerpoint/2010/main" val="121839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C55B63E-A6A8-4BE5-847E-7E221DE12168}" type="datetimeFigureOut">
              <a:rPr lang="en-US" smtClean="0"/>
              <a:pPr/>
              <a:t>4/12/2017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ACDDADA0-E9F1-42BA-A746-6A828666AA76}" type="slidenum">
              <a:rPr lang="en-US" smtClean="0"/>
              <a:pPr/>
              <a:t>‹#›</a:t>
            </a:fld>
            <a:endParaRPr lang="en-US"/>
          </a:p>
        </p:txBody>
      </p:sp>
    </p:spTree>
    <p:extLst>
      <p:ext uri="{BB962C8B-B14F-4D97-AF65-F5344CB8AC3E}">
        <p14:creationId xmlns:p14="http://schemas.microsoft.com/office/powerpoint/2010/main" val="1431544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Memory</a:t>
            </a:r>
            <a:endParaRPr lang="en-US" dirty="0"/>
          </a:p>
        </p:txBody>
      </p:sp>
      <p:sp>
        <p:nvSpPr>
          <p:cNvPr id="3" name="Subtitle 2"/>
          <p:cNvSpPr>
            <a:spLocks noGrp="1"/>
          </p:cNvSpPr>
          <p:nvPr>
            <p:ph type="subTitle" idx="1"/>
          </p:nvPr>
        </p:nvSpPr>
        <p:spPr/>
        <p:txBody>
          <a:bodyPr/>
          <a:lstStyle/>
          <a:p>
            <a:r>
              <a:rPr lang="en-US" dirty="0" smtClean="0"/>
              <a:t>Memory Hierarchy: Caches</a:t>
            </a:r>
            <a:endParaRPr lang="en-US" dirty="0"/>
          </a:p>
        </p:txBody>
      </p:sp>
    </p:spTree>
    <p:extLst>
      <p:ext uri="{BB962C8B-B14F-4D97-AF65-F5344CB8AC3E}">
        <p14:creationId xmlns:p14="http://schemas.microsoft.com/office/powerpoint/2010/main" val="266320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9" name="Picture 9" descr="f05-05-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4113" y="2922589"/>
            <a:ext cx="4692650" cy="3387725"/>
          </a:xfrm>
          <a:prstGeom prst="rect">
            <a:avLst/>
          </a:prstGeom>
          <a:noFill/>
          <a:extLst>
            <a:ext uri="{909E8E84-426E-40DD-AFC4-6F175D3DCCD1}">
              <a14:hiddenFill xmlns:a14="http://schemas.microsoft.com/office/drawing/2010/main">
                <a:solidFill>
                  <a:srgbClr val="FFFFFF"/>
                </a:solidFill>
              </a14:hiddenFill>
            </a:ext>
          </a:extLst>
        </p:spPr>
      </p:pic>
      <p:sp>
        <p:nvSpPr>
          <p:cNvPr id="250886" name="Rectangle 6"/>
          <p:cNvSpPr>
            <a:spLocks noGrp="1" noChangeArrowheads="1"/>
          </p:cNvSpPr>
          <p:nvPr>
            <p:ph type="title"/>
          </p:nvPr>
        </p:nvSpPr>
        <p:spPr/>
        <p:txBody>
          <a:bodyPr/>
          <a:lstStyle/>
          <a:p>
            <a:r>
              <a:rPr lang="en-US" dirty="0"/>
              <a:t>Direct Mapped Cache</a:t>
            </a:r>
            <a:endParaRPr lang="en-AU" dirty="0"/>
          </a:p>
        </p:txBody>
      </p:sp>
      <p:sp>
        <p:nvSpPr>
          <p:cNvPr id="250887" name="Rectangle 7"/>
          <p:cNvSpPr>
            <a:spLocks noGrp="1" noChangeArrowheads="1"/>
          </p:cNvSpPr>
          <p:nvPr>
            <p:ph idx="1"/>
          </p:nvPr>
        </p:nvSpPr>
        <p:spPr/>
        <p:txBody>
          <a:bodyPr/>
          <a:lstStyle/>
          <a:p>
            <a:r>
              <a:rPr lang="en-US" dirty="0"/>
              <a:t>Each word can go in exactly one place in the cache</a:t>
            </a:r>
          </a:p>
          <a:p>
            <a:pPr lvl="1"/>
            <a:r>
              <a:rPr lang="en-US" dirty="0"/>
              <a:t>Assign a location based on the address of the word</a:t>
            </a:r>
          </a:p>
          <a:p>
            <a:pPr lvl="1"/>
            <a:r>
              <a:rPr lang="en-US" dirty="0"/>
              <a:t>(Block address) modulo (#Blocks in cache)</a:t>
            </a:r>
            <a:endParaRPr lang="en-AU" dirty="0"/>
          </a:p>
          <a:p>
            <a:pPr lvl="1"/>
            <a:endParaRPr lang="en-US" dirty="0"/>
          </a:p>
        </p:txBody>
      </p:sp>
      <p:sp>
        <p:nvSpPr>
          <p:cNvPr id="250885" name="Rectangle 5"/>
          <p:cNvSpPr>
            <a:spLocks noChangeArrowheads="1"/>
          </p:cNvSpPr>
          <p:nvPr/>
        </p:nvSpPr>
        <p:spPr bwMode="auto">
          <a:xfrm>
            <a:off x="7608889" y="3789363"/>
            <a:ext cx="2803525"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a:t>#Blocks is a power of 2</a:t>
            </a:r>
          </a:p>
          <a:p>
            <a:pPr eaLnBrk="1" hangingPunct="1"/>
            <a:r>
              <a:rPr lang="en-US" sz="2800"/>
              <a:t>Use low-order address bits</a:t>
            </a:r>
            <a:endParaRPr lang="en-AU" sz="2800"/>
          </a:p>
        </p:txBody>
      </p:sp>
    </p:spTree>
    <p:extLst>
      <p:ext uri="{BB962C8B-B14F-4D97-AF65-F5344CB8AC3E}">
        <p14:creationId xmlns:p14="http://schemas.microsoft.com/office/powerpoint/2010/main" val="75253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p:txBody>
          <a:bodyPr/>
          <a:lstStyle/>
          <a:p>
            <a:r>
              <a:rPr lang="en-US"/>
              <a:t>Tags and Valid Bits</a:t>
            </a:r>
            <a:endParaRPr lang="en-AU"/>
          </a:p>
        </p:txBody>
      </p:sp>
      <p:sp>
        <p:nvSpPr>
          <p:cNvPr id="252933" name="Rectangle 5"/>
          <p:cNvSpPr>
            <a:spLocks noGrp="1" noChangeArrowheads="1"/>
          </p:cNvSpPr>
          <p:nvPr>
            <p:ph idx="1"/>
          </p:nvPr>
        </p:nvSpPr>
        <p:spPr/>
        <p:txBody>
          <a:bodyPr/>
          <a:lstStyle/>
          <a:p>
            <a:r>
              <a:rPr lang="en-US" dirty="0"/>
              <a:t>How do we know which particular block is stored in a cache location?</a:t>
            </a:r>
          </a:p>
          <a:p>
            <a:pPr lvl="1"/>
            <a:r>
              <a:rPr lang="en-US" dirty="0"/>
              <a:t>Store block address as well as the data</a:t>
            </a:r>
          </a:p>
          <a:p>
            <a:pPr lvl="1"/>
            <a:r>
              <a:rPr lang="en-US" dirty="0" smtClean="0"/>
              <a:t>Only </a:t>
            </a:r>
            <a:r>
              <a:rPr lang="en-US" dirty="0"/>
              <a:t>need the high-order bits</a:t>
            </a:r>
          </a:p>
          <a:p>
            <a:pPr lvl="1"/>
            <a:r>
              <a:rPr lang="en-US" dirty="0"/>
              <a:t>Called the </a:t>
            </a:r>
            <a:r>
              <a:rPr lang="en-US" dirty="0" smtClean="0"/>
              <a:t>tag</a:t>
            </a:r>
          </a:p>
          <a:p>
            <a:pPr lvl="1"/>
            <a:endParaRPr lang="en-US" dirty="0"/>
          </a:p>
          <a:p>
            <a:r>
              <a:rPr lang="en-US" dirty="0"/>
              <a:t>What if there is no data in a location?</a:t>
            </a:r>
          </a:p>
          <a:p>
            <a:pPr lvl="1"/>
            <a:r>
              <a:rPr lang="en-US" dirty="0"/>
              <a:t>Valid bit: 1 = present, 0 = not present</a:t>
            </a:r>
          </a:p>
          <a:p>
            <a:pPr lvl="1"/>
            <a:r>
              <a:rPr lang="en-US" dirty="0"/>
              <a:t>Initially 0</a:t>
            </a:r>
            <a:endParaRPr lang="en-AU" dirty="0"/>
          </a:p>
        </p:txBody>
      </p:sp>
    </p:spTree>
    <p:extLst>
      <p:ext uri="{BB962C8B-B14F-4D97-AF65-F5344CB8AC3E}">
        <p14:creationId xmlns:p14="http://schemas.microsoft.com/office/powerpoint/2010/main" val="21421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293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29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Reads are simpler because reads </a:t>
            </a:r>
            <a:r>
              <a:rPr lang="en-US" dirty="0"/>
              <a:t>do not </a:t>
            </a:r>
            <a:r>
              <a:rPr lang="en-US" dirty="0" smtClean="0"/>
              <a:t>change </a:t>
            </a:r>
            <a:r>
              <a:rPr lang="en-US" dirty="0"/>
              <a:t>the contents of the </a:t>
            </a:r>
            <a:r>
              <a:rPr lang="en-US" dirty="0" smtClean="0"/>
              <a:t>cache</a:t>
            </a:r>
          </a:p>
          <a:p>
            <a:endParaRPr lang="en-US" dirty="0"/>
          </a:p>
          <a:p>
            <a:r>
              <a:rPr lang="en-US" dirty="0" smtClean="0"/>
              <a:t>Example:</a:t>
            </a:r>
          </a:p>
          <a:p>
            <a:pPr lvl="1"/>
            <a:r>
              <a:rPr lang="en-US" dirty="0" smtClean="0"/>
              <a:t>8-Block, Direct Mapped Cache</a:t>
            </a:r>
          </a:p>
          <a:p>
            <a:pPr lvl="1"/>
            <a:r>
              <a:rPr lang="en-US" dirty="0" smtClean="0"/>
              <a:t>Addresses:</a:t>
            </a:r>
          </a:p>
          <a:p>
            <a:pPr lvl="1"/>
            <a:r>
              <a:rPr lang="en-US" dirty="0" smtClean="0"/>
              <a:t>Binary	Decimal		Cache Block (address mod 8)</a:t>
            </a:r>
          </a:p>
          <a:p>
            <a:pPr lvl="1"/>
            <a:r>
              <a:rPr lang="en-US" dirty="0" smtClean="0"/>
              <a:t>10110</a:t>
            </a:r>
            <a:r>
              <a:rPr lang="en-US" dirty="0"/>
              <a:t>	22		110</a:t>
            </a:r>
          </a:p>
          <a:p>
            <a:pPr lvl="1"/>
            <a:r>
              <a:rPr lang="en-US" dirty="0" smtClean="0"/>
              <a:t>11010</a:t>
            </a:r>
            <a:r>
              <a:rPr lang="en-US" dirty="0"/>
              <a:t>	26		010</a:t>
            </a:r>
          </a:p>
          <a:p>
            <a:pPr lvl="1"/>
            <a:r>
              <a:rPr lang="en-US" dirty="0" smtClean="0"/>
              <a:t>10110</a:t>
            </a:r>
            <a:r>
              <a:rPr lang="en-US" dirty="0"/>
              <a:t>	22		110</a:t>
            </a:r>
          </a:p>
          <a:p>
            <a:pPr lvl="1"/>
            <a:r>
              <a:rPr lang="en-US" dirty="0" smtClean="0"/>
              <a:t>11010</a:t>
            </a:r>
            <a:r>
              <a:rPr lang="en-US" dirty="0"/>
              <a:t>	26		010</a:t>
            </a:r>
          </a:p>
          <a:p>
            <a:pPr lvl="1"/>
            <a:r>
              <a:rPr lang="en-US" dirty="0" smtClean="0"/>
              <a:t>10000</a:t>
            </a:r>
            <a:r>
              <a:rPr lang="en-US" dirty="0"/>
              <a:t>	16		000</a:t>
            </a:r>
          </a:p>
          <a:p>
            <a:pPr lvl="1"/>
            <a:r>
              <a:rPr lang="en-US" dirty="0" smtClean="0"/>
              <a:t>00011</a:t>
            </a:r>
            <a:r>
              <a:rPr lang="en-US" dirty="0"/>
              <a:t>	3		011</a:t>
            </a:r>
          </a:p>
          <a:p>
            <a:pPr lvl="1"/>
            <a:r>
              <a:rPr lang="en-US" dirty="0" smtClean="0"/>
              <a:t>10000</a:t>
            </a:r>
            <a:r>
              <a:rPr lang="en-US" dirty="0"/>
              <a:t>	16		000</a:t>
            </a:r>
          </a:p>
          <a:p>
            <a:pPr lvl="1"/>
            <a:r>
              <a:rPr lang="en-US" dirty="0" smtClean="0"/>
              <a:t>10010</a:t>
            </a:r>
            <a:r>
              <a:rPr lang="en-US" dirty="0"/>
              <a:t>	18		010</a:t>
            </a:r>
          </a:p>
          <a:p>
            <a:pPr lvl="1"/>
            <a:r>
              <a:rPr lang="en-US" dirty="0" smtClean="0"/>
              <a:t>10000</a:t>
            </a:r>
            <a:r>
              <a:rPr lang="en-US" dirty="0"/>
              <a:t>	16		000</a:t>
            </a:r>
          </a:p>
          <a:p>
            <a:pPr lvl="1"/>
            <a:endParaRPr lang="en-US" dirty="0"/>
          </a:p>
        </p:txBody>
      </p:sp>
    </p:spTree>
    <p:extLst>
      <p:ext uri="{BB962C8B-B14F-4D97-AF65-F5344CB8AC3E}">
        <p14:creationId xmlns:p14="http://schemas.microsoft.com/office/powerpoint/2010/main" val="245571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32" name="Rectangle 56"/>
          <p:cNvSpPr>
            <a:spLocks noGrp="1" noChangeArrowheads="1"/>
          </p:cNvSpPr>
          <p:nvPr>
            <p:ph type="title"/>
          </p:nvPr>
        </p:nvSpPr>
        <p:spPr/>
        <p:txBody>
          <a:bodyPr/>
          <a:lstStyle/>
          <a:p>
            <a:r>
              <a:rPr lang="en-US"/>
              <a:t>Cache Example</a:t>
            </a:r>
            <a:endParaRPr lang="en-AU"/>
          </a:p>
        </p:txBody>
      </p:sp>
      <p:sp>
        <p:nvSpPr>
          <p:cNvPr id="255033" name="Rectangle 57"/>
          <p:cNvSpPr>
            <a:spLocks noGrp="1" noChangeArrowheads="1"/>
          </p:cNvSpPr>
          <p:nvPr>
            <p:ph idx="1"/>
          </p:nvPr>
        </p:nvSpPr>
        <p:spPr/>
        <p:txBody>
          <a:bodyPr/>
          <a:lstStyle/>
          <a:p>
            <a:r>
              <a:rPr lang="en-US" dirty="0" smtClean="0"/>
              <a:t>Initial </a:t>
            </a:r>
            <a:r>
              <a:rPr lang="en-US" dirty="0"/>
              <a:t>state</a:t>
            </a:r>
            <a:endParaRPr lang="en-AU" dirty="0"/>
          </a:p>
        </p:txBody>
      </p:sp>
      <p:graphicFrame>
        <p:nvGraphicFramePr>
          <p:cNvPr id="254980" name="Group 4"/>
          <p:cNvGraphicFramePr>
            <a:graphicFrameLocks noGrp="1"/>
          </p:cNvGraphicFramePr>
          <p:nvPr/>
        </p:nvGraphicFramePr>
        <p:xfrm>
          <a:off x="3071813" y="2924175"/>
          <a:ext cx="6096000" cy="3291840"/>
        </p:xfrm>
        <a:graphic>
          <a:graphicData uri="http://schemas.openxmlformats.org/drawingml/2006/table">
            <a:tbl>
              <a:tblPr/>
              <a:tblGrid>
                <a:gridCol w="1079500"/>
                <a:gridCol w="649287"/>
                <a:gridCol w="1150938"/>
                <a:gridCol w="3216275"/>
              </a:tblGrid>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8842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Cache Example</a:t>
            </a:r>
            <a:endParaRPr lang="en-AU"/>
          </a:p>
        </p:txBody>
      </p:sp>
      <p:graphicFrame>
        <p:nvGraphicFramePr>
          <p:cNvPr id="257027" name="Group 3"/>
          <p:cNvGraphicFramePr>
            <a:graphicFrameLocks noGrp="1"/>
          </p:cNvGraphicFramePr>
          <p:nvPr/>
        </p:nvGraphicFramePr>
        <p:xfrm>
          <a:off x="3071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Mem[10110]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7079" name="Group 55"/>
          <p:cNvGraphicFramePr>
            <a:graphicFrameLocks noGrp="1"/>
          </p:cNvGraphicFramePr>
          <p:nvPr>
            <p:extLst/>
          </p:nvPr>
        </p:nvGraphicFramePr>
        <p:xfrm>
          <a:off x="3071814"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50498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Cache Example</a:t>
            </a:r>
            <a:endParaRPr lang="en-AU"/>
          </a:p>
        </p:txBody>
      </p:sp>
      <p:graphicFrame>
        <p:nvGraphicFramePr>
          <p:cNvPr id="259075" name="Group 3"/>
          <p:cNvGraphicFramePr>
            <a:graphicFrameLocks noGrp="1"/>
          </p:cNvGraphicFramePr>
          <p:nvPr/>
        </p:nvGraphicFramePr>
        <p:xfrm>
          <a:off x="3071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Mem[11010]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9127" name="Group 55"/>
          <p:cNvGraphicFramePr>
            <a:graphicFrameLocks noGrp="1"/>
          </p:cNvGraphicFramePr>
          <p:nvPr>
            <p:extLst/>
          </p:nvPr>
        </p:nvGraphicFramePr>
        <p:xfrm>
          <a:off x="3071814"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72141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Cache Example</a:t>
            </a:r>
            <a:endParaRPr lang="en-AU"/>
          </a:p>
        </p:txBody>
      </p:sp>
      <p:graphicFrame>
        <p:nvGraphicFramePr>
          <p:cNvPr id="261123" name="Group 3"/>
          <p:cNvGraphicFramePr>
            <a:graphicFrameLocks noGrp="1"/>
          </p:cNvGraphicFramePr>
          <p:nvPr/>
        </p:nvGraphicFramePr>
        <p:xfrm>
          <a:off x="3071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175" name="Group 55"/>
          <p:cNvGraphicFramePr>
            <a:graphicFrameLocks noGrp="1"/>
          </p:cNvGraphicFramePr>
          <p:nvPr>
            <p:extLst/>
          </p:nvPr>
        </p:nvGraphicFramePr>
        <p:xfrm>
          <a:off x="3071814" y="1569720"/>
          <a:ext cx="6072187" cy="109728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11 010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3695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Cache Example</a:t>
            </a:r>
            <a:endParaRPr lang="en-AU"/>
          </a:p>
        </p:txBody>
      </p:sp>
      <p:graphicFrame>
        <p:nvGraphicFramePr>
          <p:cNvPr id="263171" name="Group 3"/>
          <p:cNvGraphicFramePr>
            <a:graphicFrameLocks noGrp="1"/>
          </p:cNvGraphicFramePr>
          <p:nvPr>
            <p:extLst/>
          </p:nvPr>
        </p:nvGraphicFramePr>
        <p:xfrm>
          <a:off x="3071813" y="3337560"/>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chemeClr val="hlink"/>
                          </a:solidFill>
                          <a:effectLst/>
                          <a:latin typeface="Arial" panose="020B0604020202020204" pitchFamily="34" charset="0"/>
                        </a:rPr>
                        <a:t>Mem</a:t>
                      </a:r>
                      <a:r>
                        <a:rPr kumimoji="0" lang="en-US" sz="1800" b="1" i="0" u="none" strike="noStrike" cap="none" normalizeH="0" baseline="0" dirty="0" smtClean="0">
                          <a:ln>
                            <a:noFill/>
                          </a:ln>
                          <a:solidFill>
                            <a:schemeClr val="hlink"/>
                          </a:solidFill>
                          <a:effectLst/>
                          <a:latin typeface="Arial" panose="020B0604020202020204" pitchFamily="34" charset="0"/>
                        </a:rPr>
                        <a:t>[10000]</a:t>
                      </a:r>
                      <a:endParaRPr kumimoji="0" lang="en-AU" sz="1800" b="1" i="0" u="none" strike="noStrike" cap="none" normalizeH="0" baseline="0" dirty="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Mem[00011]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3223" name="Group 55"/>
          <p:cNvGraphicFramePr>
            <a:graphicFrameLocks noGrp="1"/>
          </p:cNvGraphicFramePr>
          <p:nvPr>
            <p:extLst/>
          </p:nvPr>
        </p:nvGraphicFramePr>
        <p:xfrm>
          <a:off x="3071814" y="1584960"/>
          <a:ext cx="6072187" cy="146304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3</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00 011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20006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Cache Example</a:t>
            </a:r>
            <a:endParaRPr lang="en-AU"/>
          </a:p>
        </p:txBody>
      </p:sp>
      <p:graphicFrame>
        <p:nvGraphicFramePr>
          <p:cNvPr id="265219" name="Group 3"/>
          <p:cNvGraphicFramePr>
            <a:graphicFrameLocks noGrp="1"/>
          </p:cNvGraphicFramePr>
          <p:nvPr>
            <p:extLst/>
          </p:nvPr>
        </p:nvGraphicFramePr>
        <p:xfrm>
          <a:off x="3071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010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Y</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rgbClr val="C00000"/>
                          </a:solidFill>
                          <a:effectLst/>
                          <a:latin typeface="Arial" panose="020B0604020202020204" pitchFamily="34" charset="0"/>
                        </a:rPr>
                        <a:t>Mem</a:t>
                      </a:r>
                      <a:r>
                        <a:rPr kumimoji="0" lang="en-US" sz="1800" b="1" i="0" u="none" strike="noStrike" cap="none" normalizeH="0" baseline="0" dirty="0" smtClean="0">
                          <a:ln>
                            <a:noFill/>
                          </a:ln>
                          <a:solidFill>
                            <a:srgbClr val="C00000"/>
                          </a:solidFill>
                          <a:effectLst/>
                          <a:latin typeface="Arial" panose="020B0604020202020204" pitchFamily="34" charset="0"/>
                        </a:rPr>
                        <a:t>[10010]</a:t>
                      </a:r>
                      <a:endParaRPr kumimoji="0" lang="en-AU" sz="1800" b="1" i="0" u="none" strike="noStrike" cap="none" normalizeH="0" baseline="0" dirty="0" smtClean="0">
                        <a:ln>
                          <a:noFill/>
                        </a:ln>
                        <a:solidFill>
                          <a:srgbClr val="C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Mem[00011]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5271" name="Group 55"/>
          <p:cNvGraphicFramePr>
            <a:graphicFrameLocks noGrp="1"/>
          </p:cNvGraphicFramePr>
          <p:nvPr>
            <p:extLst/>
          </p:nvPr>
        </p:nvGraphicFramePr>
        <p:xfrm>
          <a:off x="3071814"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18</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0046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Address Subdivision</a:t>
            </a:r>
            <a:endParaRPr lang="en-AU"/>
          </a:p>
        </p:txBody>
      </p:sp>
      <p:pic>
        <p:nvPicPr>
          <p:cNvPr id="267268"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844" y="1752600"/>
            <a:ext cx="5040313" cy="497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60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An ideal computing system has unlimited fast memory</a:t>
            </a:r>
          </a:p>
          <a:p>
            <a:pPr lvl="1"/>
            <a:r>
              <a:rPr lang="en-US" dirty="0" smtClean="0"/>
              <a:t>Obviously, this is not possible</a:t>
            </a:r>
          </a:p>
          <a:p>
            <a:pPr lvl="1"/>
            <a:r>
              <a:rPr lang="en-US" dirty="0" smtClean="0"/>
              <a:t>A memory hierarchy gives the illusion of large amounts of fast memory</a:t>
            </a:r>
          </a:p>
          <a:p>
            <a:pPr lvl="1"/>
            <a:endParaRPr lang="en-US" dirty="0"/>
          </a:p>
        </p:txBody>
      </p:sp>
    </p:spTree>
    <p:extLst>
      <p:ext uri="{BB962C8B-B14F-4D97-AF65-F5344CB8AC3E}">
        <p14:creationId xmlns:p14="http://schemas.microsoft.com/office/powerpoint/2010/main" val="376352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Hit</a:t>
            </a:r>
            <a:endParaRPr lang="en-US" dirty="0"/>
          </a:p>
        </p:txBody>
      </p:sp>
      <p:sp>
        <p:nvSpPr>
          <p:cNvPr id="3" name="Content Placeholder 2"/>
          <p:cNvSpPr>
            <a:spLocks noGrp="1"/>
          </p:cNvSpPr>
          <p:nvPr>
            <p:ph idx="1"/>
          </p:nvPr>
        </p:nvSpPr>
        <p:spPr/>
        <p:txBody>
          <a:bodyPr/>
          <a:lstStyle/>
          <a:p>
            <a:r>
              <a:rPr lang="en-US" dirty="0" smtClean="0"/>
              <a:t>Index of the address specifies cache block</a:t>
            </a:r>
          </a:p>
          <a:p>
            <a:r>
              <a:rPr lang="en-US" dirty="0" smtClean="0"/>
              <a:t>If the valid bit indicates data is present, check the tags</a:t>
            </a:r>
          </a:p>
          <a:p>
            <a:r>
              <a:rPr lang="en-US" dirty="0" smtClean="0"/>
              <a:t>If the tags match, it is a hit</a:t>
            </a:r>
          </a:p>
          <a:p>
            <a:r>
              <a:rPr lang="en-US" dirty="0" smtClean="0"/>
              <a:t>We can use the data stored in the cache </a:t>
            </a:r>
          </a:p>
          <a:p>
            <a:r>
              <a:rPr lang="en-US" dirty="0" smtClean="0"/>
              <a:t>CPU </a:t>
            </a:r>
            <a:r>
              <a:rPr lang="en-US" dirty="0"/>
              <a:t>proceeds normally</a:t>
            </a:r>
          </a:p>
          <a:p>
            <a:endParaRPr lang="en-US" dirty="0"/>
          </a:p>
        </p:txBody>
      </p:sp>
    </p:spTree>
    <p:extLst>
      <p:ext uri="{BB962C8B-B14F-4D97-AF65-F5344CB8AC3E}">
        <p14:creationId xmlns:p14="http://schemas.microsoft.com/office/powerpoint/2010/main" val="1768853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ChangeArrowheads="1"/>
          </p:cNvSpPr>
          <p:nvPr>
            <p:ph type="title"/>
          </p:nvPr>
        </p:nvSpPr>
        <p:spPr/>
        <p:txBody>
          <a:bodyPr/>
          <a:lstStyle/>
          <a:p>
            <a:r>
              <a:rPr lang="en-US"/>
              <a:t>Cache Misses</a:t>
            </a:r>
            <a:endParaRPr lang="en-AU"/>
          </a:p>
        </p:txBody>
      </p:sp>
      <p:sp>
        <p:nvSpPr>
          <p:cNvPr id="273413" name="Rectangle 5"/>
          <p:cNvSpPr>
            <a:spLocks noGrp="1" noChangeArrowheads="1"/>
          </p:cNvSpPr>
          <p:nvPr>
            <p:ph idx="1"/>
          </p:nvPr>
        </p:nvSpPr>
        <p:spPr/>
        <p:txBody>
          <a:bodyPr/>
          <a:lstStyle/>
          <a:p>
            <a:r>
              <a:rPr lang="en-US" dirty="0" smtClean="0"/>
              <a:t>If the valid bit is not set or if the tags do not match, it is a miss</a:t>
            </a:r>
          </a:p>
          <a:p>
            <a:endParaRPr lang="en-US" dirty="0" smtClean="0"/>
          </a:p>
          <a:p>
            <a:r>
              <a:rPr lang="en-US" dirty="0" smtClean="0"/>
              <a:t>Control unit must detect and process a miss</a:t>
            </a:r>
          </a:p>
          <a:p>
            <a:pPr lvl="1"/>
            <a:r>
              <a:rPr lang="en-US" dirty="0" smtClean="0"/>
              <a:t>Creates a stall in the pipeline</a:t>
            </a:r>
          </a:p>
          <a:p>
            <a:pPr lvl="1"/>
            <a:endParaRPr lang="en-US" dirty="0"/>
          </a:p>
        </p:txBody>
      </p:sp>
    </p:spTree>
    <p:extLst>
      <p:ext uri="{BB962C8B-B14F-4D97-AF65-F5344CB8AC3E}">
        <p14:creationId xmlns:p14="http://schemas.microsoft.com/office/powerpoint/2010/main" val="1606656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(Instruction Memory)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Send </a:t>
            </a:r>
            <a:r>
              <a:rPr lang="en-US" dirty="0"/>
              <a:t>the original PC value (current PC – 4) to the </a:t>
            </a:r>
            <a:r>
              <a:rPr lang="en-US" dirty="0" smtClean="0"/>
              <a:t>memory.</a:t>
            </a:r>
          </a:p>
          <a:p>
            <a:pPr marL="457200" indent="-457200">
              <a:buFont typeface="+mj-lt"/>
              <a:buAutoNum type="arabicPeriod"/>
            </a:pPr>
            <a:r>
              <a:rPr lang="en-US" dirty="0" smtClean="0"/>
              <a:t>Instruct </a:t>
            </a:r>
            <a:r>
              <a:rPr lang="en-US" dirty="0"/>
              <a:t>main memory to perform a read and wait for the memory to complete its </a:t>
            </a:r>
            <a:r>
              <a:rPr lang="en-US" dirty="0" smtClean="0"/>
              <a:t>access.</a:t>
            </a:r>
          </a:p>
          <a:p>
            <a:pPr marL="457200" indent="-457200">
              <a:buFont typeface="+mj-lt"/>
              <a:buAutoNum type="arabicPeriod"/>
            </a:pPr>
            <a:r>
              <a:rPr lang="en-US" dirty="0" smtClean="0"/>
              <a:t>Write </a:t>
            </a:r>
            <a:r>
              <a:rPr lang="en-US" dirty="0"/>
              <a:t>the cache entry, putting the data from memory in the data portion of the entry, writing the upper bits of the address (from the ALU) into the tag field, and turning the valid bit </a:t>
            </a:r>
            <a:r>
              <a:rPr lang="en-US" dirty="0" smtClean="0"/>
              <a:t>on.</a:t>
            </a:r>
          </a:p>
          <a:p>
            <a:pPr marL="457200" indent="-457200">
              <a:buFont typeface="+mj-lt"/>
              <a:buAutoNum type="arabicPeriod"/>
            </a:pPr>
            <a:r>
              <a:rPr lang="en-US" dirty="0" smtClean="0"/>
              <a:t>Restart </a:t>
            </a:r>
            <a:r>
              <a:rPr lang="en-US" dirty="0"/>
              <a:t>the instruction execution at the first step, which will </a:t>
            </a:r>
            <a:r>
              <a:rPr lang="en-US" dirty="0" err="1"/>
              <a:t>refetch</a:t>
            </a:r>
            <a:r>
              <a:rPr lang="en-US" dirty="0"/>
              <a:t> the instruction, this time finding it in the cache.</a:t>
            </a:r>
          </a:p>
          <a:p>
            <a:endParaRPr lang="en-US" dirty="0"/>
          </a:p>
        </p:txBody>
      </p:sp>
    </p:spTree>
    <p:extLst>
      <p:ext uri="{BB962C8B-B14F-4D97-AF65-F5344CB8AC3E}">
        <p14:creationId xmlns:p14="http://schemas.microsoft.com/office/powerpoint/2010/main" val="170393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Stall until the data is fetched from memory</a:t>
            </a:r>
          </a:p>
          <a:p>
            <a:pPr lvl="1"/>
            <a:r>
              <a:rPr lang="en-US" dirty="0" smtClean="0"/>
              <a:t>Instruction </a:t>
            </a:r>
            <a:r>
              <a:rPr lang="en-US" dirty="0"/>
              <a:t>cache miss</a:t>
            </a:r>
          </a:p>
          <a:p>
            <a:pPr lvl="2"/>
            <a:r>
              <a:rPr lang="en-US" dirty="0"/>
              <a:t>Restart instruction fetch</a:t>
            </a:r>
          </a:p>
          <a:p>
            <a:pPr lvl="1"/>
            <a:r>
              <a:rPr lang="en-US" dirty="0"/>
              <a:t>Data cache miss</a:t>
            </a:r>
          </a:p>
          <a:p>
            <a:pPr lvl="2"/>
            <a:r>
              <a:rPr lang="en-US" dirty="0"/>
              <a:t>Complete data access</a:t>
            </a:r>
            <a:endParaRPr lang="en-AU" dirty="0"/>
          </a:p>
          <a:p>
            <a:endParaRPr lang="en-US" dirty="0"/>
          </a:p>
        </p:txBody>
      </p:sp>
    </p:spTree>
    <p:extLst>
      <p:ext uri="{BB962C8B-B14F-4D97-AF65-F5344CB8AC3E}">
        <p14:creationId xmlns:p14="http://schemas.microsoft.com/office/powerpoint/2010/main" val="4191015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Misses are classified into three different types</a:t>
            </a:r>
          </a:p>
          <a:p>
            <a:endParaRPr lang="en-US" dirty="0"/>
          </a:p>
          <a:p>
            <a:r>
              <a:rPr lang="en-US" dirty="0" smtClean="0"/>
              <a:t>Compulsory (cold start)</a:t>
            </a:r>
          </a:p>
          <a:p>
            <a:pPr lvl="1"/>
            <a:r>
              <a:rPr lang="en-US" dirty="0" smtClean="0"/>
              <a:t>First access to a piece of data</a:t>
            </a:r>
          </a:p>
          <a:p>
            <a:pPr lvl="1"/>
            <a:r>
              <a:rPr lang="en-US" dirty="0" smtClean="0"/>
              <a:t>Cannot be avoided</a:t>
            </a:r>
          </a:p>
          <a:p>
            <a:r>
              <a:rPr lang="en-US" dirty="0" smtClean="0"/>
              <a:t>Capacity</a:t>
            </a:r>
          </a:p>
          <a:p>
            <a:pPr lvl="1"/>
            <a:r>
              <a:rPr lang="en-US" dirty="0" smtClean="0"/>
              <a:t>Working set of program is larger than cache size</a:t>
            </a:r>
          </a:p>
          <a:p>
            <a:pPr lvl="1"/>
            <a:r>
              <a:rPr lang="en-US" dirty="0" smtClean="0"/>
              <a:t>Not enough room to cache a locality</a:t>
            </a:r>
          </a:p>
          <a:p>
            <a:r>
              <a:rPr lang="en-US" dirty="0" smtClean="0"/>
              <a:t>Conflict</a:t>
            </a:r>
          </a:p>
          <a:p>
            <a:pPr lvl="1"/>
            <a:r>
              <a:rPr lang="en-US" dirty="0" smtClean="0"/>
              <a:t>collisions, multiple blocks competing for the same </a:t>
            </a:r>
            <a:r>
              <a:rPr lang="en-US" dirty="0" smtClean="0"/>
              <a:t>space</a:t>
            </a:r>
          </a:p>
          <a:p>
            <a:pPr lvl="1"/>
            <a:endParaRPr lang="en-US" dirty="0"/>
          </a:p>
          <a:p>
            <a:r>
              <a:rPr lang="en-US" dirty="0" smtClean="0"/>
              <a:t>Misses may be reduced by changing the associativity of the cache</a:t>
            </a:r>
            <a:endParaRPr lang="en-US" dirty="0" smtClean="0"/>
          </a:p>
          <a:p>
            <a:endParaRPr lang="en-US" dirty="0"/>
          </a:p>
        </p:txBody>
      </p:sp>
    </p:spTree>
    <p:extLst>
      <p:ext uri="{BB962C8B-B14F-4D97-AF65-F5344CB8AC3E}">
        <p14:creationId xmlns:p14="http://schemas.microsoft.com/office/powerpoint/2010/main" val="33043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Organizations</a:t>
            </a:r>
            <a:endParaRPr lang="en-US" dirty="0"/>
          </a:p>
        </p:txBody>
      </p:sp>
      <p:sp>
        <p:nvSpPr>
          <p:cNvPr id="3" name="Content Placeholder 2"/>
          <p:cNvSpPr>
            <a:spLocks noGrp="1"/>
          </p:cNvSpPr>
          <p:nvPr>
            <p:ph idx="1"/>
          </p:nvPr>
        </p:nvSpPr>
        <p:spPr/>
        <p:txBody>
          <a:bodyPr/>
          <a:lstStyle/>
          <a:p>
            <a:r>
              <a:rPr lang="en-US" dirty="0" smtClean="0"/>
              <a:t>Direct mapped</a:t>
            </a:r>
          </a:p>
          <a:p>
            <a:r>
              <a:rPr lang="en-US" dirty="0" smtClean="0"/>
              <a:t>Set associative</a:t>
            </a:r>
          </a:p>
          <a:p>
            <a:r>
              <a:rPr lang="en-US" dirty="0" smtClean="0"/>
              <a:t>Fully associative</a:t>
            </a:r>
            <a:endParaRPr lang="en-US" dirty="0"/>
          </a:p>
        </p:txBody>
      </p:sp>
    </p:spTree>
    <p:extLst>
      <p:ext uri="{BB962C8B-B14F-4D97-AF65-F5344CB8AC3E}">
        <p14:creationId xmlns:p14="http://schemas.microsoft.com/office/powerpoint/2010/main" val="1865174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Associative</a:t>
            </a:r>
            <a:endParaRPr lang="en-US" dirty="0"/>
          </a:p>
        </p:txBody>
      </p:sp>
      <p:sp>
        <p:nvSpPr>
          <p:cNvPr id="3" name="Content Placeholder 2"/>
          <p:cNvSpPr>
            <a:spLocks noGrp="1"/>
          </p:cNvSpPr>
          <p:nvPr>
            <p:ph idx="1"/>
          </p:nvPr>
        </p:nvSpPr>
        <p:spPr/>
        <p:txBody>
          <a:bodyPr/>
          <a:lstStyle/>
          <a:p>
            <a:r>
              <a:rPr lang="en-US" dirty="0" smtClean="0"/>
              <a:t>A block in memory may be associated with any entry in the cache</a:t>
            </a:r>
          </a:p>
          <a:p>
            <a:r>
              <a:rPr lang="en-US" dirty="0"/>
              <a:t>Requires all entries to be searched at once</a:t>
            </a:r>
          </a:p>
          <a:p>
            <a:r>
              <a:rPr lang="en-US" dirty="0"/>
              <a:t>Comparator per entry (expensive)</a:t>
            </a:r>
          </a:p>
          <a:p>
            <a:endParaRPr lang="en-US" dirty="0"/>
          </a:p>
        </p:txBody>
      </p:sp>
    </p:spTree>
    <p:extLst>
      <p:ext uri="{BB962C8B-B14F-4D97-AF65-F5344CB8AC3E}">
        <p14:creationId xmlns:p14="http://schemas.microsoft.com/office/powerpoint/2010/main" val="815376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N-way Set Associative</a:t>
            </a:r>
            <a:endParaRPr lang="en-US" dirty="0"/>
          </a:p>
        </p:txBody>
      </p:sp>
      <p:sp>
        <p:nvSpPr>
          <p:cNvPr id="3" name="Content Placeholder 2"/>
          <p:cNvSpPr>
            <a:spLocks noGrp="1"/>
          </p:cNvSpPr>
          <p:nvPr>
            <p:ph idx="1"/>
          </p:nvPr>
        </p:nvSpPr>
        <p:spPr/>
        <p:txBody>
          <a:bodyPr/>
          <a:lstStyle/>
          <a:p>
            <a:r>
              <a:rPr lang="en-US" dirty="0" smtClean="0"/>
              <a:t>Each block may go to n locations</a:t>
            </a:r>
          </a:p>
          <a:p>
            <a:r>
              <a:rPr lang="en-US" dirty="0"/>
              <a:t>Each set contains </a:t>
            </a:r>
            <a:r>
              <a:rPr lang="en-US" i="1" dirty="0"/>
              <a:t>n</a:t>
            </a:r>
            <a:r>
              <a:rPr lang="en-US" dirty="0"/>
              <a:t> entries</a:t>
            </a:r>
            <a:endParaRPr lang="en-AU" dirty="0"/>
          </a:p>
          <a:p>
            <a:r>
              <a:rPr lang="en-US" dirty="0"/>
              <a:t>Block number determines which set</a:t>
            </a:r>
          </a:p>
          <a:p>
            <a:pPr lvl="1"/>
            <a:r>
              <a:rPr lang="en-US" dirty="0"/>
              <a:t>(Block number) modulo (#Sets in cache)</a:t>
            </a:r>
          </a:p>
          <a:p>
            <a:r>
              <a:rPr lang="en-US" dirty="0"/>
              <a:t>Search all entries in a given set at once</a:t>
            </a:r>
          </a:p>
          <a:p>
            <a:r>
              <a:rPr lang="en-US" i="1" dirty="0"/>
              <a:t>n</a:t>
            </a:r>
            <a:r>
              <a:rPr lang="en-US" dirty="0"/>
              <a:t> comparators (less expensive)</a:t>
            </a:r>
          </a:p>
          <a:p>
            <a:endParaRPr lang="en-US" dirty="0"/>
          </a:p>
        </p:txBody>
      </p:sp>
    </p:spTree>
    <p:extLst>
      <p:ext uri="{BB962C8B-B14F-4D97-AF65-F5344CB8AC3E}">
        <p14:creationId xmlns:p14="http://schemas.microsoft.com/office/powerpoint/2010/main" val="1539300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7"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1844676"/>
            <a:ext cx="7731125" cy="3197225"/>
          </a:xfrm>
          <a:prstGeom prst="rect">
            <a:avLst/>
          </a:prstGeom>
          <a:noFill/>
          <a:extLst>
            <a:ext uri="{909E8E84-426E-40DD-AFC4-6F175D3DCCD1}">
              <a14:hiddenFill xmlns:a14="http://schemas.microsoft.com/office/drawing/2010/main">
                <a:solidFill>
                  <a:srgbClr val="FFFFFF"/>
                </a:solidFill>
              </a14:hiddenFill>
            </a:ext>
          </a:extLst>
        </p:spPr>
      </p:pic>
      <p:sp>
        <p:nvSpPr>
          <p:cNvPr id="300034" name="Rectangle 2"/>
          <p:cNvSpPr>
            <a:spLocks noGrp="1" noChangeArrowheads="1"/>
          </p:cNvSpPr>
          <p:nvPr>
            <p:ph type="title"/>
          </p:nvPr>
        </p:nvSpPr>
        <p:spPr/>
        <p:txBody>
          <a:bodyPr/>
          <a:lstStyle/>
          <a:p>
            <a:r>
              <a:rPr lang="en-US"/>
              <a:t>Associative Cache Example</a:t>
            </a:r>
            <a:endParaRPr lang="en-AU"/>
          </a:p>
        </p:txBody>
      </p:sp>
    </p:spTree>
    <p:extLst>
      <p:ext uri="{BB962C8B-B14F-4D97-AF65-F5344CB8AC3E}">
        <p14:creationId xmlns:p14="http://schemas.microsoft.com/office/powerpoint/2010/main" val="2153994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a:t>
            </a:r>
            <a:endParaRPr lang="en-US" dirty="0"/>
          </a:p>
        </p:txBody>
      </p:sp>
      <p:sp>
        <p:nvSpPr>
          <p:cNvPr id="3" name="Content Placeholder 2"/>
          <p:cNvSpPr>
            <a:spLocks noGrp="1"/>
          </p:cNvSpPr>
          <p:nvPr>
            <p:ph idx="1"/>
          </p:nvPr>
        </p:nvSpPr>
        <p:spPr/>
        <p:txBody>
          <a:bodyPr/>
          <a:lstStyle/>
          <a:p>
            <a:r>
              <a:rPr lang="en-US" dirty="0" smtClean="0"/>
              <a:t>All cache organizations are a variation of set associativity.</a:t>
            </a:r>
          </a:p>
          <a:p>
            <a:endParaRPr lang="en-US" dirty="0"/>
          </a:p>
          <a:p>
            <a:r>
              <a:rPr lang="en-US" dirty="0" smtClean="0"/>
              <a:t>Direct mapped: 1-way set associative</a:t>
            </a:r>
          </a:p>
          <a:p>
            <a:r>
              <a:rPr lang="en-US" dirty="0" smtClean="0"/>
              <a:t>Fully associative: m-way associative where m is the number of blocks in the cache</a:t>
            </a:r>
            <a:endParaRPr lang="en-US" dirty="0"/>
          </a:p>
        </p:txBody>
      </p:sp>
    </p:spTree>
    <p:extLst>
      <p:ext uri="{BB962C8B-B14F-4D97-AF65-F5344CB8AC3E}">
        <p14:creationId xmlns:p14="http://schemas.microsoft.com/office/powerpoint/2010/main" val="275277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p:txBody>
          <a:bodyPr/>
          <a:lstStyle/>
          <a:p>
            <a:r>
              <a:rPr lang="en-US"/>
              <a:t>Principle of Locality</a:t>
            </a:r>
            <a:endParaRPr lang="en-AU"/>
          </a:p>
        </p:txBody>
      </p:sp>
      <p:sp>
        <p:nvSpPr>
          <p:cNvPr id="242693" name="Rectangle 5"/>
          <p:cNvSpPr>
            <a:spLocks noGrp="1" noChangeArrowheads="1"/>
          </p:cNvSpPr>
          <p:nvPr>
            <p:ph type="body" idx="1"/>
          </p:nvPr>
        </p:nvSpPr>
        <p:spPr/>
        <p:txBody>
          <a:bodyPr/>
          <a:lstStyle/>
          <a:p>
            <a:r>
              <a:rPr lang="en-US" dirty="0"/>
              <a:t>Programs access </a:t>
            </a:r>
            <a:r>
              <a:rPr lang="en-US" dirty="0" smtClean="0"/>
              <a:t>only a </a:t>
            </a:r>
            <a:r>
              <a:rPr lang="en-US" dirty="0"/>
              <a:t>small proportion of their address space at any </a:t>
            </a:r>
            <a:r>
              <a:rPr lang="en-US" dirty="0" smtClean="0"/>
              <a:t>time</a:t>
            </a:r>
          </a:p>
          <a:p>
            <a:endParaRPr lang="en-US" dirty="0"/>
          </a:p>
          <a:p>
            <a:r>
              <a:rPr lang="en-US" dirty="0"/>
              <a:t>Temporal locality</a:t>
            </a:r>
          </a:p>
          <a:p>
            <a:pPr lvl="1"/>
            <a:r>
              <a:rPr lang="en-US" dirty="0"/>
              <a:t>Items accessed recently are likely to be accessed again soon</a:t>
            </a:r>
          </a:p>
          <a:p>
            <a:pPr lvl="1"/>
            <a:r>
              <a:rPr lang="en-US" dirty="0"/>
              <a:t>e.g., instructions in a loop, induction </a:t>
            </a:r>
            <a:r>
              <a:rPr lang="en-US" dirty="0" smtClean="0"/>
              <a:t>variables</a:t>
            </a:r>
          </a:p>
          <a:p>
            <a:pPr lvl="1"/>
            <a:endParaRPr lang="en-US" dirty="0"/>
          </a:p>
          <a:p>
            <a:r>
              <a:rPr lang="en-US" dirty="0"/>
              <a:t>Spatial locality</a:t>
            </a:r>
          </a:p>
          <a:p>
            <a:pPr lvl="1"/>
            <a:r>
              <a:rPr lang="en-US" dirty="0"/>
              <a:t>Items near those accessed recently are likely to be accessed soon</a:t>
            </a:r>
          </a:p>
          <a:p>
            <a:pPr lvl="1"/>
            <a:r>
              <a:rPr lang="en-US" dirty="0"/>
              <a:t>E.g., sequential instruction access, array data</a:t>
            </a:r>
            <a:endParaRPr lang="en-AU" dirty="0"/>
          </a:p>
        </p:txBody>
      </p:sp>
    </p:spTree>
    <p:extLst>
      <p:ext uri="{BB962C8B-B14F-4D97-AF65-F5344CB8AC3E}">
        <p14:creationId xmlns:p14="http://schemas.microsoft.com/office/powerpoint/2010/main" val="3335315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p:txBody>
          <a:bodyPr/>
          <a:lstStyle/>
          <a:p>
            <a:r>
              <a:rPr lang="en-US"/>
              <a:t>Spectrum of Associativity</a:t>
            </a:r>
            <a:endParaRPr lang="en-AU"/>
          </a:p>
        </p:txBody>
      </p:sp>
      <p:sp>
        <p:nvSpPr>
          <p:cNvPr id="302086" name="Rectangle 6"/>
          <p:cNvSpPr>
            <a:spLocks noGrp="1" noChangeArrowheads="1"/>
          </p:cNvSpPr>
          <p:nvPr>
            <p:ph idx="1"/>
          </p:nvPr>
        </p:nvSpPr>
        <p:spPr/>
        <p:txBody>
          <a:bodyPr/>
          <a:lstStyle/>
          <a:p>
            <a:r>
              <a:rPr lang="en-US"/>
              <a:t>For a cache with 8 entries</a:t>
            </a:r>
            <a:endParaRPr lang="en-AU"/>
          </a:p>
        </p:txBody>
      </p:sp>
      <p:pic>
        <p:nvPicPr>
          <p:cNvPr id="302087" name="Picture 7" descr="f05-1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1" y="2241550"/>
            <a:ext cx="5513387" cy="431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58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z="3600"/>
              <a:t>Set Associative Cache Organization</a:t>
            </a:r>
            <a:endParaRPr lang="en-AU" sz="3600"/>
          </a:p>
        </p:txBody>
      </p:sp>
      <p:pic>
        <p:nvPicPr>
          <p:cNvPr id="310276"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463" y="1562100"/>
            <a:ext cx="6061075" cy="504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44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US"/>
              <a:t>Replacement Policy</a:t>
            </a:r>
            <a:endParaRPr lang="en-AU"/>
          </a:p>
        </p:txBody>
      </p:sp>
      <p:sp>
        <p:nvSpPr>
          <p:cNvPr id="312325" name="Rectangle 5"/>
          <p:cNvSpPr>
            <a:spLocks noGrp="1" noChangeArrowheads="1"/>
          </p:cNvSpPr>
          <p:nvPr>
            <p:ph type="body" idx="1"/>
          </p:nvPr>
        </p:nvSpPr>
        <p:spPr/>
        <p:txBody>
          <a:bodyPr/>
          <a:lstStyle/>
          <a:p>
            <a:pPr>
              <a:lnSpc>
                <a:spcPct val="80000"/>
              </a:lnSpc>
            </a:pPr>
            <a:r>
              <a:rPr lang="en-US" dirty="0"/>
              <a:t>Direct mapped: no </a:t>
            </a:r>
            <a:r>
              <a:rPr lang="en-US" dirty="0" smtClean="0"/>
              <a:t>choice</a:t>
            </a:r>
          </a:p>
          <a:p>
            <a:pPr>
              <a:lnSpc>
                <a:spcPct val="80000"/>
              </a:lnSpc>
            </a:pPr>
            <a:endParaRPr lang="en-US" dirty="0"/>
          </a:p>
          <a:p>
            <a:pPr>
              <a:lnSpc>
                <a:spcPct val="80000"/>
              </a:lnSpc>
            </a:pPr>
            <a:r>
              <a:rPr lang="en-US" dirty="0"/>
              <a:t>Set associative</a:t>
            </a:r>
          </a:p>
          <a:p>
            <a:pPr lvl="1">
              <a:lnSpc>
                <a:spcPct val="80000"/>
              </a:lnSpc>
            </a:pPr>
            <a:r>
              <a:rPr lang="en-US" dirty="0"/>
              <a:t>Prefer non-valid entry, if there is one</a:t>
            </a:r>
          </a:p>
          <a:p>
            <a:pPr lvl="1">
              <a:lnSpc>
                <a:spcPct val="80000"/>
              </a:lnSpc>
            </a:pPr>
            <a:r>
              <a:rPr lang="en-US" dirty="0"/>
              <a:t>Otherwise, choose among entries in the </a:t>
            </a:r>
            <a:r>
              <a:rPr lang="en-US" dirty="0" smtClean="0"/>
              <a:t>set</a:t>
            </a:r>
          </a:p>
          <a:p>
            <a:pPr lvl="1">
              <a:lnSpc>
                <a:spcPct val="80000"/>
              </a:lnSpc>
            </a:pPr>
            <a:endParaRPr lang="en-US" dirty="0"/>
          </a:p>
          <a:p>
            <a:pPr>
              <a:lnSpc>
                <a:spcPct val="80000"/>
              </a:lnSpc>
            </a:pPr>
            <a:r>
              <a:rPr lang="en-US" dirty="0"/>
              <a:t>Least-recently used (LRU)</a:t>
            </a:r>
          </a:p>
          <a:p>
            <a:pPr lvl="1">
              <a:lnSpc>
                <a:spcPct val="80000"/>
              </a:lnSpc>
            </a:pPr>
            <a:r>
              <a:rPr lang="en-US" dirty="0"/>
              <a:t>Choose the one unused for the longest time</a:t>
            </a:r>
          </a:p>
          <a:p>
            <a:pPr lvl="2">
              <a:lnSpc>
                <a:spcPct val="80000"/>
              </a:lnSpc>
            </a:pPr>
            <a:r>
              <a:rPr lang="en-US" dirty="0"/>
              <a:t>Simple for 2-way, manageable for 4-way, too hard beyond </a:t>
            </a:r>
            <a:r>
              <a:rPr lang="en-US" dirty="0" smtClean="0"/>
              <a:t>that</a:t>
            </a:r>
          </a:p>
          <a:p>
            <a:pPr lvl="2">
              <a:lnSpc>
                <a:spcPct val="80000"/>
              </a:lnSpc>
            </a:pPr>
            <a:endParaRPr lang="en-US" dirty="0"/>
          </a:p>
          <a:p>
            <a:pPr>
              <a:lnSpc>
                <a:spcPct val="80000"/>
              </a:lnSpc>
            </a:pPr>
            <a:r>
              <a:rPr lang="en-US" dirty="0"/>
              <a:t>Random</a:t>
            </a:r>
          </a:p>
          <a:p>
            <a:pPr lvl="1">
              <a:lnSpc>
                <a:spcPct val="80000"/>
              </a:lnSpc>
            </a:pPr>
            <a:r>
              <a:rPr lang="en-US" dirty="0"/>
              <a:t>Gives approximately the same performance as LRU for high associativity</a:t>
            </a:r>
            <a:endParaRPr lang="en-AU" dirty="0"/>
          </a:p>
        </p:txBody>
      </p:sp>
    </p:spTree>
    <p:extLst>
      <p:ext uri="{BB962C8B-B14F-4D97-AF65-F5344CB8AC3E}">
        <p14:creationId xmlns:p14="http://schemas.microsoft.com/office/powerpoint/2010/main" val="415690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nvPr>
        </p:nvGraphicFramePr>
        <p:xfrm>
          <a:off x="2667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4297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nvPr>
        </p:nvGraphicFramePr>
        <p:xfrm>
          <a:off x="2667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sz="1400" b="1" i="0" u="none" strike="noStrike" cap="none" normalizeH="0" baseline="0" dirty="0" err="1" smtClean="0">
                          <a:ln>
                            <a:noFill/>
                          </a:ln>
                          <a:solidFill>
                            <a:schemeClr val="hlink"/>
                          </a:solidFill>
                          <a:effectLst/>
                          <a:latin typeface="Arial" panose="020B0604020202020204" pitchFamily="34" charset="0"/>
                        </a:rPr>
                        <a:t>Mem</a:t>
                      </a:r>
                      <a:r>
                        <a:rPr kumimoji="0" lang="en-US" sz="1400" b="1" i="0" u="none" strike="noStrike" cap="none" normalizeH="0" baseline="0" dirty="0" smtClean="0">
                          <a:ln>
                            <a:noFill/>
                          </a:ln>
                          <a:solidFill>
                            <a:schemeClr val="hlink"/>
                          </a:solidFill>
                          <a:effectLst/>
                          <a:latin typeface="Arial" panose="020B0604020202020204" pitchFamily="34" charset="0"/>
                        </a:rPr>
                        <a:t>[0]</a:t>
                      </a: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402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nvPr>
        </p:nvGraphicFramePr>
        <p:xfrm>
          <a:off x="2667000" y="3581400"/>
          <a:ext cx="6985000" cy="1769112"/>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23770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nvPr>
        </p:nvGraphicFramePr>
        <p:xfrm>
          <a:off x="2667000" y="3581400"/>
          <a:ext cx="6985000" cy="1731330"/>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02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nvPr>
        </p:nvGraphicFramePr>
        <p:xfrm>
          <a:off x="2667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Mem[6]</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32839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nvPr>
        </p:nvGraphicFramePr>
        <p:xfrm>
          <a:off x="2667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880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a:t>
            </a:r>
            <a:r>
              <a:rPr lang="en-US" dirty="0" smtClean="0"/>
              <a:t>mapped</a:t>
            </a:r>
          </a:p>
          <a:p>
            <a:pPr>
              <a:spcBef>
                <a:spcPct val="50000"/>
              </a:spcBef>
            </a:pPr>
            <a:endParaRPr lang="en-US" dirty="0" smtClean="0"/>
          </a:p>
          <a:p>
            <a:pPr>
              <a:spcBef>
                <a:spcPct val="50000"/>
              </a:spcBef>
            </a:pPr>
            <a:endParaRPr lang="en-US" dirty="0"/>
          </a:p>
          <a:p>
            <a:pPr>
              <a:spcBef>
                <a:spcPct val="50000"/>
              </a:spcBef>
            </a:pPr>
            <a:endParaRPr lang="en-US" dirty="0" smtClean="0"/>
          </a:p>
          <a:p>
            <a:pPr>
              <a:spcBef>
                <a:spcPct val="50000"/>
              </a:spcBef>
            </a:pPr>
            <a:endParaRPr lang="en-US" dirty="0"/>
          </a:p>
          <a:p>
            <a:pPr>
              <a:spcBef>
                <a:spcPct val="50000"/>
              </a:spcBef>
            </a:pPr>
            <a:r>
              <a:rPr lang="en-US" dirty="0" smtClean="0"/>
              <a:t>5 misses</a:t>
            </a:r>
            <a:endParaRPr lang="en-US" dirty="0"/>
          </a:p>
        </p:txBody>
      </p:sp>
      <p:graphicFrame>
        <p:nvGraphicFramePr>
          <p:cNvPr id="304132" name="Group 4"/>
          <p:cNvGraphicFramePr>
            <a:graphicFrameLocks noGrp="1"/>
          </p:cNvGraphicFramePr>
          <p:nvPr>
            <p:extLst/>
          </p:nvPr>
        </p:nvGraphicFramePr>
        <p:xfrm>
          <a:off x="2667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163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idx="1"/>
          </p:nvPr>
        </p:nvSpPr>
        <p:spPr/>
        <p:txBody>
          <a:bodyPr/>
          <a:lstStyle/>
          <a:p>
            <a:r>
              <a:rPr lang="en-US" dirty="0" smtClean="0"/>
              <a:t>Smaller, faster memory is closer to the processor</a:t>
            </a:r>
            <a:endParaRPr lang="en-US" dirty="0"/>
          </a:p>
        </p:txBody>
      </p:sp>
      <p:pic>
        <p:nvPicPr>
          <p:cNvPr id="4" name="Picture 3"/>
          <p:cNvPicPr/>
          <p:nvPr/>
        </p:nvPicPr>
        <p:blipFill>
          <a:blip r:embed="rId2"/>
          <a:stretch>
            <a:fillRect/>
          </a:stretch>
        </p:blipFill>
        <p:spPr>
          <a:xfrm>
            <a:off x="3048000" y="2743200"/>
            <a:ext cx="5867400" cy="3581400"/>
          </a:xfrm>
          <a:prstGeom prst="rect">
            <a:avLst/>
          </a:prstGeom>
        </p:spPr>
      </p:pic>
    </p:spTree>
    <p:extLst>
      <p:ext uri="{BB962C8B-B14F-4D97-AF65-F5344CB8AC3E}">
        <p14:creationId xmlns:p14="http://schemas.microsoft.com/office/powerpoint/2010/main" val="224931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94678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Mem[0]</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90179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78393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74119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03132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4083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t>
            </a:r>
            <a:r>
              <a:rPr lang="en-US" dirty="0" smtClean="0"/>
              <a:t>associative</a:t>
            </a:r>
          </a:p>
          <a:p>
            <a:endParaRPr lang="en-US" dirty="0"/>
          </a:p>
          <a:p>
            <a:endParaRPr lang="en-US" dirty="0" smtClean="0"/>
          </a:p>
          <a:p>
            <a:endParaRPr lang="en-US" dirty="0"/>
          </a:p>
          <a:p>
            <a:endParaRPr lang="en-US" dirty="0" smtClean="0"/>
          </a:p>
          <a:p>
            <a:endParaRPr lang="en-US" dirty="0"/>
          </a:p>
          <a:p>
            <a:r>
              <a:rPr lang="en-US" dirty="0" smtClean="0"/>
              <a:t>4 misses</a:t>
            </a:r>
            <a:endParaRPr lang="en-US" dirty="0"/>
          </a:p>
        </p:txBody>
      </p:sp>
      <p:graphicFrame>
        <p:nvGraphicFramePr>
          <p:cNvPr id="306180" name="Group 4"/>
          <p:cNvGraphicFramePr>
            <a:graphicFrameLocks noGrp="1"/>
          </p:cNvGraphicFramePr>
          <p:nvPr>
            <p:extLst/>
          </p:nvPr>
        </p:nvGraphicFramePr>
        <p:xfrm>
          <a:off x="2743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623508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a:t>
            </a:r>
            <a:r>
              <a:rPr lang="en-US" dirty="0" smtClean="0"/>
              <a:t>8</a:t>
            </a:r>
          </a:p>
          <a:p>
            <a:pPr lvl="1"/>
            <a:endParaRPr lang="en-US" dirty="0"/>
          </a:p>
          <a:p>
            <a:r>
              <a:rPr lang="en-US" dirty="0" smtClean="0"/>
              <a:t>Fully associative</a:t>
            </a:r>
          </a:p>
          <a:p>
            <a:endParaRPr lang="en-US" dirty="0" smtClean="0"/>
          </a:p>
          <a:p>
            <a:endParaRPr lang="en-US" dirty="0"/>
          </a:p>
          <a:p>
            <a:endParaRPr lang="en-US" dirty="0" smtClean="0"/>
          </a:p>
          <a:p>
            <a:endParaRPr lang="en-US" dirty="0"/>
          </a:p>
          <a:p>
            <a:endParaRPr lang="en-US" dirty="0" smtClean="0"/>
          </a:p>
          <a:p>
            <a:r>
              <a:rPr lang="en-US" dirty="0" smtClean="0"/>
              <a:t>3 misses</a:t>
            </a:r>
            <a:endParaRPr lang="en-US" dirty="0"/>
          </a:p>
        </p:txBody>
      </p:sp>
      <p:graphicFrame>
        <p:nvGraphicFramePr>
          <p:cNvPr id="306239" name="Group 63"/>
          <p:cNvGraphicFramePr>
            <a:graphicFrameLocks noGrp="1"/>
          </p:cNvGraphicFramePr>
          <p:nvPr>
            <p:extLst/>
          </p:nvPr>
        </p:nvGraphicFramePr>
        <p:xfrm>
          <a:off x="2743200" y="3962400"/>
          <a:ext cx="6985000" cy="1609410"/>
        </p:xfrm>
        <a:graphic>
          <a:graphicData uri="http://schemas.openxmlformats.org/drawingml/2006/table">
            <a:tbl>
              <a:tblPr/>
              <a:tblGrid>
                <a:gridCol w="996950"/>
                <a:gridCol w="1000125"/>
                <a:gridCol w="996950"/>
                <a:gridCol w="996950"/>
                <a:gridCol w="998537"/>
                <a:gridCol w="998538"/>
                <a:gridCol w="996950"/>
              </a:tblGrid>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Block address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Mem[8]</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939741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p:txBody>
          <a:bodyPr/>
          <a:lstStyle/>
          <a:p>
            <a:r>
              <a:rPr lang="en-US"/>
              <a:t>How Much Associativity</a:t>
            </a:r>
            <a:endParaRPr lang="en-AU"/>
          </a:p>
        </p:txBody>
      </p:sp>
      <p:sp>
        <p:nvSpPr>
          <p:cNvPr id="308229" name="Rectangle 5"/>
          <p:cNvSpPr>
            <a:spLocks noGrp="1" noChangeArrowheads="1"/>
          </p:cNvSpPr>
          <p:nvPr>
            <p:ph idx="1"/>
          </p:nvPr>
        </p:nvSpPr>
        <p:spPr/>
        <p:txBody>
          <a:bodyPr/>
          <a:lstStyle/>
          <a:p>
            <a:r>
              <a:rPr lang="en-US" dirty="0"/>
              <a:t>Increased associativity decreases miss rate</a:t>
            </a:r>
          </a:p>
          <a:p>
            <a:pPr lvl="1"/>
            <a:r>
              <a:rPr lang="en-US" dirty="0"/>
              <a:t>But with diminishing </a:t>
            </a:r>
            <a:r>
              <a:rPr lang="en-US" dirty="0" smtClean="0"/>
              <a:t>returns</a:t>
            </a:r>
          </a:p>
          <a:p>
            <a:pPr lvl="1"/>
            <a:endParaRPr lang="en-US" dirty="0"/>
          </a:p>
          <a:p>
            <a:r>
              <a:rPr lang="en-US" dirty="0"/>
              <a:t>Simulation of a system with </a:t>
            </a:r>
            <a:r>
              <a:rPr lang="en-US" dirty="0" smtClean="0"/>
              <a:t>64KB cache</a:t>
            </a:r>
            <a:r>
              <a:rPr lang="en-US" dirty="0"/>
              <a:t>, 16-word </a:t>
            </a:r>
            <a:r>
              <a:rPr lang="en-US" dirty="0" smtClean="0"/>
              <a:t>blocks</a:t>
            </a:r>
            <a:endParaRPr lang="en-US" dirty="0"/>
          </a:p>
          <a:p>
            <a:pPr lvl="1"/>
            <a:r>
              <a:rPr lang="en-US" dirty="0"/>
              <a:t>1-way: 10.3%</a:t>
            </a:r>
          </a:p>
          <a:p>
            <a:pPr lvl="1"/>
            <a:r>
              <a:rPr lang="en-US" dirty="0"/>
              <a:t>2-way: 8.6%</a:t>
            </a:r>
          </a:p>
          <a:p>
            <a:pPr lvl="1"/>
            <a:r>
              <a:rPr lang="en-US" dirty="0"/>
              <a:t>4-way: 8.3%</a:t>
            </a:r>
          </a:p>
          <a:p>
            <a:pPr lvl="1"/>
            <a:r>
              <a:rPr lang="en-US" dirty="0"/>
              <a:t>8-way: 8.1%</a:t>
            </a:r>
            <a:endParaRPr lang="en-AU" dirty="0"/>
          </a:p>
        </p:txBody>
      </p:sp>
    </p:spTree>
    <p:extLst>
      <p:ext uri="{BB962C8B-B14F-4D97-AF65-F5344CB8AC3E}">
        <p14:creationId xmlns:p14="http://schemas.microsoft.com/office/powerpoint/2010/main" val="691658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Write</a:t>
            </a:r>
            <a:endParaRPr lang="en-US" dirty="0"/>
          </a:p>
        </p:txBody>
      </p:sp>
      <p:sp>
        <p:nvSpPr>
          <p:cNvPr id="3" name="Content Placeholder 2"/>
          <p:cNvSpPr>
            <a:spLocks noGrp="1"/>
          </p:cNvSpPr>
          <p:nvPr>
            <p:ph idx="1"/>
          </p:nvPr>
        </p:nvSpPr>
        <p:spPr/>
        <p:txBody>
          <a:bodyPr/>
          <a:lstStyle/>
          <a:p>
            <a:r>
              <a:rPr lang="en-US" dirty="0" smtClean="0"/>
              <a:t>If we replace the data memory in our </a:t>
            </a:r>
            <a:r>
              <a:rPr lang="en-US" dirty="0" err="1" smtClean="0"/>
              <a:t>datapath</a:t>
            </a:r>
            <a:r>
              <a:rPr lang="en-US" dirty="0" smtClean="0"/>
              <a:t> with a cache, what happens on a store word instruction?</a:t>
            </a:r>
          </a:p>
          <a:p>
            <a:endParaRPr lang="en-US" dirty="0"/>
          </a:p>
          <a:p>
            <a:r>
              <a:rPr lang="en-US" dirty="0" smtClean="0"/>
              <a:t>If we </a:t>
            </a:r>
            <a:r>
              <a:rPr lang="en-US" dirty="0"/>
              <a:t>wrote the data into only the data </a:t>
            </a:r>
            <a:r>
              <a:rPr lang="en-US" dirty="0" smtClean="0"/>
              <a:t>cache without </a:t>
            </a:r>
            <a:r>
              <a:rPr lang="en-US" dirty="0"/>
              <a:t>changing main </a:t>
            </a:r>
            <a:r>
              <a:rPr lang="en-US" dirty="0" smtClean="0"/>
              <a:t>memory; then main memory </a:t>
            </a:r>
            <a:r>
              <a:rPr lang="en-US" dirty="0"/>
              <a:t>would have a different value from that in the cache. </a:t>
            </a:r>
            <a:endParaRPr lang="en-US" dirty="0" smtClean="0"/>
          </a:p>
          <a:p>
            <a:pPr lvl="1"/>
            <a:r>
              <a:rPr lang="en-US" dirty="0" smtClean="0"/>
              <a:t>In </a:t>
            </a:r>
            <a:r>
              <a:rPr lang="en-US" dirty="0"/>
              <a:t>such a case, the cache and memory are said to be inconsistent. </a:t>
            </a:r>
          </a:p>
          <a:p>
            <a:endParaRPr lang="en-US" dirty="0"/>
          </a:p>
        </p:txBody>
      </p:sp>
    </p:spTree>
    <p:extLst>
      <p:ext uri="{BB962C8B-B14F-4D97-AF65-F5344CB8AC3E}">
        <p14:creationId xmlns:p14="http://schemas.microsoft.com/office/powerpoint/2010/main" val="101393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a:t>
            </a:r>
            <a:endParaRPr lang="en-US" dirty="0"/>
          </a:p>
        </p:txBody>
      </p:sp>
      <p:sp>
        <p:nvSpPr>
          <p:cNvPr id="3" name="Content Placeholder 2"/>
          <p:cNvSpPr>
            <a:spLocks noGrp="1"/>
          </p:cNvSpPr>
          <p:nvPr>
            <p:ph idx="1"/>
          </p:nvPr>
        </p:nvSpPr>
        <p:spPr/>
        <p:txBody>
          <a:bodyPr/>
          <a:lstStyle/>
          <a:p>
            <a:r>
              <a:rPr lang="en-US" dirty="0"/>
              <a:t>Permanent storage on </a:t>
            </a:r>
            <a:r>
              <a:rPr lang="en-US" dirty="0" smtClean="0"/>
              <a:t>disk</a:t>
            </a:r>
          </a:p>
          <a:p>
            <a:endParaRPr lang="en-US" dirty="0"/>
          </a:p>
          <a:p>
            <a:r>
              <a:rPr lang="en-US" dirty="0"/>
              <a:t>Copy recently accessed and nearby items from disk to smaller DRAM memory</a:t>
            </a:r>
          </a:p>
          <a:p>
            <a:pPr lvl="1"/>
            <a:r>
              <a:rPr lang="en-US" dirty="0"/>
              <a:t>Main </a:t>
            </a:r>
            <a:r>
              <a:rPr lang="en-US" dirty="0" smtClean="0"/>
              <a:t>memory</a:t>
            </a:r>
          </a:p>
          <a:p>
            <a:pPr lvl="1"/>
            <a:endParaRPr lang="en-US" dirty="0"/>
          </a:p>
          <a:p>
            <a:r>
              <a:rPr lang="en-US" dirty="0" smtClean="0"/>
              <a:t>Copy recently </a:t>
            </a:r>
            <a:r>
              <a:rPr lang="en-US" dirty="0"/>
              <a:t>accessed </a:t>
            </a:r>
            <a:r>
              <a:rPr lang="en-US" dirty="0" smtClean="0"/>
              <a:t>and nearby </a:t>
            </a:r>
            <a:r>
              <a:rPr lang="en-US" dirty="0"/>
              <a:t>items from DRAM to smaller SRAM memory</a:t>
            </a:r>
          </a:p>
          <a:p>
            <a:pPr lvl="1"/>
            <a:r>
              <a:rPr lang="en-US" dirty="0"/>
              <a:t>Cache memory attached to CPU</a:t>
            </a:r>
          </a:p>
          <a:p>
            <a:pPr lvl="1"/>
            <a:r>
              <a:rPr lang="en-US" dirty="0" smtClean="0"/>
              <a:t>Cache may also refer to any storage that takes advantage of locality</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163203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a:t>changes are made to </a:t>
            </a:r>
            <a:r>
              <a:rPr lang="en-US" sz="2800" dirty="0"/>
              <a:t>the data in </a:t>
            </a:r>
            <a:r>
              <a:rPr lang="en-US" sz="2800" dirty="0"/>
              <a:t>the </a:t>
            </a:r>
            <a:r>
              <a:rPr lang="en-US" sz="2800" dirty="0"/>
              <a:t>cache, </a:t>
            </a:r>
            <a:r>
              <a:rPr lang="en-US" sz="2800" dirty="0"/>
              <a:t>also change the data in main memory.</a:t>
            </a:r>
          </a:p>
          <a:p>
            <a:endParaRPr lang="en-US" sz="2800" dirty="0"/>
          </a:p>
        </p:txBody>
      </p:sp>
    </p:spTree>
    <p:extLst>
      <p:ext uri="{BB962C8B-B14F-4D97-AF65-F5344CB8AC3E}">
        <p14:creationId xmlns:p14="http://schemas.microsoft.com/office/powerpoint/2010/main" val="18263765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a:t>changes are made to </a:t>
            </a:r>
            <a:r>
              <a:rPr lang="en-US" sz="2800" dirty="0"/>
              <a:t>the data in </a:t>
            </a:r>
            <a:r>
              <a:rPr lang="en-US" sz="2800" dirty="0"/>
              <a:t>the </a:t>
            </a:r>
            <a:r>
              <a:rPr lang="en-US" sz="2800" dirty="0"/>
              <a:t>cache, </a:t>
            </a:r>
            <a:r>
              <a:rPr lang="en-US" sz="2800" dirty="0"/>
              <a:t>also change the data in main memory.</a:t>
            </a:r>
          </a:p>
          <a:p>
            <a:endParaRPr lang="en-US" sz="2800" dirty="0"/>
          </a:p>
          <a:p>
            <a:pPr>
              <a:lnSpc>
                <a:spcPct val="90000"/>
              </a:lnSpc>
            </a:pPr>
            <a:r>
              <a:rPr lang="en-US" sz="2800" dirty="0"/>
              <a:t>Writes </a:t>
            </a:r>
            <a:r>
              <a:rPr lang="en-US" sz="2800" dirty="0"/>
              <a:t>take longer</a:t>
            </a:r>
          </a:p>
          <a:p>
            <a:pPr lvl="1">
              <a:lnSpc>
                <a:spcPct val="90000"/>
              </a:lnSpc>
            </a:pPr>
            <a:r>
              <a:rPr lang="en-US" sz="2400" dirty="0"/>
              <a:t>Suppose 10</a:t>
            </a:r>
            <a:r>
              <a:rPr lang="en-US" sz="2400" dirty="0"/>
              <a:t>% of instructions are </a:t>
            </a:r>
            <a:r>
              <a:rPr lang="en-US" sz="2400" dirty="0"/>
              <a:t>stores and </a:t>
            </a:r>
            <a:r>
              <a:rPr lang="en-US" sz="2400" dirty="0"/>
              <a:t>write to memory takes 100 </a:t>
            </a:r>
            <a:r>
              <a:rPr lang="en-US" sz="2400" dirty="0"/>
              <a:t>cycles</a:t>
            </a:r>
          </a:p>
          <a:p>
            <a:pPr lvl="1">
              <a:lnSpc>
                <a:spcPct val="90000"/>
              </a:lnSpc>
            </a:pPr>
            <a:r>
              <a:rPr lang="en-US" sz="2400" dirty="0"/>
              <a:t>If </a:t>
            </a:r>
            <a:r>
              <a:rPr lang="en-US" sz="2400" dirty="0"/>
              <a:t>base CPI = </a:t>
            </a:r>
            <a:r>
              <a:rPr lang="en-US" sz="2400" dirty="0"/>
              <a:t>1, then effective </a:t>
            </a:r>
            <a:r>
              <a:rPr lang="en-US" sz="2400" dirty="0"/>
              <a:t>CPI = 1 + 0.1×100 = </a:t>
            </a:r>
            <a:r>
              <a:rPr lang="en-US" sz="2400" dirty="0"/>
              <a:t>11</a:t>
            </a:r>
            <a:endParaRPr lang="en-US" sz="2400" dirty="0"/>
          </a:p>
        </p:txBody>
      </p:sp>
    </p:spTree>
    <p:extLst>
      <p:ext uri="{BB962C8B-B14F-4D97-AF65-F5344CB8AC3E}">
        <p14:creationId xmlns:p14="http://schemas.microsoft.com/office/powerpoint/2010/main" val="33182542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a:t>changes are made to </a:t>
            </a:r>
            <a:r>
              <a:rPr lang="en-US" sz="2800" dirty="0"/>
              <a:t>the data in </a:t>
            </a:r>
            <a:r>
              <a:rPr lang="en-US" sz="2800" dirty="0"/>
              <a:t>the </a:t>
            </a:r>
            <a:r>
              <a:rPr lang="en-US" sz="2800" dirty="0"/>
              <a:t>cache, </a:t>
            </a:r>
            <a:r>
              <a:rPr lang="en-US" sz="2800" dirty="0"/>
              <a:t>also change the data in main memory.</a:t>
            </a:r>
          </a:p>
          <a:p>
            <a:endParaRPr lang="en-US" sz="2800" dirty="0"/>
          </a:p>
          <a:p>
            <a:pPr>
              <a:lnSpc>
                <a:spcPct val="90000"/>
              </a:lnSpc>
            </a:pPr>
            <a:r>
              <a:rPr lang="en-US" sz="2800" dirty="0"/>
              <a:t>Writes </a:t>
            </a:r>
            <a:r>
              <a:rPr lang="en-US" sz="2800" dirty="0"/>
              <a:t>take longer</a:t>
            </a:r>
          </a:p>
          <a:p>
            <a:pPr>
              <a:lnSpc>
                <a:spcPct val="90000"/>
              </a:lnSpc>
            </a:pPr>
            <a:endParaRPr lang="en-US" sz="2800" dirty="0"/>
          </a:p>
          <a:p>
            <a:pPr>
              <a:lnSpc>
                <a:spcPct val="90000"/>
              </a:lnSpc>
            </a:pPr>
            <a:r>
              <a:rPr lang="en-US" sz="2800" dirty="0"/>
              <a:t>Solution</a:t>
            </a:r>
            <a:r>
              <a:rPr lang="en-US" sz="2800" dirty="0"/>
              <a:t>: write buffer</a:t>
            </a:r>
          </a:p>
          <a:p>
            <a:pPr lvl="1">
              <a:lnSpc>
                <a:spcPct val="90000"/>
              </a:lnSpc>
            </a:pPr>
            <a:r>
              <a:rPr lang="en-US" sz="2400" dirty="0"/>
              <a:t>Holds data waiting to be written to memory</a:t>
            </a:r>
          </a:p>
          <a:p>
            <a:pPr lvl="1">
              <a:lnSpc>
                <a:spcPct val="90000"/>
              </a:lnSpc>
            </a:pPr>
            <a:r>
              <a:rPr lang="en-US" sz="2400" dirty="0"/>
              <a:t>CPU continues immediately</a:t>
            </a:r>
          </a:p>
          <a:p>
            <a:pPr lvl="2">
              <a:lnSpc>
                <a:spcPct val="90000"/>
              </a:lnSpc>
            </a:pPr>
            <a:r>
              <a:rPr lang="en-US" sz="2000" dirty="0"/>
              <a:t>Only stalls on write if write buffer is already full</a:t>
            </a:r>
          </a:p>
        </p:txBody>
      </p:sp>
    </p:spTree>
    <p:extLst>
      <p:ext uri="{BB962C8B-B14F-4D97-AF65-F5344CB8AC3E}">
        <p14:creationId xmlns:p14="http://schemas.microsoft.com/office/powerpoint/2010/main" val="8370665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p:txBody>
          <a:bodyPr/>
          <a:lstStyle/>
          <a:p>
            <a:r>
              <a:rPr lang="en-US"/>
              <a:t>Write-Back</a:t>
            </a:r>
            <a:endParaRPr lang="en-AU"/>
          </a:p>
        </p:txBody>
      </p:sp>
      <p:sp>
        <p:nvSpPr>
          <p:cNvPr id="277509" name="Rectangle 5"/>
          <p:cNvSpPr>
            <a:spLocks noGrp="1" noChangeArrowheads="1"/>
          </p:cNvSpPr>
          <p:nvPr>
            <p:ph type="body" idx="1"/>
          </p:nvPr>
        </p:nvSpPr>
        <p:spPr/>
        <p:txBody>
          <a:bodyPr/>
          <a:lstStyle/>
          <a:p>
            <a:r>
              <a:rPr lang="en-US" dirty="0" smtClean="0"/>
              <a:t>On </a:t>
            </a:r>
            <a:r>
              <a:rPr lang="en-US" dirty="0"/>
              <a:t>data-write hit, just update the block in cache</a:t>
            </a:r>
          </a:p>
          <a:p>
            <a:pPr lvl="1"/>
            <a:r>
              <a:rPr lang="en-US" dirty="0"/>
              <a:t>Keep track of whether each block is </a:t>
            </a:r>
            <a:r>
              <a:rPr lang="en-US" dirty="0" smtClean="0"/>
              <a:t>“clean” or “dirty”</a:t>
            </a:r>
          </a:p>
          <a:p>
            <a:pPr lvl="1"/>
            <a:endParaRPr lang="en-US" dirty="0"/>
          </a:p>
          <a:p>
            <a:r>
              <a:rPr lang="en-US" dirty="0"/>
              <a:t>When a dirty block is replaced</a:t>
            </a:r>
          </a:p>
          <a:p>
            <a:pPr lvl="1"/>
            <a:r>
              <a:rPr lang="en-US" dirty="0"/>
              <a:t>Write it back to memory</a:t>
            </a:r>
          </a:p>
          <a:p>
            <a:pPr lvl="1"/>
            <a:r>
              <a:rPr lang="en-US" dirty="0"/>
              <a:t>Can use a write buffer to allow replacing block to be read first</a:t>
            </a:r>
            <a:endParaRPr lang="en-AU" dirty="0"/>
          </a:p>
        </p:txBody>
      </p:sp>
    </p:spTree>
    <p:extLst>
      <p:ext uri="{BB962C8B-B14F-4D97-AF65-F5344CB8AC3E}">
        <p14:creationId xmlns:p14="http://schemas.microsoft.com/office/powerpoint/2010/main" val="34664980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ChangeArrowheads="1"/>
          </p:cNvSpPr>
          <p:nvPr>
            <p:ph type="title"/>
          </p:nvPr>
        </p:nvSpPr>
        <p:spPr/>
        <p:txBody>
          <a:bodyPr/>
          <a:lstStyle/>
          <a:p>
            <a:r>
              <a:rPr lang="en-US" dirty="0"/>
              <a:t>Write Allocation</a:t>
            </a:r>
            <a:endParaRPr lang="en-AU" dirty="0"/>
          </a:p>
        </p:txBody>
      </p:sp>
      <p:sp>
        <p:nvSpPr>
          <p:cNvPr id="279557" name="Rectangle 5"/>
          <p:cNvSpPr>
            <a:spLocks noGrp="1" noChangeArrowheads="1"/>
          </p:cNvSpPr>
          <p:nvPr>
            <p:ph type="body" idx="1"/>
          </p:nvPr>
        </p:nvSpPr>
        <p:spPr/>
        <p:txBody>
          <a:bodyPr/>
          <a:lstStyle/>
          <a:p>
            <a:r>
              <a:rPr lang="en-US" dirty="0"/>
              <a:t>What should happen on a write miss?</a:t>
            </a:r>
          </a:p>
          <a:p>
            <a:r>
              <a:rPr lang="en-US" dirty="0"/>
              <a:t>Alternatives for write-through</a:t>
            </a:r>
          </a:p>
          <a:p>
            <a:pPr lvl="1"/>
            <a:r>
              <a:rPr lang="en-US" dirty="0"/>
              <a:t>Allocate on miss: fetch the block</a:t>
            </a:r>
          </a:p>
          <a:p>
            <a:pPr lvl="1"/>
            <a:r>
              <a:rPr lang="en-US" dirty="0"/>
              <a:t>Write around: don’t fetch the block</a:t>
            </a:r>
          </a:p>
          <a:p>
            <a:pPr lvl="2"/>
            <a:r>
              <a:rPr lang="en-US" dirty="0"/>
              <a:t>Since programs often write a whole block before reading it (e.g., initialization)</a:t>
            </a:r>
          </a:p>
          <a:p>
            <a:r>
              <a:rPr lang="en-US" dirty="0"/>
              <a:t>For write-back</a:t>
            </a:r>
          </a:p>
          <a:p>
            <a:pPr lvl="1"/>
            <a:r>
              <a:rPr lang="en-US" dirty="0"/>
              <a:t>Usually fetch the block</a:t>
            </a:r>
            <a:endParaRPr lang="en-AU" dirty="0"/>
          </a:p>
        </p:txBody>
      </p:sp>
    </p:spTree>
    <p:extLst>
      <p:ext uri="{BB962C8B-B14F-4D97-AF65-F5344CB8AC3E}">
        <p14:creationId xmlns:p14="http://schemas.microsoft.com/office/powerpoint/2010/main" val="1052768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a:t>
            </a:r>
            <a:endParaRPr lang="en-US" dirty="0"/>
          </a:p>
        </p:txBody>
      </p:sp>
      <p:sp>
        <p:nvSpPr>
          <p:cNvPr id="6" name="Content Placeholder 5"/>
          <p:cNvSpPr>
            <a:spLocks noGrp="1"/>
          </p:cNvSpPr>
          <p:nvPr>
            <p:ph idx="1"/>
          </p:nvPr>
        </p:nvSpPr>
        <p:spPr/>
        <p:txBody>
          <a:bodyPr/>
          <a:lstStyle/>
          <a:p>
            <a:r>
              <a:rPr lang="en-US" dirty="0" smtClean="0"/>
              <a:t>The time to service hits and misses affects the CPU time.</a:t>
            </a:r>
          </a:p>
          <a:p>
            <a:pPr lvl="1"/>
            <a:r>
              <a:rPr lang="en-US" dirty="0" smtClean="0"/>
              <a:t>Hit time</a:t>
            </a:r>
          </a:p>
          <a:p>
            <a:pPr lvl="2"/>
            <a:r>
              <a:rPr lang="en-US" dirty="0" smtClean="0"/>
              <a:t>time required to access the cache</a:t>
            </a:r>
          </a:p>
          <a:p>
            <a:pPr lvl="2"/>
            <a:r>
              <a:rPr lang="en-US" dirty="0" smtClean="0"/>
              <a:t>includes time to determine if it’s a hit or a miss</a:t>
            </a:r>
          </a:p>
          <a:p>
            <a:pPr lvl="1"/>
            <a:r>
              <a:rPr lang="en-US" dirty="0" smtClean="0"/>
              <a:t>Miss penalty</a:t>
            </a:r>
          </a:p>
          <a:p>
            <a:pPr lvl="2"/>
            <a:r>
              <a:rPr lang="en-US" dirty="0" smtClean="0"/>
              <a:t>time required to fetch a block from the next lowest level</a:t>
            </a:r>
          </a:p>
          <a:p>
            <a:pPr lvl="1"/>
            <a:r>
              <a:rPr lang="en-US" dirty="0" smtClean="0"/>
              <a:t>Hit time &lt; Miss penalty</a:t>
            </a:r>
          </a:p>
        </p:txBody>
      </p:sp>
    </p:spTree>
    <p:extLst>
      <p:ext uri="{BB962C8B-B14F-4D97-AF65-F5344CB8AC3E}">
        <p14:creationId xmlns:p14="http://schemas.microsoft.com/office/powerpoint/2010/main" val="192482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dirty="0"/>
              <a:t>Measuring Cache Performance</a:t>
            </a:r>
            <a:endParaRPr lang="en-AU" dirty="0"/>
          </a:p>
        </p:txBody>
      </p:sp>
      <p:sp>
        <p:nvSpPr>
          <p:cNvPr id="289799" name="Rectangle 7"/>
          <p:cNvSpPr>
            <a:spLocks noGrp="1" noChangeArrowheads="1"/>
          </p:cNvSpPr>
          <p:nvPr>
            <p:ph idx="1"/>
          </p:nvPr>
        </p:nvSpPr>
        <p:spPr/>
        <p:txBody>
          <a:bodyPr>
            <a:normAutofit/>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p>
          <a:p>
            <a:pPr marL="548640" lvl="2" indent="0">
              <a:lnSpc>
                <a:spcPct val="80000"/>
              </a:lnSpc>
              <a:buNone/>
            </a:pPr>
            <a:endParaRPr lang="en-US" dirty="0" smtClean="0"/>
          </a:p>
          <a:p>
            <a:pPr marL="548640" lvl="2" indent="0">
              <a:lnSpc>
                <a:spcPct val="80000"/>
              </a:lnSpc>
              <a:buNone/>
            </a:pPr>
            <a:endParaRPr lang="en-US" dirty="0"/>
          </a:p>
          <a:p>
            <a:r>
              <a:rPr lang="en-US" sz="2000" dirty="0"/>
              <a:t>CPU time = </a:t>
            </a:r>
            <a:r>
              <a:rPr lang="en-US" sz="2000" dirty="0"/>
              <a:t>(CPU cycles </a:t>
            </a:r>
            <a:r>
              <a:rPr lang="en-US" sz="2000" dirty="0"/>
              <a:t>+ Memory-stall </a:t>
            </a:r>
            <a:r>
              <a:rPr lang="en-US" sz="2000" dirty="0"/>
              <a:t>cycles</a:t>
            </a:r>
            <a:r>
              <a:rPr lang="en-US" sz="2000" dirty="0"/>
              <a:t>) * Clock cycle </a:t>
            </a:r>
            <a:r>
              <a:rPr lang="en-US" sz="2000" dirty="0"/>
              <a:t>time</a:t>
            </a:r>
          </a:p>
          <a:p>
            <a:endParaRPr lang="en-US" sz="2000" dirty="0"/>
          </a:p>
          <a:p>
            <a:r>
              <a:rPr lang="en-US" sz="2000" dirty="0"/>
              <a:t>Memory-stall cycles = </a:t>
            </a:r>
            <a:r>
              <a:rPr lang="en-US" sz="2000" dirty="0"/>
              <a:t>Read-stall cycles + Write-stall </a:t>
            </a:r>
            <a:r>
              <a:rPr lang="en-US" sz="2000" dirty="0"/>
              <a:t>cycles</a:t>
            </a:r>
          </a:p>
          <a:p>
            <a:endParaRPr lang="en-US" sz="2000" dirty="0"/>
          </a:p>
          <a:p>
            <a:r>
              <a:rPr lang="en-US" sz="2000" dirty="0"/>
              <a:t>Read-stall cycles = </a:t>
            </a:r>
            <a:r>
              <a:rPr lang="en-US" sz="2000" dirty="0"/>
              <a:t>Reads/Program </a:t>
            </a:r>
            <a:r>
              <a:rPr lang="en-US" sz="2000" dirty="0"/>
              <a:t>* Read miss rate * Read miss penalty</a:t>
            </a:r>
          </a:p>
          <a:p>
            <a:endParaRPr lang="en-US" sz="2000" dirty="0"/>
          </a:p>
          <a:p>
            <a:r>
              <a:rPr lang="en-US" sz="2000" dirty="0"/>
              <a:t>Write-stall cycles = (Writes/Program * write miss rate * write miss penalty) + Write buffer stalls</a:t>
            </a:r>
          </a:p>
          <a:p>
            <a:endParaRPr lang="en-US" sz="2000" dirty="0"/>
          </a:p>
        </p:txBody>
      </p:sp>
    </p:spTree>
    <p:extLst>
      <p:ext uri="{BB962C8B-B14F-4D97-AF65-F5344CB8AC3E}">
        <p14:creationId xmlns:p14="http://schemas.microsoft.com/office/powerpoint/2010/main" val="123710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7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dirty="0"/>
              <a:t>Measuring Cache Performance</a:t>
            </a:r>
            <a:endParaRPr lang="en-AU" dirty="0"/>
          </a:p>
        </p:txBody>
      </p:sp>
      <p:sp>
        <p:nvSpPr>
          <p:cNvPr id="289799" name="Rectangle 7"/>
          <p:cNvSpPr>
            <a:spLocks noGrp="1" noChangeArrowheads="1"/>
          </p:cNvSpPr>
          <p:nvPr>
            <p:ph idx="1"/>
          </p:nvPr>
        </p:nvSpPr>
        <p:spPr/>
        <p:txBody>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endParaRPr lang="en-US" dirty="0"/>
          </a:p>
        </p:txBody>
      </p:sp>
      <p:graphicFrame>
        <p:nvGraphicFramePr>
          <p:cNvPr id="289797" name="Object 5"/>
          <p:cNvGraphicFramePr>
            <a:graphicFrameLocks noChangeAspect="1"/>
          </p:cNvGraphicFramePr>
          <p:nvPr>
            <p:extLst/>
          </p:nvPr>
        </p:nvGraphicFramePr>
        <p:xfrm>
          <a:off x="2909889" y="3536950"/>
          <a:ext cx="6148387" cy="3098800"/>
        </p:xfrm>
        <a:graphic>
          <a:graphicData uri="http://schemas.openxmlformats.org/presentationml/2006/ole">
            <mc:AlternateContent xmlns:mc="http://schemas.openxmlformats.org/markup-compatibility/2006">
              <mc:Choice xmlns:v="urn:schemas-microsoft-com:vml" Requires="v">
                <p:oleObj spid="_x0000_s1026" name="Equation" r:id="rId4" imgW="3073320" imgH="1549080" progId="Equation.3">
                  <p:embed/>
                </p:oleObj>
              </mc:Choice>
              <mc:Fallback>
                <p:oleObj name="Equation" r:id="rId4" imgW="3073320" imgH="1549080" progId="Equation.3">
                  <p:embed/>
                  <p:pic>
                    <p:nvPicPr>
                      <p:cNvPr id="0" name=""/>
                      <p:cNvPicPr>
                        <a:picLocks noChangeAspect="1" noChangeArrowheads="1"/>
                      </p:cNvPicPr>
                      <p:nvPr/>
                    </p:nvPicPr>
                    <p:blipFill>
                      <a:blip r:embed="rId5"/>
                      <a:srcRect/>
                      <a:stretch>
                        <a:fillRect/>
                      </a:stretch>
                    </p:blipFill>
                    <p:spPr bwMode="auto">
                      <a:xfrm>
                        <a:off x="2909889" y="3536950"/>
                        <a:ext cx="6148387"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84444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Performance Example</a:t>
            </a:r>
          </a:p>
        </p:txBody>
      </p:sp>
      <p:sp>
        <p:nvSpPr>
          <p:cNvPr id="3" name="Content Placeholder 2"/>
          <p:cNvSpPr>
            <a:spLocks noGrp="1"/>
          </p:cNvSpPr>
          <p:nvPr>
            <p:ph idx="1"/>
          </p:nvPr>
        </p:nvSpPr>
        <p:spPr/>
        <p:txBody>
          <a:bodyPr/>
          <a:lstStyle/>
          <a:p>
            <a:r>
              <a:rPr lang="en-US" dirty="0"/>
              <a:t>Assume an instruction cache miss rate for a program is 2% and a data cache miss rate is 4%. If a processor has a CPI of 2 without any memory stalls and the miss penalty is 100 cycles for all misses, determine how much faster a processor would run with a perfect cache that never missed.  Assume the frequency of all loads and stores is 36%.</a:t>
            </a:r>
          </a:p>
          <a:p>
            <a:endParaRPr lang="en-US" dirty="0"/>
          </a:p>
        </p:txBody>
      </p:sp>
    </p:spTree>
    <p:extLst>
      <p:ext uri="{BB962C8B-B14F-4D97-AF65-F5344CB8AC3E}">
        <p14:creationId xmlns:p14="http://schemas.microsoft.com/office/powerpoint/2010/main" val="14629167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a:t>
            </a:r>
            <a:r>
              <a:rPr lang="en-US" dirty="0" smtClean="0"/>
              <a:t>instructions</a:t>
            </a:r>
            <a:endParaRPr lang="en-US" dirty="0"/>
          </a:p>
        </p:txBody>
      </p:sp>
    </p:spTree>
    <p:extLst>
      <p:ext uri="{BB962C8B-B14F-4D97-AF65-F5344CB8AC3E}">
        <p14:creationId xmlns:p14="http://schemas.microsoft.com/office/powerpoint/2010/main" val="245195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Memory Hierarchy Levels</a:t>
            </a:r>
            <a:endParaRPr lang="en-AU"/>
          </a:p>
        </p:txBody>
      </p:sp>
      <p:sp>
        <p:nvSpPr>
          <p:cNvPr id="246787" name="Rectangle 3"/>
          <p:cNvSpPr>
            <a:spLocks noGrp="1" noChangeArrowheads="1"/>
          </p:cNvSpPr>
          <p:nvPr>
            <p:ph sz="half" idx="1"/>
          </p:nvPr>
        </p:nvSpPr>
        <p:spPr>
          <a:xfrm>
            <a:off x="6172200" y="1701673"/>
            <a:ext cx="4038600" cy="4718304"/>
          </a:xfrm>
        </p:spPr>
        <p:txBody>
          <a:bodyPr>
            <a:normAutofit fontScale="85000" lnSpcReduction="10000"/>
          </a:bodyPr>
          <a:lstStyle/>
          <a:p>
            <a:r>
              <a:rPr lang="en-US" sz="2400" dirty="0"/>
              <a:t>Block: </a:t>
            </a:r>
            <a:r>
              <a:rPr lang="en-US" sz="2400" dirty="0"/>
              <a:t>unit of copying</a:t>
            </a:r>
          </a:p>
          <a:p>
            <a:pPr lvl="1"/>
            <a:r>
              <a:rPr lang="en-US" sz="2000" dirty="0"/>
              <a:t>May be multiple words</a:t>
            </a:r>
          </a:p>
          <a:p>
            <a:endParaRPr lang="en-US" sz="2400" dirty="0"/>
          </a:p>
          <a:p>
            <a:r>
              <a:rPr lang="en-US" sz="2400" dirty="0"/>
              <a:t>If </a:t>
            </a:r>
            <a:r>
              <a:rPr lang="en-US" sz="2400" dirty="0"/>
              <a:t>accessed data is present in upper level</a:t>
            </a:r>
          </a:p>
          <a:p>
            <a:pPr lvl="1"/>
            <a:r>
              <a:rPr lang="en-US" sz="2000" dirty="0"/>
              <a:t>Hit: access satisfied by upper level</a:t>
            </a:r>
          </a:p>
          <a:p>
            <a:pPr lvl="2"/>
            <a:r>
              <a:rPr lang="en-US" sz="1800" dirty="0"/>
              <a:t>Hit ratio: hits/accesses</a:t>
            </a:r>
          </a:p>
          <a:p>
            <a:endParaRPr lang="en-US" sz="2400" dirty="0"/>
          </a:p>
          <a:p>
            <a:r>
              <a:rPr lang="en-US" sz="2400" dirty="0"/>
              <a:t>If </a:t>
            </a:r>
            <a:r>
              <a:rPr lang="en-US" sz="2400" dirty="0"/>
              <a:t>accessed data is absent</a:t>
            </a:r>
          </a:p>
          <a:p>
            <a:pPr lvl="1"/>
            <a:r>
              <a:rPr lang="en-US" sz="2000" dirty="0"/>
              <a:t>Miss: block copied from lower level</a:t>
            </a:r>
          </a:p>
          <a:p>
            <a:pPr lvl="2"/>
            <a:r>
              <a:rPr lang="en-US" sz="1800" dirty="0"/>
              <a:t>Time taken: miss penalty</a:t>
            </a:r>
          </a:p>
          <a:p>
            <a:pPr lvl="2"/>
            <a:r>
              <a:rPr lang="en-US" sz="1800" dirty="0"/>
              <a:t>Miss ratio: misses/accesses</a:t>
            </a:r>
            <a:br>
              <a:rPr lang="en-US" sz="1800" dirty="0"/>
            </a:br>
            <a:r>
              <a:rPr lang="en-US" sz="1800" dirty="0"/>
              <a:t>= 1 – hit ratio</a:t>
            </a:r>
          </a:p>
          <a:p>
            <a:pPr lvl="1"/>
            <a:r>
              <a:rPr lang="en-US" sz="2000" dirty="0"/>
              <a:t>Then accessed data supplied from upper level</a:t>
            </a:r>
            <a:endParaRPr lang="en-AU" sz="2000" dirty="0"/>
          </a:p>
        </p:txBody>
      </p:sp>
      <p:pic>
        <p:nvPicPr>
          <p:cNvPr id="246790" name="Picture 6" descr="f05-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039" y="2224089"/>
            <a:ext cx="3216275" cy="367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124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endParaRPr lang="en-US" dirty="0"/>
          </a:p>
        </p:txBody>
      </p:sp>
    </p:spTree>
    <p:extLst>
      <p:ext uri="{BB962C8B-B14F-4D97-AF65-F5344CB8AC3E}">
        <p14:creationId xmlns:p14="http://schemas.microsoft.com/office/powerpoint/2010/main" val="1202822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p>
          <a:p>
            <a:pPr>
              <a:lnSpc>
                <a:spcPct val="80000"/>
              </a:lnSpc>
            </a:pPr>
            <a:r>
              <a:rPr lang="en-US" dirty="0" smtClean="0"/>
              <a:t>Actual CPI = 2 + 3.44 = 5.44</a:t>
            </a:r>
            <a:endParaRPr lang="en-US" dirty="0"/>
          </a:p>
        </p:txBody>
      </p:sp>
    </p:spTree>
    <p:extLst>
      <p:ext uri="{BB962C8B-B14F-4D97-AF65-F5344CB8AC3E}">
        <p14:creationId xmlns:p14="http://schemas.microsoft.com/office/powerpoint/2010/main" val="32964361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a:t>Determine miss cycles per instruction</a:t>
            </a:r>
          </a:p>
          <a:p>
            <a:pPr lvl="1">
              <a:lnSpc>
                <a:spcPct val="80000"/>
              </a:lnSpc>
            </a:pPr>
            <a:r>
              <a:rPr lang="en-US" dirty="0"/>
              <a:t>I-cache: 	0.02 × 100 = 2</a:t>
            </a:r>
          </a:p>
          <a:p>
            <a:pPr lvl="1">
              <a:lnSpc>
                <a:spcPct val="80000"/>
              </a:lnSpc>
            </a:pPr>
            <a:r>
              <a:rPr lang="en-US" dirty="0"/>
              <a:t>D-cache: 	0.36 × 0.04 × 100 = 1.44</a:t>
            </a:r>
          </a:p>
          <a:p>
            <a:pPr lvl="1">
              <a:lnSpc>
                <a:spcPct val="80000"/>
              </a:lnSpc>
            </a:pPr>
            <a:r>
              <a:rPr lang="en-US" dirty="0"/>
              <a:t>Memory miss cycles = 2 + 1.44 = 3.44</a:t>
            </a:r>
          </a:p>
          <a:p>
            <a:pPr>
              <a:lnSpc>
                <a:spcPct val="80000"/>
              </a:lnSpc>
            </a:pPr>
            <a:r>
              <a:rPr lang="en-US" dirty="0"/>
              <a:t>Actual CPI = 2 + 3.44 = 5.44</a:t>
            </a:r>
          </a:p>
          <a:p>
            <a:pPr lvl="1">
              <a:lnSpc>
                <a:spcPct val="80000"/>
              </a:lnSpc>
            </a:pPr>
            <a:endParaRPr lang="en-US" dirty="0" smtClean="0"/>
          </a:p>
          <a:p>
            <a:pPr>
              <a:lnSpc>
                <a:spcPct val="80000"/>
              </a:lnSpc>
            </a:pPr>
            <a:r>
              <a:rPr lang="en-US" dirty="0" smtClean="0"/>
              <a:t>Ideal </a:t>
            </a:r>
            <a:r>
              <a:rPr lang="en-US" dirty="0"/>
              <a:t>CPU is 5.44/2 =2.72 times faster</a:t>
            </a:r>
            <a:endParaRPr lang="en-AU" dirty="0"/>
          </a:p>
        </p:txBody>
      </p:sp>
    </p:spTree>
    <p:extLst>
      <p:ext uri="{BB962C8B-B14F-4D97-AF65-F5344CB8AC3E}">
        <p14:creationId xmlns:p14="http://schemas.microsoft.com/office/powerpoint/2010/main" val="20937088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r>
              <a:rPr lang="en-US" dirty="0"/>
              <a:t>What happens if the processor is made faster, but the memory system is not?  </a:t>
            </a:r>
            <a:endParaRPr lang="en-US" dirty="0" smtClean="0"/>
          </a:p>
          <a:p>
            <a:pPr lvl="1"/>
            <a:r>
              <a:rPr lang="en-US" dirty="0" smtClean="0"/>
              <a:t>The </a:t>
            </a:r>
            <a:r>
              <a:rPr lang="en-US" dirty="0"/>
              <a:t>amount of time spent on memory stalls will take up an increasing fraction of the execution </a:t>
            </a:r>
            <a:r>
              <a:rPr lang="en-US" dirty="0" smtClean="0"/>
              <a:t>time</a:t>
            </a:r>
          </a:p>
          <a:p>
            <a:pPr lvl="1"/>
            <a:r>
              <a:rPr lang="en-US" dirty="0" smtClean="0"/>
              <a:t>Amdahl’s law</a:t>
            </a:r>
            <a:endParaRPr lang="en-US" dirty="0"/>
          </a:p>
        </p:txBody>
      </p:sp>
    </p:spTree>
    <p:extLst>
      <p:ext uri="{BB962C8B-B14F-4D97-AF65-F5344CB8AC3E}">
        <p14:creationId xmlns:p14="http://schemas.microsoft.com/office/powerpoint/2010/main" val="379815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Performance </a:t>
            </a:r>
            <a:r>
              <a:rPr lang="en-US" dirty="0" smtClean="0"/>
              <a:t>Example Revisit</a:t>
            </a:r>
            <a:endParaRPr lang="en-US" dirty="0"/>
          </a:p>
        </p:txBody>
      </p:sp>
      <p:sp>
        <p:nvSpPr>
          <p:cNvPr id="3" name="Content Placeholder 2"/>
          <p:cNvSpPr>
            <a:spLocks noGrp="1"/>
          </p:cNvSpPr>
          <p:nvPr>
            <p:ph idx="1"/>
          </p:nvPr>
        </p:nvSpPr>
        <p:spPr/>
        <p:txBody>
          <a:bodyPr/>
          <a:lstStyle/>
          <a:p>
            <a:r>
              <a:rPr lang="en-US" dirty="0"/>
              <a:t>Suppose we speed up the </a:t>
            </a:r>
            <a:r>
              <a:rPr lang="en-US" dirty="0" smtClean="0"/>
              <a:t>system by </a:t>
            </a:r>
            <a:r>
              <a:rPr lang="en-US" dirty="0"/>
              <a:t>reducing its CPI from 2 to 1 without changing the clock </a:t>
            </a:r>
            <a:r>
              <a:rPr lang="en-US" dirty="0" smtClean="0"/>
              <a:t>rate.  </a:t>
            </a:r>
          </a:p>
          <a:p>
            <a:pPr lvl="1"/>
            <a:r>
              <a:rPr lang="en-US" dirty="0" smtClean="0"/>
              <a:t>Actual CPI = 1 + 3.44 = 4.44</a:t>
            </a:r>
          </a:p>
          <a:p>
            <a:pPr lvl="1"/>
            <a:r>
              <a:rPr lang="en-US" dirty="0" smtClean="0"/>
              <a:t>Ideal CPU is 4.44/1 = 4.44 times faster</a:t>
            </a:r>
          </a:p>
          <a:p>
            <a:pPr lvl="1"/>
            <a:endParaRPr lang="en-US" dirty="0"/>
          </a:p>
          <a:p>
            <a:r>
              <a:rPr lang="en-US" dirty="0" smtClean="0"/>
              <a:t>Amount of time spent on memory stalls increases:</a:t>
            </a:r>
          </a:p>
          <a:p>
            <a:pPr lvl="1"/>
            <a:r>
              <a:rPr lang="en-US" dirty="0" smtClean="0"/>
              <a:t>Before: 	3.44/5.44 = 63%</a:t>
            </a:r>
          </a:p>
          <a:p>
            <a:pPr lvl="1"/>
            <a:r>
              <a:rPr lang="en-US" dirty="0" smtClean="0"/>
              <a:t>Now:</a:t>
            </a:r>
            <a:r>
              <a:rPr lang="en-US" smtClean="0"/>
              <a:t>	3.44/4.44 </a:t>
            </a:r>
            <a:r>
              <a:rPr lang="en-US" dirty="0" smtClean="0"/>
              <a:t>= 77%</a:t>
            </a:r>
            <a:endParaRPr lang="en-US" dirty="0"/>
          </a:p>
        </p:txBody>
      </p:sp>
    </p:spTree>
    <p:extLst>
      <p:ext uri="{BB962C8B-B14F-4D97-AF65-F5344CB8AC3E}">
        <p14:creationId xmlns:p14="http://schemas.microsoft.com/office/powerpoint/2010/main" val="32185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Increasing </a:t>
            </a:r>
            <a:r>
              <a:rPr lang="en-US" dirty="0"/>
              <a:t>clock rate without changing the memory system also increases the performance lost due to cache misses. </a:t>
            </a:r>
            <a:endParaRPr lang="en-US" dirty="0" smtClean="0"/>
          </a:p>
          <a:p>
            <a:pPr lvl="1"/>
            <a:r>
              <a:rPr lang="en-US" dirty="0"/>
              <a:t>Memory stalls account for more CPU cycles</a:t>
            </a:r>
          </a:p>
          <a:p>
            <a:pPr lvl="1"/>
            <a:endParaRPr lang="en-US" dirty="0"/>
          </a:p>
        </p:txBody>
      </p:sp>
    </p:spTree>
    <p:extLst>
      <p:ext uri="{BB962C8B-B14F-4D97-AF65-F5344CB8AC3E}">
        <p14:creationId xmlns:p14="http://schemas.microsoft.com/office/powerpoint/2010/main" val="21200908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Hit Access Time</a:t>
            </a:r>
          </a:p>
          <a:p>
            <a:pPr lvl="1"/>
            <a:r>
              <a:rPr lang="en-US" dirty="0" smtClean="0"/>
              <a:t>If </a:t>
            </a:r>
            <a:r>
              <a:rPr lang="en-US" dirty="0"/>
              <a:t>the hit time increases, the total time to access a word from the memory system will </a:t>
            </a:r>
            <a:r>
              <a:rPr lang="en-US" dirty="0" smtClean="0"/>
              <a:t>increase.</a:t>
            </a:r>
          </a:p>
          <a:p>
            <a:pPr lvl="1"/>
            <a:r>
              <a:rPr lang="en-US" dirty="0" smtClean="0"/>
              <a:t>Affect by:</a:t>
            </a:r>
          </a:p>
          <a:p>
            <a:pPr lvl="2"/>
            <a:r>
              <a:rPr lang="en-US" dirty="0" smtClean="0"/>
              <a:t>Cache size</a:t>
            </a:r>
          </a:p>
          <a:p>
            <a:pPr lvl="2"/>
            <a:r>
              <a:rPr lang="en-US" dirty="0" smtClean="0"/>
              <a:t>Number of pipeline stages</a:t>
            </a:r>
          </a:p>
          <a:p>
            <a:pPr lvl="2"/>
            <a:r>
              <a:rPr lang="en-US" dirty="0" smtClean="0"/>
              <a:t>Cache organization</a:t>
            </a:r>
            <a:endParaRPr lang="en-US" dirty="0"/>
          </a:p>
        </p:txBody>
      </p:sp>
    </p:spTree>
    <p:extLst>
      <p:ext uri="{BB962C8B-B14F-4D97-AF65-F5344CB8AC3E}">
        <p14:creationId xmlns:p14="http://schemas.microsoft.com/office/powerpoint/2010/main" val="23174169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t>Multilevel Caches</a:t>
            </a:r>
            <a:endParaRPr lang="en-AU"/>
          </a:p>
        </p:txBody>
      </p:sp>
      <p:sp>
        <p:nvSpPr>
          <p:cNvPr id="314373" name="Rectangle 5"/>
          <p:cNvSpPr>
            <a:spLocks noGrp="1" noChangeArrowheads="1"/>
          </p:cNvSpPr>
          <p:nvPr>
            <p:ph type="body" idx="1"/>
          </p:nvPr>
        </p:nvSpPr>
        <p:spPr/>
        <p:txBody>
          <a:bodyPr/>
          <a:lstStyle/>
          <a:p>
            <a:r>
              <a:rPr lang="en-US" dirty="0"/>
              <a:t>Primary cache attached to CPU</a:t>
            </a:r>
          </a:p>
          <a:p>
            <a:pPr lvl="1"/>
            <a:r>
              <a:rPr lang="en-US" dirty="0"/>
              <a:t>Small, but </a:t>
            </a:r>
            <a:r>
              <a:rPr lang="en-US" dirty="0" smtClean="0"/>
              <a:t>fast</a:t>
            </a:r>
          </a:p>
          <a:p>
            <a:pPr lvl="1"/>
            <a:endParaRPr lang="en-US" dirty="0"/>
          </a:p>
          <a:p>
            <a:r>
              <a:rPr lang="en-US" dirty="0"/>
              <a:t>Level-2 cache services misses from primary cache</a:t>
            </a:r>
          </a:p>
          <a:p>
            <a:pPr lvl="1"/>
            <a:r>
              <a:rPr lang="en-US" dirty="0"/>
              <a:t>Larger, slower, but still faster than main </a:t>
            </a:r>
            <a:r>
              <a:rPr lang="en-US" dirty="0" smtClean="0"/>
              <a:t>memory</a:t>
            </a:r>
          </a:p>
          <a:p>
            <a:pPr lvl="1"/>
            <a:endParaRPr lang="en-US" dirty="0"/>
          </a:p>
          <a:p>
            <a:r>
              <a:rPr lang="en-US" dirty="0"/>
              <a:t>Main memory services L-2 cache </a:t>
            </a:r>
            <a:r>
              <a:rPr lang="en-US" dirty="0" smtClean="0"/>
              <a:t>misses</a:t>
            </a:r>
          </a:p>
          <a:p>
            <a:endParaRPr lang="en-US" dirty="0"/>
          </a:p>
          <a:p>
            <a:r>
              <a:rPr lang="en-US" dirty="0"/>
              <a:t>Some high-end systems include L-3 cache</a:t>
            </a:r>
            <a:endParaRPr lang="en-AU" dirty="0"/>
          </a:p>
        </p:txBody>
      </p:sp>
    </p:spTree>
    <p:extLst>
      <p:ext uri="{BB962C8B-B14F-4D97-AF65-F5344CB8AC3E}">
        <p14:creationId xmlns:p14="http://schemas.microsoft.com/office/powerpoint/2010/main" val="32046008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Example</a:t>
            </a:r>
          </a:p>
        </p:txBody>
      </p:sp>
      <p:sp>
        <p:nvSpPr>
          <p:cNvPr id="3" name="Content Placeholder 2"/>
          <p:cNvSpPr>
            <a:spLocks noGrp="1"/>
          </p:cNvSpPr>
          <p:nvPr>
            <p:ph idx="1"/>
          </p:nvPr>
        </p:nvSpPr>
        <p:spPr/>
        <p:txBody>
          <a:bodyPr/>
          <a:lstStyle/>
          <a:p>
            <a:r>
              <a:rPr lang="en-US" dirty="0"/>
              <a:t>Suppose we have a processor with a base CPI of 1.0, assuming all references hit in the primary cache, and a clock rate of 5 GHz. </a:t>
            </a:r>
            <a:r>
              <a:rPr lang="en-US" dirty="0" smtClean="0"/>
              <a:t>Assume </a:t>
            </a:r>
            <a:r>
              <a:rPr lang="en-US" dirty="0"/>
              <a:t>a main memory access time of 100 ns, including all the miss handling. </a:t>
            </a:r>
            <a:r>
              <a:rPr lang="en-US" dirty="0" smtClean="0"/>
              <a:t>Suppose </a:t>
            </a:r>
            <a:r>
              <a:rPr lang="en-US" dirty="0"/>
              <a:t>the miss rate per instruction at the primary cache is 2%. </a:t>
            </a:r>
            <a:endParaRPr lang="en-US" dirty="0" smtClean="0"/>
          </a:p>
          <a:p>
            <a:r>
              <a:rPr lang="en-US" dirty="0" smtClean="0"/>
              <a:t>How </a:t>
            </a:r>
            <a:r>
              <a:rPr lang="en-US" dirty="0"/>
              <a:t>much faster will the processor be if we add a secondary cache that has a 5 ns access time for either a hit or a miss and is large enough to reduce the miss rate to main memory to 0.5%?</a:t>
            </a:r>
          </a:p>
          <a:p>
            <a:endParaRPr lang="en-US" dirty="0"/>
          </a:p>
        </p:txBody>
      </p:sp>
    </p:spTree>
    <p:extLst>
      <p:ext uri="{BB962C8B-B14F-4D97-AF65-F5344CB8AC3E}">
        <p14:creationId xmlns:p14="http://schemas.microsoft.com/office/powerpoint/2010/main" val="4898956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a:t>
            </a:r>
            <a:r>
              <a:rPr lang="en-US" dirty="0" smtClean="0"/>
              <a:t>1</a:t>
            </a:r>
          </a:p>
          <a:p>
            <a:pPr lvl="1"/>
            <a:r>
              <a:rPr lang="en-US" dirty="0" smtClean="0"/>
              <a:t>CPU </a:t>
            </a:r>
            <a:r>
              <a:rPr lang="en-US" dirty="0"/>
              <a:t>clock rate = </a:t>
            </a:r>
            <a:r>
              <a:rPr lang="en-US" dirty="0" smtClean="0"/>
              <a:t>5 GHz</a:t>
            </a:r>
            <a:endParaRPr lang="en-US" dirty="0"/>
          </a:p>
          <a:p>
            <a:pPr lvl="1"/>
            <a:r>
              <a:rPr lang="en-US" dirty="0"/>
              <a:t>Miss rate/instruction = 2%</a:t>
            </a:r>
          </a:p>
          <a:p>
            <a:pPr lvl="1"/>
            <a:r>
              <a:rPr lang="en-US" dirty="0"/>
              <a:t>Main memory access time = </a:t>
            </a:r>
            <a:r>
              <a:rPr lang="en-US" dirty="0" smtClean="0"/>
              <a:t>100ns</a:t>
            </a:r>
            <a:endParaRPr lang="en-US" dirty="0"/>
          </a:p>
        </p:txBody>
      </p:sp>
    </p:spTree>
    <p:extLst>
      <p:ext uri="{BB962C8B-B14F-4D97-AF65-F5344CB8AC3E}">
        <p14:creationId xmlns:p14="http://schemas.microsoft.com/office/powerpoint/2010/main" val="2095136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42" name="Picture 10" descr="f05-0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1" y="3429000"/>
            <a:ext cx="3743325" cy="2800350"/>
          </a:xfrm>
          <a:prstGeom prst="rect">
            <a:avLst/>
          </a:prstGeom>
          <a:noFill/>
          <a:extLst>
            <a:ext uri="{909E8E84-426E-40DD-AFC4-6F175D3DCCD1}">
              <a14:hiddenFill xmlns:a14="http://schemas.microsoft.com/office/drawing/2010/main">
                <a:solidFill>
                  <a:srgbClr val="FFFFFF"/>
                </a:solidFill>
              </a14:hiddenFill>
            </a:ext>
          </a:extLst>
        </p:spPr>
      </p:pic>
      <p:sp>
        <p:nvSpPr>
          <p:cNvPr id="248839" name="Rectangle 7"/>
          <p:cNvSpPr>
            <a:spLocks noGrp="1" noChangeArrowheads="1"/>
          </p:cNvSpPr>
          <p:nvPr>
            <p:ph type="title"/>
          </p:nvPr>
        </p:nvSpPr>
        <p:spPr/>
        <p:txBody>
          <a:bodyPr/>
          <a:lstStyle/>
          <a:p>
            <a:r>
              <a:rPr lang="en-US"/>
              <a:t>Cache Memory</a:t>
            </a:r>
            <a:endParaRPr lang="en-AU"/>
          </a:p>
        </p:txBody>
      </p:sp>
      <p:sp>
        <p:nvSpPr>
          <p:cNvPr id="248840" name="Rectangle 8"/>
          <p:cNvSpPr>
            <a:spLocks noGrp="1" noChangeArrowheads="1"/>
          </p:cNvSpPr>
          <p:nvPr>
            <p:ph idx="1"/>
          </p:nvPr>
        </p:nvSpPr>
        <p:spPr/>
        <p:txBody>
          <a:bodyPr/>
          <a:lstStyle/>
          <a:p>
            <a:r>
              <a:rPr lang="en-US"/>
              <a:t>Cache memory</a:t>
            </a:r>
          </a:p>
          <a:p>
            <a:pPr lvl="1"/>
            <a:r>
              <a:rPr lang="en-US"/>
              <a:t>The level of the memory hierarchy closest to the CPU</a:t>
            </a:r>
          </a:p>
          <a:p>
            <a:r>
              <a:rPr lang="en-US"/>
              <a:t>Given accesses X</a:t>
            </a:r>
            <a:r>
              <a:rPr lang="en-US" baseline="-25000"/>
              <a:t>1</a:t>
            </a:r>
            <a:r>
              <a:rPr lang="en-US"/>
              <a:t>, …, X</a:t>
            </a:r>
            <a:r>
              <a:rPr lang="en-US" baseline="-25000"/>
              <a:t>n–1</a:t>
            </a:r>
            <a:r>
              <a:rPr lang="en-US"/>
              <a:t>, X</a:t>
            </a:r>
            <a:r>
              <a:rPr lang="en-US" baseline="-25000"/>
              <a:t>n</a:t>
            </a:r>
            <a:endParaRPr lang="en-AU" baseline="-25000"/>
          </a:p>
        </p:txBody>
      </p:sp>
      <p:sp>
        <p:nvSpPr>
          <p:cNvPr id="248838" name="Rectangle 6"/>
          <p:cNvSpPr>
            <a:spLocks noChangeArrowheads="1"/>
          </p:cNvSpPr>
          <p:nvPr/>
        </p:nvSpPr>
        <p:spPr bwMode="auto">
          <a:xfrm>
            <a:off x="6672264" y="3789363"/>
            <a:ext cx="3811587"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How do we know if the data is present?</a:t>
            </a:r>
          </a:p>
          <a:p>
            <a:pPr eaLnBrk="1" hangingPunct="1"/>
            <a:r>
              <a:rPr lang="en-US" sz="2800" dirty="0"/>
              <a:t>Where do we look?</a:t>
            </a:r>
          </a:p>
        </p:txBody>
      </p:sp>
    </p:spTree>
    <p:extLst>
      <p:ext uri="{BB962C8B-B14F-4D97-AF65-F5344CB8AC3E}">
        <p14:creationId xmlns:p14="http://schemas.microsoft.com/office/powerpoint/2010/main" val="18493716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1</a:t>
            </a:r>
          </a:p>
          <a:p>
            <a:pPr lvl="1"/>
            <a:r>
              <a:rPr lang="en-US" dirty="0"/>
              <a:t>CPU clock rate = </a:t>
            </a:r>
            <a:r>
              <a:rPr lang="en-US" dirty="0" smtClean="0"/>
              <a:t>5 GHz</a:t>
            </a:r>
            <a:endParaRPr lang="en-US" dirty="0"/>
          </a:p>
          <a:p>
            <a:pPr lvl="1"/>
            <a:r>
              <a:rPr lang="en-US" dirty="0" smtClean="0"/>
              <a:t>Miss </a:t>
            </a:r>
            <a:r>
              <a:rPr lang="en-US" dirty="0"/>
              <a:t>rate/instruction = 2%</a:t>
            </a:r>
          </a:p>
          <a:p>
            <a:pPr lvl="1"/>
            <a:r>
              <a:rPr lang="en-US" dirty="0"/>
              <a:t>Main memory access time = 100ns</a:t>
            </a:r>
          </a:p>
          <a:p>
            <a:r>
              <a:rPr lang="en-US" dirty="0"/>
              <a:t>With just primary cache</a:t>
            </a:r>
          </a:p>
          <a:p>
            <a:pPr lvl="1"/>
            <a:r>
              <a:rPr lang="en-US" dirty="0"/>
              <a:t>Miss penalty = </a:t>
            </a:r>
            <a:r>
              <a:rPr lang="en-US" dirty="0" smtClean="0"/>
              <a:t>100ns/0.2ns </a:t>
            </a:r>
            <a:r>
              <a:rPr lang="en-US" dirty="0"/>
              <a:t>= </a:t>
            </a:r>
            <a:r>
              <a:rPr lang="en-US" dirty="0" smtClean="0"/>
              <a:t>500 </a:t>
            </a:r>
            <a:r>
              <a:rPr lang="en-US" dirty="0"/>
              <a:t>cycles</a:t>
            </a:r>
          </a:p>
          <a:p>
            <a:pPr lvl="1"/>
            <a:r>
              <a:rPr lang="en-US" dirty="0"/>
              <a:t>Effective CPI = 1 + 0.02 × </a:t>
            </a:r>
            <a:r>
              <a:rPr lang="en-US" dirty="0" smtClean="0"/>
              <a:t>500 </a:t>
            </a:r>
            <a:r>
              <a:rPr lang="en-US" dirty="0"/>
              <a:t>= </a:t>
            </a:r>
            <a:r>
              <a:rPr lang="en-US" dirty="0" smtClean="0"/>
              <a:t>11</a:t>
            </a:r>
            <a:endParaRPr lang="en-US" dirty="0"/>
          </a:p>
        </p:txBody>
      </p:sp>
    </p:spTree>
    <p:extLst>
      <p:ext uri="{BB962C8B-B14F-4D97-AF65-F5344CB8AC3E}">
        <p14:creationId xmlns:p14="http://schemas.microsoft.com/office/powerpoint/2010/main" val="41215635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lstStyle/>
          <a:p>
            <a:r>
              <a:rPr lang="en-US" dirty="0"/>
              <a:t>Multilevel Cache Example</a:t>
            </a:r>
            <a:endParaRPr lang="en-AU" dirty="0"/>
          </a:p>
        </p:txBody>
      </p:sp>
      <p:sp>
        <p:nvSpPr>
          <p:cNvPr id="318469" name="Rectangle 5"/>
          <p:cNvSpPr>
            <a:spLocks noGrp="1" noChangeArrowheads="1"/>
          </p:cNvSpPr>
          <p:nvPr>
            <p:ph type="body" idx="1"/>
          </p:nvPr>
        </p:nvSpPr>
        <p:spPr/>
        <p:txBody>
          <a:bodyPr/>
          <a:lstStyle/>
          <a:p>
            <a:r>
              <a:rPr lang="en-US" dirty="0"/>
              <a:t>Now add L-2 cache</a:t>
            </a:r>
          </a:p>
          <a:p>
            <a:pPr lvl="1"/>
            <a:r>
              <a:rPr lang="en-US" dirty="0"/>
              <a:t>Access time = 5ns</a:t>
            </a:r>
          </a:p>
          <a:p>
            <a:pPr lvl="1"/>
            <a:r>
              <a:rPr lang="en-US" dirty="0"/>
              <a:t>Global miss rate to main memory = 0.5</a:t>
            </a:r>
            <a:r>
              <a:rPr lang="en-US" dirty="0" smtClean="0"/>
              <a:t>%</a:t>
            </a:r>
          </a:p>
          <a:p>
            <a:pPr lvl="1"/>
            <a:endParaRPr lang="en-US" dirty="0"/>
          </a:p>
          <a:p>
            <a:r>
              <a:rPr lang="en-US" dirty="0"/>
              <a:t>Primary miss with L-2 hit</a:t>
            </a:r>
          </a:p>
          <a:p>
            <a:pPr lvl="1"/>
            <a:r>
              <a:rPr lang="en-US" dirty="0"/>
              <a:t>Penalty = </a:t>
            </a:r>
            <a:r>
              <a:rPr lang="en-US" dirty="0" smtClean="0"/>
              <a:t>5ns/0.2ns </a:t>
            </a:r>
            <a:r>
              <a:rPr lang="en-US" dirty="0"/>
              <a:t>= </a:t>
            </a:r>
            <a:r>
              <a:rPr lang="en-US" dirty="0" smtClean="0"/>
              <a:t>25 cycles</a:t>
            </a:r>
          </a:p>
          <a:p>
            <a:pPr lvl="1"/>
            <a:endParaRPr lang="en-US" dirty="0"/>
          </a:p>
          <a:p>
            <a:r>
              <a:rPr lang="en-US" dirty="0"/>
              <a:t>Primary miss with L-2 miss</a:t>
            </a:r>
          </a:p>
          <a:p>
            <a:pPr lvl="1"/>
            <a:r>
              <a:rPr lang="en-US" dirty="0"/>
              <a:t>Extra penalty = 500 </a:t>
            </a:r>
            <a:r>
              <a:rPr lang="en-US" dirty="0" smtClean="0"/>
              <a:t>cycles</a:t>
            </a:r>
          </a:p>
          <a:p>
            <a:pPr lvl="1"/>
            <a:endParaRPr lang="en-US" dirty="0"/>
          </a:p>
          <a:p>
            <a:r>
              <a:rPr lang="en-US" dirty="0"/>
              <a:t>CPI = 1 + 0.02 × </a:t>
            </a:r>
            <a:r>
              <a:rPr lang="en-US" dirty="0" smtClean="0"/>
              <a:t>25 </a:t>
            </a:r>
            <a:r>
              <a:rPr lang="en-US" dirty="0"/>
              <a:t>+ 0.005 × </a:t>
            </a:r>
            <a:r>
              <a:rPr lang="en-US" dirty="0" smtClean="0"/>
              <a:t>500 =4</a:t>
            </a:r>
            <a:endParaRPr lang="en-US" dirty="0"/>
          </a:p>
          <a:p>
            <a:r>
              <a:rPr lang="en-US" dirty="0"/>
              <a:t>Performance ratio = </a:t>
            </a:r>
            <a:r>
              <a:rPr lang="en-US" dirty="0" smtClean="0"/>
              <a:t>11/4 </a:t>
            </a:r>
            <a:r>
              <a:rPr lang="en-US" dirty="0"/>
              <a:t>= </a:t>
            </a:r>
            <a:r>
              <a:rPr lang="en-US" dirty="0" smtClean="0"/>
              <a:t>2.8</a:t>
            </a:r>
            <a:endParaRPr lang="en-AU" dirty="0"/>
          </a:p>
        </p:txBody>
      </p:sp>
    </p:spTree>
    <p:extLst>
      <p:ext uri="{BB962C8B-B14F-4D97-AF65-F5344CB8AC3E}">
        <p14:creationId xmlns:p14="http://schemas.microsoft.com/office/powerpoint/2010/main" val="354837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46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846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846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846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84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8" name="Rectangle 6"/>
          <p:cNvSpPr>
            <a:spLocks noGrp="1" noChangeArrowheads="1"/>
          </p:cNvSpPr>
          <p:nvPr>
            <p:ph type="title"/>
          </p:nvPr>
        </p:nvSpPr>
        <p:spPr/>
        <p:txBody>
          <a:bodyPr/>
          <a:lstStyle/>
          <a:p>
            <a:r>
              <a:rPr lang="en-US"/>
              <a:t>Multilevel Cache Considerations</a:t>
            </a:r>
            <a:endParaRPr lang="en-AU"/>
          </a:p>
        </p:txBody>
      </p:sp>
      <p:sp>
        <p:nvSpPr>
          <p:cNvPr id="320519" name="Rectangle 7"/>
          <p:cNvSpPr>
            <a:spLocks noGrp="1" noChangeArrowheads="1"/>
          </p:cNvSpPr>
          <p:nvPr>
            <p:ph idx="1"/>
          </p:nvPr>
        </p:nvSpPr>
        <p:spPr/>
        <p:txBody>
          <a:bodyPr/>
          <a:lstStyle/>
          <a:p>
            <a:r>
              <a:rPr lang="en-US"/>
              <a:t>Primary cache</a:t>
            </a:r>
          </a:p>
          <a:p>
            <a:pPr lvl="1"/>
            <a:r>
              <a:rPr lang="en-US"/>
              <a:t>Focus on minimal hit time</a:t>
            </a:r>
          </a:p>
          <a:p>
            <a:r>
              <a:rPr lang="en-US"/>
              <a:t>L-2 cache</a:t>
            </a:r>
          </a:p>
          <a:p>
            <a:pPr lvl="1"/>
            <a:r>
              <a:rPr lang="en-US"/>
              <a:t>Focus on low miss rate to avoid main memory access</a:t>
            </a:r>
          </a:p>
          <a:p>
            <a:pPr lvl="1"/>
            <a:r>
              <a:rPr lang="en-US"/>
              <a:t>Hit time has less overall impact</a:t>
            </a:r>
          </a:p>
          <a:p>
            <a:r>
              <a:rPr lang="en-US"/>
              <a:t>Results</a:t>
            </a:r>
          </a:p>
          <a:p>
            <a:pPr lvl="1"/>
            <a:r>
              <a:rPr lang="en-US"/>
              <a:t>L-1 cache usually smaller than a single cache</a:t>
            </a:r>
          </a:p>
          <a:p>
            <a:pPr lvl="1"/>
            <a:r>
              <a:rPr lang="en-US"/>
              <a:t>L-1 block size smaller than L-2 block size</a:t>
            </a:r>
            <a:endParaRPr lang="en-AU"/>
          </a:p>
        </p:txBody>
      </p:sp>
    </p:spTree>
    <p:extLst>
      <p:ext uri="{BB962C8B-B14F-4D97-AF65-F5344CB8AC3E}">
        <p14:creationId xmlns:p14="http://schemas.microsoft.com/office/powerpoint/2010/main" val="23690405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Cost/Performance tradeoff in memory technologies</a:t>
            </a:r>
          </a:p>
          <a:p>
            <a:pPr lvl="1"/>
            <a:r>
              <a:rPr lang="en-US" dirty="0" smtClean="0"/>
              <a:t>Create an illusion of large amounts of fast memory with a hierarchy</a:t>
            </a:r>
          </a:p>
          <a:p>
            <a:pPr lvl="1"/>
            <a:r>
              <a:rPr lang="en-US" dirty="0" smtClean="0"/>
              <a:t>Uses caches close to the processor</a:t>
            </a:r>
          </a:p>
          <a:p>
            <a:r>
              <a:rPr lang="en-US" dirty="0" smtClean="0"/>
              <a:t>Cache Details</a:t>
            </a:r>
          </a:p>
          <a:p>
            <a:pPr lvl="1"/>
            <a:r>
              <a:rPr lang="en-US" dirty="0" smtClean="0"/>
              <a:t>Organization: direct mapped, set associative, fully associative</a:t>
            </a:r>
          </a:p>
          <a:p>
            <a:pPr lvl="1"/>
            <a:r>
              <a:rPr lang="en-US" dirty="0" smtClean="0"/>
              <a:t>Write policy: write-through vs. write-back</a:t>
            </a:r>
          </a:p>
          <a:p>
            <a:pPr lvl="1"/>
            <a:r>
              <a:rPr lang="en-US" dirty="0" smtClean="0"/>
              <a:t>Replacement policy: direct, LRU, random</a:t>
            </a:r>
          </a:p>
        </p:txBody>
      </p:sp>
    </p:spTree>
    <p:extLst>
      <p:ext uri="{BB962C8B-B14F-4D97-AF65-F5344CB8AC3E}">
        <p14:creationId xmlns:p14="http://schemas.microsoft.com/office/powerpoint/2010/main" val="27738913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Tradeoffs to Improve Cache Performance:</a:t>
            </a:r>
            <a:endParaRPr lang="en-US" dirty="0" smtClean="0"/>
          </a:p>
          <a:p>
            <a:pPr lvl="1"/>
            <a:r>
              <a:rPr lang="en-US" dirty="0"/>
              <a:t>Use better </a:t>
            </a:r>
            <a:r>
              <a:rPr lang="en-US" dirty="0" smtClean="0"/>
              <a:t>technology</a:t>
            </a:r>
            <a:endParaRPr lang="en-US" dirty="0"/>
          </a:p>
          <a:p>
            <a:pPr lvl="2"/>
            <a:r>
              <a:rPr lang="en-US" dirty="0"/>
              <a:t>Use faster RAMs</a:t>
            </a:r>
          </a:p>
          <a:p>
            <a:pPr lvl="2"/>
            <a:r>
              <a:rPr lang="en-US" dirty="0"/>
              <a:t>Cost and availability are limitations</a:t>
            </a:r>
          </a:p>
          <a:p>
            <a:pPr lvl="1"/>
            <a:r>
              <a:rPr lang="en-US" dirty="0"/>
              <a:t>Decrease Hit Time</a:t>
            </a:r>
          </a:p>
          <a:p>
            <a:pPr lvl="2"/>
            <a:r>
              <a:rPr lang="en-US" dirty="0"/>
              <a:t>Make cache smaller, but miss rate increases</a:t>
            </a:r>
          </a:p>
          <a:p>
            <a:pPr lvl="2"/>
            <a:r>
              <a:rPr lang="en-US" dirty="0"/>
              <a:t>Use direct mapped, but miss rate increases</a:t>
            </a:r>
          </a:p>
          <a:p>
            <a:pPr lvl="1"/>
            <a:r>
              <a:rPr lang="en-US" dirty="0"/>
              <a:t>Decrease Miss Rate</a:t>
            </a:r>
          </a:p>
          <a:p>
            <a:pPr lvl="2"/>
            <a:r>
              <a:rPr lang="en-US" dirty="0"/>
              <a:t>Make cache larger, but can increases hit time</a:t>
            </a:r>
          </a:p>
          <a:p>
            <a:pPr lvl="2"/>
            <a:r>
              <a:rPr lang="en-US" dirty="0"/>
              <a:t>Add associativity, but can increase hit time</a:t>
            </a:r>
          </a:p>
          <a:p>
            <a:pPr lvl="2"/>
            <a:r>
              <a:rPr lang="en-US" dirty="0"/>
              <a:t>Increase block size, but increases miss penalty</a:t>
            </a:r>
          </a:p>
          <a:p>
            <a:pPr lvl="1"/>
            <a:r>
              <a:rPr lang="en-US" dirty="0"/>
              <a:t>Decrease Miss Penalty</a:t>
            </a:r>
          </a:p>
          <a:p>
            <a:pPr lvl="2"/>
            <a:r>
              <a:rPr lang="en-US" dirty="0"/>
              <a:t>Reduce transfer time component of miss penalty</a:t>
            </a:r>
          </a:p>
          <a:p>
            <a:pPr lvl="2"/>
            <a:r>
              <a:rPr lang="en-US" dirty="0"/>
              <a:t>Add another level of </a:t>
            </a:r>
            <a:r>
              <a:rPr lang="en-US" dirty="0" smtClean="0"/>
              <a:t>cache</a:t>
            </a:r>
            <a:endParaRPr lang="en-US" dirty="0"/>
          </a:p>
        </p:txBody>
      </p:sp>
    </p:spTree>
    <p:extLst>
      <p:ext uri="{BB962C8B-B14F-4D97-AF65-F5344CB8AC3E}">
        <p14:creationId xmlns:p14="http://schemas.microsoft.com/office/powerpoint/2010/main" val="3904135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spTree>
    <p:extLst>
      <p:ext uri="{BB962C8B-B14F-4D97-AF65-F5344CB8AC3E}">
        <p14:creationId xmlns:p14="http://schemas.microsoft.com/office/powerpoint/2010/main" val="301448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pic>
        <p:nvPicPr>
          <p:cNvPr id="4" name="Picture 9" descr="f05-05-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113" y="2922589"/>
            <a:ext cx="4692650" cy="338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3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4093</Words>
  <Application>Microsoft Office PowerPoint</Application>
  <PresentationFormat>Widescreen</PresentationFormat>
  <Paragraphs>1171</Paragraphs>
  <Slides>74</Slides>
  <Notes>49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9" baseType="lpstr">
      <vt:lpstr>Arial</vt:lpstr>
      <vt:lpstr>Calibri</vt:lpstr>
      <vt:lpstr>Wingdings</vt:lpstr>
      <vt:lpstr>Clarity</vt:lpstr>
      <vt:lpstr>Equation</vt:lpstr>
      <vt:lpstr>Memory</vt:lpstr>
      <vt:lpstr>Introduction</vt:lpstr>
      <vt:lpstr>Principle of Locality</vt:lpstr>
      <vt:lpstr>Memory Hierarchy</vt:lpstr>
      <vt:lpstr>Caches</vt:lpstr>
      <vt:lpstr>Memory Hierarchy Levels</vt:lpstr>
      <vt:lpstr>Cache Memory</vt:lpstr>
      <vt:lpstr>Direct Mapped Cache</vt:lpstr>
      <vt:lpstr>Direct Mapped Cache</vt:lpstr>
      <vt:lpstr>Direct Mapped Cache</vt:lpstr>
      <vt:lpstr>Tags and Valid Bits</vt:lpstr>
      <vt:lpstr>Cache Read</vt:lpstr>
      <vt:lpstr>Cache Example</vt:lpstr>
      <vt:lpstr>Cache Example</vt:lpstr>
      <vt:lpstr>Cache Example</vt:lpstr>
      <vt:lpstr>Cache Example</vt:lpstr>
      <vt:lpstr>Cache Example</vt:lpstr>
      <vt:lpstr>Cache Example</vt:lpstr>
      <vt:lpstr>Address Subdivision</vt:lpstr>
      <vt:lpstr>Cache Hit</vt:lpstr>
      <vt:lpstr>Cache Misses</vt:lpstr>
      <vt:lpstr>Cache Miss (Instruction Memory)</vt:lpstr>
      <vt:lpstr>Cache Miss</vt:lpstr>
      <vt:lpstr>Cache Miss</vt:lpstr>
      <vt:lpstr>Cache Organizations</vt:lpstr>
      <vt:lpstr>Fully Associative</vt:lpstr>
      <vt:lpstr>N-way Set Associative</vt:lpstr>
      <vt:lpstr>Associative Cache Example</vt:lpstr>
      <vt:lpstr>Associativity</vt:lpstr>
      <vt:lpstr>Spectrum of Associativity</vt:lpstr>
      <vt:lpstr>Set Associative Cache Organization</vt:lpstr>
      <vt:lpstr>Replacement Policy</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How Much Associativity</vt:lpstr>
      <vt:lpstr>Cache Write</vt:lpstr>
      <vt:lpstr>Write-Through</vt:lpstr>
      <vt:lpstr>Write-Through</vt:lpstr>
      <vt:lpstr>Write-Through</vt:lpstr>
      <vt:lpstr>Write-Back</vt:lpstr>
      <vt:lpstr>Write Allocation</vt:lpstr>
      <vt:lpstr>Performance</vt:lpstr>
      <vt:lpstr>Measuring Cache Performance</vt:lpstr>
      <vt:lpstr>Measuring Cache Performance</vt:lpstr>
      <vt:lpstr>Cache Performance Example</vt:lpstr>
      <vt:lpstr>Cache Performance Example</vt:lpstr>
      <vt:lpstr>Cache Performance Example</vt:lpstr>
      <vt:lpstr>Cache Performance Example</vt:lpstr>
      <vt:lpstr>Cache Performance Example</vt:lpstr>
      <vt:lpstr>Performance Considerations</vt:lpstr>
      <vt:lpstr>Cache Performance Example Revisit</vt:lpstr>
      <vt:lpstr>Performance Considerations</vt:lpstr>
      <vt:lpstr>Performance Considerations</vt:lpstr>
      <vt:lpstr>Multilevel Caches</vt:lpstr>
      <vt:lpstr>Multilevel Cache Example</vt:lpstr>
      <vt:lpstr>Multilevel Cache Example</vt:lpstr>
      <vt:lpstr>Multilevel Cache Example</vt:lpstr>
      <vt:lpstr>Multilevel Cache Example</vt:lpstr>
      <vt:lpstr>Multilevel Cache Considerations</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Sarah Angell</dc:creator>
  <cp:lastModifiedBy>Sarah Angell</cp:lastModifiedBy>
  <cp:revision>1</cp:revision>
  <dcterms:created xsi:type="dcterms:W3CDTF">2017-04-12T13:54:59Z</dcterms:created>
  <dcterms:modified xsi:type="dcterms:W3CDTF">2017-04-12T13:55:28Z</dcterms:modified>
</cp:coreProperties>
</file>