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5AB89-DC7D-4ABC-BCBE-8D41369B9FB3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7CFFF-97AB-4924-9A8C-7EA211AA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26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1500"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 sz="1500"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 sz="1500"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21227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743269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165310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587351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20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1500"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 sz="1500"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 sz="1500"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21227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743269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165310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587351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E948672-3155-49E3-8541-A0D0ADD95853}" type="datetime3">
              <a:rPr lang="en-AU" altLang="en-US" sz="1200">
                <a:latin typeface="Times New Roman" pitchFamily="18" charset="0"/>
              </a:rPr>
              <a:pPr/>
              <a:t>7 November, 2014</a:t>
            </a:fld>
            <a:endParaRPr lang="en-AU" altLang="en-US" sz="1200">
              <a:latin typeface="Times New Roman" pitchFamily="18" charset="0"/>
            </a:endParaRPr>
          </a:p>
        </p:txBody>
      </p:sp>
      <p:sp>
        <p:nvSpPr>
          <p:cNvPr id="2129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1500"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 sz="1500"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 sz="1500"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21227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743269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165310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587351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20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2129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1500"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 sz="1500"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 sz="1500"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21227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743269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165310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587351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572BBFE-9F7F-4691-A35C-8E016878C5E4}" type="slidenum">
              <a:rPr lang="en-AU" altLang="en-US" sz="1200">
                <a:latin typeface="Times New Roman" pitchFamily="18" charset="0"/>
              </a:rPr>
              <a:pPr/>
              <a:t>1</a:t>
            </a:fld>
            <a:endParaRPr lang="en-AU" altLang="en-US" sz="1200">
              <a:latin typeface="Times New Roman" pitchFamily="18" charset="0"/>
            </a:endParaRPr>
          </a:p>
        </p:txBody>
      </p:sp>
      <p:sp>
        <p:nvSpPr>
          <p:cNvPr id="2129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1500"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 sz="1500"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 sz="1500"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21227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743269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165310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587351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20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1500"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 sz="1500"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 sz="1500"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21227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743269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165310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587351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6C439CD-92F9-461D-9B58-4B7D370866E3}" type="datetime3">
              <a:rPr lang="en-AU" altLang="en-US" sz="1200">
                <a:latin typeface="Times New Roman" pitchFamily="18" charset="0"/>
              </a:rPr>
              <a:pPr/>
              <a:t>7 November, 2014</a:t>
            </a:fld>
            <a:endParaRPr lang="en-AU" altLang="en-US" sz="1200">
              <a:latin typeface="Times New Roman" pitchFamily="18" charset="0"/>
            </a:endParaRPr>
          </a:p>
        </p:txBody>
      </p:sp>
      <p:sp>
        <p:nvSpPr>
          <p:cNvPr id="216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1500"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 sz="1500"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 sz="1500"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21227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743269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165310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587351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20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216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1500"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 sz="1500"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 sz="1500"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21227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743269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165310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587351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AEA45A9-A7A4-48A3-B139-BE6AC7ADDC5D}" type="slidenum">
              <a:rPr lang="en-AU" altLang="en-US" sz="1200">
                <a:latin typeface="Times New Roman" pitchFamily="18" charset="0"/>
              </a:rPr>
              <a:pPr/>
              <a:t>2</a:t>
            </a:fld>
            <a:endParaRPr lang="en-AU" altLang="en-US" sz="1200">
              <a:latin typeface="Times New Roman" pitchFamily="18" charset="0"/>
            </a:endParaRPr>
          </a:p>
        </p:txBody>
      </p:sp>
      <p:sp>
        <p:nvSpPr>
          <p:cNvPr id="216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1500"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 sz="1500"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 sz="1500"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21227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743269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165310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587351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20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1500"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 sz="1500"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 sz="1500"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21227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743269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165310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587351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CB39ACD-2214-4B89-94A9-2E139C69AD56}" type="datetime3">
              <a:rPr lang="en-AU" altLang="en-US" sz="1200">
                <a:latin typeface="Times New Roman" pitchFamily="18" charset="0"/>
              </a:rPr>
              <a:pPr/>
              <a:t>7 November, 2014</a:t>
            </a:fld>
            <a:endParaRPr lang="en-AU" altLang="en-US" sz="1200">
              <a:latin typeface="Times New Roman" pitchFamily="18" charset="0"/>
            </a:endParaRPr>
          </a:p>
        </p:txBody>
      </p:sp>
      <p:sp>
        <p:nvSpPr>
          <p:cNvPr id="220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1500"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 sz="1500"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 sz="1500"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21227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743269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165310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587351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20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220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1500"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 sz="1500"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 sz="1500"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21227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743269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165310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587351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B26A99F-97E6-4DBB-BCC6-F4B92061C87E}" type="slidenum">
              <a:rPr lang="en-AU" altLang="en-US" sz="1200">
                <a:latin typeface="Times New Roman" pitchFamily="18" charset="0"/>
              </a:rPr>
              <a:pPr/>
              <a:t>3</a:t>
            </a:fld>
            <a:endParaRPr lang="en-AU" altLang="en-US" sz="1200">
              <a:latin typeface="Times New Roman" pitchFamily="18" charset="0"/>
            </a:endParaRPr>
          </a:p>
        </p:txBody>
      </p:sp>
      <p:sp>
        <p:nvSpPr>
          <p:cNvPr id="220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1500"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 sz="1500"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 sz="1500"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21227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743269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165310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587351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20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1500"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 sz="1500"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 sz="1500"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21227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743269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165310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587351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1D4F81E-52E1-42C3-9BAF-352915A7C5D9}" type="datetime3">
              <a:rPr lang="en-AU" altLang="en-US" sz="1200">
                <a:latin typeface="Times New Roman" pitchFamily="18" charset="0"/>
              </a:rPr>
              <a:pPr/>
              <a:t>7 November, 2014</a:t>
            </a:fld>
            <a:endParaRPr lang="en-AU" altLang="en-US" sz="1200">
              <a:latin typeface="Times New Roman" pitchFamily="18" charset="0"/>
            </a:endParaRPr>
          </a:p>
        </p:txBody>
      </p:sp>
      <p:sp>
        <p:nvSpPr>
          <p:cNvPr id="221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1500"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 sz="1500"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 sz="1500"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21227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743269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165310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587351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20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221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1500"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 sz="1500"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 sz="1500"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21227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743269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165310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587351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CFA341D-600D-41B0-AB71-70A02DE91122}" type="slidenum">
              <a:rPr lang="en-AU" altLang="en-US" sz="1200">
                <a:latin typeface="Times New Roman" pitchFamily="18" charset="0"/>
              </a:rPr>
              <a:pPr/>
              <a:t>4</a:t>
            </a:fld>
            <a:endParaRPr lang="en-AU" altLang="en-US" sz="1200">
              <a:latin typeface="Times New Roman" pitchFamily="18" charset="0"/>
            </a:endParaRPr>
          </a:p>
        </p:txBody>
      </p:sp>
      <p:sp>
        <p:nvSpPr>
          <p:cNvPr id="221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1500"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 sz="1500"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 sz="1500"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21227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743269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165310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587351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20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1500"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 sz="1500"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 sz="1500"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21227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743269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165310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587351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0DE7C20-B72C-437A-BF31-2AFA8E4C48DD}" type="datetime3">
              <a:rPr lang="en-AU" altLang="en-US" sz="1200">
                <a:latin typeface="Times New Roman" pitchFamily="18" charset="0"/>
              </a:rPr>
              <a:pPr/>
              <a:t>7 November, 2014</a:t>
            </a:fld>
            <a:endParaRPr lang="en-AU" altLang="en-US" sz="1200">
              <a:latin typeface="Times New Roman" pitchFamily="18" charset="0"/>
            </a:endParaRPr>
          </a:p>
        </p:txBody>
      </p:sp>
      <p:sp>
        <p:nvSpPr>
          <p:cNvPr id="2232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1500"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 sz="1500"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 sz="1500"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21227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743269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165310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587351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20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2232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1500"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 sz="1500"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 sz="1500"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21227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743269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165310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587351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1642805-B9CD-4848-81C5-71C070B65FD1}" type="slidenum">
              <a:rPr lang="en-AU" altLang="en-US" sz="1200">
                <a:latin typeface="Times New Roman" pitchFamily="18" charset="0"/>
              </a:rPr>
              <a:pPr/>
              <a:t>5</a:t>
            </a:fld>
            <a:endParaRPr lang="en-AU" altLang="en-US" sz="1200">
              <a:latin typeface="Times New Roman" pitchFamily="18" charset="0"/>
            </a:endParaRPr>
          </a:p>
        </p:txBody>
      </p:sp>
      <p:sp>
        <p:nvSpPr>
          <p:cNvPr id="2232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1500"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 sz="1500"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 sz="1500"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21227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743269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165310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587351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20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1500"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 sz="1500"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 sz="1500"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21227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743269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165310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587351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BEBA2CE-8EDE-4FE3-90D8-5D08AAD42C91}" type="datetime3">
              <a:rPr lang="en-AU" altLang="en-US" sz="1200">
                <a:latin typeface="Times New Roman" pitchFamily="18" charset="0"/>
              </a:rPr>
              <a:pPr/>
              <a:t>7 November, 2014</a:t>
            </a:fld>
            <a:endParaRPr lang="en-AU" altLang="en-US" sz="1200">
              <a:latin typeface="Times New Roman" pitchFamily="18" charset="0"/>
            </a:endParaRPr>
          </a:p>
        </p:txBody>
      </p:sp>
      <p:sp>
        <p:nvSpPr>
          <p:cNvPr id="224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1500"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 sz="1500"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 sz="1500"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21227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743269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165310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587351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20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224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1500"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 sz="1500"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 sz="1500"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21227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743269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165310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587351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05EACFF-4544-41E0-AEAF-22BF6E8DCD77}" type="slidenum">
              <a:rPr lang="en-AU" altLang="en-US" sz="1200">
                <a:latin typeface="Times New Roman" pitchFamily="18" charset="0"/>
              </a:rPr>
              <a:pPr/>
              <a:t>6</a:t>
            </a:fld>
            <a:endParaRPr lang="en-AU" altLang="en-US" sz="1200">
              <a:latin typeface="Times New Roman" pitchFamily="18" charset="0"/>
            </a:endParaRPr>
          </a:p>
        </p:txBody>
      </p:sp>
      <p:sp>
        <p:nvSpPr>
          <p:cNvPr id="224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1500"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 sz="1500"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 sz="1500"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21227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743269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165310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587351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20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1500"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 sz="1500"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 sz="1500"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21227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743269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165310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587351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69240C9-50FE-4035-806D-4C9C4590620F}" type="datetime3">
              <a:rPr lang="en-AU" altLang="en-US" sz="1200">
                <a:latin typeface="Times New Roman" pitchFamily="18" charset="0"/>
              </a:rPr>
              <a:pPr/>
              <a:t>7 November, 2014</a:t>
            </a:fld>
            <a:endParaRPr lang="en-AU" altLang="en-US" sz="1200">
              <a:latin typeface="Times New Roman" pitchFamily="18" charset="0"/>
            </a:endParaRPr>
          </a:p>
        </p:txBody>
      </p:sp>
      <p:sp>
        <p:nvSpPr>
          <p:cNvPr id="2263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1500"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 sz="1500"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 sz="1500"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21227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743269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165310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587351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20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226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1500"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 sz="1500"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 sz="1500"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21227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743269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165310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587351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6B1A664-B29B-400D-B6D1-3A0394E495E7}" type="slidenum">
              <a:rPr lang="en-AU" altLang="en-US" sz="1200">
                <a:latin typeface="Times New Roman" pitchFamily="18" charset="0"/>
              </a:rPr>
              <a:pPr/>
              <a:t>7</a:t>
            </a:fld>
            <a:endParaRPr lang="en-AU" altLang="en-US" sz="1200">
              <a:latin typeface="Times New Roman" pitchFamily="18" charset="0"/>
            </a:endParaRPr>
          </a:p>
        </p:txBody>
      </p:sp>
      <p:sp>
        <p:nvSpPr>
          <p:cNvPr id="2263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1500"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 sz="1500"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 sz="1500"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21227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743269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165310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587351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20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1500"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 sz="1500"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 sz="1500"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21227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743269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165310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587351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C11C06C-276F-47F6-80E1-58C0AD2D533F}" type="datetime3">
              <a:rPr lang="en-AU" altLang="en-US" sz="1200">
                <a:latin typeface="Times New Roman" pitchFamily="18" charset="0"/>
              </a:rPr>
              <a:pPr/>
              <a:t>7 November, 2014</a:t>
            </a:fld>
            <a:endParaRPr lang="en-AU" altLang="en-US" sz="1200">
              <a:latin typeface="Times New Roman" pitchFamily="18" charset="0"/>
            </a:endParaRPr>
          </a:p>
        </p:txBody>
      </p:sp>
      <p:sp>
        <p:nvSpPr>
          <p:cNvPr id="2447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1500"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 sz="1500"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 sz="1500"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21227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743269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165310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587351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20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2447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1500"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 sz="1500"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 sz="1500"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21227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743269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165310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587351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BC95E78-6AD8-4D12-81C7-5FA613168590}" type="slidenum">
              <a:rPr lang="en-AU" altLang="en-US" sz="1200">
                <a:latin typeface="Times New Roman" pitchFamily="18" charset="0"/>
              </a:rPr>
              <a:pPr/>
              <a:t>8</a:t>
            </a:fld>
            <a:endParaRPr lang="en-AU" altLang="en-US" sz="1200">
              <a:latin typeface="Times New Roman" pitchFamily="18" charset="0"/>
            </a:endParaRPr>
          </a:p>
        </p:txBody>
      </p:sp>
      <p:sp>
        <p:nvSpPr>
          <p:cNvPr id="2447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72DA-7420-4CB1-8720-79F7D87B1D70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91E2-2CAE-4452-AE6F-9E5D09870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72DA-7420-4CB1-8720-79F7D87B1D70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91E2-2CAE-4452-AE6F-9E5D09870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0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72DA-7420-4CB1-8720-79F7D87B1D70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91E2-2CAE-4452-AE6F-9E5D09870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4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72DA-7420-4CB1-8720-79F7D87B1D70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91E2-2CAE-4452-AE6F-9E5D09870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4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72DA-7420-4CB1-8720-79F7D87B1D70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91E2-2CAE-4452-AE6F-9E5D09870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8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72DA-7420-4CB1-8720-79F7D87B1D70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91E2-2CAE-4452-AE6F-9E5D09870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0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72DA-7420-4CB1-8720-79F7D87B1D70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91E2-2CAE-4452-AE6F-9E5D09870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2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72DA-7420-4CB1-8720-79F7D87B1D70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91E2-2CAE-4452-AE6F-9E5D09870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1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72DA-7420-4CB1-8720-79F7D87B1D70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91E2-2CAE-4452-AE6F-9E5D09870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1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72DA-7420-4CB1-8720-79F7D87B1D70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91E2-2CAE-4452-AE6F-9E5D09870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72DA-7420-4CB1-8720-79F7D87B1D70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91E2-2CAE-4452-AE6F-9E5D09870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8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972DA-7420-4CB1-8720-79F7D87B1D70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C91E2-2CAE-4452-AE6F-9E5D09870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3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 smtClean="0"/>
              <a:t>Chapter 4 — The Processor — </a:t>
            </a:r>
            <a:fld id="{6751C279-B99F-479A-9106-0A7B7EEED3CD}" type="slidenum">
              <a:rPr lang="en-AU" altLang="en-US" sz="1400" smtClean="0"/>
              <a:pPr/>
              <a:t>1</a:t>
            </a:fld>
            <a:endParaRPr lang="en-AU" altLang="en-US" sz="1400" smtClean="0"/>
          </a:p>
        </p:txBody>
      </p:sp>
      <p:pic>
        <p:nvPicPr>
          <p:cNvPr id="71683" name="Picture 7" descr="f04-5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346200"/>
            <a:ext cx="6999288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Dependencies &amp; Forwarding</a:t>
            </a:r>
            <a:endParaRPr lang="en-AU" altLang="en-US" smtClean="0"/>
          </a:p>
        </p:txBody>
      </p:sp>
      <p:sp>
        <p:nvSpPr>
          <p:cNvPr id="71685" name="Line 4"/>
          <p:cNvSpPr>
            <a:spLocks noChangeShapeType="1"/>
          </p:cNvSpPr>
          <p:nvPr/>
        </p:nvSpPr>
        <p:spPr bwMode="auto">
          <a:xfrm>
            <a:off x="4086225" y="2959100"/>
            <a:ext cx="136525" cy="631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6" name="Line 5"/>
          <p:cNvSpPr>
            <a:spLocks noChangeShapeType="1"/>
          </p:cNvSpPr>
          <p:nvPr/>
        </p:nvSpPr>
        <p:spPr bwMode="auto">
          <a:xfrm>
            <a:off x="4743450" y="2968625"/>
            <a:ext cx="138113" cy="1530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7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 smtClean="0"/>
              <a:t>Chapter 4 — The Processor — </a:t>
            </a:r>
            <a:fld id="{B3C158EF-CE8A-4D5E-B8DE-2ADD55D5141B}" type="slidenum">
              <a:rPr lang="en-AU" altLang="en-US" sz="1400" smtClean="0"/>
              <a:pPr/>
              <a:t>2</a:t>
            </a:fld>
            <a:endParaRPr lang="en-AU" altLang="en-US" sz="1400" smtClean="0"/>
          </a:p>
        </p:txBody>
      </p:sp>
      <p:pic>
        <p:nvPicPr>
          <p:cNvPr id="74755" name="Picture 6" descr="f04-54-P374493-bott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628775"/>
            <a:ext cx="6618287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Forwarding Paths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42992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 smtClean="0"/>
              <a:t>Chapter 4 — The Processor — </a:t>
            </a:r>
            <a:fld id="{510BACEA-0835-4785-9867-5A4BCFFA29D0}" type="slidenum">
              <a:rPr lang="en-AU" altLang="en-US" sz="1400" smtClean="0"/>
              <a:pPr/>
              <a:t>3</a:t>
            </a:fld>
            <a:endParaRPr lang="en-AU" altLang="en-US" sz="1400" smtClean="0"/>
          </a:p>
        </p:txBody>
      </p:sp>
      <p:sp>
        <p:nvSpPr>
          <p:cNvPr id="413701" name="Rectangle 5"/>
          <p:cNvSpPr>
            <a:spLocks noChangeArrowheads="1"/>
          </p:cNvSpPr>
          <p:nvPr/>
        </p:nvSpPr>
        <p:spPr bwMode="auto">
          <a:xfrm>
            <a:off x="323850" y="1773238"/>
            <a:ext cx="360363" cy="1871662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8852" name="Picture 6" descr="f04-56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341438"/>
            <a:ext cx="8648700" cy="481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Datapath with Forwarding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48168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 smtClean="0"/>
              <a:t>Chapter 4 — The Processor — </a:t>
            </a:r>
            <a:fld id="{D4863194-7519-4F9D-AD57-C92424ACF8B8}" type="slidenum">
              <a:rPr lang="en-AU" altLang="en-US" sz="1400" smtClean="0"/>
              <a:pPr/>
              <a:t>4</a:t>
            </a:fld>
            <a:endParaRPr lang="en-AU" altLang="en-US" sz="1400" smtClean="0"/>
          </a:p>
        </p:txBody>
      </p:sp>
      <p:pic>
        <p:nvPicPr>
          <p:cNvPr id="79875" name="Picture 8" descr="f04-58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346200"/>
            <a:ext cx="6834187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Load-Use Data Hazard</a:t>
            </a:r>
            <a:endParaRPr lang="en-AU" altLang="en-US" smtClean="0"/>
          </a:p>
        </p:txBody>
      </p:sp>
      <p:sp>
        <p:nvSpPr>
          <p:cNvPr id="79877" name="Oval 6"/>
          <p:cNvSpPr>
            <a:spLocks noChangeArrowheads="1"/>
          </p:cNvSpPr>
          <p:nvPr/>
        </p:nvSpPr>
        <p:spPr bwMode="auto">
          <a:xfrm rot="2714808">
            <a:off x="4352131" y="2715419"/>
            <a:ext cx="360363" cy="10699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9878" name="AutoShape 7"/>
          <p:cNvSpPr>
            <a:spLocks/>
          </p:cNvSpPr>
          <p:nvPr/>
        </p:nvSpPr>
        <p:spPr bwMode="auto">
          <a:xfrm>
            <a:off x="6953250" y="2593975"/>
            <a:ext cx="1579563" cy="690563"/>
          </a:xfrm>
          <a:prstGeom prst="borderCallout1">
            <a:avLst>
              <a:gd name="adj1" fmla="val 16551"/>
              <a:gd name="adj2" fmla="val -4824"/>
              <a:gd name="adj3" fmla="val 76324"/>
              <a:gd name="adj4" fmla="val -1016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800"/>
              <a:t>Need to stall for one cycle</a:t>
            </a:r>
          </a:p>
        </p:txBody>
      </p:sp>
    </p:spTree>
    <p:extLst>
      <p:ext uri="{BB962C8B-B14F-4D97-AF65-F5344CB8AC3E}">
        <p14:creationId xmlns:p14="http://schemas.microsoft.com/office/powerpoint/2010/main" val="269444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 smtClean="0"/>
              <a:t>Chapter 4 — The Processor — </a:t>
            </a:r>
            <a:fld id="{60A2BA5E-8AC8-4AFD-8F35-3B3E41DCA6D9}" type="slidenum">
              <a:rPr lang="en-AU" altLang="en-US" sz="1400" smtClean="0"/>
              <a:pPr/>
              <a:t>5</a:t>
            </a:fld>
            <a:endParaRPr lang="en-AU" altLang="en-US" sz="1400" smtClean="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Stall the Pipeline</a:t>
            </a:r>
            <a:endParaRPr lang="en-AU" altLang="en-US" smtClean="0"/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Force control values in ID/EX register</a:t>
            </a:r>
            <a:br>
              <a:rPr lang="en-US" altLang="en-US" smtClean="0"/>
            </a:br>
            <a:r>
              <a:rPr lang="en-US" altLang="en-US" smtClean="0"/>
              <a:t>to 0</a:t>
            </a:r>
          </a:p>
          <a:p>
            <a:pPr lvl="1" eaLnBrk="1" hangingPunct="1"/>
            <a:r>
              <a:rPr lang="en-US" altLang="en-US" smtClean="0"/>
              <a:t>EX, MEM and WB do </a:t>
            </a:r>
            <a:r>
              <a:rPr lang="en-US" altLang="en-US" smtClean="0">
                <a:latin typeface="Lucida Console" pitchFamily="49" charset="0"/>
              </a:rPr>
              <a:t>nop</a:t>
            </a:r>
            <a:r>
              <a:rPr lang="en-US" altLang="en-US" smtClean="0"/>
              <a:t> (no-operation)</a:t>
            </a:r>
            <a:endParaRPr lang="en-AU" altLang="en-US" smtClean="0"/>
          </a:p>
          <a:p>
            <a:pPr eaLnBrk="1" hangingPunct="1"/>
            <a:r>
              <a:rPr lang="en-US" altLang="en-US" smtClean="0"/>
              <a:t>Prevent update of PC and IF/ID register</a:t>
            </a:r>
          </a:p>
          <a:p>
            <a:pPr lvl="1" eaLnBrk="1" hangingPunct="1"/>
            <a:r>
              <a:rPr lang="en-US" altLang="en-US" smtClean="0"/>
              <a:t>Using instruction is decoded again</a:t>
            </a:r>
          </a:p>
          <a:p>
            <a:pPr lvl="1" eaLnBrk="1" hangingPunct="1"/>
            <a:r>
              <a:rPr lang="en-US" altLang="en-US" smtClean="0"/>
              <a:t>Following instruction is fetched again</a:t>
            </a:r>
          </a:p>
          <a:p>
            <a:pPr lvl="1" eaLnBrk="1" hangingPunct="1"/>
            <a:r>
              <a:rPr lang="en-US" altLang="en-US" smtClean="0"/>
              <a:t>1-cycle stall allows MEM to read data for </a:t>
            </a:r>
            <a:r>
              <a:rPr lang="en-US" altLang="en-US" smtClean="0">
                <a:latin typeface="Lucida Console" pitchFamily="49" charset="0"/>
              </a:rPr>
              <a:t>lw</a:t>
            </a:r>
          </a:p>
          <a:p>
            <a:pPr lvl="2" eaLnBrk="1" hangingPunct="1"/>
            <a:r>
              <a:rPr lang="en-US" altLang="en-US" smtClean="0"/>
              <a:t>Can subsequently forward to EX stage</a:t>
            </a:r>
          </a:p>
        </p:txBody>
      </p:sp>
    </p:spTree>
    <p:extLst>
      <p:ext uri="{BB962C8B-B14F-4D97-AF65-F5344CB8AC3E}">
        <p14:creationId xmlns:p14="http://schemas.microsoft.com/office/powerpoint/2010/main" val="191863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 smtClean="0"/>
              <a:t>Chapter 4 — The Processor — </a:t>
            </a:r>
            <a:fld id="{586050BB-3EA5-4573-AEDE-03D974774A63}" type="slidenum">
              <a:rPr lang="en-AU" altLang="en-US" sz="1400" smtClean="0"/>
              <a:pPr/>
              <a:t>6</a:t>
            </a:fld>
            <a:endParaRPr lang="en-AU" altLang="en-US" sz="1400" smtClean="0"/>
          </a:p>
        </p:txBody>
      </p:sp>
      <p:pic>
        <p:nvPicPr>
          <p:cNvPr id="82947" name="Picture 7" descr="f04-59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66838"/>
            <a:ext cx="7524750" cy="483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Stall/Bubble in the Pipeline</a:t>
            </a:r>
            <a:endParaRPr lang="en-AU" altLang="en-US" smtClean="0"/>
          </a:p>
        </p:txBody>
      </p:sp>
      <p:sp>
        <p:nvSpPr>
          <p:cNvPr id="82949" name="AutoShape 6"/>
          <p:cNvSpPr>
            <a:spLocks/>
          </p:cNvSpPr>
          <p:nvPr/>
        </p:nvSpPr>
        <p:spPr bwMode="auto">
          <a:xfrm>
            <a:off x="7235825" y="3068638"/>
            <a:ext cx="1579563" cy="690562"/>
          </a:xfrm>
          <a:prstGeom prst="borderCallout1">
            <a:avLst>
              <a:gd name="adj1" fmla="val 16551"/>
              <a:gd name="adj2" fmla="val -4824"/>
              <a:gd name="adj3" fmla="val 73792"/>
              <a:gd name="adj4" fmla="val -63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800"/>
              <a:t>Stall inserted here</a:t>
            </a:r>
          </a:p>
        </p:txBody>
      </p:sp>
    </p:spTree>
    <p:extLst>
      <p:ext uri="{BB962C8B-B14F-4D97-AF65-F5344CB8AC3E}">
        <p14:creationId xmlns:p14="http://schemas.microsoft.com/office/powerpoint/2010/main" val="128941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 smtClean="0"/>
              <a:t>Chapter 4 — The Processor — </a:t>
            </a:r>
            <a:fld id="{60127C6E-7878-4E00-BBA7-FD4622AE9B17}" type="slidenum">
              <a:rPr lang="en-AU" altLang="en-US" sz="1400" smtClean="0"/>
              <a:pPr/>
              <a:t>7</a:t>
            </a:fld>
            <a:endParaRPr lang="en-AU" altLang="en-US" sz="1400" smtClean="0"/>
          </a:p>
        </p:txBody>
      </p:sp>
      <p:pic>
        <p:nvPicPr>
          <p:cNvPr id="84995" name="Picture 5" descr="f04-60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1273175"/>
            <a:ext cx="8201025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Datapath with Hazard Detection</a:t>
            </a:r>
            <a:endParaRPr lang="en-AU" altLang="en-US" sz="4000" smtClean="0"/>
          </a:p>
        </p:txBody>
      </p:sp>
    </p:spTree>
    <p:extLst>
      <p:ext uri="{BB962C8B-B14F-4D97-AF65-F5344CB8AC3E}">
        <p14:creationId xmlns:p14="http://schemas.microsoft.com/office/powerpoint/2010/main" val="214947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 smtClean="0"/>
              <a:t>Chapter 4 — The Processor — </a:t>
            </a:r>
            <a:fld id="{0FAC490E-1F8D-481A-9A94-08E95CFE388E}" type="slidenum">
              <a:rPr lang="en-AU" altLang="en-US" sz="1400" smtClean="0"/>
              <a:pPr/>
              <a:t>8</a:t>
            </a:fld>
            <a:endParaRPr lang="en-AU" altLang="en-US" sz="1400" smtClean="0"/>
          </a:p>
        </p:txBody>
      </p:sp>
      <p:pic>
        <p:nvPicPr>
          <p:cNvPr id="103427" name="Picture 5" descr="f04-66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268413"/>
            <a:ext cx="8021638" cy="481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Pipeline with Exceptions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01788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Core i7 Pipeline</a:t>
            </a:r>
          </a:p>
        </p:txBody>
      </p:sp>
      <p:sp>
        <p:nvSpPr>
          <p:cNvPr id="13517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 smtClean="0"/>
              <a:t>Chapter 4 — The Processor — </a:t>
            </a:r>
            <a:fld id="{C55ADDB5-9311-43AB-8AE8-E6E2025FE901}" type="slidenum">
              <a:rPr lang="en-AU" altLang="en-US" sz="1400" smtClean="0"/>
              <a:pPr/>
              <a:t>9</a:t>
            </a:fld>
            <a:endParaRPr lang="en-AU" altLang="en-US" sz="1400" smtClean="0"/>
          </a:p>
        </p:txBody>
      </p:sp>
      <p:pic>
        <p:nvPicPr>
          <p:cNvPr id="13517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1125538"/>
            <a:ext cx="4919662" cy="530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924800" y="4114800"/>
            <a:ext cx="105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 stages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0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190</Words>
  <Application>Microsoft Office PowerPoint</Application>
  <PresentationFormat>On-screen Show (4:3)</PresentationFormat>
  <Paragraphs>60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Dependencies &amp; Forwarding</vt:lpstr>
      <vt:lpstr>Forwarding Paths</vt:lpstr>
      <vt:lpstr>Datapath with Forwarding</vt:lpstr>
      <vt:lpstr>Load-Use Data Hazard</vt:lpstr>
      <vt:lpstr>How to Stall the Pipeline</vt:lpstr>
      <vt:lpstr>Stall/Bubble in the Pipeline</vt:lpstr>
      <vt:lpstr>Datapath with Hazard Detection</vt:lpstr>
      <vt:lpstr>Pipeline with Exceptions</vt:lpstr>
      <vt:lpstr>Core i7 Pipeline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Dependencies &amp; Forwarding</dc:title>
  <dc:creator>Sarah Angell</dc:creator>
  <cp:lastModifiedBy>Sarah Angell</cp:lastModifiedBy>
  <cp:revision>2</cp:revision>
  <dcterms:created xsi:type="dcterms:W3CDTF">2014-11-07T19:25:04Z</dcterms:created>
  <dcterms:modified xsi:type="dcterms:W3CDTF">2014-11-07T20:20:09Z</dcterms:modified>
</cp:coreProperties>
</file>