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82" r:id="rId15"/>
    <p:sldId id="309" r:id="rId16"/>
    <p:sldId id="308" r:id="rId17"/>
    <p:sldId id="283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7" r:id="rId32"/>
    <p:sldId id="326" r:id="rId33"/>
    <p:sldId id="324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9" r:id="rId45"/>
    <p:sldId id="341" r:id="rId46"/>
    <p:sldId id="342" r:id="rId47"/>
    <p:sldId id="343" r:id="rId48"/>
    <p:sldId id="340" r:id="rId49"/>
    <p:sldId id="338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55B63E-A6A8-4BE5-847E-7E221DE12168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construct the base b expansion of an integer n:</a:t>
            </a:r>
          </a:p>
          <a:p>
            <a:pPr lvl="1"/>
            <a:r>
              <a:rPr lang="en-US" dirty="0"/>
              <a:t>Divide n by b to obtain a quotient and remainder.</a:t>
            </a:r>
          </a:p>
          <a:p>
            <a:pPr lvl="2">
              <a:buNone/>
            </a:pPr>
            <a:r>
              <a:rPr lang="en-US" dirty="0"/>
              <a:t>n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r>
              <a:rPr lang="en-US" dirty="0">
                <a:ea typeface="Cambria Math" pitchFamily="18" charset="0"/>
              </a:rPr>
              <a:t>The remainder,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is the rightmost digit in the base b expansion of n. </a:t>
            </a:r>
          </a:p>
        </p:txBody>
      </p:sp>
    </p:spTree>
    <p:extLst>
      <p:ext uri="{BB962C8B-B14F-4D97-AF65-F5344CB8AC3E}">
        <p14:creationId xmlns:p14="http://schemas.microsoft.com/office/powerpoint/2010/main" val="247844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construct the base b expansion of an integer n:</a:t>
            </a:r>
          </a:p>
          <a:p>
            <a:pPr lvl="1"/>
            <a:r>
              <a:rPr lang="en-US" dirty="0"/>
              <a:t>Divide n by b to obtain a quotient and remainder.</a:t>
            </a:r>
          </a:p>
          <a:p>
            <a:pPr lvl="2">
              <a:buNone/>
            </a:pPr>
            <a:r>
              <a:rPr lang="en-US" dirty="0"/>
              <a:t>n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r>
              <a:rPr lang="en-US" dirty="0">
                <a:ea typeface="Cambria Math" pitchFamily="18" charset="0"/>
              </a:rPr>
              <a:t>The remainder,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is the rightmost digit in the base b expansion of n. </a:t>
            </a:r>
          </a:p>
          <a:p>
            <a:pPr lvl="1"/>
            <a:r>
              <a:rPr lang="en-US" dirty="0">
                <a:ea typeface="Cambria Math" pitchFamily="18" charset="0"/>
              </a:rPr>
              <a:t>Next, divide 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by b.</a:t>
            </a:r>
          </a:p>
          <a:p>
            <a:pPr lvl="2">
              <a:buNone/>
            </a:pPr>
            <a:r>
              <a:rPr lang="en-US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3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construct the base b expansion of an integer n:</a:t>
            </a:r>
          </a:p>
          <a:p>
            <a:pPr lvl="1"/>
            <a:r>
              <a:rPr lang="en-US" dirty="0"/>
              <a:t>Divide n by b to obtain a quotient and remainder.</a:t>
            </a:r>
          </a:p>
          <a:p>
            <a:pPr lvl="2">
              <a:buNone/>
            </a:pPr>
            <a:r>
              <a:rPr lang="en-US" dirty="0"/>
              <a:t>n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r>
              <a:rPr lang="en-US" dirty="0">
                <a:ea typeface="Cambria Math" pitchFamily="18" charset="0"/>
              </a:rPr>
              <a:t>The remainder,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is the rightmost digit in the base b expansion of n. </a:t>
            </a:r>
          </a:p>
          <a:p>
            <a:pPr lvl="1"/>
            <a:r>
              <a:rPr lang="en-US" dirty="0">
                <a:ea typeface="Cambria Math" pitchFamily="18" charset="0"/>
              </a:rPr>
              <a:t>Next, divide 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by b.</a:t>
            </a:r>
          </a:p>
          <a:p>
            <a:pPr lvl="2">
              <a:buNone/>
            </a:pPr>
            <a:r>
              <a:rPr lang="en-US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The remainder,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is the second digit from the right in the base b expansion of n.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5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construct the base b expansion of an integer n:</a:t>
            </a:r>
          </a:p>
          <a:p>
            <a:pPr lvl="1"/>
            <a:r>
              <a:rPr lang="en-US" dirty="0"/>
              <a:t>Divide n by b to obtain a quotient and remainder.</a:t>
            </a:r>
          </a:p>
          <a:p>
            <a:pPr lvl="2">
              <a:buNone/>
            </a:pPr>
            <a:r>
              <a:rPr lang="en-US" dirty="0"/>
              <a:t>n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r>
              <a:rPr lang="en-US" dirty="0">
                <a:ea typeface="Cambria Math" pitchFamily="18" charset="0"/>
              </a:rPr>
              <a:t>The remainder,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is the rightmost digit in the base b expansion of n. </a:t>
            </a:r>
          </a:p>
          <a:p>
            <a:pPr lvl="1"/>
            <a:r>
              <a:rPr lang="en-US" dirty="0">
                <a:ea typeface="Cambria Math" pitchFamily="18" charset="0"/>
              </a:rPr>
              <a:t>Next, divide 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by b.</a:t>
            </a:r>
          </a:p>
          <a:p>
            <a:pPr lvl="2">
              <a:buNone/>
            </a:pPr>
            <a:r>
              <a:rPr lang="en-US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The remainder,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is the second digit from the right in the base b expansion of n.</a:t>
            </a:r>
          </a:p>
          <a:p>
            <a:pPr lvl="1"/>
            <a:r>
              <a:rPr lang="en-US" dirty="0"/>
              <a:t>Continue by successively dividing the quotients by b, obtaining the additional base b digits as the remainder. The process terminates when the quotient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Find the binary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dirty="0"/>
              <a:t>)</a:t>
            </a:r>
            <a:r>
              <a:rPr lang="en-US" baseline="-25000" dirty="0"/>
              <a:t>10</a:t>
            </a:r>
          </a:p>
          <a:p>
            <a:r>
              <a:rPr lang="en-US" b="1" dirty="0"/>
              <a:t>Solution</a:t>
            </a:r>
            <a:r>
              <a:rPr lang="en-US" dirty="0"/>
              <a:t>:  Successively dividing by 2 gives:</a:t>
            </a:r>
            <a:endParaRPr lang="en-US" baseline="-25000" dirty="0"/>
          </a:p>
          <a:p>
            <a:pPr lvl="1"/>
            <a:r>
              <a:rPr lang="en-US" dirty="0">
                <a:ea typeface="Cambria Math" pitchFamily="18" charset="0"/>
              </a:rPr>
              <a:t>19 </a:t>
            </a:r>
            <a:r>
              <a:rPr lang="en-US" dirty="0"/>
              <a:t> 	= 2 * 9 +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 lvl="1"/>
            <a:r>
              <a:rPr lang="en-US" dirty="0">
                <a:ea typeface="Cambria Math" pitchFamily="18" charset="0"/>
              </a:rPr>
              <a:t>9</a:t>
            </a:r>
            <a:r>
              <a:rPr lang="en-US" dirty="0"/>
              <a:t> 	= 2 * 4 + 1</a:t>
            </a: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4	= 2 * 2 + 0</a:t>
            </a:r>
          </a:p>
          <a:p>
            <a:pPr lvl="1"/>
            <a:r>
              <a:rPr lang="en-US" dirty="0">
                <a:ea typeface="Cambria Math" pitchFamily="18" charset="0"/>
              </a:rPr>
              <a:t>2	= 2 * 1 + 0</a:t>
            </a:r>
          </a:p>
          <a:p>
            <a:pPr lvl="1"/>
            <a:r>
              <a:rPr lang="en-US" dirty="0">
                <a:ea typeface="Cambria Math" pitchFamily="18" charset="0"/>
              </a:rPr>
              <a:t>1	= 2 * 0 + 1</a:t>
            </a:r>
          </a:p>
        </p:txBody>
      </p:sp>
    </p:spTree>
    <p:extLst>
      <p:ext uri="{BB962C8B-B14F-4D97-AF65-F5344CB8AC3E}">
        <p14:creationId xmlns:p14="http://schemas.microsoft.com/office/powerpoint/2010/main" val="9383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Find the binary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dirty="0"/>
              <a:t>)</a:t>
            </a:r>
            <a:r>
              <a:rPr lang="en-US" baseline="-25000" dirty="0"/>
              <a:t>10</a:t>
            </a:r>
          </a:p>
          <a:p>
            <a:r>
              <a:rPr lang="en-US" b="1" dirty="0"/>
              <a:t>Solution</a:t>
            </a:r>
            <a:r>
              <a:rPr lang="en-US" dirty="0"/>
              <a:t>:  Successively dividing by 2 gives:</a:t>
            </a:r>
            <a:endParaRPr lang="en-US" baseline="-25000" dirty="0"/>
          </a:p>
          <a:p>
            <a:pPr lvl="1"/>
            <a:r>
              <a:rPr lang="en-US" dirty="0">
                <a:ea typeface="Cambria Math" pitchFamily="18" charset="0"/>
              </a:rPr>
              <a:t>19 </a:t>
            </a:r>
            <a:r>
              <a:rPr lang="en-US" dirty="0"/>
              <a:t> 	= 2 * 9 +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 lvl="1"/>
            <a:r>
              <a:rPr lang="en-US" dirty="0">
                <a:ea typeface="Cambria Math" pitchFamily="18" charset="0"/>
              </a:rPr>
              <a:t>9</a:t>
            </a:r>
            <a:r>
              <a:rPr lang="en-US" dirty="0"/>
              <a:t> 	= 2 * 4 + 1</a:t>
            </a: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4	= 2 * 2 + 0</a:t>
            </a:r>
          </a:p>
          <a:p>
            <a:pPr lvl="1"/>
            <a:r>
              <a:rPr lang="en-US" dirty="0">
                <a:ea typeface="Cambria Math" pitchFamily="18" charset="0"/>
              </a:rPr>
              <a:t>2	= 2 * 1 + 0</a:t>
            </a:r>
          </a:p>
          <a:p>
            <a:pPr lvl="1"/>
            <a:r>
              <a:rPr lang="en-US" dirty="0">
                <a:ea typeface="Cambria Math" pitchFamily="18" charset="0"/>
              </a:rPr>
              <a:t>1	= 2 * 0 + 1</a:t>
            </a:r>
          </a:p>
          <a:p>
            <a:pPr lvl="1"/>
            <a:endParaRPr lang="en-US" dirty="0">
              <a:ea typeface="Cambria Math" pitchFamily="18" charset="0"/>
            </a:endParaRPr>
          </a:p>
          <a:p>
            <a:r>
              <a:rPr lang="en-US" dirty="0"/>
              <a:t>The remainders are the digits: read from bottom to top to become the binary number from left to right</a:t>
            </a:r>
          </a:p>
          <a:p>
            <a:r>
              <a:rPr lang="en-US" dirty="0"/>
              <a:t>(1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5384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Find the binary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/>
              <a:t>)</a:t>
            </a:r>
            <a:r>
              <a:rPr lang="en-US" baseline="-25000" dirty="0"/>
              <a:t>10</a:t>
            </a:r>
          </a:p>
          <a:p>
            <a:r>
              <a:rPr lang="en-US" b="1" dirty="0"/>
              <a:t>Solution</a:t>
            </a:r>
            <a:r>
              <a:rPr lang="en-US" dirty="0"/>
              <a:t>:  Successively dividing by 2 gives:</a:t>
            </a:r>
            <a:endParaRPr lang="en-US" baseline="-25000" dirty="0"/>
          </a:p>
          <a:p>
            <a:pPr lvl="1"/>
            <a:r>
              <a:rPr lang="en-US" dirty="0">
                <a:ea typeface="Cambria Math" pitchFamily="18" charset="0"/>
              </a:rPr>
              <a:t>12345</a:t>
            </a:r>
            <a:r>
              <a:rPr lang="en-US" dirty="0"/>
              <a:t> 	= 2 * </a:t>
            </a:r>
            <a:r>
              <a:rPr lang="en-US" dirty="0">
                <a:ea typeface="Cambria Math" pitchFamily="18" charset="0"/>
              </a:rPr>
              <a:t>6172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 lvl="1"/>
            <a:r>
              <a:rPr lang="en-US" dirty="0">
                <a:ea typeface="Cambria Math" pitchFamily="18" charset="0"/>
              </a:rPr>
              <a:t>6172</a:t>
            </a:r>
            <a:r>
              <a:rPr lang="en-US" dirty="0"/>
              <a:t> 	= 2 * 3086 + 0</a:t>
            </a: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3086	= 2 * 1543 + 0</a:t>
            </a:r>
          </a:p>
          <a:p>
            <a:pPr lvl="1"/>
            <a:r>
              <a:rPr lang="en-US" dirty="0">
                <a:ea typeface="Cambria Math" pitchFamily="18" charset="0"/>
              </a:rPr>
              <a:t>1543	= 2 * 771   + 1</a:t>
            </a:r>
          </a:p>
          <a:p>
            <a:pPr lvl="1"/>
            <a:r>
              <a:rPr lang="en-US" dirty="0">
                <a:ea typeface="Cambria Math" pitchFamily="18" charset="0"/>
              </a:rPr>
              <a:t>771		= 2 * 385   + 1</a:t>
            </a:r>
          </a:p>
          <a:p>
            <a:pPr lvl="1"/>
            <a:r>
              <a:rPr lang="en-US" dirty="0">
                <a:ea typeface="Cambria Math" pitchFamily="18" charset="0"/>
              </a:rPr>
              <a:t>385		= 2 * 192   + 1</a:t>
            </a:r>
          </a:p>
          <a:p>
            <a:pPr lvl="1"/>
            <a:r>
              <a:rPr lang="en-US" dirty="0">
                <a:ea typeface="Cambria Math" pitchFamily="18" charset="0"/>
              </a:rPr>
              <a:t>192		= 2 * 96     + 0</a:t>
            </a:r>
          </a:p>
          <a:p>
            <a:pPr lvl="1"/>
            <a:r>
              <a:rPr lang="en-US" dirty="0">
                <a:ea typeface="Cambria Math" pitchFamily="18" charset="0"/>
              </a:rPr>
              <a:t>96		= 2 * 48     + 0</a:t>
            </a:r>
          </a:p>
          <a:p>
            <a:pPr lvl="1"/>
            <a:r>
              <a:rPr lang="en-US" dirty="0">
                <a:ea typeface="Cambria Math" pitchFamily="18" charset="0"/>
              </a:rPr>
              <a:t>48		= 2 * 24	  + 0</a:t>
            </a:r>
          </a:p>
          <a:p>
            <a:pPr lvl="1"/>
            <a:r>
              <a:rPr lang="en-US" dirty="0">
                <a:ea typeface="Cambria Math" pitchFamily="18" charset="0"/>
              </a:rPr>
              <a:t>24		= 2 * 12     + 0</a:t>
            </a:r>
          </a:p>
          <a:p>
            <a:pPr lvl="1"/>
            <a:r>
              <a:rPr lang="en-US" dirty="0">
                <a:ea typeface="Cambria Math" pitchFamily="18" charset="0"/>
              </a:rPr>
              <a:t>12		= 2 * 6       + 0</a:t>
            </a:r>
          </a:p>
          <a:p>
            <a:pPr lvl="1"/>
            <a:r>
              <a:rPr lang="en-US" dirty="0">
                <a:ea typeface="Cambria Math" pitchFamily="18" charset="0"/>
              </a:rPr>
              <a:t>6		= 2 * 3	  + 0</a:t>
            </a:r>
          </a:p>
          <a:p>
            <a:pPr lvl="1"/>
            <a:r>
              <a:rPr lang="en-US" dirty="0">
                <a:ea typeface="Cambria Math" pitchFamily="18" charset="0"/>
              </a:rPr>
              <a:t>3		= 2 * 1	  + 1</a:t>
            </a:r>
          </a:p>
          <a:p>
            <a:pPr lvl="1"/>
            <a:r>
              <a:rPr lang="en-US" dirty="0">
                <a:ea typeface="Cambria Math" pitchFamily="18" charset="0"/>
              </a:rPr>
              <a:t>1		= 2 * 0	  + 1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/>
              <a:t>)</a:t>
            </a:r>
            <a:r>
              <a:rPr lang="en-US" baseline="-25000" dirty="0"/>
              <a:t>10 </a:t>
            </a:r>
            <a:r>
              <a:rPr lang="en-US" dirty="0">
                <a:ea typeface="Cambria Math" pitchFamily="18" charset="0"/>
              </a:rPr>
              <a:t>= (11 0000 0011 1001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Binary Numbers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1958587"/>
              </p:ext>
            </p:extLst>
          </p:nvPr>
        </p:nvGraphicFramePr>
        <p:xfrm>
          <a:off x="457200" y="1673225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9747" marR="897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 marL="89747" marR="897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These are 4-bit unsigned binary numbers.</a:t>
            </a:r>
          </a:p>
        </p:txBody>
      </p:sp>
    </p:spTree>
    <p:extLst>
      <p:ext uri="{BB962C8B-B14F-4D97-AF65-F5344CB8AC3E}">
        <p14:creationId xmlns:p14="http://schemas.microsoft.com/office/powerpoint/2010/main" val="353246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</p:txBody>
      </p:sp>
    </p:spTree>
    <p:extLst>
      <p:ext uri="{BB962C8B-B14F-4D97-AF65-F5344CB8AC3E}">
        <p14:creationId xmlns:p14="http://schemas.microsoft.com/office/powerpoint/2010/main" val="326942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+ 2 =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modern world, we use decimal, or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</a:t>
            </a:r>
            <a:r>
              <a:rPr lang="en-US" dirty="0"/>
              <a:t> notation to represent integers. </a:t>
            </a:r>
          </a:p>
          <a:p>
            <a:endParaRPr lang="en-US" dirty="0"/>
          </a:p>
          <a:p>
            <a:r>
              <a:rPr lang="en-US" dirty="0"/>
              <a:t>We  can represent numbers using any base b, where b is a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01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+ 2 =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0</a:t>
            </a:r>
          </a:p>
          <a:p>
            <a:pPr marL="0" indent="0">
              <a:buNone/>
            </a:pPr>
            <a:r>
              <a:rPr lang="en-US" dirty="0"/>
              <a:t>				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9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+ 2 = 5</a:t>
            </a:r>
          </a:p>
          <a:p>
            <a:pPr marL="0" indent="0">
              <a:buNone/>
            </a:pPr>
            <a:r>
              <a:rPr lang="en-US" dirty="0"/>
              <a:t>	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0</a:t>
            </a:r>
          </a:p>
          <a:p>
            <a:pPr marL="0" indent="0">
              <a:buNone/>
            </a:pPr>
            <a:r>
              <a:rPr lang="en-US" dirty="0"/>
              <a:t>			0	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3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+ 2 = 5</a:t>
            </a:r>
          </a:p>
          <a:p>
            <a:pPr marL="0" indent="0">
              <a:buNone/>
            </a:pPr>
            <a:r>
              <a:rPr lang="en-US" dirty="0"/>
              <a:t>	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0</a:t>
            </a:r>
          </a:p>
          <a:p>
            <a:pPr marL="0" indent="0">
              <a:buNone/>
            </a:pPr>
            <a:r>
              <a:rPr lang="en-US" dirty="0"/>
              <a:t>		1	0	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2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+ 2 = 5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0</a:t>
            </a:r>
          </a:p>
          <a:p>
            <a:pPr marL="0" indent="0">
              <a:buNone/>
            </a:pPr>
            <a:r>
              <a:rPr lang="en-US" dirty="0"/>
              <a:t>	0	1	0	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4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+ 3 = 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4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+ 3 = 6</a:t>
            </a:r>
          </a:p>
          <a:p>
            <a:pPr marL="0" indent="0">
              <a:buNone/>
            </a:pPr>
            <a:r>
              <a:rPr lang="en-US" dirty="0"/>
              <a:t>		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1</a:t>
            </a:r>
          </a:p>
          <a:p>
            <a:pPr marL="0" indent="0">
              <a:buNone/>
            </a:pPr>
            <a:r>
              <a:rPr lang="en-US" dirty="0"/>
              <a:t>				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9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+ 3 = 6</a:t>
            </a:r>
          </a:p>
          <a:p>
            <a:pPr marL="0" indent="0">
              <a:buNone/>
            </a:pPr>
            <a:r>
              <a:rPr lang="en-US" dirty="0"/>
              <a:t>		1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1</a:t>
            </a:r>
          </a:p>
          <a:p>
            <a:pPr marL="0" indent="0">
              <a:buNone/>
            </a:pPr>
            <a:r>
              <a:rPr lang="en-US" dirty="0"/>
              <a:t>			1	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86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+ 3 = 6</a:t>
            </a:r>
          </a:p>
          <a:p>
            <a:pPr marL="0" indent="0">
              <a:buNone/>
            </a:pPr>
            <a:r>
              <a:rPr lang="en-US" dirty="0"/>
              <a:t>		1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1</a:t>
            </a:r>
          </a:p>
          <a:p>
            <a:pPr marL="0" indent="0">
              <a:buNone/>
            </a:pPr>
            <a:r>
              <a:rPr lang="en-US" dirty="0"/>
              <a:t>		1	1	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02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 can be added the same way decimal numbers are added:</a:t>
            </a:r>
          </a:p>
          <a:p>
            <a:endParaRPr lang="en-US" dirty="0"/>
          </a:p>
          <a:p>
            <a:r>
              <a:rPr lang="en-US" dirty="0"/>
              <a:t>3 + 3 = 6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0 	0	1	1</a:t>
            </a:r>
          </a:p>
          <a:p>
            <a:pPr marL="0" indent="0">
              <a:buNone/>
            </a:pPr>
            <a:r>
              <a:rPr lang="en-US" dirty="0"/>
              <a:t>	0	1	1	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80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subtract numbers?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endParaRPr lang="en-US" dirty="0"/>
          </a:p>
          <a:p>
            <a:r>
              <a:rPr lang="en-US" dirty="0"/>
              <a:t>We need a way to represent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283499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write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965, this can be translated as: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44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Signed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represent a negative number, we use a sign bit.</a:t>
            </a:r>
          </a:p>
          <a:p>
            <a:r>
              <a:rPr lang="en-US" dirty="0"/>
              <a:t>The sign bit is the most significant bit (MSB)</a:t>
            </a:r>
          </a:p>
          <a:p>
            <a:pPr lvl="1"/>
            <a:r>
              <a:rPr lang="en-US" dirty="0"/>
              <a:t>1 represents a negative number</a:t>
            </a:r>
          </a:p>
          <a:p>
            <a:pPr lvl="1"/>
            <a:r>
              <a:rPr lang="en-US" dirty="0"/>
              <a:t>0 represents a positive number</a:t>
            </a:r>
          </a:p>
        </p:txBody>
      </p:sp>
    </p:spTree>
    <p:extLst>
      <p:ext uri="{BB962C8B-B14F-4D97-AF65-F5344CB8AC3E}">
        <p14:creationId xmlns:p14="http://schemas.microsoft.com/office/powerpoint/2010/main" val="41761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Sign-Magnitude:	sign bit + absolute value</a:t>
            </a:r>
          </a:p>
          <a:p>
            <a:pPr lvl="1"/>
            <a:r>
              <a:rPr lang="en-US" dirty="0"/>
              <a:t>Positive 7		0111</a:t>
            </a:r>
          </a:p>
          <a:p>
            <a:pPr lvl="1"/>
            <a:r>
              <a:rPr lang="en-US" dirty="0"/>
              <a:t>Negative 7		1111</a:t>
            </a:r>
          </a:p>
          <a:p>
            <a:r>
              <a:rPr lang="en-US" dirty="0"/>
              <a:t>1’s Complement:	bitwise inverse</a:t>
            </a:r>
          </a:p>
          <a:p>
            <a:pPr lvl="1"/>
            <a:r>
              <a:rPr lang="en-US" dirty="0"/>
              <a:t>Positive 7		0111</a:t>
            </a:r>
          </a:p>
          <a:p>
            <a:pPr lvl="1"/>
            <a:r>
              <a:rPr lang="en-US" dirty="0"/>
              <a:t>Negative 7		1000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Two representations for 0: +0, -0</a:t>
            </a:r>
          </a:p>
          <a:p>
            <a:pPr lvl="1"/>
            <a:r>
              <a:rPr lang="en-US" dirty="0"/>
              <a:t>Arithmetic is more complex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 magnitude (absolute value) of the smallest number is the same as the largest number</a:t>
            </a:r>
          </a:p>
        </p:txBody>
      </p:sp>
    </p:spTree>
    <p:extLst>
      <p:ext uri="{BB962C8B-B14F-4D97-AF65-F5344CB8AC3E}">
        <p14:creationId xmlns:p14="http://schemas.microsoft.com/office/powerpoint/2010/main" val="35457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represent a </a:t>
            </a:r>
            <a:r>
              <a:rPr lang="en-US" b="1" dirty="0"/>
              <a:t>negative</a:t>
            </a:r>
            <a:r>
              <a:rPr lang="en-US" dirty="0"/>
              <a:t> value: do a bitwise inverse, then add 1</a:t>
            </a:r>
          </a:p>
          <a:p>
            <a:endParaRPr lang="en-US" dirty="0"/>
          </a:p>
          <a:p>
            <a:r>
              <a:rPr lang="en-US" dirty="0"/>
              <a:t>To determine -7:</a:t>
            </a:r>
          </a:p>
          <a:p>
            <a:pPr lvl="1"/>
            <a:r>
              <a:rPr lang="en-US" dirty="0"/>
              <a:t>7 			0111</a:t>
            </a:r>
          </a:p>
          <a:p>
            <a:pPr lvl="1"/>
            <a:r>
              <a:rPr lang="en-US" dirty="0"/>
              <a:t>Bitwise inverse	1000</a:t>
            </a:r>
            <a:br>
              <a:rPr lang="en-US" dirty="0"/>
            </a:br>
            <a:r>
              <a:rPr lang="en-US" dirty="0"/>
              <a:t>Add 1		1001</a:t>
            </a:r>
          </a:p>
          <a:p>
            <a:pPr lvl="1"/>
            <a:endParaRPr lang="en-US" dirty="0"/>
          </a:p>
          <a:p>
            <a:r>
              <a:rPr lang="en-US" dirty="0"/>
              <a:t>2’s Complement is the standard representation for negative numbers.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5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Numbers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49213"/>
              </p:ext>
            </p:extLst>
          </p:nvPr>
        </p:nvGraphicFramePr>
        <p:xfrm>
          <a:off x="457200" y="24384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 marL="182881" marR="1828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82881" marR="1828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8288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Binary Numbers in 2’s Complement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18258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bits gives us the following range:</a:t>
            </a:r>
          </a:p>
          <a:p>
            <a:r>
              <a:rPr lang="en-US" dirty="0"/>
              <a:t>Biggest 4-bit number: 7</a:t>
            </a:r>
          </a:p>
          <a:p>
            <a:r>
              <a:rPr lang="en-US" dirty="0"/>
              <a:t>Smallest 4-bit number: -8</a:t>
            </a:r>
          </a:p>
        </p:txBody>
      </p:sp>
    </p:spTree>
    <p:extLst>
      <p:ext uri="{BB962C8B-B14F-4D97-AF65-F5344CB8AC3E}">
        <p14:creationId xmlns:p14="http://schemas.microsoft.com/office/powerpoint/2010/main" val="135006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 binary numbers are subtracted by adding their negative equivalent.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numbers are subtracted by adding their 2’s complement equivalent.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pPr marL="0" indent="0">
              <a:buNone/>
            </a:pPr>
            <a:r>
              <a:rPr lang="en-US" dirty="0"/>
              <a:t>			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22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numbers are subtracted by adding their 2’s complement equivalent.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pPr marL="0" indent="0">
              <a:buNone/>
            </a:pPr>
            <a:r>
              <a:rPr lang="en-US" dirty="0"/>
              <a:t>	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pPr marL="0" indent="0">
              <a:buNone/>
            </a:pPr>
            <a:r>
              <a:rPr lang="en-US" dirty="0"/>
              <a:t>			0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4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numbers are subtracted by adding their 2’s complement equivalent.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pPr marL="0" indent="0">
              <a:buNone/>
            </a:pPr>
            <a:r>
              <a:rPr lang="en-US" dirty="0"/>
              <a:t>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pPr marL="0" indent="0">
              <a:buNone/>
            </a:pPr>
            <a:r>
              <a:rPr lang="en-US" dirty="0"/>
              <a:t>		0	0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69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numbers are subtracted by adding their 2’s complement equivalent.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pPr marL="0" indent="0">
              <a:buNone/>
            </a:pPr>
            <a:r>
              <a:rPr lang="en-US" dirty="0"/>
              <a:t>   1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pPr marL="0" indent="0">
              <a:buNone/>
            </a:pPr>
            <a:r>
              <a:rPr lang="en-US" dirty="0"/>
              <a:t>	0	0	0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29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numbers are subtracted by adding their 2’s complement equivalent.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pPr marL="0" indent="0">
              <a:buNone/>
            </a:pPr>
            <a:r>
              <a:rPr lang="en-US" dirty="0"/>
              <a:t>   1	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pPr marL="0" indent="0">
              <a:buNone/>
            </a:pPr>
            <a:r>
              <a:rPr lang="en-US" dirty="0"/>
              <a:t>	0	0	0	1</a:t>
            </a:r>
          </a:p>
          <a:p>
            <a:endParaRPr lang="en-US" dirty="0"/>
          </a:p>
          <a:p>
            <a:r>
              <a:rPr lang="en-US" dirty="0"/>
              <a:t>The extra 1, called the carry-out, is ignored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4648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write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965, this can be translated as: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</a:p>
          <a:p>
            <a:pPr lvl="1"/>
            <a:endParaRPr lang="en-US" baseline="30000" dirty="0">
              <a:latin typeface="Cambria Math"/>
              <a:ea typeface="Cambria Math"/>
            </a:endParaRPr>
          </a:p>
          <a:p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err="1"/>
              <a:t>b</a:t>
            </a:r>
            <a:r>
              <a:rPr lang="en-US" i="1" baseline="30000" dirty="0" err="1"/>
              <a:t>k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-1</a:t>
            </a:r>
            <a:r>
              <a:rPr lang="en-US" i="1" dirty="0"/>
              <a:t>b</a:t>
            </a:r>
            <a:r>
              <a:rPr lang="en-US" i="1" baseline="30000" dirty="0"/>
              <a:t>k</a:t>
            </a:r>
            <a:r>
              <a:rPr lang="en-US" baseline="30000" dirty="0"/>
              <a:t>-1 </a:t>
            </a:r>
            <a:r>
              <a:rPr lang="en-US" dirty="0"/>
              <a:t>+ …. +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occurs when the result of an arithmetic operation is too large or too small to represent.</a:t>
            </a:r>
          </a:p>
          <a:p>
            <a:pPr lvl="1"/>
            <a:r>
              <a:rPr lang="en-US" dirty="0"/>
              <a:t>In our 4-bit examples, that would occur if the result is less than -8 or greater than 7.</a:t>
            </a:r>
          </a:p>
        </p:txBody>
      </p:sp>
    </p:spTree>
    <p:extLst>
      <p:ext uri="{BB962C8B-B14F-4D97-AF65-F5344CB8AC3E}">
        <p14:creationId xmlns:p14="http://schemas.microsoft.com/office/powerpoint/2010/main" val="1459680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occurs when adding whenever:</a:t>
            </a:r>
          </a:p>
          <a:p>
            <a:pPr lvl="1"/>
            <a:r>
              <a:rPr lang="en-US" dirty="0"/>
              <a:t>2 positive numbers are added and the result is negative</a:t>
            </a:r>
          </a:p>
          <a:p>
            <a:pPr lvl="1"/>
            <a:r>
              <a:rPr lang="en-US" dirty="0"/>
              <a:t>2 negative numbers are added and the result is positive</a:t>
            </a:r>
          </a:p>
        </p:txBody>
      </p:sp>
    </p:spTree>
    <p:extLst>
      <p:ext uri="{BB962C8B-B14F-4D97-AF65-F5344CB8AC3E}">
        <p14:creationId xmlns:p14="http://schemas.microsoft.com/office/powerpoint/2010/main" val="2029455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</p:txBody>
      </p:sp>
    </p:spTree>
    <p:extLst>
      <p:ext uri="{BB962C8B-B14F-4D97-AF65-F5344CB8AC3E}">
        <p14:creationId xmlns:p14="http://schemas.microsoft.com/office/powerpoint/2010/main" val="1315396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– 6 = 7 + (-6)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1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1 	0	1	0</a:t>
            </a:r>
          </a:p>
          <a:p>
            <a:pPr marL="0" indent="0">
              <a:buNone/>
            </a:pPr>
            <a:r>
              <a:rPr lang="en-US" dirty="0"/>
              <a:t>	0	0	0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1219200" y="4495800"/>
            <a:ext cx="685800" cy="1447800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9875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Significant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6400" y="4103132"/>
            <a:ext cx="228600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" y="438013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4185166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Carry in of the MSB is equal to the carry out, no overflow has occurred.  The carry out is discarded and “0001” is the correct result.</a:t>
            </a:r>
          </a:p>
        </p:txBody>
      </p:sp>
    </p:spTree>
    <p:extLst>
      <p:ext uri="{BB962C8B-B14F-4D97-AF65-F5344CB8AC3E}">
        <p14:creationId xmlns:p14="http://schemas.microsoft.com/office/powerpoint/2010/main" val="42173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+ 3 = 10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0	0	1	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7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+ 3 = 10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0	0	1	1</a:t>
            </a:r>
          </a:p>
          <a:p>
            <a:pPr marL="0" indent="0">
              <a:buNone/>
            </a:pPr>
            <a:r>
              <a:rPr lang="en-US" dirty="0"/>
              <a:t>			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81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+ 3 = 10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0	0	1	1</a:t>
            </a:r>
          </a:p>
          <a:p>
            <a:pPr marL="0" indent="0">
              <a:buNone/>
            </a:pPr>
            <a:r>
              <a:rPr lang="en-US" dirty="0"/>
              <a:t>		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70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+ 3 = 10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1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0	0	1	1</a:t>
            </a:r>
          </a:p>
          <a:p>
            <a:pPr marL="0" indent="0">
              <a:buNone/>
            </a:pPr>
            <a:r>
              <a:rPr lang="en-US" dirty="0"/>
              <a:t>		0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56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+ 3 = 10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0	1	1	1   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0	0	1	1</a:t>
            </a:r>
          </a:p>
          <a:p>
            <a:pPr marL="0" indent="0">
              <a:buNone/>
            </a:pPr>
            <a:r>
              <a:rPr lang="en-US" dirty="0"/>
              <a:t>	1	0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18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7 + 3 = 10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0	1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pPr marL="0" indent="0">
              <a:buNone/>
            </a:pPr>
            <a:r>
              <a:rPr lang="en-US" dirty="0"/>
              <a:t>   +	0	0	1	1</a:t>
            </a:r>
          </a:p>
          <a:p>
            <a:pPr marL="0" indent="0">
              <a:buNone/>
            </a:pPr>
            <a:r>
              <a:rPr lang="en-US" dirty="0"/>
              <a:t>	1	0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1219200" y="4495800"/>
            <a:ext cx="685800" cy="1447800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9875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Significant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6400" y="4103132"/>
            <a:ext cx="228600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" y="438013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4185166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Carry in of the MSB is not equal to the carry out, an overflow has occurred.  </a:t>
            </a:r>
          </a:p>
          <a:p>
            <a:endParaRPr lang="en-US" dirty="0"/>
          </a:p>
          <a:p>
            <a:r>
              <a:rPr lang="en-US" dirty="0"/>
              <a:t>The result calculated (-6) is clearly incorrect.</a:t>
            </a:r>
          </a:p>
        </p:txBody>
      </p:sp>
    </p:spTree>
    <p:extLst>
      <p:ext uri="{BB962C8B-B14F-4D97-AF65-F5344CB8AC3E}">
        <p14:creationId xmlns:p14="http://schemas.microsoft.com/office/powerpoint/2010/main" val="17944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b be a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Then if n is a positive integer, it can be expressed uniquely in the form: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err="1"/>
              <a:t>b</a:t>
            </a:r>
            <a:r>
              <a:rPr lang="en-US" i="1" baseline="30000" dirty="0" err="1"/>
              <a:t>k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i="1" baseline="30000" dirty="0"/>
              <a:t>k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/>
              <a:t> </a:t>
            </a:r>
            <a:r>
              <a:rPr lang="en-US" dirty="0"/>
              <a:t>+ ….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/>
              <a:t>  where </a:t>
            </a:r>
            <a:r>
              <a:rPr lang="en-US" i="1" dirty="0"/>
              <a:t>k</a:t>
            </a:r>
            <a:r>
              <a:rPr lang="en-US" dirty="0"/>
              <a:t> is a nonnegative integer and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,….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are   nonnegative integers less than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representation of n is called the base b expansion of n and can be denoted by (a</a:t>
            </a:r>
            <a:r>
              <a:rPr lang="en-US" baseline="-25000" dirty="0"/>
              <a:t>k</a:t>
            </a:r>
            <a:r>
              <a:rPr lang="en-US" dirty="0"/>
              <a:t>a</a:t>
            </a:r>
            <a:r>
              <a:rPr lang="en-US" baseline="-25000" dirty="0"/>
              <a:t>k-1</a:t>
            </a:r>
            <a:r>
              <a:rPr lang="en-US" dirty="0"/>
              <a:t>….a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/>
              <a:t>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We usually omit the subscript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for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expansions.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6810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-4 - 5 = -9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1	1	0	0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89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-4 - 5 = -9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	</a:t>
            </a:r>
          </a:p>
          <a:p>
            <a:pPr marL="0" indent="0">
              <a:buNone/>
            </a:pPr>
            <a:r>
              <a:rPr lang="en-US" dirty="0"/>
              <a:t>	1	1	0	0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		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7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-4 - 5 = -9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</a:t>
            </a:r>
          </a:p>
          <a:p>
            <a:pPr marL="0" indent="0">
              <a:buNone/>
            </a:pPr>
            <a:r>
              <a:rPr lang="en-US" dirty="0"/>
              <a:t>	1	1	0	0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		1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39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-4 - 5 = -9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</a:t>
            </a:r>
          </a:p>
          <a:p>
            <a:pPr marL="0" indent="0">
              <a:buNone/>
            </a:pPr>
            <a:r>
              <a:rPr lang="en-US" dirty="0"/>
              <a:t>	1	1	0	0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	1	1	1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12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-4 - 5 = -9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1		</a:t>
            </a:r>
          </a:p>
          <a:p>
            <a:pPr marL="0" indent="0">
              <a:buNone/>
            </a:pPr>
            <a:r>
              <a:rPr lang="en-US" dirty="0"/>
              <a:t>	1	1	0	0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26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-4 - 5 = -9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1	0		</a:t>
            </a:r>
          </a:p>
          <a:p>
            <a:pPr marL="0" indent="0">
              <a:buNone/>
            </a:pPr>
            <a:r>
              <a:rPr lang="en-US" dirty="0"/>
              <a:t>	1	1	0	0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0	1	1	1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1219200" y="4495800"/>
            <a:ext cx="685800" cy="1447800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9875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Significant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6400" y="4103132"/>
            <a:ext cx="228600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" y="4343400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4185166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Carry in of the MSB is not equal to the carry out, an overflow has occurred.  </a:t>
            </a:r>
          </a:p>
          <a:p>
            <a:endParaRPr lang="en-US" dirty="0"/>
          </a:p>
          <a:p>
            <a:r>
              <a:rPr lang="en-US" dirty="0"/>
              <a:t>The result calculated (7) is clearly incorrect.</a:t>
            </a:r>
          </a:p>
        </p:txBody>
      </p:sp>
    </p:spTree>
    <p:extLst>
      <p:ext uri="{BB962C8B-B14F-4D97-AF65-F5344CB8AC3E}">
        <p14:creationId xmlns:p14="http://schemas.microsoft.com/office/powerpoint/2010/main" val="9638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3 + (-5) = -2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5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3 + (-5) = -2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		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60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3 + (-5) = -2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	1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	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74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3 + (-5) = -2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	0	1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	1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represent integers and do arithmetic with binary  (base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expansions of integers. In these expansions, the only digits used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and 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8054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3 + (-5) = -2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0	0	1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1	1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25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spot overflow is to compare the “Carry in” of the MSB to the “Carry out”.  If they are different, then overflow has occurred.</a:t>
            </a:r>
          </a:p>
          <a:p>
            <a:endParaRPr lang="en-US" dirty="0"/>
          </a:p>
          <a:p>
            <a:r>
              <a:rPr lang="en-US" dirty="0"/>
              <a:t>3 + (-5) = -2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0	0	1	1</a:t>
            </a:r>
          </a:p>
          <a:p>
            <a:pPr marL="0" indent="0">
              <a:buNone/>
            </a:pPr>
            <a:r>
              <a:rPr lang="en-US" dirty="0"/>
              <a:t>	0	0	1	1</a:t>
            </a:r>
          </a:p>
          <a:p>
            <a:pPr marL="0" indent="0">
              <a:buNone/>
            </a:pPr>
            <a:r>
              <a:rPr lang="en-US" dirty="0"/>
              <a:t>   +	1	0	1	1</a:t>
            </a:r>
          </a:p>
          <a:p>
            <a:pPr marL="0" indent="0">
              <a:buNone/>
            </a:pPr>
            <a:r>
              <a:rPr lang="en-US" dirty="0"/>
              <a:t>	1	1	1	0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1219200" y="4495800"/>
            <a:ext cx="685800" cy="1447800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9875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Significant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6400" y="4103132"/>
            <a:ext cx="228600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" y="4343400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4185166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Carry into of the MSB is equal to the carry out, no overflow has occurred.  The extra zero is discarded and “1110” is the correct result.</a:t>
            </a:r>
          </a:p>
        </p:txBody>
      </p:sp>
    </p:spTree>
    <p:extLst>
      <p:ext uri="{BB962C8B-B14F-4D97-AF65-F5344CB8AC3E}">
        <p14:creationId xmlns:p14="http://schemas.microsoft.com/office/powerpoint/2010/main" val="40207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What is the decimal expansion of  the integer that has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as its binary expansion?</a:t>
            </a:r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</a:p>
          <a:p>
            <a:pPr marL="0" indent="0">
              <a:buNone/>
            </a:pP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= 1 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   = 16 + 8 + 0 + 2 + 1</a:t>
            </a:r>
          </a:p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   = 27.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What is the decimal expansion of  the integer that has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as its binary expansion?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= 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8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7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6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5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	= 256 + 0 + 64 + 0 + 16 + 8 + 4 + 2 + 1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	= 351.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construct the base b expansion of an integer n:</a:t>
            </a:r>
          </a:p>
          <a:p>
            <a:pPr lvl="1"/>
            <a:r>
              <a:rPr lang="en-US" dirty="0"/>
              <a:t>Divide n by b to obtain a quotient and remainder.</a:t>
            </a:r>
          </a:p>
          <a:p>
            <a:pPr lvl="2">
              <a:buNone/>
            </a:pPr>
            <a:r>
              <a:rPr lang="en-US" dirty="0"/>
              <a:t>n = 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49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163</TotalTime>
  <Words>2350</Words>
  <Application>Microsoft Office PowerPoint</Application>
  <PresentationFormat>On-screen Show (4:3)</PresentationFormat>
  <Paragraphs>529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Cambria Math</vt:lpstr>
      <vt:lpstr>Clarity</vt:lpstr>
      <vt:lpstr>Binary Representation</vt:lpstr>
      <vt:lpstr>Representations of Integers</vt:lpstr>
      <vt:lpstr>Base 10</vt:lpstr>
      <vt:lpstr>Base 10</vt:lpstr>
      <vt:lpstr>Base b</vt:lpstr>
      <vt:lpstr>Binary Expansions</vt:lpstr>
      <vt:lpstr>Binary Expansions</vt:lpstr>
      <vt:lpstr>Binary Expansions</vt:lpstr>
      <vt:lpstr>Base Conversion</vt:lpstr>
      <vt:lpstr>Base Conversion</vt:lpstr>
      <vt:lpstr>Base Conversion</vt:lpstr>
      <vt:lpstr>Base Conversion</vt:lpstr>
      <vt:lpstr>Base Conversion</vt:lpstr>
      <vt:lpstr>Base Conversion</vt:lpstr>
      <vt:lpstr>Base Conversion</vt:lpstr>
      <vt:lpstr>Base Conversion</vt:lpstr>
      <vt:lpstr>List of Binary Numbers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Subtraction</vt:lpstr>
      <vt:lpstr>Signed Binary Numbers</vt:lpstr>
      <vt:lpstr>Signed Representations</vt:lpstr>
      <vt:lpstr>2’s Complement Representation</vt:lpstr>
      <vt:lpstr>Binary Numbers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  <vt:lpstr>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Representation</dc:title>
  <dc:creator>Sarah</dc:creator>
  <cp:lastModifiedBy>Sarah</cp:lastModifiedBy>
  <cp:revision>20</cp:revision>
  <dcterms:created xsi:type="dcterms:W3CDTF">2013-08-21T13:33:56Z</dcterms:created>
  <dcterms:modified xsi:type="dcterms:W3CDTF">2017-01-05T20:26:55Z</dcterms:modified>
</cp:coreProperties>
</file>