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62" r:id="rId3"/>
    <p:sldId id="263" r:id="rId4"/>
    <p:sldId id="257" r:id="rId5"/>
    <p:sldId id="264" r:id="rId6"/>
    <p:sldId id="266" r:id="rId7"/>
    <p:sldId id="258" r:id="rId8"/>
    <p:sldId id="259" r:id="rId9"/>
    <p:sldId id="269" r:id="rId10"/>
    <p:sldId id="267" r:id="rId11"/>
    <p:sldId id="274" r:id="rId12"/>
    <p:sldId id="275" r:id="rId13"/>
    <p:sldId id="260" r:id="rId14"/>
    <p:sldId id="261" r:id="rId15"/>
    <p:sldId id="268" r:id="rId16"/>
    <p:sldId id="270" r:id="rId17"/>
    <p:sldId id="271" r:id="rId18"/>
    <p:sldId id="276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Traffic Stop Outcomes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384544" cy="1752600"/>
          </a:xfrm>
        </p:spPr>
        <p:txBody>
          <a:bodyPr/>
          <a:lstStyle/>
          <a:p>
            <a:r>
              <a:rPr lang="en-US" dirty="0" smtClean="0"/>
              <a:t>General Assembly Data Science </a:t>
            </a:r>
          </a:p>
          <a:p>
            <a:r>
              <a:rPr lang="en-US" dirty="0" smtClean="0"/>
              <a:t>Capstone Project</a:t>
            </a:r>
          </a:p>
          <a:p>
            <a:r>
              <a:rPr lang="en-US" dirty="0" smtClean="0"/>
              <a:t>Adeniyi Harrison</a:t>
            </a:r>
            <a:endParaRPr lang="en-US" dirty="0"/>
          </a:p>
        </p:txBody>
      </p:sp>
      <p:pic>
        <p:nvPicPr>
          <p:cNvPr id="4" name="Picture 3" descr="GA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314" y="5654582"/>
            <a:ext cx="859086" cy="8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9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6706"/>
            <a:ext cx="8229600" cy="3500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Kmeans</a:t>
            </a:r>
            <a:r>
              <a:rPr lang="en-US" dirty="0" smtClean="0"/>
              <a:t> Clustering</a:t>
            </a:r>
          </a:p>
          <a:p>
            <a:r>
              <a:rPr lang="en-US" dirty="0" smtClean="0"/>
              <a:t>4 Different types of Connecticut Cities</a:t>
            </a:r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Group 0: </a:t>
            </a:r>
            <a:r>
              <a:rPr lang="en-US" dirty="0" smtClean="0"/>
              <a:t>Large Population, Low Income City with Large Black and Hispanic Populations (9 Cities)</a:t>
            </a:r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Group 1: </a:t>
            </a:r>
            <a:r>
              <a:rPr lang="en-US" dirty="0" smtClean="0"/>
              <a:t>Medium Population, Medium Income City with Large White Population (12 Cities)</a:t>
            </a:r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Group 2: </a:t>
            </a:r>
            <a:r>
              <a:rPr lang="en-US" dirty="0" smtClean="0"/>
              <a:t>Small Population, Low Income City with Small Sized Black, Hispanic and Asian Population (41 Towns)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Group 3</a:t>
            </a:r>
            <a:r>
              <a:rPr lang="en-US" dirty="0" smtClean="0"/>
              <a:t>: Small, Majority White and Wealthy Cities (5 Towns)</a:t>
            </a:r>
            <a:endParaRPr lang="en-US" dirty="0"/>
          </a:p>
        </p:txBody>
      </p:sp>
      <p:pic>
        <p:nvPicPr>
          <p:cNvPr id="6" name="Picture 5" descr="Screen Shot 2017-04-17 at 10.0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93" y="1524000"/>
            <a:ext cx="5562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4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4-18 at 9.26.05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" r="787"/>
          <a:stretch/>
        </p:blipFill>
        <p:spPr>
          <a:xfrm>
            <a:off x="293335" y="1559236"/>
            <a:ext cx="4219519" cy="3911200"/>
          </a:xfrm>
        </p:spPr>
      </p:pic>
      <p:pic>
        <p:nvPicPr>
          <p:cNvPr id="5" name="Picture 4" descr="Screen Shot 2017-04-18 at 9.28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37" y="1559236"/>
            <a:ext cx="4250561" cy="401714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75302" y="743677"/>
            <a:ext cx="1019128" cy="66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Group 0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2053" y="896077"/>
            <a:ext cx="1019128" cy="66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Group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078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4-18 at 9.29.57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" r="836"/>
          <a:stretch/>
        </p:blipFill>
        <p:spPr>
          <a:xfrm>
            <a:off x="457200" y="1490964"/>
            <a:ext cx="3989934" cy="3861622"/>
          </a:xfrm>
        </p:spPr>
      </p:pic>
      <p:pic>
        <p:nvPicPr>
          <p:cNvPr id="5" name="Picture 4" descr="Screen Shot 2017-04-18 at 9.30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006" y="1217873"/>
            <a:ext cx="3172158" cy="2987730"/>
          </a:xfrm>
          <a:prstGeom prst="rect">
            <a:avLst/>
          </a:prstGeom>
        </p:spPr>
      </p:pic>
      <p:pic>
        <p:nvPicPr>
          <p:cNvPr id="6" name="Picture 5" descr="Screen Shot 2017-04-18 at 9.30.3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22" y="3970052"/>
            <a:ext cx="3486677" cy="257390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75302" y="743677"/>
            <a:ext cx="1019128" cy="66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Group 2</a:t>
            </a:r>
            <a:endParaRPr lang="en-US" sz="1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97432" y="412306"/>
            <a:ext cx="1019128" cy="66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Group 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849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4-17 at 9.49.3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" r="2671"/>
          <a:stretch/>
        </p:blipFill>
        <p:spPr>
          <a:xfrm>
            <a:off x="291020" y="1638750"/>
            <a:ext cx="4236188" cy="4307312"/>
          </a:xfrm>
        </p:spPr>
      </p:pic>
      <p:pic>
        <p:nvPicPr>
          <p:cNvPr id="6" name="Picture 5" descr="Screen Shot 2017-04-17 at 9.51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73" y="1706645"/>
            <a:ext cx="4271173" cy="423941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457463" y="863502"/>
            <a:ext cx="2770483" cy="775248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Number of Stops vs. Percentage of Hispanic Population</a:t>
            </a: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66762" y="863502"/>
            <a:ext cx="2770483" cy="775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Number of Stops vs. Percentage of Black Population</a:t>
            </a:r>
            <a:endParaRPr lang="en-US" sz="1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15177" y="5946062"/>
            <a:ext cx="1936554" cy="775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R Squared: .34</a:t>
            </a:r>
            <a:endParaRPr lang="en-US" sz="1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65737" y="5946062"/>
            <a:ext cx="1936554" cy="775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R Squared: .26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354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4-17 at 9.57.3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" r="637"/>
          <a:stretch/>
        </p:blipFill>
        <p:spPr>
          <a:xfrm>
            <a:off x="457200" y="1203306"/>
            <a:ext cx="4854753" cy="48768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821515" y="1638750"/>
            <a:ext cx="2770483" cy="775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Number of Stops vs. Percentage of White Population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41633" y="2863517"/>
            <a:ext cx="1936554" cy="775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R Squared: -.03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379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Feature Variables: Race Group, Sex, Age, Population, Per Capita Income, Racial Population Percentages</a:t>
            </a:r>
          </a:p>
          <a:p>
            <a:r>
              <a:rPr lang="en-US" dirty="0" smtClean="0"/>
              <a:t>Predicting whether a driver will get a ticket or arrested</a:t>
            </a:r>
          </a:p>
          <a:p>
            <a:r>
              <a:rPr lang="en-US" dirty="0" smtClean="0"/>
              <a:t>Accuracy: </a:t>
            </a:r>
            <a:r>
              <a:rPr lang="en-US" sz="3200" dirty="0" smtClean="0"/>
              <a:t>63%</a:t>
            </a:r>
            <a:endParaRPr lang="en-US" dirty="0" smtClean="0"/>
          </a:p>
          <a:p>
            <a:r>
              <a:rPr lang="en-US" dirty="0" smtClean="0"/>
              <a:t>Coefficient Interpretation</a:t>
            </a:r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Black Drivers are 2% less likely to get a ticket compared to White Drivers</a:t>
            </a:r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Hispanic Drivers have 12% increased chance of getting a ticket over a White Driver</a:t>
            </a:r>
          </a:p>
          <a:p>
            <a:pPr lvl="1"/>
            <a:r>
              <a:rPr lang="en-US" dirty="0" smtClean="0"/>
              <a:t>As a city’s total black percentage population increases by 1 percentage point the chances of any driver getting a ticket increases by 1.17x</a:t>
            </a:r>
          </a:p>
          <a:p>
            <a:pPr lvl="1"/>
            <a:r>
              <a:rPr lang="en-US" dirty="0" smtClean="0"/>
              <a:t>Each 1 point increase in </a:t>
            </a:r>
            <a:r>
              <a:rPr lang="en-US" dirty="0"/>
              <a:t>H</a:t>
            </a:r>
            <a:r>
              <a:rPr lang="en-US" dirty="0" smtClean="0"/>
              <a:t>ispanic population the probability is 1.09x</a:t>
            </a:r>
          </a:p>
        </p:txBody>
      </p:sp>
    </p:spTree>
    <p:extLst>
      <p:ext uri="{BB962C8B-B14F-4D97-AF65-F5344CB8AC3E}">
        <p14:creationId xmlns:p14="http://schemas.microsoft.com/office/powerpoint/2010/main" val="245777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14680" cy="1111910"/>
          </a:xfrm>
        </p:spPr>
        <p:txBody>
          <a:bodyPr/>
          <a:lstStyle/>
          <a:p>
            <a:r>
              <a:rPr lang="en-US" sz="2000" dirty="0" smtClean="0"/>
              <a:t>Feature Variables: Race, Age, Sex, Day of Week, Month ,Resident Indicator, Stop Reasoning, Stop Duration, Vehicle Searched, Vehicle Towed, Demographic data (50 Variables total)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7-04-17 at 10.34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38" y="2832311"/>
            <a:ext cx="5219792" cy="33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1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with </a:t>
            </a:r>
            <a:r>
              <a:rPr lang="en-US" dirty="0"/>
              <a:t>2 </a:t>
            </a:r>
            <a:r>
              <a:rPr lang="en-US" dirty="0" smtClean="0"/>
              <a:t>Eigenvalues</a:t>
            </a:r>
          </a:p>
          <a:p>
            <a:r>
              <a:rPr lang="en-US" dirty="0" smtClean="0"/>
              <a:t>No Improvement from original Logistic Regression</a:t>
            </a:r>
          </a:p>
          <a:p>
            <a:r>
              <a:rPr lang="en-US" dirty="0" smtClean="0"/>
              <a:t>Accuracy: </a:t>
            </a:r>
            <a:r>
              <a:rPr lang="en-US" sz="3200" dirty="0" smtClean="0"/>
              <a:t>63%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reen Shot 2017-04-18 at 10.31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45" y="4139492"/>
            <a:ext cx="4254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1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Classifier with 3 Eigenvalues</a:t>
            </a:r>
          </a:p>
          <a:p>
            <a:r>
              <a:rPr lang="en-US" dirty="0"/>
              <a:t>Accuracy: </a:t>
            </a:r>
            <a:r>
              <a:rPr lang="en-US" sz="3200" dirty="0" smtClean="0"/>
              <a:t>68%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7-04-18 at 10.46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59" y="3633319"/>
            <a:ext cx="3898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67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Feature Variables: Race, Age, Sex, Day of Week, Month ,Resident Indicator, Stop Reasoning, Stop Duration, Vehicle Searched, Vehicle Towed, Demographic data </a:t>
            </a:r>
            <a:r>
              <a:rPr lang="en-US" sz="2000" dirty="0" smtClean="0"/>
              <a:t>(31 </a:t>
            </a:r>
            <a:r>
              <a:rPr lang="en-US" sz="2000" dirty="0"/>
              <a:t>Variables total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rgbClr val="D2533C"/>
                </a:solidFill>
              </a:rPr>
              <a:t>The model is </a:t>
            </a:r>
            <a:r>
              <a:rPr lang="en-US" sz="2800" dirty="0" smtClean="0">
                <a:solidFill>
                  <a:srgbClr val="D2533C"/>
                </a:solidFill>
              </a:rPr>
              <a:t>78%</a:t>
            </a:r>
            <a:r>
              <a:rPr lang="en-US" sz="1800" dirty="0" smtClean="0">
                <a:solidFill>
                  <a:srgbClr val="D2533C"/>
                </a:solidFill>
              </a:rPr>
              <a:t> </a:t>
            </a:r>
            <a:r>
              <a:rPr lang="en-US" sz="2000" dirty="0" smtClean="0">
                <a:solidFill>
                  <a:srgbClr val="D2533C"/>
                </a:solidFill>
              </a:rPr>
              <a:t>accurate at predicting whether a driver will be ticketed or arrested once pulled over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4" name="Picture 3" descr="Screen Shot 2017-04-17 at 10.3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308" y="3389762"/>
            <a:ext cx="4630492" cy="3074764"/>
          </a:xfrm>
          <a:prstGeom prst="rect">
            <a:avLst/>
          </a:prstGeom>
        </p:spPr>
      </p:pic>
      <p:pic>
        <p:nvPicPr>
          <p:cNvPr id="5" name="Picture 4" descr="Screen Shot 2017-04-17 at 10.39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2" y="4438422"/>
            <a:ext cx="3719056" cy="97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incident outcomes of traffic stops based on driver attributes, location information and other incident meta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DWB (Driving While </a:t>
            </a:r>
            <a:r>
              <a:rPr lang="en-US" dirty="0" smtClean="0"/>
              <a:t>Black/Brown) </a:t>
            </a:r>
            <a:r>
              <a:rPr lang="en-US" dirty="0"/>
              <a:t>a real thing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Outcome Variable: Police Intervention Disposition (Warning, Ticket or Arrested)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8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1061" y="3492668"/>
            <a:ext cx="103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+mj-lt"/>
              </a:rPr>
              <a:t>End.</a:t>
            </a:r>
            <a:endParaRPr lang="en-US" sz="2800" dirty="0">
              <a:solidFill>
                <a:srgbClr val="D2533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108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data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Subscribed to “Data is Plural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Connecticut Data </a:t>
            </a:r>
            <a:r>
              <a:rPr lang="en-US" dirty="0" smtClean="0"/>
              <a:t>Collaborative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://ctrp3.ctdata.org/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Traffic Stop Data by each police department in Connecticut from Oct 1, 2013 to Sep 30, 2015</a:t>
            </a:r>
          </a:p>
          <a:p>
            <a:pPr lvl="1"/>
            <a:r>
              <a:rPr lang="en-US" dirty="0"/>
              <a:t>Mostly Categorical</a:t>
            </a:r>
          </a:p>
          <a:p>
            <a:pPr lvl="1"/>
            <a:r>
              <a:rPr lang="en-US" dirty="0"/>
              <a:t>Driver Information</a:t>
            </a:r>
          </a:p>
          <a:p>
            <a:pPr lvl="1"/>
            <a:r>
              <a:rPr lang="en-US" dirty="0"/>
              <a:t>Reason for Stop</a:t>
            </a:r>
          </a:p>
          <a:p>
            <a:pPr lvl="1"/>
            <a:r>
              <a:rPr lang="en-US" dirty="0"/>
              <a:t>Result of Stop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9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raffic Stop Tableau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" t="4208" r="5254" b="57898"/>
          <a:stretch/>
        </p:blipFill>
        <p:spPr>
          <a:xfrm>
            <a:off x="0" y="938709"/>
            <a:ext cx="9144000" cy="4990475"/>
          </a:xfrm>
        </p:spPr>
      </p:pic>
    </p:spTree>
    <p:extLst>
      <p:ext uri="{BB962C8B-B14F-4D97-AF65-F5344CB8AC3E}">
        <p14:creationId xmlns:p14="http://schemas.microsoft.com/office/powerpoint/2010/main" val="192833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17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Count of Stops by Racial Groups</a:t>
            </a:r>
            <a:endParaRPr lang="en-US" sz="2000" dirty="0"/>
          </a:p>
        </p:txBody>
      </p:sp>
      <p:pic>
        <p:nvPicPr>
          <p:cNvPr id="4" name="Content Placeholder 3" descr="Screen Shot 2017-04-17 at 9.35.0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" b="19"/>
          <a:stretch/>
        </p:blipFill>
        <p:spPr>
          <a:xfrm>
            <a:off x="457200" y="1239770"/>
            <a:ext cx="8229600" cy="4727441"/>
          </a:xfrm>
        </p:spPr>
      </p:pic>
    </p:spTree>
    <p:extLst>
      <p:ext uri="{BB962C8B-B14F-4D97-AF65-F5344CB8AC3E}">
        <p14:creationId xmlns:p14="http://schemas.microsoft.com/office/powerpoint/2010/main" val="153840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723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Racial Group and Intervention Result Matrix</a:t>
            </a:r>
            <a:endParaRPr lang="en-US" sz="2000" dirty="0"/>
          </a:p>
        </p:txBody>
      </p:sp>
      <p:pic>
        <p:nvPicPr>
          <p:cNvPr id="5" name="Content Placeholder 4" descr="Screen Shot 2017-04-17 at 9.37.2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"/>
          <a:stretch/>
        </p:blipFill>
        <p:spPr>
          <a:xfrm>
            <a:off x="563026" y="785153"/>
            <a:ext cx="7969170" cy="5710681"/>
          </a:xfrm>
        </p:spPr>
      </p:pic>
    </p:spTree>
    <p:extLst>
      <p:ext uri="{BB962C8B-B14F-4D97-AF65-F5344CB8AC3E}">
        <p14:creationId xmlns:p14="http://schemas.microsoft.com/office/powerpoint/2010/main" val="357778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we leave off?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dirty="0" smtClean="0"/>
              <a:t>Regression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Outcome Variable: Whether a stop will </a:t>
            </a:r>
            <a:r>
              <a:rPr lang="en-US" dirty="0" smtClean="0"/>
              <a:t>result </a:t>
            </a:r>
            <a:r>
              <a:rPr lang="en-US" dirty="0"/>
              <a:t>in a ticket/arrest or </a:t>
            </a:r>
            <a:r>
              <a:rPr lang="en-US" dirty="0" smtClean="0"/>
              <a:t>warning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Feature Variables: </a:t>
            </a:r>
            <a:r>
              <a:rPr lang="en-US" dirty="0"/>
              <a:t>Race, Sex and </a:t>
            </a:r>
            <a:r>
              <a:rPr lang="en-US" dirty="0" smtClean="0"/>
              <a:t>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Accuracy: 54%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7-04-17 at 9.31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23" y="5369559"/>
            <a:ext cx="17907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5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I done since?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Google API to convert police departments into geo locations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Scraped Wikipedia Pages to get demographic data to merge to the locations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0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Histogram of Per Capita Income of cities in </a:t>
            </a:r>
            <a:r>
              <a:rPr lang="en-US" sz="2000" dirty="0"/>
              <a:t>a</a:t>
            </a:r>
            <a:r>
              <a:rPr lang="en-US" sz="2000" dirty="0" smtClean="0"/>
              <a:t>nalysis</a:t>
            </a:r>
            <a:endParaRPr lang="en-US" sz="2000" dirty="0"/>
          </a:p>
        </p:txBody>
      </p:sp>
      <p:pic>
        <p:nvPicPr>
          <p:cNvPr id="4" name="Content Placeholder 3" descr="Screen Shot 2017-04-17 at 10.01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" b="1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462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1230</TotalTime>
  <Words>563</Words>
  <Application>Microsoft Macintosh PowerPoint</Application>
  <PresentationFormat>On-screen Show (4:3)</PresentationFormat>
  <Paragraphs>77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Predicting Traffic Stop Outcomes</vt:lpstr>
      <vt:lpstr>So what are we doing?</vt:lpstr>
      <vt:lpstr>Where is the data from?</vt:lpstr>
      <vt:lpstr>PowerPoint Presentation</vt:lpstr>
      <vt:lpstr>Count of Stops by Racial Groups</vt:lpstr>
      <vt:lpstr>Racial Group and Intervention Result Matrix</vt:lpstr>
      <vt:lpstr>Where did we leave off?</vt:lpstr>
      <vt:lpstr>What have I done since?</vt:lpstr>
      <vt:lpstr>Histogram of Per Capita Income of cities in analysis</vt:lpstr>
      <vt:lpstr>Clustering</vt:lpstr>
      <vt:lpstr>PowerPoint Presentation</vt:lpstr>
      <vt:lpstr>PowerPoint Presentation</vt:lpstr>
      <vt:lpstr>Number of Stops vs. Percentage of Hispanic Population</vt:lpstr>
      <vt:lpstr>PowerPoint Presentation</vt:lpstr>
      <vt:lpstr>Logistic Regression</vt:lpstr>
      <vt:lpstr>Principal Component Analysis</vt:lpstr>
      <vt:lpstr>Principal Component Analysis</vt:lpstr>
      <vt:lpstr>Principal Component Analysis</vt:lpstr>
      <vt:lpstr>Random Forest Classifier</vt:lpstr>
      <vt:lpstr>PowerPoint Presentation</vt:lpstr>
    </vt:vector>
  </TitlesOfParts>
  <Company>Roundhouse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Connecticut Traffic Stops</dc:title>
  <dc:creator>Adeniyi Harrison</dc:creator>
  <cp:lastModifiedBy>Adeniyi Harrison</cp:lastModifiedBy>
  <cp:revision>20</cp:revision>
  <dcterms:created xsi:type="dcterms:W3CDTF">2017-04-18T04:04:59Z</dcterms:created>
  <dcterms:modified xsi:type="dcterms:W3CDTF">2017-04-19T00:35:28Z</dcterms:modified>
</cp:coreProperties>
</file>