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4"/>
  </p:notesMasterIdLst>
  <p:handoutMasterIdLst>
    <p:handoutMasterId r:id="rId25"/>
  </p:handoutMasterIdLst>
  <p:sldIdLst>
    <p:sldId id="260" r:id="rId10"/>
    <p:sldId id="270" r:id="rId11"/>
    <p:sldId id="257" r:id="rId12"/>
    <p:sldId id="269" r:id="rId13"/>
    <p:sldId id="271" r:id="rId14"/>
    <p:sldId id="261" r:id="rId15"/>
    <p:sldId id="262" r:id="rId16"/>
    <p:sldId id="266" r:id="rId17"/>
    <p:sldId id="268" r:id="rId18"/>
    <p:sldId id="272" r:id="rId19"/>
    <p:sldId id="263" r:id="rId20"/>
    <p:sldId id="264" r:id="rId21"/>
    <p:sldId id="273" r:id="rId22"/>
    <p:sldId id="265" r:id="rId23"/>
  </p:sldIdLst>
  <p:sldSz cx="12190413" cy="6858000"/>
  <p:notesSz cx="6858000" cy="9144000"/>
  <p:custDataLst>
    <p:tags r:id="rId2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6098" autoAdjust="0"/>
  </p:normalViewPr>
  <p:slideViewPr>
    <p:cSldViewPr showGuides="1">
      <p:cViewPr varScale="1">
        <p:scale>
          <a:sx n="114" d="100"/>
          <a:sy n="114" d="100"/>
        </p:scale>
        <p:origin x="88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426127"/>
            <a:ext cx="10513168" cy="410585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491121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0630" y="426127"/>
            <a:ext cx="10176470" cy="4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30" y="1239728"/>
            <a:ext cx="10176470" cy="50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38e85ed-56d9-4209-b9b6-b7c3689037c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Health Tech</a:t>
            </a:r>
          </a:p>
        </p:txBody>
      </p:sp>
      <p:sp>
        <p:nvSpPr>
          <p:cNvPr id="5" name="date" descr="{&quot;templafy&quot;:{&quot;id&quot;:&quot;5b015a88-a4c9-4fa4-8ef1-47ac79f9e425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27 May 2020</a:t>
            </a:r>
          </a:p>
        </p:txBody>
      </p:sp>
      <p:sp>
        <p:nvSpPr>
          <p:cNvPr id="7" name="text" descr="{&quot;templafy&quot;:{&quot;id&quot;:&quot;1ba720e6-1107-4dfa-a983-ea2ed7497a5b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n-lt"/>
              </a:rPr>
              <a:t>Introduction to R for Psychoacoustics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2" Type="http://schemas.openxmlformats.org/officeDocument/2006/relationships/hyperlink" Target="https://www.youtube.com/watch?v=h29g21z0a6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emf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ahr/Intro-R-Psychoacoustic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teach-tidyverse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lmerTest/" TargetMode="External"/><Relationship Id="rId3" Type="http://schemas.openxmlformats.org/officeDocument/2006/relationships/hyperlink" Target="https://readxl.tidyverse.org/" TargetMode="External"/><Relationship Id="rId7" Type="http://schemas.openxmlformats.org/officeDocument/2006/relationships/hyperlink" Target="https://ggplot2.tidyverse.org/" TargetMode="External"/><Relationship Id="rId2" Type="http://schemas.openxmlformats.org/officeDocument/2006/relationships/hyperlink" Target="https://readr.tidyvers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datatable.gitlab.io/data.table/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tidyr.tidyverse.org/" TargetMode="External"/><Relationship Id="rId9" Type="http://schemas.openxmlformats.org/officeDocument/2006/relationships/hyperlink" Target="https://cran.r-project.org/web/packages/emmea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8" y="3545117"/>
            <a:ext cx="11256591" cy="747979"/>
          </a:xfrm>
        </p:spPr>
        <p:txBody>
          <a:bodyPr/>
          <a:lstStyle/>
          <a:p>
            <a:r>
              <a:rPr lang="en-GB" sz="4800" dirty="0"/>
              <a:t>Introduction to R for Psychoacoustics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38" y="1704975"/>
            <a:ext cx="10840028" cy="1660654"/>
          </a:xfrm>
        </p:spPr>
        <p:txBody>
          <a:bodyPr/>
          <a:lstStyle/>
          <a:p>
            <a:r>
              <a:rPr lang="en-GB" sz="2600" dirty="0"/>
              <a:t>Axel Ahrens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3089CB8-C4F6-4206-BF1E-3557FA97CA20}"/>
              </a:ext>
            </a:extLst>
          </p:cNvPr>
          <p:cNvSpPr txBox="1">
            <a:spLocks/>
          </p:cNvSpPr>
          <p:nvPr/>
        </p:nvSpPr>
        <p:spPr bwMode="auto">
          <a:xfrm>
            <a:off x="297903" y="4293096"/>
            <a:ext cx="10840028" cy="5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200" kern="0" dirty="0"/>
              <a:t>My procedure to analyse perceptual data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load packages in 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222C2-2348-4660-8A6D-A594E7A3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4" y="1776090"/>
            <a:ext cx="4032448" cy="11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82FA-0217-4E4D-BCF9-1BE01EEE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550"/>
          <a:stretch/>
        </p:blipFill>
        <p:spPr>
          <a:xfrm>
            <a:off x="760212" y="1916832"/>
            <a:ext cx="9926792" cy="2636912"/>
          </a:xfrm>
          <a:prstGeom prst="rect">
            <a:avLst/>
          </a:prstGeom>
        </p:spPr>
      </p:pic>
      <p:pic>
        <p:nvPicPr>
          <p:cNvPr id="6" name="Picture 2" descr="Tidy Messy Data • tidyr">
            <a:extLst>
              <a:ext uri="{FF2B5EF4-FFF2-40B4-BE49-F238E27FC236}">
                <a16:creationId xmlns:a16="http://schemas.microsoft.com/office/drawing/2014/main" id="{9718E251-4065-40E2-BD7A-7345C977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076" y="44624"/>
            <a:ext cx="167733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8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3CE2-2D59-4759-A72E-2F7E0FD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https://www.youtube.com/watch?v=h29g21z0a68</a:t>
            </a:r>
            <a:r>
              <a:rPr lang="en-US" dirty="0"/>
              <a:t> for a great workshop on ggplot2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https://github.com/rstudio/cheatsheets/blob/master/data-visualization-2.1.pdf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050" name="Picture 2" descr="Image result for ggplot2">
            <a:extLst>
              <a:ext uri="{FF2B5EF4-FFF2-40B4-BE49-F238E27FC236}">
                <a16:creationId xmlns:a16="http://schemas.microsoft.com/office/drawing/2014/main" id="{A31E2A6F-1D97-4591-93B6-F7509F9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98" y="116632"/>
            <a:ext cx="152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8269D-690A-4A61-B499-33987ADBC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662" y="2348880"/>
            <a:ext cx="4714038" cy="39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 descr="Image result for ggplot2">
            <a:extLst>
              <a:ext uri="{FF2B5EF4-FFF2-40B4-BE49-F238E27FC236}">
                <a16:creationId xmlns:a16="http://schemas.microsoft.com/office/drawing/2014/main" id="{A31E2A6F-1D97-4591-93B6-F7509F9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98" y="116632"/>
            <a:ext cx="152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98B7F-F0A0-4C44-9595-7D036AF9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1628800"/>
            <a:ext cx="830695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7264-F326-4898-A458-2F627E7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E770-3063-476D-8CBC-DC0CE1FA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1296144"/>
          </a:xfrm>
        </p:spPr>
        <p:txBody>
          <a:bodyPr/>
          <a:lstStyle/>
          <a:p>
            <a:r>
              <a:rPr lang="en-US" dirty="0"/>
              <a:t>Fitting a linear mixed model to the data</a:t>
            </a:r>
          </a:p>
          <a:p>
            <a:endParaRPr lang="en-US" dirty="0"/>
          </a:p>
          <a:p>
            <a:r>
              <a:rPr lang="en-US" dirty="0"/>
              <a:t>Removing factors/interactions from the model</a:t>
            </a:r>
          </a:p>
          <a:p>
            <a:endParaRPr lang="en-US" dirty="0"/>
          </a:p>
          <a:p>
            <a:r>
              <a:rPr lang="en-US" dirty="0"/>
              <a:t>Post-hoc analysis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E9AF-F5C1-437E-A278-B08769EB4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098" name="Picture 2" descr="DTU Compute">
            <a:extLst>
              <a:ext uri="{FF2B5EF4-FFF2-40B4-BE49-F238E27FC236}">
                <a16:creationId xmlns:a16="http://schemas.microsoft.com/office/drawing/2014/main" id="{8EA3F0B2-8A8D-48DB-90C5-3517B161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88454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976F2-C223-4EAD-BC1C-3C76A5C0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3429000"/>
            <a:ext cx="749743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80B-FEFB-4EA9-B6DD-0DDC8406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587F-1AC8-43FC-A21E-BDFB6CE9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3717032"/>
            <a:ext cx="10513168" cy="1872208"/>
          </a:xfrm>
        </p:spPr>
        <p:txBody>
          <a:bodyPr/>
          <a:lstStyle/>
          <a:p>
            <a:r>
              <a:rPr lang="en-US" dirty="0"/>
              <a:t>MATLAB is great for psychoacoustics research! At least for data collection.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ideal for data visualization</a:t>
            </a:r>
          </a:p>
          <a:p>
            <a:endParaRPr lang="en-US" dirty="0"/>
          </a:p>
          <a:p>
            <a:r>
              <a:rPr lang="en-US" dirty="0"/>
              <a:t>Not ideal for statistical analysis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DB78-0F0E-41DF-BC33-F3A0CF715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33AC28-0340-4602-A19D-D933AE2D5AC6}"/>
              </a:ext>
            </a:extLst>
          </p:cNvPr>
          <p:cNvGrpSpPr/>
          <p:nvPr/>
        </p:nvGrpSpPr>
        <p:grpSpPr>
          <a:xfrm>
            <a:off x="838622" y="1075828"/>
            <a:ext cx="10136125" cy="2209156"/>
            <a:chOff x="838622" y="908720"/>
            <a:chExt cx="10136125" cy="2209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72BFD1-2D14-445E-A483-409F29A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622" y="908720"/>
              <a:ext cx="10136125" cy="22091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A09EC3-3BC6-45B3-87EB-482F49254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622" y="908720"/>
              <a:ext cx="1743318" cy="89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data in MATLAB</a:t>
            </a:r>
          </a:p>
          <a:p>
            <a:endParaRPr lang="en-GB" dirty="0"/>
          </a:p>
          <a:p>
            <a:r>
              <a:rPr lang="en-GB" dirty="0"/>
              <a:t>Export data from MATLAB</a:t>
            </a:r>
          </a:p>
          <a:p>
            <a:endParaRPr lang="en-GB" dirty="0"/>
          </a:p>
          <a:p>
            <a:r>
              <a:rPr lang="en-GB" dirty="0"/>
              <a:t>Import data in R using the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/>
          </a:p>
          <a:p>
            <a:r>
              <a:rPr lang="en-GB" dirty="0"/>
              <a:t>Data visualization using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ggplot2</a:t>
            </a:r>
          </a:p>
          <a:p>
            <a:endParaRPr lang="en-GB" dirty="0"/>
          </a:p>
          <a:p>
            <a:r>
              <a:rPr lang="en-GB" dirty="0"/>
              <a:t>Statistical analysis with mixed linear models using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lmerTest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200" b="1" dirty="0">
                <a:solidFill>
                  <a:schemeClr val="accent3">
                    <a:lumMod val="75000"/>
                  </a:schemeClr>
                </a:solidFill>
              </a:rPr>
              <a:t>Disclaimer: This is only my workflow. There are likely more efficient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47040A-0E9D-42D5-84BB-26A8D55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4" y="1484784"/>
            <a:ext cx="80182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DC459049-9390-4A57-BC74-B27D5A87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2708920"/>
            <a:ext cx="1118501" cy="86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88E-8E0E-406D-9DD3-4F58B172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DE6C-2C9F-403D-8F68-AEC61831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98" y="1340768"/>
            <a:ext cx="3096344" cy="4911210"/>
          </a:xfrm>
        </p:spPr>
        <p:txBody>
          <a:bodyPr/>
          <a:lstStyle/>
          <a:p>
            <a:r>
              <a:rPr lang="en-US" dirty="0"/>
              <a:t>My MATLAB data looks generally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      Subjects, Factor 1, Factor 2, Factor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dimension is a factor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D0AA-96C9-4203-A556-A2A59B9CD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F0F5D8-CD6F-4795-974B-A8903AEBF023}"/>
              </a:ext>
            </a:extLst>
          </p:cNvPr>
          <p:cNvSpPr txBox="1">
            <a:spLocks/>
          </p:cNvSpPr>
          <p:nvPr/>
        </p:nvSpPr>
        <p:spPr bwMode="auto">
          <a:xfrm>
            <a:off x="4583038" y="1340768"/>
            <a:ext cx="428447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For R, the better way is to have it “tidy”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A9F08-25C2-49BA-9359-F235F673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542" y="33171"/>
            <a:ext cx="3024336" cy="335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B1D51-5D78-432C-8346-79EC4905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2" y="2656970"/>
            <a:ext cx="2497237" cy="1224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F55D3-DC70-4E2B-9D50-3A56FA860DB4}"/>
              </a:ext>
            </a:extLst>
          </p:cNvPr>
          <p:cNvSpPr txBox="1"/>
          <p:nvPr/>
        </p:nvSpPr>
        <p:spPr>
          <a:xfrm>
            <a:off x="10058961" y="3356992"/>
            <a:ext cx="16637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www.tidyverse.org</a:t>
            </a:r>
            <a:endParaRPr lang="en-DK" dirty="0" err="1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0E378A-B2F4-4A09-A481-13B729BB7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2" y="2204865"/>
            <a:ext cx="2574653" cy="2676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12364F-AD05-428B-8099-532F7837860B}"/>
              </a:ext>
            </a:extLst>
          </p:cNvPr>
          <p:cNvGrpSpPr/>
          <p:nvPr/>
        </p:nvGrpSpPr>
        <p:grpSpPr>
          <a:xfrm>
            <a:off x="4869338" y="2132856"/>
            <a:ext cx="3711873" cy="2272364"/>
            <a:chOff x="4869338" y="2132856"/>
            <a:chExt cx="3711873" cy="2272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608D61-8385-47BA-8208-9D8AFEF8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9338" y="2132856"/>
              <a:ext cx="3711873" cy="22723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D63E6B-E1AE-499B-8BC1-4C086A84D56D}"/>
                </a:ext>
              </a:extLst>
            </p:cNvPr>
            <p:cNvSpPr/>
            <p:nvPr/>
          </p:nvSpPr>
          <p:spPr bwMode="auto">
            <a:xfrm>
              <a:off x="8069472" y="2482712"/>
              <a:ext cx="511739" cy="308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41F4-A35F-4080-B7AF-149C9EB8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resources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5D17-1A51-4600-B797-B6BE4B97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https://github.com/aahr/Intro-R-Psychoacoustics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B601-73FB-4D58-BF94-70B5B5E73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DABE430A-7A7A-43D3-A7E7-5E7CC02D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2060848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7F6-939A-42CD-B61B-6C72F9B1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0579-EC56-4906-84DF-BCD9614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data from the perceptual experiment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8E6C-6F71-4B6F-AA19-4718FE8A7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456F6-2CFC-4FBE-9056-DC07720E0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06"/>
          <a:stretch/>
        </p:blipFill>
        <p:spPr>
          <a:xfrm>
            <a:off x="1126654" y="1916832"/>
            <a:ext cx="880232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D515-2A5F-4D48-B7DC-9B2C1C1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87A-C7F2-45CD-B86D-0F1D6E05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data to csv or xlsx file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E9A10-45C5-41F9-B7C3-0E09A2612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3A5F6-4C94-4526-B846-2AF40B42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69"/>
          <a:stretch/>
        </p:blipFill>
        <p:spPr>
          <a:xfrm>
            <a:off x="1054646" y="2636912"/>
            <a:ext cx="8802328" cy="13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8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551-A4F5-4C55-B5CC-0CB302CA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Base-R vs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D29-4A90-46B5-9A9E-0B176E5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introduces packages and data handling in a slightly different way</a:t>
            </a:r>
          </a:p>
          <a:p>
            <a:endParaRPr lang="en-US" dirty="0"/>
          </a:p>
          <a:p>
            <a:r>
              <a:rPr lang="pt-BR" dirty="0"/>
              <a:t>Learn more here: </a:t>
            </a:r>
          </a:p>
          <a:p>
            <a:pPr lvl="1"/>
            <a:r>
              <a:rPr lang="pt-BR" dirty="0"/>
              <a:t>R for Data Science (Garrett Grolemund, </a:t>
            </a:r>
            <a:r>
              <a:rPr lang="en-US" dirty="0"/>
              <a:t>Hadley Wickham)</a:t>
            </a:r>
            <a:r>
              <a:rPr lang="pt-BR" dirty="0"/>
              <a:t> -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pPr lvl="1"/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There is a discussion if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Base-R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r>
              <a:rPr lang="en-US" dirty="0"/>
              <a:t> is the way to go in 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http://varianceexplained.org/r/teach-tidyverse/</a:t>
            </a:r>
            <a:endParaRPr lang="en-US" dirty="0"/>
          </a:p>
          <a:p>
            <a:pPr marL="216000" lvl="1" indent="0">
              <a:buNone/>
            </a:pP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549D-0925-41BF-AB45-E908A950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9F1E9-FDA4-4387-A580-BF6708A4C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630" y="1052736"/>
            <a:ext cx="2153308" cy="31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B94F-39A6-476A-9313-1C7AA5A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 /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6236-39FE-42C5-9E4C-EFC73431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1052736"/>
            <a:ext cx="10513168" cy="5199242"/>
          </a:xfrm>
        </p:spPr>
        <p:txBody>
          <a:bodyPr/>
          <a:lstStyle/>
          <a:p>
            <a:r>
              <a:rPr lang="en-US" dirty="0"/>
              <a:t>Data import</a:t>
            </a:r>
          </a:p>
          <a:p>
            <a:pPr lvl="1"/>
            <a:r>
              <a:rPr lang="en-US" dirty="0" err="1"/>
              <a:t>readr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https://readr.tidyverse.org/</a:t>
            </a:r>
            <a:endParaRPr lang="en-US" dirty="0"/>
          </a:p>
          <a:p>
            <a:pPr lvl="1"/>
            <a:r>
              <a:rPr lang="en-US" dirty="0" err="1"/>
              <a:t>readxl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https://readxl.tidyverse.org/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manipulation</a:t>
            </a:r>
          </a:p>
          <a:p>
            <a:pPr lvl="1"/>
            <a:r>
              <a:rPr lang="en-US" dirty="0" err="1"/>
              <a:t>tidyr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https://tidyr.tidyverse.org/ </a:t>
            </a:r>
            <a:endParaRPr lang="en-US" dirty="0"/>
          </a:p>
          <a:p>
            <a:pPr lvl="1"/>
            <a:r>
              <a:rPr lang="en-US" dirty="0" err="1"/>
              <a:t>dplyr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https://dplyr.tidyverse.org/</a:t>
            </a:r>
            <a:endParaRPr lang="en-US" dirty="0"/>
          </a:p>
          <a:p>
            <a:pPr lvl="1"/>
            <a:r>
              <a:rPr lang="en-US" dirty="0" err="1"/>
              <a:t>data.table</a:t>
            </a:r>
            <a:r>
              <a:rPr lang="en-US" dirty="0"/>
              <a:t> – </a:t>
            </a:r>
            <a:r>
              <a:rPr lang="en-US" dirty="0">
                <a:hlinkClick r:id="rId6"/>
              </a:rPr>
              <a:t>https://rdatatable.gitlab.io/data.table/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ggplot2 – </a:t>
            </a:r>
            <a:r>
              <a:rPr lang="en-US" dirty="0">
                <a:hlinkClick r:id="rId7"/>
              </a:rPr>
              <a:t>https://ggplot2.tidyverse.org/</a:t>
            </a: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Data analysis (see Vignettes)</a:t>
            </a:r>
          </a:p>
          <a:p>
            <a:pPr lvl="1"/>
            <a:r>
              <a:rPr lang="en-US" dirty="0" err="1"/>
              <a:t>lmerTest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https://cran.r-project.org/web/packages/lmerTest/</a:t>
            </a:r>
            <a:endParaRPr lang="en-US" dirty="0"/>
          </a:p>
          <a:p>
            <a:pPr lvl="1"/>
            <a:r>
              <a:rPr lang="en-US" dirty="0" err="1"/>
              <a:t>emmeans</a:t>
            </a:r>
            <a:r>
              <a:rPr lang="en-US" dirty="0"/>
              <a:t> – </a:t>
            </a:r>
            <a:r>
              <a:rPr lang="en-US" dirty="0">
                <a:hlinkClick r:id="rId9"/>
              </a:rPr>
              <a:t>https://cran.r-project.org/web/packages/emmeans/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7F67-7586-402C-AB51-A6E2A45F6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705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238e85ed-56d9-4209-b9b6-b7c3689037c5","elementConfiguration":{"binding":"UserProfile.Offices.Workarea_{{DocumentLanguage}}","disableUpdates":false,"type":"text"}},{"type":"shape","id":"5b015a88-a4c9-4fa4-8ef1-47ac79f9e425","elementConfiguration":{"format":"{{DateFormats.GeneralDate}}","binding":"Form.Date","disableUpdates":false,"type":"date"}},{"type":"shape","id":"1ba720e6-1107-4dfa-a983-ea2ed7497a5b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5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VHGb/aKS5bLLeyNSabD1TA=="},{"name":"PresentationTitle","value":"szVm1VP7wCT0Z6/+RlLQ4Q=="}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DEE4BEE-00BA-4E32-BD26-AF535B50AC95}">
  <ds:schemaRefs/>
</ds:datastoreItem>
</file>

<file path=customXml/itemProps2.xml><?xml version="1.0" encoding="utf-8"?>
<ds:datastoreItem xmlns:ds="http://schemas.openxmlformats.org/officeDocument/2006/customXml" ds:itemID="{D27AE696-61B6-4B19-9CED-6F2A3F244FE3}">
  <ds:schemaRefs/>
</ds:datastoreItem>
</file>

<file path=customXml/itemProps3.xml><?xml version="1.0" encoding="utf-8"?>
<ds:datastoreItem xmlns:ds="http://schemas.openxmlformats.org/officeDocument/2006/customXml" ds:itemID="{9587AFF5-BFB0-40A3-85CA-ADEED7540807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6B8AD017-B053-4E30-93B9-B28A44CEC3A4}">
  <ds:schemaRefs/>
</ds:datastoreItem>
</file>

<file path=customXml/itemProps7.xml><?xml version="1.0" encoding="utf-8"?>
<ds:datastoreItem xmlns:ds="http://schemas.openxmlformats.org/officeDocument/2006/customXml" ds:itemID="{CA9FC985-930B-40D4-827F-9FAC5D35EA8C}">
  <ds:schemaRefs/>
</ds:datastoreItem>
</file>

<file path=customXml/itemProps8.xml><?xml version="1.0" encoding="utf-8"?>
<ds:datastoreItem xmlns:ds="http://schemas.openxmlformats.org/officeDocument/2006/customXml" ds:itemID="{1680B9DC-2D51-4402-BB2C-B8DE0C5AC5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1275</TotalTime>
  <Words>422</Words>
  <Application>Microsoft Office PowerPoint</Application>
  <PresentationFormat>Custom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Introduction to R for Psychoacoustics</vt:lpstr>
      <vt:lpstr>Motivation</vt:lpstr>
      <vt:lpstr>Agenda</vt:lpstr>
      <vt:lpstr>Tidy data</vt:lpstr>
      <vt:lpstr>Get the resources</vt:lpstr>
      <vt:lpstr>Data preparation in MATLAB</vt:lpstr>
      <vt:lpstr>Data export in MATLAB</vt:lpstr>
      <vt:lpstr>Base-R vs Tidyverse</vt:lpstr>
      <vt:lpstr>More on R / Tidyverse</vt:lpstr>
      <vt:lpstr>Install and load packages in R</vt:lpstr>
      <vt:lpstr>Data import in R</vt:lpstr>
      <vt:lpstr>Data visualization</vt:lpstr>
      <vt:lpstr>Data visualization</vt:lpstr>
      <vt:lpstr>Statistical Analysis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Axel Ahrens</cp:lastModifiedBy>
  <cp:revision>114</cp:revision>
  <dcterms:created xsi:type="dcterms:W3CDTF">2017-07-31T08:31:56Z</dcterms:created>
  <dcterms:modified xsi:type="dcterms:W3CDTF">2020-06-03T10:50:14Z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636821078422442709</vt:lpwstr>
  </property>
  <property fmtid="{D5CDD505-2E9C-101B-9397-08002B2CF9AE}" pid="6" name="TemplafyLanguageCode">
    <vt:lpwstr>en-GB</vt:lpwstr>
  </property>
</Properties>
</file>