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84" r:id="rId5"/>
    <p:sldId id="285" r:id="rId6"/>
    <p:sldId id="274" r:id="rId7"/>
    <p:sldId id="293" r:id="rId8"/>
    <p:sldId id="291" r:id="rId9"/>
    <p:sldId id="260" r:id="rId10"/>
    <p:sldId id="292" r:id="rId11"/>
    <p:sldId id="294" r:id="rId12"/>
    <p:sldId id="295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56">
          <p15:clr>
            <a:srgbClr val="A4A3A4"/>
          </p15:clr>
        </p15:guide>
        <p15:guide id="2" pos="640">
          <p15:clr>
            <a:srgbClr val="A4A3A4"/>
          </p15:clr>
        </p15:guide>
      </p15:sldGuideLst>
    </p:ex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35" roundtripDataSignature="AMtx7mg21pheX7b66ozkCnuoWWKRsIE9A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C348E58-5387-2888-E351-F65D4B26D7D0}" name="Juliet Lawton" initials="JL" userId="fe2d22c79856cb1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3B70"/>
    <a:srgbClr val="003B70"/>
    <a:srgbClr val="001F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D2F1E2-D909-4C41-A887-DDDA80182FAD}" v="121" dt="2023-08-15T04:04:45.197"/>
    <p1510:client id="{95307690-8885-49AB-B038-3BD8E342FB63}" v="22" dt="2023-08-15T00:38:10.364"/>
    <p1510:client id="{9ABC9412-41B7-41D0-80C1-E6BFBDDFF9D2}" v="1053" dt="2023-08-14T22:48:04.089"/>
    <p1510:client id="{A07445A3-6B9B-AE45-8BA8-D7431872BBD4}" v="2796" dt="2023-08-15T00:55:56.084"/>
    <p1510:client id="{A45BF0A0-0529-4298-BC69-0F3AE19006EE}" v="17" dt="2023-08-14T19:14:42.404"/>
    <p1510:client id="{D519D8B8-7B48-4FE9-97DE-45552BC8487C}" v="1" dt="2023-08-15T01:44:12.770"/>
    <p1510:client id="{F0FA673B-D489-479B-B0B6-B78F300AA597}" v="5" dt="2023-08-14T16:54:42.387"/>
    <p1510:client id="{F84124A8-7007-4E7E-9A2C-D1EF479C58D9}" v="136" dt="2023-08-14T15:59:41.057"/>
    <p1510:client id="{FB1AED13-14F8-4029-ACB3-4B4402C136F4}" v="57" dt="2023-08-15T01:52:51.360"/>
    <p1510:client id="{FCEF296D-BCB1-594A-BCC4-462A7B4F5468}" v="3478" dt="2023-08-15T03:01:49.3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18" y="78"/>
      </p:cViewPr>
      <p:guideLst>
        <p:guide orient="horz" pos="2256"/>
        <p:guide pos="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41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 lang="en-US" dirty="0"/>
          </a:p>
        </p:txBody>
      </p:sp>
      <p:sp>
        <p:nvSpPr>
          <p:cNvPr id="44" name="Google Shape;44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4914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9393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 lang="en-US" dirty="0"/>
          </a:p>
        </p:txBody>
      </p:sp>
      <p:sp>
        <p:nvSpPr>
          <p:cNvPr id="53" name="Google Shape;53;p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defRPr/>
            </a:pPr>
            <a:endParaRPr lang="en-US" dirty="0">
              <a:effectLst/>
              <a:latin typeface=".AppleSystemUIFont"/>
            </a:endParaRPr>
          </a:p>
        </p:txBody>
      </p:sp>
      <p:sp>
        <p:nvSpPr>
          <p:cNvPr id="60" name="Google Shape;60;p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2730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7994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1" name="Google Shape;171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endParaRPr lang="en-US" dirty="0"/>
          </a:p>
        </p:txBody>
      </p:sp>
      <p:sp>
        <p:nvSpPr>
          <p:cNvPr id="172" name="Google Shape;172;p1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3" name="Google Shape;73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 lang="en-US" b="0" i="0" dirty="0">
              <a:solidFill>
                <a:srgbClr val="1C19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9789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3" name="Google Shape;73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 lang="en-US" b="0" i="0" dirty="0">
              <a:solidFill>
                <a:srgbClr val="1C19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3" name="Google Shape;73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 lang="en-US" b="0" i="0" dirty="0">
              <a:solidFill>
                <a:srgbClr val="1C19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- Section Header">
  <p:cSld name="1 - 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title"/>
          </p:nvPr>
        </p:nvSpPr>
        <p:spPr>
          <a:xfrm>
            <a:off x="914400" y="1600200"/>
            <a:ext cx="103632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/>
            </a:lvl1pPr>
            <a:lvl2pPr lvl="1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dt" idx="10"/>
          </p:nvPr>
        </p:nvSpPr>
        <p:spPr>
          <a:xfrm>
            <a:off x="304800" y="6629403"/>
            <a:ext cx="2844800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ftr" idx="11"/>
          </p:nvPr>
        </p:nvSpPr>
        <p:spPr>
          <a:xfrm>
            <a:off x="4165600" y="6629403"/>
            <a:ext cx="3860800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sldNum" idx="12"/>
          </p:nvPr>
        </p:nvSpPr>
        <p:spPr>
          <a:xfrm>
            <a:off x="9144000" y="6629403"/>
            <a:ext cx="2844800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- Title and Content">
  <p:cSld name="2 - 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>
            <a:spLocks noGrp="1"/>
          </p:cNvSpPr>
          <p:nvPr>
            <p:ph type="title"/>
          </p:nvPr>
        </p:nvSpPr>
        <p:spPr>
          <a:xfrm>
            <a:off x="914400" y="6858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body" idx="1"/>
          </p:nvPr>
        </p:nvSpPr>
        <p:spPr>
          <a:xfrm>
            <a:off x="768096" y="1947672"/>
            <a:ext cx="10509504" cy="3776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57175" algn="l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SzPts val="450"/>
              <a:buChar char=" "/>
              <a:defRPr/>
            </a:lvl1pPr>
            <a:lvl2pPr marL="914400" lvl="1" indent="-342900" algn="l">
              <a:lnSpc>
                <a:spcPct val="177777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77777"/>
              </a:lnSpc>
              <a:spcBef>
                <a:spcPts val="600"/>
              </a:spcBef>
              <a:spcAft>
                <a:spcPts val="0"/>
              </a:spcAft>
              <a:buClr>
                <a:srgbClr val="003B70"/>
              </a:buClr>
              <a:buSzPts val="1800"/>
              <a:buChar char="-"/>
              <a:defRPr/>
            </a:lvl3pPr>
            <a:lvl4pPr marL="1828800" lvl="3" indent="-342900" algn="l">
              <a:lnSpc>
                <a:spcPct val="177777"/>
              </a:lnSpc>
              <a:spcBef>
                <a:spcPts val="600"/>
              </a:spcBef>
              <a:spcAft>
                <a:spcPts val="0"/>
              </a:spcAft>
              <a:buClr>
                <a:srgbClr val="003B70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77777"/>
              </a:lnSpc>
              <a:spcBef>
                <a:spcPts val="600"/>
              </a:spcBef>
              <a:spcAft>
                <a:spcPts val="0"/>
              </a:spcAft>
              <a:buClr>
                <a:srgbClr val="003B70"/>
              </a:buClr>
              <a:buSzPts val="1800"/>
              <a:buChar char="-"/>
              <a:defRPr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dt" idx="10"/>
          </p:nvPr>
        </p:nvSpPr>
        <p:spPr>
          <a:xfrm>
            <a:off x="304800" y="6629403"/>
            <a:ext cx="2844800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ftr" idx="11"/>
          </p:nvPr>
        </p:nvSpPr>
        <p:spPr>
          <a:xfrm>
            <a:off x="4165600" y="6629403"/>
            <a:ext cx="3860800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ldNum" idx="12"/>
          </p:nvPr>
        </p:nvSpPr>
        <p:spPr>
          <a:xfrm>
            <a:off x="9144000" y="6629403"/>
            <a:ext cx="2844800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- Comparison">
  <p:cSld name="3 - 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>
            <a:spLocks noGrp="1"/>
          </p:cNvSpPr>
          <p:nvPr>
            <p:ph type="body" idx="1"/>
          </p:nvPr>
        </p:nvSpPr>
        <p:spPr>
          <a:xfrm>
            <a:off x="914400" y="1828800"/>
            <a:ext cx="50800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2400" b="1"/>
            </a:lvl1pPr>
            <a:lvl2pPr marL="914400" lvl="1" indent="-22860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77777"/>
              </a:lnSpc>
              <a:spcBef>
                <a:spcPts val="600"/>
              </a:spcBef>
              <a:spcAft>
                <a:spcPts val="0"/>
              </a:spcAft>
              <a:buClr>
                <a:srgbClr val="003B70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3B70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3B70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body" idx="2"/>
          </p:nvPr>
        </p:nvSpPr>
        <p:spPr>
          <a:xfrm>
            <a:off x="810684" y="2533650"/>
            <a:ext cx="5183717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600"/>
              <a:buChar char=" 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16666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lnSpc>
                <a:spcPct val="116666"/>
              </a:lnSpc>
              <a:spcBef>
                <a:spcPts val="600"/>
              </a:spcBef>
              <a:spcAft>
                <a:spcPts val="0"/>
              </a:spcAft>
              <a:buClr>
                <a:srgbClr val="003B70"/>
              </a:buClr>
              <a:buSzPts val="2400"/>
              <a:buChar char="-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81000" algn="l">
              <a:lnSpc>
                <a:spcPct val="116666"/>
              </a:lnSpc>
              <a:spcBef>
                <a:spcPts val="600"/>
              </a:spcBef>
              <a:spcAft>
                <a:spcPts val="0"/>
              </a:spcAft>
              <a:buClr>
                <a:srgbClr val="003B70"/>
              </a:buClr>
              <a:buSzPts val="2400"/>
              <a:buChar char="-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81000" algn="l">
              <a:lnSpc>
                <a:spcPct val="116666"/>
              </a:lnSpc>
              <a:spcBef>
                <a:spcPts val="600"/>
              </a:spcBef>
              <a:spcAft>
                <a:spcPts val="0"/>
              </a:spcAft>
              <a:buClr>
                <a:srgbClr val="003B70"/>
              </a:buClr>
              <a:buSzPts val="2400"/>
              <a:buChar char="-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title"/>
          </p:nvPr>
        </p:nvSpPr>
        <p:spPr>
          <a:xfrm>
            <a:off x="914400" y="6858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3"/>
          </p:nvPr>
        </p:nvSpPr>
        <p:spPr>
          <a:xfrm>
            <a:off x="6197600" y="1828800"/>
            <a:ext cx="50800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2400" b="1"/>
            </a:lvl1pPr>
            <a:lvl2pPr marL="914400" lvl="1" indent="-22860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77777"/>
              </a:lnSpc>
              <a:spcBef>
                <a:spcPts val="600"/>
              </a:spcBef>
              <a:spcAft>
                <a:spcPts val="0"/>
              </a:spcAft>
              <a:buClr>
                <a:srgbClr val="003B70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3B70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3B70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body" idx="4"/>
          </p:nvPr>
        </p:nvSpPr>
        <p:spPr>
          <a:xfrm>
            <a:off x="6093884" y="2533650"/>
            <a:ext cx="5183717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SzPts val="600"/>
              <a:buChar char=" 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16666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lnSpc>
                <a:spcPct val="116666"/>
              </a:lnSpc>
              <a:spcBef>
                <a:spcPts val="600"/>
              </a:spcBef>
              <a:spcAft>
                <a:spcPts val="0"/>
              </a:spcAft>
              <a:buClr>
                <a:srgbClr val="003B70"/>
              </a:buClr>
              <a:buSzPts val="2400"/>
              <a:buChar char="-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81000" algn="l">
              <a:lnSpc>
                <a:spcPct val="116666"/>
              </a:lnSpc>
              <a:spcBef>
                <a:spcPts val="600"/>
              </a:spcBef>
              <a:spcAft>
                <a:spcPts val="0"/>
              </a:spcAft>
              <a:buClr>
                <a:srgbClr val="003B70"/>
              </a:buClr>
              <a:buSzPts val="2400"/>
              <a:buChar char="-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81000" algn="l">
              <a:lnSpc>
                <a:spcPct val="116666"/>
              </a:lnSpc>
              <a:spcBef>
                <a:spcPts val="600"/>
              </a:spcBef>
              <a:spcAft>
                <a:spcPts val="0"/>
              </a:spcAft>
              <a:buClr>
                <a:srgbClr val="003B70"/>
              </a:buClr>
              <a:buSzPts val="2400"/>
              <a:buChar char="-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dt" idx="10"/>
          </p:nvPr>
        </p:nvSpPr>
        <p:spPr>
          <a:xfrm>
            <a:off x="304800" y="6629403"/>
            <a:ext cx="2844800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ftr" idx="11"/>
          </p:nvPr>
        </p:nvSpPr>
        <p:spPr>
          <a:xfrm>
            <a:off x="4165600" y="6629403"/>
            <a:ext cx="3860800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sldNum" idx="12"/>
          </p:nvPr>
        </p:nvSpPr>
        <p:spPr>
          <a:xfrm>
            <a:off x="9144000" y="6629403"/>
            <a:ext cx="2844800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- Blank">
  <p:cSld name="4- 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 txBox="1">
            <a:spLocks noGrp="1"/>
          </p:cNvSpPr>
          <p:nvPr>
            <p:ph type="dt" idx="10"/>
          </p:nvPr>
        </p:nvSpPr>
        <p:spPr>
          <a:xfrm>
            <a:off x="304800" y="6629403"/>
            <a:ext cx="2844800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ftr" idx="11"/>
          </p:nvPr>
        </p:nvSpPr>
        <p:spPr>
          <a:xfrm>
            <a:off x="4165600" y="6629403"/>
            <a:ext cx="3860800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sldNum" idx="12"/>
          </p:nvPr>
        </p:nvSpPr>
        <p:spPr>
          <a:xfrm>
            <a:off x="9144000" y="6629403"/>
            <a:ext cx="2844800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>
            <a:off x="0" y="5999168"/>
            <a:ext cx="12192000" cy="914400"/>
          </a:xfrm>
          <a:prstGeom prst="rect">
            <a:avLst/>
          </a:prstGeom>
          <a:solidFill>
            <a:srgbClr val="003B7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4800" y="6167437"/>
            <a:ext cx="2762250" cy="57430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2"/>
          <p:cNvSpPr txBox="1">
            <a:spLocks noGrp="1"/>
          </p:cNvSpPr>
          <p:nvPr>
            <p:ph type="body" idx="1"/>
          </p:nvPr>
        </p:nvSpPr>
        <p:spPr>
          <a:xfrm>
            <a:off x="768353" y="1947863"/>
            <a:ext cx="10509249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7305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173063"/>
              </a:buClr>
              <a:buSzPts val="700"/>
              <a:buFont typeface="Merriweather Sans"/>
              <a:buChar char=" "/>
              <a:defRPr sz="2800" b="0" i="0" u="none" strike="noStrike" cap="none">
                <a:solidFill>
                  <a:srgbClr val="003B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4285"/>
              </a:lnSpc>
              <a:spcBef>
                <a:spcPts val="600"/>
              </a:spcBef>
              <a:spcAft>
                <a:spcPts val="0"/>
              </a:spcAft>
              <a:buClr>
                <a:srgbClr val="17306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3B7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6400" algn="l" rtl="0">
              <a:lnSpc>
                <a:spcPct val="114285"/>
              </a:lnSpc>
              <a:spcBef>
                <a:spcPts val="600"/>
              </a:spcBef>
              <a:spcAft>
                <a:spcPts val="0"/>
              </a:spcAft>
              <a:buClr>
                <a:srgbClr val="003B70"/>
              </a:buClr>
              <a:buSzPts val="2800"/>
              <a:buFont typeface="Merriweather Sans"/>
              <a:buChar char="-"/>
              <a:defRPr sz="2800" b="0" i="0" u="none" strike="noStrike" cap="none">
                <a:solidFill>
                  <a:srgbClr val="003B7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6400" algn="l" rtl="0">
              <a:lnSpc>
                <a:spcPct val="114285"/>
              </a:lnSpc>
              <a:spcBef>
                <a:spcPts val="600"/>
              </a:spcBef>
              <a:spcAft>
                <a:spcPts val="0"/>
              </a:spcAft>
              <a:buClr>
                <a:srgbClr val="003B70"/>
              </a:buClr>
              <a:buSzPts val="2800"/>
              <a:buFont typeface="Merriweather Sans"/>
              <a:buChar char="-"/>
              <a:defRPr sz="2800" b="0" i="0" u="none" strike="noStrike" cap="none">
                <a:solidFill>
                  <a:srgbClr val="003B7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6400" algn="l" rtl="0">
              <a:lnSpc>
                <a:spcPct val="114285"/>
              </a:lnSpc>
              <a:spcBef>
                <a:spcPts val="600"/>
              </a:spcBef>
              <a:spcAft>
                <a:spcPts val="0"/>
              </a:spcAft>
              <a:buClr>
                <a:srgbClr val="003B70"/>
              </a:buClr>
              <a:buSzPts val="2800"/>
              <a:buFont typeface="Merriweather Sans"/>
              <a:buChar char="-"/>
              <a:defRPr sz="2800" b="0" i="0" u="none" strike="noStrike" cap="none">
                <a:solidFill>
                  <a:srgbClr val="003B7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44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44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44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title"/>
          </p:nvPr>
        </p:nvSpPr>
        <p:spPr>
          <a:xfrm>
            <a:off x="914400" y="6858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3B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3B7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3B7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3B7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3B7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1BEFF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1BEFF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1BEFF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1BEFF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dt" idx="10"/>
          </p:nvPr>
        </p:nvSpPr>
        <p:spPr>
          <a:xfrm>
            <a:off x="304800" y="6629403"/>
            <a:ext cx="2844800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ftr" idx="11"/>
          </p:nvPr>
        </p:nvSpPr>
        <p:spPr>
          <a:xfrm>
            <a:off x="4165600" y="6629403"/>
            <a:ext cx="3860800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9144000" y="6629403"/>
            <a:ext cx="2844800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914400" y="1600200"/>
            <a:ext cx="103632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Customer Churn Prediction with AutoML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1204947" y="4114800"/>
            <a:ext cx="25481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Jonathan Agustin</a:t>
            </a:r>
            <a:endParaRPr/>
          </a:p>
        </p:txBody>
      </p:sp>
      <p:sp>
        <p:nvSpPr>
          <p:cNvPr id="48" name="Google Shape;48;p1"/>
          <p:cNvSpPr txBox="1"/>
          <p:nvPr/>
        </p:nvSpPr>
        <p:spPr>
          <a:xfrm>
            <a:off x="4712829" y="4112567"/>
            <a:ext cx="28408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Dina Shalaby</a:t>
            </a:r>
            <a:endParaRPr dirty="0"/>
          </a:p>
        </p:txBody>
      </p:sp>
      <p:sp>
        <p:nvSpPr>
          <p:cNvPr id="49" name="Google Shape;49;p1"/>
          <p:cNvSpPr txBox="1"/>
          <p:nvPr/>
        </p:nvSpPr>
        <p:spPr>
          <a:xfrm>
            <a:off x="8513421" y="4128380"/>
            <a:ext cx="198323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Paul Parks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50D3-200C-8C1F-2821-004C03FEE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9550"/>
            <a:ext cx="12192000" cy="1259989"/>
          </a:xfrm>
        </p:spPr>
        <p:txBody>
          <a:bodyPr/>
          <a:lstStyle/>
          <a:p>
            <a:pPr algn="ctr"/>
            <a:r>
              <a:rPr lang="en-US" dirty="0"/>
              <a:t>Ethical, Business, &amp; Regulatory Risks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6ED53-BDC9-B652-4DC7-C2027621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96922"/>
            <a:ext cx="12192000" cy="4464155"/>
          </a:xfrm>
        </p:spPr>
        <p:txBody>
          <a:bodyPr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Ethics</a:t>
            </a:r>
            <a:r>
              <a:rPr lang="en-US" dirty="0"/>
              <a:t>: Bias/Fairness &amp; Privacy</a:t>
            </a:r>
            <a:br>
              <a:rPr lang="en-US" dirty="0"/>
            </a:br>
            <a:r>
              <a:rPr lang="en-US" b="1" dirty="0"/>
              <a:t>Business</a:t>
            </a:r>
            <a:r>
              <a:rPr lang="en-US" dirty="0"/>
              <a:t>: Recall &amp; Proactive Engagement </a:t>
            </a:r>
          </a:p>
          <a:p>
            <a:pPr algn="ctr"/>
            <a:r>
              <a:rPr lang="en-US" b="1" dirty="0"/>
              <a:t>Regulatory</a:t>
            </a:r>
            <a:r>
              <a:rPr lang="en-US" dirty="0"/>
              <a:t>: Cybersecurity &amp; Data Governance</a:t>
            </a:r>
          </a:p>
        </p:txBody>
      </p:sp>
    </p:spTree>
    <p:extLst>
      <p:ext uri="{BB962C8B-B14F-4D97-AF65-F5344CB8AC3E}">
        <p14:creationId xmlns:p14="http://schemas.microsoft.com/office/powerpoint/2010/main" val="2619097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50D3-200C-8C1F-2821-004C03FEE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9550"/>
            <a:ext cx="12192000" cy="1259989"/>
          </a:xfrm>
        </p:spPr>
        <p:txBody>
          <a:bodyPr/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6ED53-BDC9-B652-4DC7-C2027621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96922"/>
            <a:ext cx="12192000" cy="4464155"/>
          </a:xfrm>
        </p:spPr>
        <p:txBody>
          <a:bodyPr/>
          <a:lstStyle/>
          <a:p>
            <a:pPr algn="ctr"/>
            <a:r>
              <a:rPr lang="en-US" dirty="0"/>
              <a:t>Proactive Retention</a:t>
            </a:r>
            <a:br>
              <a:rPr lang="en-US" dirty="0"/>
            </a:br>
            <a:r>
              <a:rPr lang="en-US" dirty="0"/>
              <a:t>Personalized Offers</a:t>
            </a:r>
            <a:br>
              <a:rPr lang="en-US" dirty="0"/>
            </a:br>
            <a:r>
              <a:rPr lang="en-US" dirty="0"/>
              <a:t>Enhanced Support</a:t>
            </a:r>
            <a:br>
              <a:rPr lang="en-US" dirty="0"/>
            </a:br>
            <a:r>
              <a:rPr lang="en-US" dirty="0"/>
              <a:t>Monitor Feedback</a:t>
            </a:r>
            <a:br>
              <a:rPr lang="en-US" dirty="0"/>
            </a:br>
            <a:r>
              <a:rPr lang="en-US" dirty="0"/>
              <a:t>Targeted Campaigns</a:t>
            </a:r>
            <a:br>
              <a:rPr lang="en-US" dirty="0"/>
            </a:br>
            <a:r>
              <a:rPr lang="en-US" dirty="0"/>
              <a:t>Contract Optimizations</a:t>
            </a:r>
          </a:p>
        </p:txBody>
      </p:sp>
    </p:spTree>
    <p:extLst>
      <p:ext uri="{BB962C8B-B14F-4D97-AF65-F5344CB8AC3E}">
        <p14:creationId xmlns:p14="http://schemas.microsoft.com/office/powerpoint/2010/main" val="289251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9998-638A-56BD-4A3F-BE40F7142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600199"/>
            <a:ext cx="10363200" cy="3667125"/>
          </a:xfrm>
        </p:spPr>
        <p:txBody>
          <a:bodyPr/>
          <a:lstStyle/>
          <a:p>
            <a:r>
              <a:rPr lang="en-US" u="sng" dirty="0"/>
              <a:t>Conclusion &amp; Accomplishments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Built Predictive Customer Churn Model</a:t>
            </a:r>
            <a:br>
              <a:rPr lang="en-US" dirty="0"/>
            </a:br>
            <a:r>
              <a:rPr lang="en-US" dirty="0"/>
              <a:t>+ Business Recommendations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↓ Churn + ↑ Customer Relationships</a:t>
            </a:r>
            <a:br>
              <a:rPr lang="en-US" dirty="0"/>
            </a:br>
            <a:r>
              <a:rPr lang="en-US" dirty="0"/>
              <a:t>= Boost Profitability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2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body" idx="1"/>
          </p:nvPr>
        </p:nvSpPr>
        <p:spPr>
          <a:xfrm>
            <a:off x="569259" y="654423"/>
            <a:ext cx="11053482" cy="4512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1" indent="0" algn="ctr">
              <a:lnSpc>
                <a:spcPct val="160000"/>
              </a:lnSpc>
              <a:buNone/>
            </a:pPr>
            <a:r>
              <a:rPr lang="en-US" sz="3600" b="1" dirty="0"/>
              <a:t>Telco: Telecommunications Company</a:t>
            </a:r>
          </a:p>
          <a:p>
            <a:pPr marL="114300" lvl="1" indent="0" algn="ctr">
              <a:lnSpc>
                <a:spcPct val="160000"/>
              </a:lnSpc>
              <a:buNone/>
            </a:pPr>
            <a:r>
              <a:rPr lang="en-US" sz="2800" b="1" dirty="0"/>
              <a:t>Business Problem: </a:t>
            </a:r>
            <a:r>
              <a:rPr lang="en-US" sz="2800" dirty="0"/>
              <a:t>Customer Churning</a:t>
            </a:r>
          </a:p>
          <a:p>
            <a:pPr marL="114300" lvl="1" indent="0" algn="ctr">
              <a:lnSpc>
                <a:spcPct val="160000"/>
              </a:lnSpc>
              <a:buNone/>
            </a:pPr>
            <a:r>
              <a:rPr lang="en-US" b="1" dirty="0"/>
              <a:t>Impact: </a:t>
            </a:r>
            <a:r>
              <a:rPr lang="en-US" dirty="0"/>
              <a:t>Lost Revenue &amp; Increased Marketing Costs</a:t>
            </a:r>
          </a:p>
          <a:p>
            <a:pPr marL="114300" lvl="1" indent="0" algn="ctr">
              <a:lnSpc>
                <a:spcPct val="160000"/>
              </a:lnSpc>
              <a:buNone/>
            </a:pPr>
            <a:r>
              <a:rPr lang="en-US" sz="2800" b="1" dirty="0"/>
              <a:t>Goal: </a:t>
            </a:r>
            <a:r>
              <a:rPr lang="en-US" sz="2800" dirty="0"/>
              <a:t>Build predictive model to identify at-risk customers</a:t>
            </a:r>
          </a:p>
          <a:p>
            <a:pPr marL="114300" lvl="1" indent="0" algn="ctr">
              <a:lnSpc>
                <a:spcPct val="160000"/>
              </a:lnSpc>
              <a:buNone/>
            </a:pPr>
            <a:r>
              <a:rPr lang="en-US" b="1" dirty="0"/>
              <a:t>Benefits: </a:t>
            </a:r>
            <a:r>
              <a:rPr lang="en-US" dirty="0"/>
              <a:t>Proactive Intervention, Targeted Retention, </a:t>
            </a:r>
            <a:br>
              <a:rPr lang="en-US" dirty="0"/>
            </a:br>
            <a:r>
              <a:rPr lang="en-US" dirty="0"/>
              <a:t>Resource Optimization, &amp; Enhanced Customer Relationships</a:t>
            </a:r>
            <a:endParaRPr lang="en-US" sz="2800" dirty="0"/>
          </a:p>
          <a:p>
            <a:pPr marL="114300" lvl="1" indent="0" algn="ctr">
              <a:lnSpc>
                <a:spcPct val="16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>
            <a:spLocks noGrp="1"/>
          </p:cNvSpPr>
          <p:nvPr>
            <p:ph type="body" idx="1"/>
          </p:nvPr>
        </p:nvSpPr>
        <p:spPr>
          <a:xfrm>
            <a:off x="0" y="1092878"/>
            <a:ext cx="11940504" cy="471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lnSpc>
                <a:spcPct val="160000"/>
              </a:lnSpc>
              <a:buSzPts val="500"/>
              <a:buNone/>
            </a:pPr>
            <a:br>
              <a:rPr lang="en-US" sz="2400" b="1" dirty="0"/>
            </a:br>
            <a:r>
              <a:rPr lang="en-US" sz="2400" b="1" dirty="0"/>
              <a:t>Description</a:t>
            </a:r>
            <a:r>
              <a:rPr lang="en-US" sz="2400" dirty="0"/>
              <a:t>: Customer Metrics for 7043 customers</a:t>
            </a:r>
          </a:p>
          <a:p>
            <a:pPr marL="0" indent="0" algn="ctr">
              <a:lnSpc>
                <a:spcPct val="160000"/>
              </a:lnSpc>
              <a:buSzPts val="500"/>
              <a:buNone/>
            </a:pPr>
            <a:r>
              <a:rPr lang="en-US" sz="2400" b="1" dirty="0"/>
              <a:t>Demographics</a:t>
            </a:r>
            <a:r>
              <a:rPr lang="en-US" sz="2400" dirty="0"/>
              <a:t>: gender, age, senior citizen status, marital status, dependents</a:t>
            </a:r>
          </a:p>
          <a:p>
            <a:pPr marL="0" indent="0" algn="ctr">
              <a:lnSpc>
                <a:spcPct val="160000"/>
              </a:lnSpc>
              <a:buSzPts val="500"/>
              <a:buNone/>
            </a:pPr>
            <a:r>
              <a:rPr lang="en-US" sz="2400" b="1" dirty="0"/>
              <a:t>Location</a:t>
            </a:r>
            <a:r>
              <a:rPr lang="en-US" sz="2400" dirty="0"/>
              <a:t>: country, state, city, zip code, latitude, longitude</a:t>
            </a:r>
          </a:p>
          <a:p>
            <a:pPr marL="0" indent="0" algn="ctr">
              <a:lnSpc>
                <a:spcPct val="160000"/>
              </a:lnSpc>
              <a:buSzPts val="500"/>
              <a:buNone/>
            </a:pPr>
            <a:r>
              <a:rPr lang="en-US" sz="2400" b="1" dirty="0"/>
              <a:t>Population</a:t>
            </a:r>
            <a:r>
              <a:rPr lang="en-US" sz="2400" dirty="0"/>
              <a:t>: zip code, population estimates</a:t>
            </a:r>
          </a:p>
          <a:p>
            <a:pPr marL="0" indent="0" algn="ctr">
              <a:lnSpc>
                <a:spcPct val="160000"/>
              </a:lnSpc>
              <a:buSzPts val="500"/>
              <a:buNone/>
            </a:pPr>
            <a:r>
              <a:rPr lang="en-US" sz="2400" b="1" dirty="0"/>
              <a:t>Services</a:t>
            </a:r>
            <a:r>
              <a:rPr lang="en-US" sz="2400" dirty="0"/>
              <a:t>: service types, tenure, charges, contract type</a:t>
            </a:r>
          </a:p>
          <a:p>
            <a:pPr marL="0" indent="0" algn="ctr">
              <a:lnSpc>
                <a:spcPct val="160000"/>
              </a:lnSpc>
              <a:buSzPts val="500"/>
              <a:buNone/>
            </a:pPr>
            <a:r>
              <a:rPr lang="en-US" sz="2400" b="1" dirty="0"/>
              <a:t>Status</a:t>
            </a:r>
            <a:r>
              <a:rPr lang="en-US" sz="2400" dirty="0"/>
              <a:t>: satisfaction score, churn label, churn score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D88636-71AF-01E2-BC99-3FAC9E6A8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940504" cy="1400175"/>
          </a:xfrm>
        </p:spPr>
        <p:txBody>
          <a:bodyPr/>
          <a:lstStyle/>
          <a:p>
            <a:pPr algn="ctr"/>
            <a:r>
              <a:rPr lang="en-US" dirty="0"/>
              <a:t>Telco Customer Churn Dataset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11388FC-D27C-1D69-D080-F16D2A0E5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7" y="1680680"/>
            <a:ext cx="3639898" cy="265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2B52200B-703E-387A-17E9-D38F7EFA7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527" y="1682968"/>
            <a:ext cx="3639898" cy="272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B13D9241-02E2-9607-7A7E-F46F09715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297" y="1680680"/>
            <a:ext cx="3639898" cy="270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44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07B4AFC-A3DE-40D3-1178-1279B588C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09" y="209550"/>
            <a:ext cx="10388182" cy="567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7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07950" indent="0" algn="ctr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900"/>
              <a:buNone/>
            </a:pPr>
            <a:r>
              <a:rPr lang="en-US" dirty="0"/>
              <a:t>AutoGluon: The Winning Solution</a:t>
            </a:r>
          </a:p>
        </p:txBody>
      </p:sp>
      <p:sp>
        <p:nvSpPr>
          <p:cNvPr id="175" name="Google Shape;175;p19"/>
          <p:cNvSpPr txBox="1">
            <a:spLocks noGrp="1"/>
          </p:cNvSpPr>
          <p:nvPr>
            <p:ph type="body" idx="1"/>
          </p:nvPr>
        </p:nvSpPr>
        <p:spPr>
          <a:xfrm>
            <a:off x="914400" y="1690700"/>
            <a:ext cx="10232700" cy="3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7950" indent="0" algn="ctr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900"/>
              <a:buNone/>
            </a:pPr>
            <a:r>
              <a:rPr lang="en-US" b="1" dirty="0"/>
              <a:t>AutoGluon is an AutoML Library</a:t>
            </a:r>
            <a:br>
              <a:rPr lang="en-US" dirty="0"/>
            </a:br>
            <a:r>
              <a:rPr lang="en-US" dirty="0"/>
              <a:t>Automatically selects best-performing model </a:t>
            </a:r>
            <a:br>
              <a:rPr lang="en-US" dirty="0"/>
            </a:br>
            <a:r>
              <a:rPr lang="en-US" dirty="0"/>
              <a:t>from a diverse set of algorithms.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Best Model: Weighted Ensemble L3</a:t>
            </a:r>
            <a:br>
              <a:rPr lang="en-US" dirty="0"/>
            </a:br>
            <a:r>
              <a:rPr lang="en-US" dirty="0"/>
              <a:t>Ensemble model </a:t>
            </a:r>
            <a:br>
              <a:rPr lang="en-US" dirty="0"/>
            </a:br>
            <a:r>
              <a:rPr lang="en-US" dirty="0"/>
              <a:t>Combined strengths of multiple models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36EAB55-F79A-D9E2-C976-2D349CF78548}"/>
              </a:ext>
            </a:extLst>
          </p:cNvPr>
          <p:cNvSpPr txBox="1">
            <a:spLocks/>
          </p:cNvSpPr>
          <p:nvPr/>
        </p:nvSpPr>
        <p:spPr>
          <a:xfrm>
            <a:off x="986841" y="600075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3B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3B7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3B7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3B7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3B7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1BEFF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1BEFF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1BEFF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1BEFF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algn="ctr"/>
            <a:r>
              <a:rPr lang="en-US" dirty="0"/>
              <a:t>Best Model: Weighted Ensemble L3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E82F46-DD7A-64F2-DD6C-0356B22BF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20080"/>
              </p:ext>
            </p:extLst>
          </p:nvPr>
        </p:nvGraphicFramePr>
        <p:xfrm>
          <a:off x="986841" y="2764896"/>
          <a:ext cx="10218318" cy="157138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03053">
                  <a:extLst>
                    <a:ext uri="{9D8B030D-6E8A-4147-A177-3AD203B41FA5}">
                      <a16:colId xmlns:a16="http://schemas.microsoft.com/office/drawing/2014/main" val="2179489183"/>
                    </a:ext>
                  </a:extLst>
                </a:gridCol>
                <a:gridCol w="1703053">
                  <a:extLst>
                    <a:ext uri="{9D8B030D-6E8A-4147-A177-3AD203B41FA5}">
                      <a16:colId xmlns:a16="http://schemas.microsoft.com/office/drawing/2014/main" val="558645449"/>
                    </a:ext>
                  </a:extLst>
                </a:gridCol>
                <a:gridCol w="1703053">
                  <a:extLst>
                    <a:ext uri="{9D8B030D-6E8A-4147-A177-3AD203B41FA5}">
                      <a16:colId xmlns:a16="http://schemas.microsoft.com/office/drawing/2014/main" val="2964492382"/>
                    </a:ext>
                  </a:extLst>
                </a:gridCol>
                <a:gridCol w="1703053">
                  <a:extLst>
                    <a:ext uri="{9D8B030D-6E8A-4147-A177-3AD203B41FA5}">
                      <a16:colId xmlns:a16="http://schemas.microsoft.com/office/drawing/2014/main" val="2372306962"/>
                    </a:ext>
                  </a:extLst>
                </a:gridCol>
                <a:gridCol w="1703053">
                  <a:extLst>
                    <a:ext uri="{9D8B030D-6E8A-4147-A177-3AD203B41FA5}">
                      <a16:colId xmlns:a16="http://schemas.microsoft.com/office/drawing/2014/main" val="1109813351"/>
                    </a:ext>
                  </a:extLst>
                </a:gridCol>
                <a:gridCol w="1703053">
                  <a:extLst>
                    <a:ext uri="{9D8B030D-6E8A-4147-A177-3AD203B41FA5}">
                      <a16:colId xmlns:a16="http://schemas.microsoft.com/office/drawing/2014/main" val="3699248021"/>
                    </a:ext>
                  </a:extLst>
                </a:gridCol>
              </a:tblGrid>
              <a:tr h="60712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ROC AUC</a:t>
                      </a:r>
                    </a:p>
                  </a:txBody>
                  <a:tcPr marL="99725" marR="99725" marT="49862" marB="49862" anchor="ctr" anchorCtr="1">
                    <a:solidFill>
                      <a:srgbClr val="033B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Accuracy</a:t>
                      </a:r>
                    </a:p>
                  </a:txBody>
                  <a:tcPr marL="99725" marR="99725" marT="49862" marB="49862" anchor="ctr" anchorCtr="1">
                    <a:solidFill>
                      <a:srgbClr val="033B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Precision</a:t>
                      </a:r>
                    </a:p>
                  </a:txBody>
                  <a:tcPr marL="99725" marR="99725" marT="49862" marB="49862" anchor="ctr" anchorCtr="1">
                    <a:solidFill>
                      <a:srgbClr val="033B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Recall</a:t>
                      </a:r>
                    </a:p>
                  </a:txBody>
                  <a:tcPr marL="99725" marR="99725" marT="49862" marB="49862" anchor="ctr" anchorCtr="1">
                    <a:solidFill>
                      <a:srgbClr val="033B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F1 Score</a:t>
                      </a:r>
                    </a:p>
                  </a:txBody>
                  <a:tcPr marL="99725" marR="99725" marT="49862" marB="49862" anchor="ctr" anchorCtr="1">
                    <a:solidFill>
                      <a:srgbClr val="033B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MCC</a:t>
                      </a:r>
                    </a:p>
                  </a:txBody>
                  <a:tcPr marL="99725" marR="99725" marT="49862" marB="49862" anchor="ctr" anchorCtr="1">
                    <a:solidFill>
                      <a:srgbClr val="033B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05119"/>
                  </a:ext>
                </a:extLst>
              </a:tr>
              <a:tr h="96426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0.995</a:t>
                      </a:r>
                    </a:p>
                  </a:txBody>
                  <a:tcPr marL="99725" marR="99725" marT="49862" marB="4986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0.9411</a:t>
                      </a:r>
                    </a:p>
                  </a:txBody>
                  <a:tcPr marL="99725" marR="99725" marT="49862" marB="4986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0.875</a:t>
                      </a:r>
                    </a:p>
                  </a:txBody>
                  <a:tcPr marL="99725" marR="99725" marT="49862" marB="4986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0.9098</a:t>
                      </a:r>
                    </a:p>
                  </a:txBody>
                  <a:tcPr marL="99725" marR="99725" marT="49862" marB="4986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0.8921</a:t>
                      </a:r>
                    </a:p>
                  </a:txBody>
                  <a:tcPr marL="99725" marR="99725" marT="49862" marB="4986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0.9154</a:t>
                      </a:r>
                    </a:p>
                  </a:txBody>
                  <a:tcPr marL="99725" marR="99725" marT="49862" marB="49862" anchor="ctr" anchorCtr="1"/>
                </a:tc>
                <a:extLst>
                  <a:ext uri="{0D108BD9-81ED-4DB2-BD59-A6C34878D82A}">
                    <a16:rowId xmlns:a16="http://schemas.microsoft.com/office/drawing/2014/main" val="3319611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15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36EAB55-F79A-D9E2-C976-2D349CF78548}"/>
              </a:ext>
            </a:extLst>
          </p:cNvPr>
          <p:cNvSpPr txBox="1">
            <a:spLocks/>
          </p:cNvSpPr>
          <p:nvPr/>
        </p:nvSpPr>
        <p:spPr>
          <a:xfrm>
            <a:off x="1085850" y="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3B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3B7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3B7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3B7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3B7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1BEFF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1BEFF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1BEFF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1BEFF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algn="ctr"/>
            <a:r>
              <a:rPr lang="en-US" dirty="0"/>
              <a:t>Alternative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E9181-E353-E34D-B9DE-DDCB04CC2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096" y="1304925"/>
            <a:ext cx="10509504" cy="4419219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Decision Tree Classifier</a:t>
            </a:r>
          </a:p>
          <a:p>
            <a:pPr algn="ctr"/>
            <a:r>
              <a:rPr lang="en-US" dirty="0"/>
              <a:t>XGBoost Classifier</a:t>
            </a:r>
          </a:p>
          <a:p>
            <a:pPr algn="ctr"/>
            <a:r>
              <a:rPr lang="en-US" dirty="0"/>
              <a:t>Deep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952217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36EAB55-F79A-D9E2-C976-2D349CF78548}"/>
              </a:ext>
            </a:extLst>
          </p:cNvPr>
          <p:cNvSpPr txBox="1">
            <a:spLocks/>
          </p:cNvSpPr>
          <p:nvPr/>
        </p:nvSpPr>
        <p:spPr>
          <a:xfrm>
            <a:off x="986840" y="1714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3B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3B7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3B7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3B7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3B7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1BEFF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1BEFF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1BEFF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1BEFF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algn="ctr"/>
            <a:r>
              <a:rPr lang="en-US" dirty="0"/>
              <a:t>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E82F46-DD7A-64F2-DD6C-0356B22BF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890279"/>
              </p:ext>
            </p:extLst>
          </p:nvPr>
        </p:nvGraphicFramePr>
        <p:xfrm>
          <a:off x="986840" y="1679046"/>
          <a:ext cx="10218320" cy="349990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43664">
                  <a:extLst>
                    <a:ext uri="{9D8B030D-6E8A-4147-A177-3AD203B41FA5}">
                      <a16:colId xmlns:a16="http://schemas.microsoft.com/office/drawing/2014/main" val="2179489183"/>
                    </a:ext>
                  </a:extLst>
                </a:gridCol>
                <a:gridCol w="2043664">
                  <a:extLst>
                    <a:ext uri="{9D8B030D-6E8A-4147-A177-3AD203B41FA5}">
                      <a16:colId xmlns:a16="http://schemas.microsoft.com/office/drawing/2014/main" val="558645449"/>
                    </a:ext>
                  </a:extLst>
                </a:gridCol>
                <a:gridCol w="2043664">
                  <a:extLst>
                    <a:ext uri="{9D8B030D-6E8A-4147-A177-3AD203B41FA5}">
                      <a16:colId xmlns:a16="http://schemas.microsoft.com/office/drawing/2014/main" val="2964492382"/>
                    </a:ext>
                  </a:extLst>
                </a:gridCol>
                <a:gridCol w="2043664">
                  <a:extLst>
                    <a:ext uri="{9D8B030D-6E8A-4147-A177-3AD203B41FA5}">
                      <a16:colId xmlns:a16="http://schemas.microsoft.com/office/drawing/2014/main" val="2372306962"/>
                    </a:ext>
                  </a:extLst>
                </a:gridCol>
                <a:gridCol w="2043664">
                  <a:extLst>
                    <a:ext uri="{9D8B030D-6E8A-4147-A177-3AD203B41FA5}">
                      <a16:colId xmlns:a16="http://schemas.microsoft.com/office/drawing/2014/main" val="1109813351"/>
                    </a:ext>
                  </a:extLst>
                </a:gridCol>
              </a:tblGrid>
              <a:tr h="60712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</a:t>
                      </a:r>
                    </a:p>
                  </a:txBody>
                  <a:tcPr marL="99725" marR="99725" marT="49862" marB="49862" anchor="ctr" anchorCtr="1">
                    <a:solidFill>
                      <a:srgbClr val="033B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Accuracy</a:t>
                      </a:r>
                    </a:p>
                  </a:txBody>
                  <a:tcPr marL="99725" marR="99725" marT="49862" marB="49862" anchor="ctr" anchorCtr="1">
                    <a:solidFill>
                      <a:srgbClr val="033B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Precision</a:t>
                      </a:r>
                    </a:p>
                  </a:txBody>
                  <a:tcPr marL="99725" marR="99725" marT="49862" marB="49862" anchor="ctr" anchorCtr="1">
                    <a:solidFill>
                      <a:srgbClr val="033B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Recall</a:t>
                      </a:r>
                    </a:p>
                  </a:txBody>
                  <a:tcPr marL="99725" marR="99725" marT="49862" marB="49862" anchor="ctr" anchorCtr="1">
                    <a:solidFill>
                      <a:srgbClr val="033B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F1 Score</a:t>
                      </a:r>
                    </a:p>
                  </a:txBody>
                  <a:tcPr marL="99725" marR="99725" marT="49862" marB="49862" anchor="ctr" anchorCtr="1">
                    <a:solidFill>
                      <a:srgbClr val="033B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05119"/>
                  </a:ext>
                </a:extLst>
              </a:tr>
              <a:tr h="96426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Decision Tree</a:t>
                      </a:r>
                    </a:p>
                  </a:txBody>
                  <a:tcPr marL="99725" marR="99725" marT="49862" marB="4986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0.9411</a:t>
                      </a:r>
                    </a:p>
                  </a:txBody>
                  <a:tcPr marL="99725" marR="99725" marT="49862" marB="4986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0.875</a:t>
                      </a:r>
                    </a:p>
                  </a:txBody>
                  <a:tcPr marL="99725" marR="99725" marT="49862" marB="4986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0.9098</a:t>
                      </a:r>
                    </a:p>
                  </a:txBody>
                  <a:tcPr marL="99725" marR="99725" marT="49862" marB="4986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0.8921</a:t>
                      </a:r>
                    </a:p>
                  </a:txBody>
                  <a:tcPr marL="99725" marR="99725" marT="49862" marB="49862" anchor="ctr" anchorCtr="1"/>
                </a:tc>
                <a:extLst>
                  <a:ext uri="{0D108BD9-81ED-4DB2-BD59-A6C34878D82A}">
                    <a16:rowId xmlns:a16="http://schemas.microsoft.com/office/drawing/2014/main" val="3319611891"/>
                  </a:ext>
                </a:extLst>
              </a:tr>
              <a:tr h="96426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Deep Learning (MLP)</a:t>
                      </a:r>
                    </a:p>
                  </a:txBody>
                  <a:tcPr marL="99725" marR="99725" marT="49862" marB="4986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0.9489</a:t>
                      </a:r>
                    </a:p>
                  </a:txBody>
                  <a:tcPr marL="99725" marR="99725" marT="49862" marB="4986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0.9155</a:t>
                      </a:r>
                    </a:p>
                  </a:txBody>
                  <a:tcPr marL="99725" marR="99725" marT="49862" marB="4986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0.8912</a:t>
                      </a:r>
                    </a:p>
                  </a:txBody>
                  <a:tcPr marL="99725" marR="99725" marT="49862" marB="4986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0.9032</a:t>
                      </a:r>
                    </a:p>
                  </a:txBody>
                  <a:tcPr marL="99725" marR="99725" marT="49862" marB="49862" anchor="ctr" anchorCtr="1"/>
                </a:tc>
                <a:extLst>
                  <a:ext uri="{0D108BD9-81ED-4DB2-BD59-A6C34878D82A}">
                    <a16:rowId xmlns:a16="http://schemas.microsoft.com/office/drawing/2014/main" val="2634746629"/>
                  </a:ext>
                </a:extLst>
              </a:tr>
              <a:tr h="96426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XGBoost</a:t>
                      </a:r>
                    </a:p>
                  </a:txBody>
                  <a:tcPr marL="99725" marR="99725" marT="49862" marB="4986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0.9581</a:t>
                      </a:r>
                    </a:p>
                  </a:txBody>
                  <a:tcPr marL="99725" marR="99725" marT="49862" marB="4986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0.9517</a:t>
                      </a:r>
                    </a:p>
                  </a:txBody>
                  <a:tcPr marL="99725" marR="99725" marT="49862" marB="4986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0.8886</a:t>
                      </a:r>
                    </a:p>
                  </a:txBody>
                  <a:tcPr marL="99725" marR="99725" marT="49862" marB="49862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0.9191</a:t>
                      </a:r>
                    </a:p>
                  </a:txBody>
                  <a:tcPr marL="99725" marR="99725" marT="49862" marB="49862" anchor="ctr" anchorCtr="1"/>
                </a:tc>
                <a:extLst>
                  <a:ext uri="{0D108BD9-81ED-4DB2-BD59-A6C34878D82A}">
                    <a16:rowId xmlns:a16="http://schemas.microsoft.com/office/drawing/2014/main" val="15958559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302</Words>
  <Application>Microsoft Office PowerPoint</Application>
  <PresentationFormat>Widescreen</PresentationFormat>
  <Paragraphs>75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.AppleSystemUIFont</vt:lpstr>
      <vt:lpstr>Arial</vt:lpstr>
      <vt:lpstr>Merriweather Sans</vt:lpstr>
      <vt:lpstr>Default Theme</vt:lpstr>
      <vt:lpstr>Customer Churn Prediction with AutoML</vt:lpstr>
      <vt:lpstr>PowerPoint Presentation</vt:lpstr>
      <vt:lpstr>Telco Customer Churn Dataset</vt:lpstr>
      <vt:lpstr>PowerPoint Presentation</vt:lpstr>
      <vt:lpstr>PowerPoint Presentation</vt:lpstr>
      <vt:lpstr>AutoGluon: The Winning Solution</vt:lpstr>
      <vt:lpstr>PowerPoint Presentation</vt:lpstr>
      <vt:lpstr>PowerPoint Presentation</vt:lpstr>
      <vt:lpstr>PowerPoint Presentation</vt:lpstr>
      <vt:lpstr>Ethical, Business, &amp; Regulatory Risks</vt:lpstr>
      <vt:lpstr>Recommendations</vt:lpstr>
      <vt:lpstr>Conclusion &amp; Accomplishments  Built Predictive Customer Churn Model + Business Recommendations  ↓ Churn + ↑ Customer Relationships = Boost Profitability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Sentiment Analysis of Twitter Posts</dc:title>
  <dc:creator>John D</dc:creator>
  <cp:lastModifiedBy>John D</cp:lastModifiedBy>
  <cp:revision>4</cp:revision>
  <dcterms:created xsi:type="dcterms:W3CDTF">2023-07-15T09:43:50Z</dcterms:created>
  <dcterms:modified xsi:type="dcterms:W3CDTF">2024-06-20T06:39:43Z</dcterms:modified>
</cp:coreProperties>
</file>