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63" r:id="rId1"/>
  </p:sldMasterIdLst>
  <p:notesMasterIdLst>
    <p:notesMasterId r:id="rId15"/>
  </p:notesMasterIdLst>
  <p:handoutMasterIdLst>
    <p:handoutMasterId r:id="rId16"/>
  </p:handoutMasterIdLst>
  <p:sldIdLst>
    <p:sldId id="256" r:id="rId2"/>
    <p:sldId id="267" r:id="rId3"/>
    <p:sldId id="278" r:id="rId4"/>
    <p:sldId id="283" r:id="rId5"/>
    <p:sldId id="276" r:id="rId6"/>
    <p:sldId id="277" r:id="rId7"/>
    <p:sldId id="287" r:id="rId8"/>
    <p:sldId id="288" r:id="rId9"/>
    <p:sldId id="286" r:id="rId10"/>
    <p:sldId id="274" r:id="rId11"/>
    <p:sldId id="290" r:id="rId12"/>
    <p:sldId id="291" r:id="rId13"/>
    <p:sldId id="273" r:id="rId14"/>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521415D9-36F7-43E2-AB2F-B90AF26B5E84}">
      <p14:sectionLst xmlns:p14="http://schemas.microsoft.com/office/powerpoint/2010/main">
        <p14:section name="Default Section" id="{CFB410EC-66F5-4EEB-A642-7B20E85CEA10}">
          <p14:sldIdLst/>
        </p14:section>
        <p14:section name="0. Start" id="{A24C64AB-DB50-4E49-8CA6-3D6AAAFE8691}">
          <p14:sldIdLst>
            <p14:sldId id="256"/>
            <p14:sldId id="267"/>
            <p14:sldId id="278"/>
            <p14:sldId id="283"/>
            <p14:sldId id="276"/>
            <p14:sldId id="277"/>
            <p14:sldId id="287"/>
            <p14:sldId id="288"/>
            <p14:sldId id="286"/>
            <p14:sldId id="274"/>
            <p14:sldId id="290"/>
            <p14:sldId id="291"/>
            <p14:sldId id="273"/>
          </p14:sldIdLst>
        </p14:section>
      </p14:sectionLst>
    </p:ext>
    <p:ext uri="{EFAFB233-063F-42B5-8137-9DF3F51BA10A}">
      <p15:sldGuideLst xmlns:p15="http://schemas.microsoft.com/office/powerpoint/2012/main">
        <p15:guide id="1" orient="horz" pos="2256" userDrawn="1">
          <p15:clr>
            <a:srgbClr val="A4A3A4"/>
          </p15:clr>
        </p15:guide>
        <p15:guide id="2" pos="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0A3F"/>
    <a:srgbClr val="0000FF"/>
    <a:srgbClr val="00FFCC"/>
    <a:srgbClr val="003B70"/>
    <a:srgbClr val="173063"/>
    <a:srgbClr val="0E3D7C"/>
    <a:srgbClr val="1415A3"/>
    <a:srgbClr val="100E51"/>
    <a:srgbClr val="0A0E71"/>
    <a:srgbClr val="71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717D7B-BD65-4601-9D69-24BEABD03EA6}" v="151" dt="2023-10-24T04:51:41.9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80" autoAdjust="0"/>
    <p:restoredTop sz="67340" autoAdjust="0"/>
  </p:normalViewPr>
  <p:slideViewPr>
    <p:cSldViewPr>
      <p:cViewPr varScale="1">
        <p:scale>
          <a:sx n="43" d="100"/>
          <a:sy n="43" d="100"/>
        </p:scale>
        <p:origin x="1506" y="24"/>
      </p:cViewPr>
      <p:guideLst>
        <p:guide orient="horz" pos="2256"/>
        <p:guide pos="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3CB42547-1216-8745-B61E-1644CC83EEDE}" type="datetimeFigureOut">
              <a:rPr lang="en-US" altLang="en-US"/>
              <a:pPr/>
              <a:t>10/23/2023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2AC235E-F41A-DE4A-9D7D-9E19E772B46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ea typeface="ＭＳ Ｐゴシック" charset="0"/>
                <a:cs typeface="ＭＳ Ｐゴシック"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ea typeface="ＭＳ Ｐゴシック" charset="0"/>
                <a:cs typeface="ＭＳ Ｐゴシック"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AA4D7F38-9E4B-194A-AA5A-81BF138D29E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started. Welcome to our research project entitled “Advanced Generative Chatbot Study.”</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a:t>
            </a:fld>
            <a:endParaRPr lang="en-US" altLang="en-US"/>
          </a:p>
        </p:txBody>
      </p:sp>
    </p:spTree>
    <p:extLst>
      <p:ext uri="{BB962C8B-B14F-4D97-AF65-F5344CB8AC3E}">
        <p14:creationId xmlns:p14="http://schemas.microsoft.com/office/powerpoint/2010/main" val="929387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This chart shows the performance of Bert, </a:t>
            </a:r>
            <a:r>
              <a:rPr lang="en-US" b="0" i="0" dirty="0" err="1">
                <a:solidFill>
                  <a:srgbClr val="D1D5DB"/>
                </a:solidFill>
                <a:effectLst/>
                <a:latin typeface="Söhne"/>
              </a:rPr>
              <a:t>Distilbert</a:t>
            </a:r>
            <a:r>
              <a:rPr lang="en-US" b="0" i="0" dirty="0">
                <a:solidFill>
                  <a:srgbClr val="D1D5DB"/>
                </a:solidFill>
                <a:effectLst/>
                <a:latin typeface="Söhne"/>
              </a:rPr>
              <a:t>, and Roberta on the squad version two validation set. Roberta led in overall scores and on answerable questions, highlighting its superior context understanding. All models found unanswerable questions challenging, with Roberta lagging behind BERT and </a:t>
            </a:r>
            <a:r>
              <a:rPr lang="en-US" b="0" i="0" dirty="0" err="1">
                <a:solidFill>
                  <a:srgbClr val="D1D5DB"/>
                </a:solidFill>
                <a:effectLst/>
                <a:latin typeface="Söhne"/>
              </a:rPr>
              <a:t>Distilbert</a:t>
            </a:r>
            <a:r>
              <a:rPr lang="en-US" b="0" i="0" dirty="0">
                <a:solidFill>
                  <a:srgbClr val="D1D5DB"/>
                </a:solidFill>
                <a:effectLst/>
                <a:latin typeface="Söhne"/>
              </a:rPr>
              <a:t> when no answer was available.</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10</a:t>
            </a:fld>
            <a:endParaRPr lang="en-US" altLang="en-US"/>
          </a:p>
        </p:txBody>
      </p:sp>
    </p:spTree>
    <p:extLst>
      <p:ext uri="{BB962C8B-B14F-4D97-AF65-F5344CB8AC3E}">
        <p14:creationId xmlns:p14="http://schemas.microsoft.com/office/powerpoint/2010/main" val="35139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apple-system"/>
              </a:rPr>
              <a:t>The evaluation results revealed that Roberta achieved the highest scores overall on the squad question answering task. This demonstrates the strength of Roberta pretraining procedure for extractive question answering. As mentioned, all three models exhibited significant difficulty with unanswerable questions. Their low performance highlights issues in determining when responses are not supported by the context. We theorize enhanced training strategies could improve discerning unsupported answers. For example, training on datasets with more unanswerable examples may help. Model architectures better equipped for nuanced text comprehension also show promise. On the technical side, we faced challenges like GPU memory limits and session timeouts on </a:t>
            </a:r>
            <a:r>
              <a:rPr lang="en-US" b="0" i="0" dirty="0" err="1">
                <a:solidFill>
                  <a:srgbClr val="FFFFFF"/>
                </a:solidFill>
                <a:effectLst/>
                <a:latin typeface="-apple-system"/>
              </a:rPr>
              <a:t>Colab</a:t>
            </a:r>
            <a:r>
              <a:rPr lang="en-US" b="0" i="0" dirty="0">
                <a:solidFill>
                  <a:srgbClr val="FFFFFF"/>
                </a:solidFill>
                <a:effectLst/>
                <a:latin typeface="-apple-system"/>
              </a:rPr>
              <a:t>. Checkpointing and saving models frequently helped mitigate these issues.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11</a:t>
            </a:fld>
            <a:endParaRPr lang="en-US" altLang="en-US"/>
          </a:p>
        </p:txBody>
      </p:sp>
    </p:spTree>
    <p:extLst>
      <p:ext uri="{BB962C8B-B14F-4D97-AF65-F5344CB8AC3E}">
        <p14:creationId xmlns:p14="http://schemas.microsoft.com/office/powerpoint/2010/main" val="474646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apple-system"/>
              </a:rPr>
              <a:t>Our project achieved strong results in extractive question answering when an answer is supported by the context. An area needing significant improvement is detecting when a question is unanswerable based on a given passage. For future work, we recommend focusing on this answerability detection through enhanced model architectures and training strategies. Testing conversational user engagement beyond extractive QA evaluation is also important. Our open-source approach aims to advance this critical area of artificial intelligence.</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12</a:t>
            </a:fld>
            <a:endParaRPr lang="en-US" altLang="en-US"/>
          </a:p>
        </p:txBody>
      </p:sp>
    </p:spTree>
    <p:extLst>
      <p:ext uri="{BB962C8B-B14F-4D97-AF65-F5344CB8AC3E}">
        <p14:creationId xmlns:p14="http://schemas.microsoft.com/office/powerpoint/2010/main" val="3443249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apple-system"/>
              </a:rPr>
              <a:t>Everyone equally contributed to the project. Jon created the video presentation to summarize our work. Eric authored the in-depth project report, providing a comprehensive written record of the background, approach, and results. Max developed the presentation slides, condensing our work into clear, visual overviews. Additionally, all team members independently trained, evaluated, and analyzed the machine learning models, while collaborating on the methodology and outcomes. Through both individual efforts in their roles and joint collaboration, our team made significant progress in conversational AI research. Leveraging everyone's unique strengths complemented by group work resulted in a robust project with broad impact.</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13</a:t>
            </a:fld>
            <a:endParaRPr lang="en-US" altLang="en-US"/>
          </a:p>
        </p:txBody>
      </p:sp>
    </p:spTree>
    <p:extLst>
      <p:ext uri="{BB962C8B-B14F-4D97-AF65-F5344CB8AC3E}">
        <p14:creationId xmlns:p14="http://schemas.microsoft.com/office/powerpoint/2010/main" val="324076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apple-system"/>
              </a:rPr>
              <a:t>Chatbots are ubiquitous, from small businesses to tech giants. Fueling this surge is generative AI and its ability to produce natural, context-aware conversations. Advances in deep learning have led to more sophisticated AI models that can mimic human interaction. We aimed to develop a conversational agent using transformer networks like Bert, fine-tuned on the squad dataset, to create an engaging question answering chatbot. Generative AI chatbots are reshaping customer service, allowing businesses to transform how they interact with customers.</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2</a:t>
            </a:fld>
            <a:endParaRPr lang="en-US" altLang="en-US"/>
          </a:p>
        </p:txBody>
      </p:sp>
    </p:spTree>
    <p:extLst>
      <p:ext uri="{BB962C8B-B14F-4D97-AF65-F5344CB8AC3E}">
        <p14:creationId xmlns:p14="http://schemas.microsoft.com/office/powerpoint/2010/main" val="3298964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project aimed to evaluate and compare the effectiveness of Bert, </a:t>
            </a:r>
            <a:r>
              <a:rPr lang="en-US" b="0" i="0" dirty="0" err="1">
                <a:solidFill>
                  <a:srgbClr val="D1D5DB"/>
                </a:solidFill>
                <a:effectLst/>
                <a:latin typeface="Söhne"/>
              </a:rPr>
              <a:t>Distilbert</a:t>
            </a:r>
            <a:r>
              <a:rPr lang="en-US" b="0" i="0" dirty="0">
                <a:solidFill>
                  <a:srgbClr val="D1D5DB"/>
                </a:solidFill>
                <a:effectLst/>
                <a:latin typeface="Söhne"/>
              </a:rPr>
              <a:t>, and Roberta in understanding and processing language. By training and testing these systems on real-world tasks, the goal was to identify their practical applications and limitations. </a:t>
            </a:r>
            <a:r>
              <a:rPr lang="en-US" b="0" i="0" dirty="0">
                <a:solidFill>
                  <a:srgbClr val="FFFFFF"/>
                </a:solidFill>
                <a:effectLst/>
                <a:latin typeface="-apple-system"/>
              </a:rPr>
              <a:t>We used </a:t>
            </a:r>
            <a:r>
              <a:rPr lang="en-US" b="0" i="0" dirty="0" err="1">
                <a:solidFill>
                  <a:srgbClr val="FFFFFF"/>
                </a:solidFill>
                <a:effectLst/>
                <a:latin typeface="-apple-system"/>
              </a:rPr>
              <a:t>HuggingFace</a:t>
            </a:r>
            <a:r>
              <a:rPr lang="en-US" b="0" i="0" dirty="0">
                <a:solidFill>
                  <a:srgbClr val="FFFFFF"/>
                </a:solidFill>
                <a:effectLst/>
                <a:latin typeface="-apple-system"/>
              </a:rPr>
              <a:t> transformers to initialize and compare three state-of-the-art transformer-based neural network architectures. We trained these systems to answer questions from a dataset called Squad. Then, we compared how well they did by looking at words in a sentence, and generated metrics to understand effectiveness.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3</a:t>
            </a:fld>
            <a:endParaRPr lang="en-US" altLang="en-US"/>
          </a:p>
        </p:txBody>
      </p:sp>
    </p:spTree>
    <p:extLst>
      <p:ext uri="{BB962C8B-B14F-4D97-AF65-F5344CB8AC3E}">
        <p14:creationId xmlns:p14="http://schemas.microsoft.com/office/powerpoint/2010/main" val="195459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apple-system"/>
              </a:rPr>
              <a:t>To enable further research and transparency, our complete methodology, training code, configuration details, and evaluation results are available in a GitHub repository. Publishing the trained models on </a:t>
            </a:r>
            <a:r>
              <a:rPr lang="en-US" b="0" i="0" dirty="0" err="1">
                <a:solidFill>
                  <a:srgbClr val="FFFFFF"/>
                </a:solidFill>
                <a:effectLst/>
                <a:latin typeface="-apple-system"/>
              </a:rPr>
              <a:t>HuggingFace</a:t>
            </a:r>
            <a:r>
              <a:rPr lang="en-US" b="0" i="0" dirty="0">
                <a:solidFill>
                  <a:srgbClr val="FFFFFF"/>
                </a:solidFill>
                <a:effectLst/>
                <a:latin typeface="-apple-system"/>
              </a:rPr>
              <a:t> Hub allows us to share these powerful question answer chatbots with the wider research community. The Hub provides inference APIs, allowing researchers to easily use the models in demos and applications.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4</a:t>
            </a:fld>
            <a:endParaRPr lang="en-US" altLang="en-US"/>
          </a:p>
        </p:txBody>
      </p:sp>
    </p:spTree>
    <p:extLst>
      <p:ext uri="{BB962C8B-B14F-4D97-AF65-F5344CB8AC3E}">
        <p14:creationId xmlns:p14="http://schemas.microsoft.com/office/powerpoint/2010/main" val="247122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Bert is innovative because it learns by guessing missing words and deciding if sentence pairs are associated with each other. This way of training helps Bert grasp language patterns and relationships and selectively prepares it for complex tasks like question-answering or translation.</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5</a:t>
            </a:fld>
            <a:endParaRPr lang="en-US" altLang="en-US"/>
          </a:p>
        </p:txBody>
      </p:sp>
    </p:spTree>
    <p:extLst>
      <p:ext uri="{BB962C8B-B14F-4D97-AF65-F5344CB8AC3E}">
        <p14:creationId xmlns:p14="http://schemas.microsoft.com/office/powerpoint/2010/main" val="281017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We used the second version of the squad dataset for training, which features over a hundred thousand questions from Wikipedia articles, and fifty thousand unanswerable ones designed to challenge the models. Imagine being asked to meet at the secret location, when you haven’t been told where it is. You wouldn’t have the answer. That’s what an unanswerable question is. The models need to identify when no answer is available. Training on this dataset enhances awareness of one’s knowledge base and prevents hallucinations. For pre-training, we employed standard preprocessing like tokenization, sequence truncation, and adding segment markers.</a:t>
            </a:r>
            <a:endParaRPr lang="en-US" b="0" i="0" dirty="0">
              <a:solidFill>
                <a:srgbClr val="FFFFFF"/>
              </a:solidFill>
              <a:effectLst/>
              <a:latin typeface="-apple-system"/>
            </a:endParaRP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6</a:t>
            </a:fld>
            <a:endParaRPr lang="en-US" altLang="en-US"/>
          </a:p>
        </p:txBody>
      </p:sp>
    </p:spTree>
    <p:extLst>
      <p:ext uri="{BB962C8B-B14F-4D97-AF65-F5344CB8AC3E}">
        <p14:creationId xmlns:p14="http://schemas.microsoft.com/office/powerpoint/2010/main" val="2099955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We started model development by initializing Bert, </a:t>
            </a:r>
            <a:r>
              <a:rPr lang="en-US" b="0" i="0" dirty="0" err="1">
                <a:solidFill>
                  <a:srgbClr val="D1D5DB"/>
                </a:solidFill>
                <a:effectLst/>
                <a:latin typeface="Söhne"/>
              </a:rPr>
              <a:t>Distilbert</a:t>
            </a:r>
            <a:r>
              <a:rPr lang="en-US" b="0" i="0" dirty="0">
                <a:solidFill>
                  <a:srgbClr val="D1D5DB"/>
                </a:solidFill>
                <a:effectLst/>
                <a:latin typeface="Söhne"/>
              </a:rPr>
              <a:t>, and Roberta with </a:t>
            </a:r>
            <a:r>
              <a:rPr lang="en-US" b="0" i="0" dirty="0" err="1">
                <a:solidFill>
                  <a:srgbClr val="D1D5DB"/>
                </a:solidFill>
                <a:effectLst/>
                <a:latin typeface="Söhne"/>
              </a:rPr>
              <a:t>HuggingFace</a:t>
            </a:r>
            <a:r>
              <a:rPr lang="en-US" b="0" i="0" dirty="0">
                <a:solidFill>
                  <a:srgbClr val="D1D5DB"/>
                </a:solidFill>
                <a:effectLst/>
                <a:latin typeface="Söhne"/>
              </a:rPr>
              <a:t> Transformers, using its pretrained models. We then fine-tuned them on the squad dataset, adjusting specific layers for our task. Training was sped up using Google </a:t>
            </a:r>
            <a:r>
              <a:rPr lang="en-US" b="0" i="0" dirty="0" err="1">
                <a:solidFill>
                  <a:srgbClr val="D1D5DB"/>
                </a:solidFill>
                <a:effectLst/>
                <a:latin typeface="Söhne"/>
              </a:rPr>
              <a:t>Colab's</a:t>
            </a:r>
            <a:r>
              <a:rPr lang="en-US" b="0" i="0" dirty="0">
                <a:solidFill>
                  <a:srgbClr val="D1D5DB"/>
                </a:solidFill>
                <a:effectLst/>
                <a:latin typeface="Söhne"/>
              </a:rPr>
              <a:t> cloud GPUs. Post-training, we assessed the models on key metrics, revealing each one's strengths and areas for enhancement.</a:t>
            </a:r>
            <a:endParaRPr lang="en-US" b="0" i="0" dirty="0">
              <a:solidFill>
                <a:srgbClr val="FFFFFF"/>
              </a:solidFill>
              <a:effectLst/>
              <a:latin typeface="-apple-system"/>
            </a:endParaRP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7</a:t>
            </a:fld>
            <a:endParaRPr lang="en-US" altLang="en-US"/>
          </a:p>
        </p:txBody>
      </p:sp>
    </p:spTree>
    <p:extLst>
      <p:ext uri="{BB962C8B-B14F-4D97-AF65-F5344CB8AC3E}">
        <p14:creationId xmlns:p14="http://schemas.microsoft.com/office/powerpoint/2010/main" val="1849687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After training Bert, </a:t>
            </a:r>
            <a:r>
              <a:rPr lang="en-US" b="0" i="0" dirty="0" err="1">
                <a:effectLst/>
                <a:latin typeface="Söhne"/>
              </a:rPr>
              <a:t>Distilbert</a:t>
            </a:r>
            <a:r>
              <a:rPr lang="en-US" b="0" i="0" dirty="0">
                <a:effectLst/>
                <a:latin typeface="Söhne"/>
              </a:rPr>
              <a:t>, and Roberta on the squad dataset, we used its validation set to evaluate their performance, focusing on the Exact Match and F1 Score metrics. We found challenges with unanswerable questions, especially highlighted by Roberta’s relative success. This analysis underscores the importance of detailed evaluations in identifying model shortcomings and guiding future enhancements, complementing human judgment in assessing conversational qualities.</a:t>
            </a:r>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8</a:t>
            </a:fld>
            <a:endParaRPr lang="en-US" altLang="en-US"/>
          </a:p>
        </p:txBody>
      </p:sp>
    </p:spTree>
    <p:extLst>
      <p:ext uri="{BB962C8B-B14F-4D97-AF65-F5344CB8AC3E}">
        <p14:creationId xmlns:p14="http://schemas.microsoft.com/office/powerpoint/2010/main" val="2893934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The graph tracks training and validation loss for Bert, </a:t>
            </a:r>
            <a:r>
              <a:rPr lang="en-US" b="0" i="0" dirty="0" err="1">
                <a:solidFill>
                  <a:srgbClr val="D1D5DB"/>
                </a:solidFill>
                <a:effectLst/>
                <a:latin typeface="Söhne"/>
              </a:rPr>
              <a:t>Distilbert</a:t>
            </a:r>
            <a:r>
              <a:rPr lang="en-US" b="0" i="0" dirty="0">
                <a:solidFill>
                  <a:srgbClr val="D1D5DB"/>
                </a:solidFill>
                <a:effectLst/>
                <a:latin typeface="Söhne"/>
              </a:rPr>
              <a:t>, and Roberta during squad training. While all models showed reduced training loss, Roberta was the most efficient, though each model hinted at overfitting as validation losses increased after minimizing. This data is crucial for understanding model behavior and optimizing performance.</a:t>
            </a:r>
            <a:endParaRPr lang="en-US" dirty="0"/>
          </a:p>
        </p:txBody>
      </p:sp>
      <p:sp>
        <p:nvSpPr>
          <p:cNvPr id="4" name="Slide Number Placeholder 3"/>
          <p:cNvSpPr>
            <a:spLocks noGrp="1"/>
          </p:cNvSpPr>
          <p:nvPr>
            <p:ph type="sldNum" sz="quarter" idx="5"/>
          </p:nvPr>
        </p:nvSpPr>
        <p:spPr/>
        <p:txBody>
          <a:bodyPr/>
          <a:lstStyle/>
          <a:p>
            <a:fld id="{AA4D7F38-9E4B-194A-AA5A-81BF138D29E9}" type="slidenum">
              <a:rPr lang="en-US" altLang="en-US" smtClean="0"/>
              <a:pPr/>
              <a:t>9</a:t>
            </a:fld>
            <a:endParaRPr lang="en-US" altLang="en-US"/>
          </a:p>
        </p:txBody>
      </p:sp>
    </p:spTree>
    <p:extLst>
      <p:ext uri="{BB962C8B-B14F-4D97-AF65-F5344CB8AC3E}">
        <p14:creationId xmlns:p14="http://schemas.microsoft.com/office/powerpoint/2010/main" val="2702950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 -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600200"/>
            <a:ext cx="10363200" cy="2743200"/>
          </a:xfrm>
        </p:spPr>
        <p:txBody>
          <a:bodyPr/>
          <a:lstStyle>
            <a:lvl1pPr algn="ctr">
              <a:defRPr b="1" i="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fld id="{60E4B0F9-A7FB-5046-8EA1-145E13C1BB14}" type="datetimeFigureOut">
              <a:rPr lang="en-US" altLang="en-US"/>
              <a:pPr/>
              <a:t>10/23/2023</a:t>
            </a:fld>
            <a:endParaRPr lang="en-US" alt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5436954-0798-F74F-B089-73282A31B42D}" type="slidenum">
              <a:rPr lang="en-US" altLang="en-US"/>
              <a:pPr/>
              <a:t>‹#›</a:t>
            </a:fld>
            <a:endParaRPr lang="en-US" altLang="en-US"/>
          </a:p>
        </p:txBody>
      </p:sp>
    </p:spTree>
    <p:extLst>
      <p:ext uri="{BB962C8B-B14F-4D97-AF65-F5344CB8AC3E}">
        <p14:creationId xmlns:p14="http://schemas.microsoft.com/office/powerpoint/2010/main" val="13357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768096" y="1947672"/>
            <a:ext cx="10509504" cy="3776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2"/>
          <p:cNvSpPr>
            <a:spLocks noGrp="1"/>
          </p:cNvSpPr>
          <p:nvPr>
            <p:ph type="dt" sz="half" idx="11"/>
          </p:nvPr>
        </p:nvSpPr>
        <p:spPr/>
        <p:txBody>
          <a:bodyPr/>
          <a:lstStyle>
            <a:lvl1pPr>
              <a:defRPr/>
            </a:lvl1pPr>
          </a:lstStyle>
          <a:p>
            <a:fld id="{9461B8EA-79DB-F845-97F0-24C5A509848C}" type="datetimeFigureOut">
              <a:rPr lang="en-US" altLang="en-US"/>
              <a:pPr/>
              <a:t>10/23/2023</a:t>
            </a:fld>
            <a:endParaRPr lang="en-US" altLang="en-US"/>
          </a:p>
        </p:txBody>
      </p:sp>
      <p:sp>
        <p:nvSpPr>
          <p:cNvPr id="6" name="Footer Placeholder 3"/>
          <p:cNvSpPr>
            <a:spLocks noGrp="1"/>
          </p:cNvSpPr>
          <p:nvPr>
            <p:ph type="ftr" sz="quarter" idx="12"/>
          </p:nvPr>
        </p:nvSpPr>
        <p:spPr/>
        <p:txBody>
          <a:bodyPr/>
          <a:lstStyle>
            <a:lvl1pPr>
              <a:defRPr/>
            </a:lvl1pPr>
          </a:lstStyle>
          <a:p>
            <a:pPr>
              <a:defRPr/>
            </a:pPr>
            <a:endParaRPr lang="en-US"/>
          </a:p>
        </p:txBody>
      </p:sp>
      <p:sp>
        <p:nvSpPr>
          <p:cNvPr id="7" name="Slide Number Placeholder 4"/>
          <p:cNvSpPr>
            <a:spLocks noGrp="1"/>
          </p:cNvSpPr>
          <p:nvPr>
            <p:ph type="sldNum" sz="quarter" idx="13"/>
          </p:nvPr>
        </p:nvSpPr>
        <p:spPr/>
        <p:txBody>
          <a:bodyPr/>
          <a:lstStyle>
            <a:lvl1pPr>
              <a:defRPr/>
            </a:lvl1pPr>
          </a:lstStyle>
          <a:p>
            <a:fld id="{038BCF56-2392-5945-BBFF-D427D64A3716}" type="slidenum">
              <a:rPr lang="en-US" altLang="en-US"/>
              <a:pPr/>
              <a:t>‹#›</a:t>
            </a:fld>
            <a:endParaRPr lang="en-US" altLang="en-US"/>
          </a:p>
        </p:txBody>
      </p:sp>
    </p:spTree>
    <p:extLst>
      <p:ext uri="{BB962C8B-B14F-4D97-AF65-F5344CB8AC3E}">
        <p14:creationId xmlns:p14="http://schemas.microsoft.com/office/powerpoint/2010/main" val="543454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 Comparison">
    <p:spTree>
      <p:nvGrpSpPr>
        <p:cNvPr id="1" name=""/>
        <p:cNvGrpSpPr/>
        <p:nvPr/>
      </p:nvGrpSpPr>
      <p:grpSpPr>
        <a:xfrm>
          <a:off x="0" y="0"/>
          <a:ext cx="0" cy="0"/>
          <a:chOff x="0" y="0"/>
          <a:chExt cx="0" cy="0"/>
        </a:xfrm>
      </p:grpSpPr>
      <p:sp>
        <p:nvSpPr>
          <p:cNvPr id="13" name="Text Placeholder 2"/>
          <p:cNvSpPr>
            <a:spLocks noGrp="1"/>
          </p:cNvSpPr>
          <p:nvPr>
            <p:ph type="body" idx="1"/>
          </p:nvPr>
        </p:nvSpPr>
        <p:spPr>
          <a:xfrm>
            <a:off x="9144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8106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914400" y="685800"/>
            <a:ext cx="10363200" cy="1143000"/>
          </a:xfrm>
          <a:prstGeom prst="rect">
            <a:avLst/>
          </a:prstGeom>
        </p:spPr>
        <p:txBody>
          <a:bodyPr/>
          <a:lstStyle/>
          <a:p>
            <a:r>
              <a:rPr lang="en-US"/>
              <a:t>Click to edit Master title style</a:t>
            </a:r>
            <a:endParaRPr lang="en-US" dirty="0"/>
          </a:p>
        </p:txBody>
      </p:sp>
      <p:sp>
        <p:nvSpPr>
          <p:cNvPr id="18" name="Text Placeholder 2"/>
          <p:cNvSpPr>
            <a:spLocks noGrp="1"/>
          </p:cNvSpPr>
          <p:nvPr>
            <p:ph type="body" idx="13"/>
          </p:nvPr>
        </p:nvSpPr>
        <p:spPr>
          <a:xfrm>
            <a:off x="6197600" y="1828800"/>
            <a:ext cx="5080000" cy="639762"/>
          </a:xfrm>
          <a:prstGeom prst="rect">
            <a:avLst/>
          </a:prstGeom>
        </p:spPr>
        <p:txBody>
          <a:bodyPr/>
          <a:lstStyle>
            <a:lvl1pPr marL="0" indent="0">
              <a:lnSpc>
                <a:spcPts val="28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p:cNvSpPr>
            <a:spLocks noGrp="1"/>
          </p:cNvSpPr>
          <p:nvPr>
            <p:ph sz="half" idx="14"/>
          </p:nvPr>
        </p:nvSpPr>
        <p:spPr>
          <a:xfrm>
            <a:off x="6093884" y="2533650"/>
            <a:ext cx="5183717" cy="3276600"/>
          </a:xfrm>
          <a:prstGeom prst="rect">
            <a:avLst/>
          </a:prstGeom>
        </p:spPr>
        <p:txBody>
          <a:bodyPr/>
          <a:lstStyle>
            <a:lvl1pPr>
              <a:lnSpc>
                <a:spcPts val="2800"/>
              </a:lnSpc>
              <a:spcAft>
                <a:spcPts val="600"/>
              </a:spcAft>
              <a:defRPr sz="2400">
                <a:latin typeface="+mn-lt"/>
              </a:defRPr>
            </a:lvl1pPr>
            <a:lvl2pPr>
              <a:lnSpc>
                <a:spcPts val="2800"/>
              </a:lnSpc>
              <a:spcAft>
                <a:spcPts val="600"/>
              </a:spcAft>
              <a:defRPr sz="2400">
                <a:latin typeface="+mn-lt"/>
              </a:defRPr>
            </a:lvl2pPr>
            <a:lvl3pPr>
              <a:lnSpc>
                <a:spcPts val="2800"/>
              </a:lnSpc>
              <a:spcAft>
                <a:spcPts val="600"/>
              </a:spcAft>
              <a:defRPr sz="2400">
                <a:latin typeface="+mn-lt"/>
              </a:defRPr>
            </a:lvl3pPr>
            <a:lvl4pPr>
              <a:lnSpc>
                <a:spcPts val="2800"/>
              </a:lnSpc>
              <a:spcAft>
                <a:spcPts val="600"/>
              </a:spcAft>
              <a:defRPr sz="2400">
                <a:latin typeface="+mn-lt"/>
              </a:defRPr>
            </a:lvl4pPr>
            <a:lvl5pPr>
              <a:lnSpc>
                <a:spcPts val="2800"/>
              </a:lnSpc>
              <a:spcAft>
                <a:spcPts val="600"/>
              </a:spcAft>
              <a:defRPr sz="24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5"/>
          </p:nvPr>
        </p:nvSpPr>
        <p:spPr/>
        <p:txBody>
          <a:bodyPr/>
          <a:lstStyle>
            <a:lvl1pPr>
              <a:defRPr/>
            </a:lvl1pPr>
          </a:lstStyle>
          <a:p>
            <a:fld id="{51040245-401E-DC4F-B046-F0C79A3107CA}" type="datetimeFigureOut">
              <a:rPr lang="en-US" altLang="en-US"/>
              <a:pPr/>
              <a:t>10/23/2023</a:t>
            </a:fld>
            <a:endParaRPr lang="en-US" altLang="en-US"/>
          </a:p>
        </p:txBody>
      </p:sp>
      <p:sp>
        <p:nvSpPr>
          <p:cNvPr id="8" name="Footer Placeholder 3"/>
          <p:cNvSpPr>
            <a:spLocks noGrp="1"/>
          </p:cNvSpPr>
          <p:nvPr>
            <p:ph type="ftr" sz="quarter" idx="16"/>
          </p:nvPr>
        </p:nvSpPr>
        <p:spPr/>
        <p:txBody>
          <a:bodyPr/>
          <a:lstStyle>
            <a:lvl1pPr>
              <a:defRPr/>
            </a:lvl1pPr>
          </a:lstStyle>
          <a:p>
            <a:pPr>
              <a:defRPr/>
            </a:pPr>
            <a:endParaRPr lang="en-US"/>
          </a:p>
        </p:txBody>
      </p:sp>
      <p:sp>
        <p:nvSpPr>
          <p:cNvPr id="9" name="Slide Number Placeholder 4"/>
          <p:cNvSpPr>
            <a:spLocks noGrp="1"/>
          </p:cNvSpPr>
          <p:nvPr>
            <p:ph type="sldNum" sz="quarter" idx="17"/>
          </p:nvPr>
        </p:nvSpPr>
        <p:spPr/>
        <p:txBody>
          <a:bodyPr/>
          <a:lstStyle>
            <a:lvl1pPr>
              <a:defRPr/>
            </a:lvl1pPr>
          </a:lstStyle>
          <a:p>
            <a:fld id="{216C8536-7E23-234B-A8F7-08E8ECDA74DF}" type="slidenum">
              <a:rPr lang="en-US" altLang="en-US"/>
              <a:pPr/>
              <a:t>‹#›</a:t>
            </a:fld>
            <a:endParaRPr lang="en-US" altLang="en-US"/>
          </a:p>
        </p:txBody>
      </p:sp>
    </p:spTree>
    <p:extLst>
      <p:ext uri="{BB962C8B-B14F-4D97-AF65-F5344CB8AC3E}">
        <p14:creationId xmlns:p14="http://schemas.microsoft.com/office/powerpoint/2010/main" val="589292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B8E3EDF6-D7E0-BF42-B0B6-A092B242026B}" type="datetimeFigureOut">
              <a:rPr lang="en-US" altLang="en-US"/>
              <a:pPr/>
              <a:t>10/23/2023</a:t>
            </a:fld>
            <a:endParaRPr lang="en-US" alt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4"/>
          <p:cNvSpPr>
            <a:spLocks noGrp="1"/>
          </p:cNvSpPr>
          <p:nvPr>
            <p:ph type="sldNum" sz="quarter" idx="12"/>
          </p:nvPr>
        </p:nvSpPr>
        <p:spPr/>
        <p:txBody>
          <a:bodyPr/>
          <a:lstStyle>
            <a:lvl1pPr>
              <a:defRPr/>
            </a:lvl1pPr>
          </a:lstStyle>
          <a:p>
            <a:fld id="{2834907F-A62D-D441-A93A-A617401C2E74}" type="slidenum">
              <a:rPr lang="en-US" altLang="en-US"/>
              <a:pPr/>
              <a:t>‹#›</a:t>
            </a:fld>
            <a:endParaRPr lang="en-US" altLang="en-US"/>
          </a:p>
        </p:txBody>
      </p:sp>
    </p:spTree>
    <p:extLst>
      <p:ext uri="{BB962C8B-B14F-4D97-AF65-F5344CB8AC3E}">
        <p14:creationId xmlns:p14="http://schemas.microsoft.com/office/powerpoint/2010/main" val="520643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0" y="5999168"/>
            <a:ext cx="12192000" cy="914400"/>
          </a:xfrm>
          <a:prstGeom prst="rect">
            <a:avLst/>
          </a:prstGeom>
          <a:solidFill>
            <a:srgbClr val="003B70"/>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9" name="Picture 8"/>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04800" y="6167437"/>
            <a:ext cx="2762250" cy="574305"/>
          </a:xfrm>
          <a:prstGeom prst="rect">
            <a:avLst/>
          </a:prstGeom>
        </p:spPr>
      </p:pic>
      <p:sp>
        <p:nvSpPr>
          <p:cNvPr id="1027" name="Text Placeholder 1"/>
          <p:cNvSpPr>
            <a:spLocks noGrp="1"/>
          </p:cNvSpPr>
          <p:nvPr>
            <p:ph type="body" idx="1"/>
          </p:nvPr>
        </p:nvSpPr>
        <p:spPr bwMode="auto">
          <a:xfrm>
            <a:off x="768353" y="1947863"/>
            <a:ext cx="1050924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Title Placeholder 1"/>
          <p:cNvSpPr>
            <a:spLocks noGrp="1"/>
          </p:cNvSpPr>
          <p:nvPr>
            <p:ph type="title"/>
          </p:nvPr>
        </p:nvSpPr>
        <p:spPr bwMode="auto">
          <a:xfrm>
            <a:off x="914400" y="6858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US" altLang="en-US" dirty="0"/>
          </a:p>
        </p:txBody>
      </p:sp>
      <p:sp>
        <p:nvSpPr>
          <p:cNvPr id="3" name="Date Placeholder 2"/>
          <p:cNvSpPr>
            <a:spLocks noGrp="1"/>
          </p:cNvSpPr>
          <p:nvPr>
            <p:ph type="dt" sz="half" idx="2"/>
          </p:nvPr>
        </p:nvSpPr>
        <p:spPr>
          <a:xfrm>
            <a:off x="304800" y="6629403"/>
            <a:ext cx="2844800" cy="136525"/>
          </a:xfrm>
          <a:prstGeom prst="rect">
            <a:avLst/>
          </a:prstGeom>
        </p:spPr>
        <p:txBody>
          <a:bodyPr vert="horz" wrap="square" lIns="0" tIns="0" rIns="0" bIns="0" numCol="1" anchor="b" anchorCtr="0" compatLnSpc="1">
            <a:prstTxWarp prst="textNoShape">
              <a:avLst/>
            </a:prstTxWarp>
          </a:bodyPr>
          <a:lstStyle>
            <a:lvl1pPr>
              <a:defRPr sz="1000">
                <a:solidFill>
                  <a:srgbClr val="898989"/>
                </a:solidFill>
              </a:defRPr>
            </a:lvl1pPr>
          </a:lstStyle>
          <a:p>
            <a:fld id="{482C3D94-7C5D-0846-984C-DFD8ACC0A135}" type="datetimeFigureOut">
              <a:rPr lang="en-US" altLang="en-US"/>
              <a:pPr/>
              <a:t>10/23/2023</a:t>
            </a:fld>
            <a:endParaRPr lang="en-US" altLang="en-US"/>
          </a:p>
        </p:txBody>
      </p:sp>
      <p:sp>
        <p:nvSpPr>
          <p:cNvPr id="4" name="Footer Placeholder 3"/>
          <p:cNvSpPr>
            <a:spLocks noGrp="1"/>
          </p:cNvSpPr>
          <p:nvPr>
            <p:ph type="ftr" sz="quarter" idx="3"/>
          </p:nvPr>
        </p:nvSpPr>
        <p:spPr>
          <a:xfrm>
            <a:off x="4165600" y="6629403"/>
            <a:ext cx="3860800" cy="136525"/>
          </a:xfrm>
          <a:prstGeom prst="rect">
            <a:avLst/>
          </a:prstGeom>
        </p:spPr>
        <p:txBody>
          <a:bodyPr vert="horz" lIns="0" tIns="0" rIns="0" bIns="0" rtlCol="0" anchor="ctr"/>
          <a:lstStyle>
            <a:lvl1pPr algn="ctr">
              <a:defRPr sz="1000">
                <a:solidFill>
                  <a:schemeClr val="tx1">
                    <a:tint val="75000"/>
                  </a:schemeClr>
                </a:solidFill>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4"/>
          </p:nvPr>
        </p:nvSpPr>
        <p:spPr>
          <a:xfrm>
            <a:off x="9144000" y="6629403"/>
            <a:ext cx="2844800" cy="136525"/>
          </a:xfrm>
          <a:prstGeom prst="rect">
            <a:avLst/>
          </a:prstGeom>
        </p:spPr>
        <p:txBody>
          <a:bodyPr vert="horz" wrap="square" lIns="0" tIns="0" rIns="0" bIns="0" numCol="1" anchor="ctr" anchorCtr="0" compatLnSpc="1">
            <a:prstTxWarp prst="textNoShape">
              <a:avLst/>
            </a:prstTxWarp>
          </a:bodyPr>
          <a:lstStyle>
            <a:lvl1pPr algn="r">
              <a:defRPr sz="1000">
                <a:solidFill>
                  <a:srgbClr val="898989"/>
                </a:solidFill>
              </a:defRPr>
            </a:lvl1pPr>
          </a:lstStyle>
          <a:p>
            <a:fld id="{99D00A5A-8E11-5342-9E35-AFD70D06736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Lst>
  <p:txStyles>
    <p:titleStyle>
      <a:lvl1pPr algn="l" rtl="0" eaLnBrk="1" fontAlgn="base" hangingPunct="1">
        <a:lnSpc>
          <a:spcPts val="4200"/>
        </a:lnSpc>
        <a:spcBef>
          <a:spcPct val="0"/>
        </a:spcBef>
        <a:spcAft>
          <a:spcPct val="0"/>
        </a:spcAft>
        <a:defRPr sz="4000">
          <a:solidFill>
            <a:srgbClr val="003B70"/>
          </a:solidFill>
          <a:latin typeface="+mj-lt"/>
          <a:ea typeface="ＭＳ Ｐゴシック" charset="0"/>
          <a:cs typeface="ＭＳ Ｐゴシック" charset="0"/>
        </a:defRPr>
      </a:lvl1pPr>
      <a:lvl2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2pPr>
      <a:lvl3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3pPr>
      <a:lvl4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4pPr>
      <a:lvl5pPr algn="l" rtl="0" eaLnBrk="1" fontAlgn="base" hangingPunct="1">
        <a:lnSpc>
          <a:spcPts val="4200"/>
        </a:lnSpc>
        <a:spcBef>
          <a:spcPct val="0"/>
        </a:spcBef>
        <a:spcAft>
          <a:spcPct val="0"/>
        </a:spcAft>
        <a:defRPr sz="4000">
          <a:solidFill>
            <a:srgbClr val="003B70"/>
          </a:solidFill>
          <a:latin typeface="Arial" charset="0"/>
          <a:ea typeface="ＭＳ Ｐゴシック" charset="0"/>
          <a:cs typeface="ＭＳ Ｐゴシック" charset="0"/>
        </a:defRPr>
      </a:lvl5pPr>
      <a:lvl6pPr marL="4572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6pPr>
      <a:lvl7pPr marL="9144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7pPr>
      <a:lvl8pPr marL="13716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8pPr>
      <a:lvl9pPr marL="1828800" algn="l" rtl="0" eaLnBrk="1" fontAlgn="base" hangingPunct="1">
        <a:spcBef>
          <a:spcPct val="0"/>
        </a:spcBef>
        <a:spcAft>
          <a:spcPct val="0"/>
        </a:spcAft>
        <a:defRPr sz="3200" b="1">
          <a:solidFill>
            <a:srgbClr val="71BEFF"/>
          </a:solidFill>
          <a:latin typeface="Palatino" charset="0"/>
          <a:ea typeface="ＭＳ Ｐゴシック" charset="0"/>
          <a:cs typeface="ＭＳ Ｐゴシック" charset="0"/>
        </a:defRPr>
      </a:lvl9pPr>
    </p:titleStyle>
    <p:bodyStyle>
      <a:lvl1pPr marL="90488" indent="-90488" algn="l" rtl="0" eaLnBrk="1" fontAlgn="base" hangingPunct="1">
        <a:lnSpc>
          <a:spcPts val="3200"/>
        </a:lnSpc>
        <a:spcBef>
          <a:spcPct val="0"/>
        </a:spcBef>
        <a:spcAft>
          <a:spcPts val="600"/>
        </a:spcAft>
        <a:buClr>
          <a:srgbClr val="173063"/>
        </a:buClr>
        <a:buSzPct val="25000"/>
        <a:buFont typeface="Lucida Grande" charset="0"/>
        <a:buChar char=" "/>
        <a:defRPr sz="2800">
          <a:solidFill>
            <a:srgbClr val="003B70"/>
          </a:solidFill>
          <a:latin typeface="+mn-lt"/>
          <a:ea typeface="ＭＳ Ｐゴシック" charset="0"/>
          <a:cs typeface="ＭＳ Ｐゴシック" charset="0"/>
        </a:defRPr>
      </a:lvl1pPr>
      <a:lvl2pPr marL="114300" indent="227013" algn="l" rtl="0" eaLnBrk="1" fontAlgn="base" hangingPunct="1">
        <a:lnSpc>
          <a:spcPts val="3200"/>
        </a:lnSpc>
        <a:spcBef>
          <a:spcPct val="0"/>
        </a:spcBef>
        <a:spcAft>
          <a:spcPts val="600"/>
        </a:spcAft>
        <a:buClr>
          <a:srgbClr val="173063"/>
        </a:buClr>
        <a:buFont typeface="Arial" charset="0"/>
        <a:buChar char="•"/>
        <a:defRPr sz="2800">
          <a:solidFill>
            <a:srgbClr val="003B70"/>
          </a:solidFill>
          <a:latin typeface="+mj-lt"/>
          <a:ea typeface="ＭＳ Ｐゴシック" charset="0"/>
        </a:defRPr>
      </a:lvl2pPr>
      <a:lvl3pPr marL="3460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3pPr>
      <a:lvl4pPr marL="8032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4pPr>
      <a:lvl5pPr marL="1031875" indent="-228600" algn="l" rtl="0" eaLnBrk="1" fontAlgn="base" hangingPunct="1">
        <a:lnSpc>
          <a:spcPts val="3200"/>
        </a:lnSpc>
        <a:spcBef>
          <a:spcPct val="0"/>
        </a:spcBef>
        <a:spcAft>
          <a:spcPts val="600"/>
        </a:spcAft>
        <a:buFont typeface="Lucida Grande" charset="0"/>
        <a:buChar char="-"/>
        <a:defRPr sz="2800">
          <a:solidFill>
            <a:srgbClr val="003B70"/>
          </a:solidFill>
          <a:latin typeface="+mj-lt"/>
          <a:ea typeface="ＭＳ Ｐゴシック" charset="0"/>
        </a:defRPr>
      </a:lvl5pPr>
      <a:lvl6pPr marL="1600200" indent="174625" algn="l" rtl="0" eaLnBrk="1" fontAlgn="base" hangingPunct="1">
        <a:spcBef>
          <a:spcPct val="20000"/>
        </a:spcBef>
        <a:spcAft>
          <a:spcPct val="0"/>
        </a:spcAft>
        <a:defRPr sz="2200">
          <a:solidFill>
            <a:schemeClr val="tx1"/>
          </a:solidFill>
          <a:latin typeface="+mj-lt"/>
          <a:ea typeface="+mn-ea"/>
        </a:defRPr>
      </a:lvl6pPr>
      <a:lvl7pPr marL="2057400" indent="174625" algn="l" rtl="0" eaLnBrk="1" fontAlgn="base" hangingPunct="1">
        <a:spcBef>
          <a:spcPct val="20000"/>
        </a:spcBef>
        <a:spcAft>
          <a:spcPct val="0"/>
        </a:spcAft>
        <a:defRPr sz="2200">
          <a:solidFill>
            <a:schemeClr val="tx1"/>
          </a:solidFill>
          <a:latin typeface="+mj-lt"/>
          <a:ea typeface="+mn-ea"/>
        </a:defRPr>
      </a:lvl7pPr>
      <a:lvl8pPr marL="2514600" indent="174625" algn="l" rtl="0" eaLnBrk="1" fontAlgn="base" hangingPunct="1">
        <a:spcBef>
          <a:spcPct val="20000"/>
        </a:spcBef>
        <a:spcAft>
          <a:spcPct val="0"/>
        </a:spcAft>
        <a:defRPr sz="2200">
          <a:solidFill>
            <a:schemeClr val="tx1"/>
          </a:solidFill>
          <a:latin typeface="+mj-lt"/>
          <a:ea typeface="+mn-ea"/>
        </a:defRPr>
      </a:lvl8pPr>
      <a:lvl9pPr marL="2971800" indent="174625" algn="l" rtl="0" eaLnBrk="1" fontAlgn="base" hangingPunct="1">
        <a:spcBef>
          <a:spcPct val="20000"/>
        </a:spcBef>
        <a:spcAft>
          <a:spcPct val="0"/>
        </a:spcAft>
        <a:defRPr sz="2200">
          <a:solidFill>
            <a:schemeClr val="tx1"/>
          </a:solidFill>
          <a:latin typeface="+mj-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r>
              <a:rPr lang="en-US" altLang="en-US" dirty="0">
                <a:ea typeface="ＭＳ Ｐゴシック" charset="-128"/>
              </a:rPr>
              <a:t>Advanced Generative Chatbot Study</a:t>
            </a:r>
          </a:p>
        </p:txBody>
      </p:sp>
      <p:grpSp>
        <p:nvGrpSpPr>
          <p:cNvPr id="5" name="Group 4">
            <a:extLst>
              <a:ext uri="{FF2B5EF4-FFF2-40B4-BE49-F238E27FC236}">
                <a16:creationId xmlns:a16="http://schemas.microsoft.com/office/drawing/2014/main" id="{168CE35E-FAA7-0C5A-650F-AE67B68FFBE0}"/>
              </a:ext>
            </a:extLst>
          </p:cNvPr>
          <p:cNvGrpSpPr/>
          <p:nvPr/>
        </p:nvGrpSpPr>
        <p:grpSpPr>
          <a:xfrm>
            <a:off x="791092" y="4120464"/>
            <a:ext cx="10609815" cy="461665"/>
            <a:chOff x="545894" y="4120464"/>
            <a:chExt cx="10609815" cy="461665"/>
          </a:xfrm>
        </p:grpSpPr>
        <p:sp>
          <p:nvSpPr>
            <p:cNvPr id="2" name="Google Shape;47;p1">
              <a:extLst>
                <a:ext uri="{FF2B5EF4-FFF2-40B4-BE49-F238E27FC236}">
                  <a16:creationId xmlns:a16="http://schemas.microsoft.com/office/drawing/2014/main" id="{08E273CD-5D72-AC06-9811-B4BA088DBC89}"/>
                </a:ext>
              </a:extLst>
            </p:cNvPr>
            <p:cNvSpPr txBox="1"/>
            <p:nvPr/>
          </p:nvSpPr>
          <p:spPr>
            <a:xfrm>
              <a:off x="545894" y="4120464"/>
              <a:ext cx="2548133"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0" i="0" u="none" strike="noStrike" cap="none" dirty="0">
                  <a:solidFill>
                    <a:schemeClr val="dk1"/>
                  </a:solidFill>
                  <a:latin typeface="Arial"/>
                  <a:ea typeface="Arial"/>
                  <a:cs typeface="Arial"/>
                  <a:sym typeface="Arial"/>
                </a:rPr>
                <a:t>Jonathan Agustin</a:t>
              </a:r>
              <a:endParaRPr dirty="0"/>
            </a:p>
          </p:txBody>
        </p:sp>
        <p:sp>
          <p:nvSpPr>
            <p:cNvPr id="3" name="Google Shape;48;p1">
              <a:extLst>
                <a:ext uri="{FF2B5EF4-FFF2-40B4-BE49-F238E27FC236}">
                  <a16:creationId xmlns:a16="http://schemas.microsoft.com/office/drawing/2014/main" id="{EAB7C252-EE81-5D4E-C67A-D2FEDFA7B290}"/>
                </a:ext>
              </a:extLst>
            </p:cNvPr>
            <p:cNvSpPr txBox="1"/>
            <p:nvPr/>
          </p:nvSpPr>
          <p:spPr>
            <a:xfrm>
              <a:off x="3885119" y="4120464"/>
              <a:ext cx="2840842"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a:solidFill>
                    <a:schemeClr val="dk1"/>
                  </a:solidFill>
                  <a:latin typeface="Arial"/>
                  <a:ea typeface="Arial"/>
                  <a:cs typeface="Arial"/>
                  <a:sym typeface="Arial"/>
                </a:rPr>
                <a:t>Eric Barnes</a:t>
              </a:r>
              <a:endParaRPr dirty="0"/>
            </a:p>
          </p:txBody>
        </p:sp>
        <p:sp>
          <p:nvSpPr>
            <p:cNvPr id="4" name="Google Shape;49;p1">
              <a:extLst>
                <a:ext uri="{FF2B5EF4-FFF2-40B4-BE49-F238E27FC236}">
                  <a16:creationId xmlns:a16="http://schemas.microsoft.com/office/drawing/2014/main" id="{06B419CF-36CC-6174-FACA-55D11CC54334}"/>
                </a:ext>
              </a:extLst>
            </p:cNvPr>
            <p:cNvSpPr txBox="1"/>
            <p:nvPr/>
          </p:nvSpPr>
          <p:spPr>
            <a:xfrm>
              <a:off x="7517053" y="4120484"/>
              <a:ext cx="3638656"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a:solidFill>
                    <a:schemeClr val="dk1"/>
                  </a:solidFill>
                  <a:latin typeface="Arial"/>
                  <a:ea typeface="Arial"/>
                  <a:cs typeface="Arial"/>
                  <a:sym typeface="Arial"/>
                </a:rPr>
                <a:t>Massimillano Repupilli</a:t>
              </a:r>
              <a:endParaRPr dirty="0"/>
            </a:p>
          </p:txBody>
        </p:sp>
      </p:grpSp>
      <p:sp>
        <p:nvSpPr>
          <p:cNvPr id="6" name="TextBox 5">
            <a:extLst>
              <a:ext uri="{FF2B5EF4-FFF2-40B4-BE49-F238E27FC236}">
                <a16:creationId xmlns:a16="http://schemas.microsoft.com/office/drawing/2014/main" id="{4B5AD245-66F6-0F8B-BBA6-B7749E88321E}"/>
              </a:ext>
            </a:extLst>
          </p:cNvPr>
          <p:cNvSpPr txBox="1"/>
          <p:nvPr/>
        </p:nvSpPr>
        <p:spPr>
          <a:xfrm>
            <a:off x="10642526" y="6607251"/>
            <a:ext cx="1516762" cy="307777"/>
          </a:xfrm>
          <a:prstGeom prst="rect">
            <a:avLst/>
          </a:prstGeom>
          <a:noFill/>
        </p:spPr>
        <p:txBody>
          <a:bodyPr wrap="none" rtlCol="0">
            <a:spAutoFit/>
          </a:bodyPr>
          <a:lstStyle/>
          <a:p>
            <a:r>
              <a:rPr lang="en-US" sz="1400" dirty="0">
                <a:solidFill>
                  <a:schemeClr val="bg1"/>
                </a:solidFill>
              </a:rPr>
              <a:t>23 October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bars&#10;&#10;Description automatically generated">
            <a:extLst>
              <a:ext uri="{FF2B5EF4-FFF2-40B4-BE49-F238E27FC236}">
                <a16:creationId xmlns:a16="http://schemas.microsoft.com/office/drawing/2014/main" id="{F10AFAB9-87E0-B574-2CFB-CB4D449AEFE8}"/>
              </a:ext>
            </a:extLst>
          </p:cNvPr>
          <p:cNvPicPr>
            <a:picLocks noChangeAspect="1"/>
          </p:cNvPicPr>
          <p:nvPr/>
        </p:nvPicPr>
        <p:blipFill>
          <a:blip r:embed="rId3"/>
          <a:stretch>
            <a:fillRect/>
          </a:stretch>
        </p:blipFill>
        <p:spPr>
          <a:xfrm>
            <a:off x="888000" y="261000"/>
            <a:ext cx="10416000" cy="5555200"/>
          </a:xfrm>
          <a:prstGeom prst="rect">
            <a:avLst/>
          </a:prstGeom>
        </p:spPr>
      </p:pic>
    </p:spTree>
    <p:extLst>
      <p:ext uri="{BB962C8B-B14F-4D97-AF65-F5344CB8AC3E}">
        <p14:creationId xmlns:p14="http://schemas.microsoft.com/office/powerpoint/2010/main" val="375573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algn="ctr"/>
            <a:r>
              <a:rPr lang="en-US" altLang="en-US" dirty="0">
                <a:ea typeface="ＭＳ Ｐゴシック" charset="-128"/>
              </a:rPr>
              <a:t>Discussion</a:t>
            </a:r>
          </a:p>
        </p:txBody>
      </p:sp>
      <p:sp>
        <p:nvSpPr>
          <p:cNvPr id="3" name="Text Placeholder 2"/>
          <p:cNvSpPr>
            <a:spLocks noGrp="1"/>
          </p:cNvSpPr>
          <p:nvPr>
            <p:ph type="body" sz="quarter" idx="10"/>
          </p:nvPr>
        </p:nvSpPr>
        <p:spPr>
          <a:xfrm>
            <a:off x="1560000" y="1947863"/>
            <a:ext cx="9576000" cy="3776662"/>
          </a:xfrm>
        </p:spPr>
        <p:txBody>
          <a:bodyPr rtlCol="0" anchor="ctr">
            <a:noAutofit/>
          </a:bodyPr>
          <a:lstStyle/>
          <a:p>
            <a:pPr lvl="1" indent="0" algn="ctr">
              <a:lnSpc>
                <a:spcPct val="150000"/>
              </a:lnSpc>
              <a:buNone/>
              <a:defRPr/>
            </a:pPr>
            <a:r>
              <a:rPr lang="en-US" dirty="0"/>
              <a:t>Successfully developed 3 Q&amp;A chatbots</a:t>
            </a:r>
          </a:p>
          <a:p>
            <a:pPr lvl="1" indent="0" algn="ctr">
              <a:lnSpc>
                <a:spcPct val="150000"/>
              </a:lnSpc>
              <a:buNone/>
              <a:defRPr/>
            </a:pPr>
            <a:r>
              <a:rPr lang="en-US" dirty="0"/>
              <a:t>Published code &amp; models on GitHub and </a:t>
            </a:r>
            <a:r>
              <a:rPr lang="en-US" dirty="0" err="1"/>
              <a:t>HuggingFace</a:t>
            </a:r>
            <a:endParaRPr lang="en-US" dirty="0"/>
          </a:p>
          <a:p>
            <a:pPr lvl="1" indent="0" algn="ctr">
              <a:lnSpc>
                <a:spcPct val="150000"/>
              </a:lnSpc>
              <a:buNone/>
              <a:defRPr/>
            </a:pPr>
            <a:r>
              <a:rPr lang="en-US" dirty="0"/>
              <a:t>High performance on answerable questions</a:t>
            </a:r>
          </a:p>
          <a:p>
            <a:pPr lvl="1" indent="0" algn="ctr">
              <a:lnSpc>
                <a:spcPct val="150000"/>
              </a:lnSpc>
              <a:buNone/>
              <a:defRPr/>
            </a:pPr>
            <a:r>
              <a:rPr lang="en-US" dirty="0"/>
              <a:t>Poor performance on unanswerable questions</a:t>
            </a:r>
          </a:p>
          <a:p>
            <a:pPr lvl="1" indent="0" algn="ctr">
              <a:lnSpc>
                <a:spcPct val="150000"/>
              </a:lnSpc>
              <a:buNone/>
              <a:defRPr/>
            </a:pPr>
            <a:r>
              <a:rPr lang="en-US" dirty="0"/>
              <a:t>Out-of-Memory problems mitigated with checkpointing</a:t>
            </a:r>
          </a:p>
        </p:txBody>
      </p:sp>
    </p:spTree>
    <p:extLst>
      <p:ext uri="{BB962C8B-B14F-4D97-AF65-F5344CB8AC3E}">
        <p14:creationId xmlns:p14="http://schemas.microsoft.com/office/powerpoint/2010/main" val="1658259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algn="ctr"/>
            <a:r>
              <a:rPr lang="en-US" altLang="en-US" dirty="0">
                <a:ea typeface="ＭＳ Ｐゴシック" charset="-128"/>
              </a:rPr>
              <a:t>Conclusion and Recommendations</a:t>
            </a:r>
          </a:p>
        </p:txBody>
      </p:sp>
      <p:sp>
        <p:nvSpPr>
          <p:cNvPr id="3" name="Text Placeholder 2"/>
          <p:cNvSpPr>
            <a:spLocks noGrp="1"/>
          </p:cNvSpPr>
          <p:nvPr>
            <p:ph type="body" sz="quarter" idx="10"/>
          </p:nvPr>
        </p:nvSpPr>
        <p:spPr>
          <a:xfrm>
            <a:off x="1562098" y="2061000"/>
            <a:ext cx="9067803" cy="3776662"/>
          </a:xfrm>
        </p:spPr>
        <p:txBody>
          <a:bodyPr rtlCol="0" anchor="ctr">
            <a:noAutofit/>
          </a:bodyPr>
          <a:lstStyle/>
          <a:p>
            <a:pPr lvl="1" indent="0" algn="ctr">
              <a:lnSpc>
                <a:spcPct val="150000"/>
              </a:lnSpc>
              <a:buNone/>
              <a:defRPr/>
            </a:pPr>
            <a:r>
              <a:rPr lang="en-US" dirty="0"/>
              <a:t>Low scores for unanswerable questions</a:t>
            </a:r>
          </a:p>
          <a:p>
            <a:pPr lvl="1" indent="0" algn="ctr">
              <a:lnSpc>
                <a:spcPct val="150000"/>
              </a:lnSpc>
              <a:buNone/>
              <a:defRPr/>
            </a:pPr>
            <a:r>
              <a:rPr lang="en-US" dirty="0"/>
              <a:t>Continue work on answerability detection</a:t>
            </a:r>
          </a:p>
          <a:p>
            <a:pPr lvl="1" indent="0" algn="ctr">
              <a:lnSpc>
                <a:spcPct val="150000"/>
              </a:lnSpc>
              <a:buNone/>
              <a:defRPr/>
            </a:pPr>
            <a:r>
              <a:rPr lang="en-US" dirty="0"/>
              <a:t>Enable </a:t>
            </a:r>
            <a:r>
              <a:rPr lang="en-US" dirty="0" err="1"/>
              <a:t>explainability</a:t>
            </a:r>
            <a:r>
              <a:rPr lang="en-US" dirty="0"/>
              <a:t> for model introspection</a:t>
            </a:r>
          </a:p>
        </p:txBody>
      </p:sp>
    </p:spTree>
    <p:extLst>
      <p:ext uri="{BB962C8B-B14F-4D97-AF65-F5344CB8AC3E}">
        <p14:creationId xmlns:p14="http://schemas.microsoft.com/office/powerpoint/2010/main" val="585663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5AD245-66F6-0F8B-BBA6-B7749E88321E}"/>
              </a:ext>
            </a:extLst>
          </p:cNvPr>
          <p:cNvSpPr txBox="1"/>
          <p:nvPr/>
        </p:nvSpPr>
        <p:spPr>
          <a:xfrm>
            <a:off x="10272000" y="6309000"/>
            <a:ext cx="1516762" cy="307777"/>
          </a:xfrm>
          <a:prstGeom prst="rect">
            <a:avLst/>
          </a:prstGeom>
          <a:noFill/>
        </p:spPr>
        <p:txBody>
          <a:bodyPr wrap="none" rtlCol="0">
            <a:spAutoFit/>
          </a:bodyPr>
          <a:lstStyle/>
          <a:p>
            <a:r>
              <a:rPr lang="en-US" sz="1400" dirty="0">
                <a:solidFill>
                  <a:schemeClr val="bg1"/>
                </a:solidFill>
              </a:rPr>
              <a:t>23 October 2023</a:t>
            </a:r>
          </a:p>
        </p:txBody>
      </p:sp>
      <p:sp>
        <p:nvSpPr>
          <p:cNvPr id="9" name="Title 1">
            <a:extLst>
              <a:ext uri="{FF2B5EF4-FFF2-40B4-BE49-F238E27FC236}">
                <a16:creationId xmlns:a16="http://schemas.microsoft.com/office/drawing/2014/main" id="{073E62CF-F49E-D4DF-1557-46DD5EA14C7C}"/>
              </a:ext>
            </a:extLst>
          </p:cNvPr>
          <p:cNvSpPr>
            <a:spLocks noGrp="1" noRot="1" noMove="1" noResize="1" noEditPoints="1" noAdjustHandles="1" noChangeArrowheads="1" noChangeShapeType="1"/>
          </p:cNvSpPr>
          <p:nvPr>
            <p:ph type="title"/>
          </p:nvPr>
        </p:nvSpPr>
        <p:spPr>
          <a:xfrm>
            <a:off x="831206" y="480016"/>
            <a:ext cx="10363200" cy="1143000"/>
          </a:xfrm>
        </p:spPr>
        <p:txBody>
          <a:bodyPr/>
          <a:lstStyle/>
          <a:p>
            <a:pPr algn="ctr"/>
            <a:r>
              <a:rPr lang="en-US" altLang="en-US" dirty="0">
                <a:ea typeface="ＭＳ Ｐゴシック" charset="-128"/>
              </a:rPr>
              <a:t>Contributions</a:t>
            </a:r>
          </a:p>
        </p:txBody>
      </p:sp>
      <p:sp>
        <p:nvSpPr>
          <p:cNvPr id="10" name="Google Shape;47;p1">
            <a:extLst>
              <a:ext uri="{FF2B5EF4-FFF2-40B4-BE49-F238E27FC236}">
                <a16:creationId xmlns:a16="http://schemas.microsoft.com/office/drawing/2014/main" id="{B2A795EE-1473-FE57-31E0-6638D26B72E9}"/>
              </a:ext>
            </a:extLst>
          </p:cNvPr>
          <p:cNvSpPr txBox="1"/>
          <p:nvPr/>
        </p:nvSpPr>
        <p:spPr>
          <a:xfrm>
            <a:off x="1128000" y="4021105"/>
            <a:ext cx="2548133"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dirty="0">
                <a:solidFill>
                  <a:srgbClr val="0C0A3F"/>
                </a:solidFill>
                <a:latin typeface="Arial"/>
                <a:cs typeface="Arial"/>
                <a:sym typeface="Arial"/>
              </a:rPr>
              <a:t>Video</a:t>
            </a:r>
            <a:endParaRPr dirty="0">
              <a:solidFill>
                <a:srgbClr val="0C0A3F"/>
              </a:solidFill>
            </a:endParaRPr>
          </a:p>
        </p:txBody>
      </p:sp>
      <p:sp>
        <p:nvSpPr>
          <p:cNvPr id="11" name="Google Shape;48;p1">
            <a:extLst>
              <a:ext uri="{FF2B5EF4-FFF2-40B4-BE49-F238E27FC236}">
                <a16:creationId xmlns:a16="http://schemas.microsoft.com/office/drawing/2014/main" id="{0A941911-A6D6-0DD0-5C88-1266B37DE1A4}"/>
              </a:ext>
            </a:extLst>
          </p:cNvPr>
          <p:cNvSpPr txBox="1">
            <a:spLocks noGrp="1" noRot="1" noMove="1" noResize="1" noEditPoints="1" noAdjustHandles="1" noChangeArrowheads="1" noChangeShapeType="1"/>
          </p:cNvSpPr>
          <p:nvPr/>
        </p:nvSpPr>
        <p:spPr>
          <a:xfrm>
            <a:off x="4592385" y="1926737"/>
            <a:ext cx="2840842"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a:solidFill>
                  <a:srgbClr val="0C0A3F"/>
                </a:solidFill>
                <a:latin typeface="Arial"/>
                <a:ea typeface="Arial"/>
                <a:cs typeface="Arial"/>
                <a:sym typeface="Arial"/>
              </a:rPr>
              <a:t>Eric Barnes</a:t>
            </a:r>
            <a:endParaRPr dirty="0">
              <a:solidFill>
                <a:srgbClr val="0C0A3F"/>
              </a:solidFill>
            </a:endParaRPr>
          </a:p>
        </p:txBody>
      </p:sp>
      <p:sp>
        <p:nvSpPr>
          <p:cNvPr id="13" name="Google Shape;49;p1">
            <a:extLst>
              <a:ext uri="{FF2B5EF4-FFF2-40B4-BE49-F238E27FC236}">
                <a16:creationId xmlns:a16="http://schemas.microsoft.com/office/drawing/2014/main" id="{E5304E6F-3081-731D-0708-87CF1473427D}"/>
              </a:ext>
            </a:extLst>
          </p:cNvPr>
          <p:cNvSpPr txBox="1">
            <a:spLocks noGrp="1" noRot="1" noMove="1" noResize="1" noEditPoints="1" noAdjustHandles="1" noChangeArrowheads="1" noChangeShapeType="1"/>
          </p:cNvSpPr>
          <p:nvPr/>
        </p:nvSpPr>
        <p:spPr>
          <a:xfrm>
            <a:off x="7968000" y="1926757"/>
            <a:ext cx="3638656"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a:solidFill>
                  <a:srgbClr val="0C0A3F"/>
                </a:solidFill>
                <a:latin typeface="Arial"/>
                <a:ea typeface="Arial"/>
                <a:cs typeface="Arial"/>
                <a:sym typeface="Arial"/>
              </a:rPr>
              <a:t>Massimillano Repupilli</a:t>
            </a:r>
            <a:endParaRPr dirty="0">
              <a:solidFill>
                <a:srgbClr val="0C0A3F"/>
              </a:solidFill>
            </a:endParaRPr>
          </a:p>
        </p:txBody>
      </p:sp>
      <p:sp>
        <p:nvSpPr>
          <p:cNvPr id="14" name="Google Shape;47;p1">
            <a:extLst>
              <a:ext uri="{FF2B5EF4-FFF2-40B4-BE49-F238E27FC236}">
                <a16:creationId xmlns:a16="http://schemas.microsoft.com/office/drawing/2014/main" id="{78AF258D-50DE-AC52-1821-EFEC9BB02603}"/>
              </a:ext>
            </a:extLst>
          </p:cNvPr>
          <p:cNvSpPr txBox="1">
            <a:spLocks noGrp="1" noRot="1" noMove="1" noResize="1" noEditPoints="1" noAdjustHandles="1" noChangeArrowheads="1" noChangeShapeType="1"/>
          </p:cNvSpPr>
          <p:nvPr/>
        </p:nvSpPr>
        <p:spPr>
          <a:xfrm>
            <a:off x="1128000" y="1926737"/>
            <a:ext cx="2548133"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b="0" i="0" u="none" strike="noStrike" cap="none" dirty="0">
                <a:solidFill>
                  <a:srgbClr val="0C0A3F"/>
                </a:solidFill>
                <a:latin typeface="Arial"/>
                <a:ea typeface="Arial"/>
                <a:cs typeface="Arial"/>
                <a:sym typeface="Arial"/>
              </a:rPr>
              <a:t>Jonathan Agustin</a:t>
            </a:r>
            <a:endParaRPr dirty="0">
              <a:solidFill>
                <a:srgbClr val="0C0A3F"/>
              </a:solidFill>
            </a:endParaRPr>
          </a:p>
        </p:txBody>
      </p:sp>
      <p:sp>
        <p:nvSpPr>
          <p:cNvPr id="15" name="Google Shape;47;p1">
            <a:extLst>
              <a:ext uri="{FF2B5EF4-FFF2-40B4-BE49-F238E27FC236}">
                <a16:creationId xmlns:a16="http://schemas.microsoft.com/office/drawing/2014/main" id="{6C3545A2-BF32-365D-3C0B-014360140CA5}"/>
              </a:ext>
            </a:extLst>
          </p:cNvPr>
          <p:cNvSpPr txBox="1">
            <a:spLocks noGrp="1" noRot="1" noMove="1" noResize="1" noEditPoints="1" noAdjustHandles="1" noChangeArrowheads="1" noChangeShapeType="1"/>
          </p:cNvSpPr>
          <p:nvPr/>
        </p:nvSpPr>
        <p:spPr>
          <a:xfrm>
            <a:off x="4738740" y="4021105"/>
            <a:ext cx="2548133"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dirty="0">
                <a:solidFill>
                  <a:srgbClr val="0C0A3F"/>
                </a:solidFill>
                <a:latin typeface="Arial"/>
                <a:cs typeface="Arial"/>
                <a:sym typeface="Arial"/>
              </a:rPr>
              <a:t>Report</a:t>
            </a:r>
            <a:endParaRPr dirty="0">
              <a:solidFill>
                <a:srgbClr val="0C0A3F"/>
              </a:solidFill>
            </a:endParaRPr>
          </a:p>
        </p:txBody>
      </p:sp>
      <p:sp>
        <p:nvSpPr>
          <p:cNvPr id="16" name="Google Shape;47;p1">
            <a:extLst>
              <a:ext uri="{FF2B5EF4-FFF2-40B4-BE49-F238E27FC236}">
                <a16:creationId xmlns:a16="http://schemas.microsoft.com/office/drawing/2014/main" id="{B4AE8CE7-4DB1-7EE3-C3A4-D4823E688D32}"/>
              </a:ext>
            </a:extLst>
          </p:cNvPr>
          <p:cNvSpPr txBox="1"/>
          <p:nvPr/>
        </p:nvSpPr>
        <p:spPr>
          <a:xfrm>
            <a:off x="8513262" y="4021105"/>
            <a:ext cx="2548133" cy="461665"/>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dirty="0">
                <a:solidFill>
                  <a:srgbClr val="0C0A3F"/>
                </a:solidFill>
                <a:latin typeface="Arial"/>
                <a:cs typeface="Arial"/>
                <a:sym typeface="Arial"/>
              </a:rPr>
              <a:t>PowerPoint</a:t>
            </a:r>
            <a:endParaRPr dirty="0">
              <a:solidFill>
                <a:srgbClr val="0C0A3F"/>
              </a:solidFill>
            </a:endParaRPr>
          </a:p>
        </p:txBody>
      </p:sp>
      <p:sp>
        <p:nvSpPr>
          <p:cNvPr id="17" name="Google Shape;47;p1">
            <a:extLst>
              <a:ext uri="{FF2B5EF4-FFF2-40B4-BE49-F238E27FC236}">
                <a16:creationId xmlns:a16="http://schemas.microsoft.com/office/drawing/2014/main" id="{4A4E27B2-316C-A469-0E71-3F01463A1C3C}"/>
              </a:ext>
            </a:extLst>
          </p:cNvPr>
          <p:cNvSpPr txBox="1"/>
          <p:nvPr/>
        </p:nvSpPr>
        <p:spPr>
          <a:xfrm>
            <a:off x="1005885" y="5171961"/>
            <a:ext cx="10180230"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dirty="0">
                <a:solidFill>
                  <a:srgbClr val="0C0A3F"/>
                </a:solidFill>
                <a:latin typeface="Arial"/>
                <a:cs typeface="Arial"/>
                <a:sym typeface="Arial"/>
              </a:rPr>
              <a:t>Each team member independently trained and evaluated all models.</a:t>
            </a:r>
            <a:endParaRPr lang="en-US" dirty="0">
              <a:solidFill>
                <a:srgbClr val="0C0A3F"/>
              </a:solidFill>
            </a:endParaRPr>
          </a:p>
        </p:txBody>
      </p:sp>
      <p:pic>
        <p:nvPicPr>
          <p:cNvPr id="19" name="Graphic 18" descr="Video camera outline">
            <a:extLst>
              <a:ext uri="{FF2B5EF4-FFF2-40B4-BE49-F238E27FC236}">
                <a16:creationId xmlns:a16="http://schemas.microsoft.com/office/drawing/2014/main" id="{2D49F93A-64F5-4D86-4204-51B54D2458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44866" y="2673565"/>
            <a:ext cx="914400" cy="914400"/>
          </a:xfrm>
          <a:prstGeom prst="rect">
            <a:avLst/>
          </a:prstGeom>
        </p:spPr>
      </p:pic>
      <p:pic>
        <p:nvPicPr>
          <p:cNvPr id="21" name="Graphic 20" descr="Document outline">
            <a:extLst>
              <a:ext uri="{FF2B5EF4-FFF2-40B4-BE49-F238E27FC236}">
                <a16:creationId xmlns:a16="http://schemas.microsoft.com/office/drawing/2014/main" id="{80A21369-A5F5-487A-5930-265D1C33A494}"/>
              </a:ext>
            </a:extLst>
          </p:cNvPr>
          <p:cNvPicPr>
            <a:picLocks noGrp="1" noRot="1" noChangeAspect="1" noMove="1" noResize="1" noEditPoints="1" noAdjustHandles="1" noChangeArrowheads="1" noChangeShapeType="1" noCrop="1"/>
          </p:cNvPicPr>
          <p:nvPr/>
        </p:nvPicPr>
        <p:blipFill>
          <a:blip r:embed="rId5">
            <a:extLst>
              <a:ext uri="{96DAC541-7B7A-43D3-8B79-37D633B846F1}">
                <asvg:svgBlip xmlns:asvg="http://schemas.microsoft.com/office/drawing/2016/SVG/main" r:embed="rId6"/>
              </a:ext>
            </a:extLst>
          </a:blip>
          <a:stretch>
            <a:fillRect/>
          </a:stretch>
        </p:blipFill>
        <p:spPr>
          <a:xfrm>
            <a:off x="5555606" y="2700688"/>
            <a:ext cx="914400" cy="914400"/>
          </a:xfrm>
          <a:prstGeom prst="rect">
            <a:avLst/>
          </a:prstGeom>
        </p:spPr>
      </p:pic>
      <p:pic>
        <p:nvPicPr>
          <p:cNvPr id="23" name="Graphic 22" descr="Presentation with bar chart outline">
            <a:extLst>
              <a:ext uri="{FF2B5EF4-FFF2-40B4-BE49-F238E27FC236}">
                <a16:creationId xmlns:a16="http://schemas.microsoft.com/office/drawing/2014/main" id="{7FBB4ADB-0C7C-3662-0171-002DDD6216B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30128" y="2700688"/>
            <a:ext cx="914400" cy="914400"/>
          </a:xfrm>
          <a:prstGeom prst="rect">
            <a:avLst/>
          </a:prstGeom>
        </p:spPr>
      </p:pic>
    </p:spTree>
    <p:extLst>
      <p:ext uri="{BB962C8B-B14F-4D97-AF65-F5344CB8AC3E}">
        <p14:creationId xmlns:p14="http://schemas.microsoft.com/office/powerpoint/2010/main" val="289376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algn="ctr"/>
            <a:r>
              <a:rPr lang="en-US" altLang="en-US" dirty="0">
                <a:ea typeface="ＭＳ Ｐゴシック" charset="-128"/>
              </a:rPr>
              <a:t>Chatbots are Everywhere!</a:t>
            </a:r>
          </a:p>
        </p:txBody>
      </p:sp>
      <p:sp>
        <p:nvSpPr>
          <p:cNvPr id="3" name="Text Placeholder 2"/>
          <p:cNvSpPr>
            <a:spLocks noGrp="1"/>
          </p:cNvSpPr>
          <p:nvPr>
            <p:ph type="body" sz="quarter" idx="10"/>
          </p:nvPr>
        </p:nvSpPr>
        <p:spPr>
          <a:xfrm>
            <a:off x="2100266" y="1947863"/>
            <a:ext cx="7881937" cy="3776662"/>
          </a:xfrm>
        </p:spPr>
        <p:txBody>
          <a:bodyPr rtlCol="0" anchor="ctr">
            <a:noAutofit/>
          </a:bodyPr>
          <a:lstStyle/>
          <a:p>
            <a:pPr lvl="1" indent="0" algn="ctr">
              <a:lnSpc>
                <a:spcPct val="150000"/>
              </a:lnSpc>
              <a:buNone/>
              <a:defRPr/>
            </a:pPr>
            <a:r>
              <a:rPr lang="en-US" dirty="0"/>
              <a:t>Generative AI has become ubiquitous</a:t>
            </a:r>
          </a:p>
          <a:p>
            <a:pPr lvl="1" indent="0" algn="ctr">
              <a:lnSpc>
                <a:spcPct val="150000"/>
              </a:lnSpc>
              <a:buNone/>
              <a:defRPr/>
            </a:pPr>
            <a:r>
              <a:rPr lang="en-US" dirty="0"/>
              <a:t>Many Fortune 500 companies use chatbots</a:t>
            </a:r>
          </a:p>
          <a:p>
            <a:pPr lvl="1" indent="0" algn="ctr">
              <a:lnSpc>
                <a:spcPct val="150000"/>
              </a:lnSpc>
              <a:buNone/>
              <a:defRPr/>
            </a:pPr>
            <a:r>
              <a:rPr lang="en-US" dirty="0"/>
              <a:t>Rapid development of AI models</a:t>
            </a:r>
          </a:p>
          <a:p>
            <a:pPr lvl="1">
              <a:lnSpc>
                <a:spcPct val="150000"/>
              </a:lnSpc>
              <a:defRPr/>
            </a:pPr>
            <a:endParaRPr lang="en-US" dirty="0"/>
          </a:p>
        </p:txBody>
      </p:sp>
    </p:spTree>
    <p:extLst>
      <p:ext uri="{BB962C8B-B14F-4D97-AF65-F5344CB8AC3E}">
        <p14:creationId xmlns:p14="http://schemas.microsoft.com/office/powerpoint/2010/main" val="227888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algn="ctr"/>
            <a:r>
              <a:rPr lang="en-US" altLang="en-US" dirty="0">
                <a:ea typeface="ＭＳ Ｐゴシック" charset="-128"/>
              </a:rPr>
              <a:t>Project Overview: 3 Models &amp; 1 Dataset</a:t>
            </a:r>
          </a:p>
        </p:txBody>
      </p:sp>
      <p:sp>
        <p:nvSpPr>
          <p:cNvPr id="3" name="Text Placeholder 2"/>
          <p:cNvSpPr>
            <a:spLocks noGrp="1"/>
          </p:cNvSpPr>
          <p:nvPr>
            <p:ph type="body" sz="quarter" idx="10"/>
          </p:nvPr>
        </p:nvSpPr>
        <p:spPr>
          <a:xfrm>
            <a:off x="0" y="1917000"/>
            <a:ext cx="12192000" cy="3776662"/>
          </a:xfrm>
        </p:spPr>
        <p:txBody>
          <a:bodyPr rtlCol="0" anchor="ctr">
            <a:noAutofit/>
          </a:bodyPr>
          <a:lstStyle/>
          <a:p>
            <a:pPr lvl="1" indent="0" algn="ctr">
              <a:lnSpc>
                <a:spcPct val="150000"/>
              </a:lnSpc>
              <a:buNone/>
              <a:defRPr/>
            </a:pPr>
            <a:r>
              <a:rPr lang="en-US" dirty="0"/>
              <a:t>Leveraged </a:t>
            </a:r>
            <a:r>
              <a:rPr lang="en-US" dirty="0" err="1"/>
              <a:t>HuggingFace</a:t>
            </a:r>
            <a:r>
              <a:rPr lang="en-US" dirty="0"/>
              <a:t> transformers</a:t>
            </a:r>
            <a:br>
              <a:rPr lang="en-US" dirty="0"/>
            </a:br>
            <a:r>
              <a:rPr lang="en-US" dirty="0"/>
              <a:t>Compared BERT, </a:t>
            </a:r>
            <a:r>
              <a:rPr lang="en-US" dirty="0" err="1"/>
              <a:t>DistilBERT</a:t>
            </a:r>
            <a:r>
              <a:rPr lang="en-US" dirty="0"/>
              <a:t>, </a:t>
            </a:r>
            <a:r>
              <a:rPr lang="en-US" dirty="0" err="1"/>
              <a:t>RoBERTa</a:t>
            </a:r>
            <a:endParaRPr lang="en-US" dirty="0"/>
          </a:p>
          <a:p>
            <a:pPr lvl="1" indent="0" algn="ctr">
              <a:lnSpc>
                <a:spcPct val="150000"/>
              </a:lnSpc>
              <a:buNone/>
              <a:defRPr/>
            </a:pPr>
            <a:r>
              <a:rPr lang="en-US" dirty="0"/>
              <a:t>Used 2</a:t>
            </a:r>
            <a:r>
              <a:rPr lang="en-US" baseline="30000" dirty="0"/>
              <a:t>nd</a:t>
            </a:r>
            <a:r>
              <a:rPr lang="en-US" dirty="0"/>
              <a:t> version of Stanford Question Answering Dataset (SQuADv2)</a:t>
            </a:r>
          </a:p>
        </p:txBody>
      </p:sp>
    </p:spTree>
    <p:extLst>
      <p:ext uri="{BB962C8B-B14F-4D97-AF65-F5344CB8AC3E}">
        <p14:creationId xmlns:p14="http://schemas.microsoft.com/office/powerpoint/2010/main" val="152941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algn="ctr"/>
            <a:r>
              <a:rPr lang="en-US" altLang="en-US" dirty="0">
                <a:ea typeface="ＭＳ Ｐゴシック" charset="-128"/>
              </a:rPr>
              <a:t>Our Project is All Open Source</a:t>
            </a:r>
          </a:p>
        </p:txBody>
      </p:sp>
      <p:sp>
        <p:nvSpPr>
          <p:cNvPr id="2" name="Text Placeholder 1">
            <a:extLst>
              <a:ext uri="{FF2B5EF4-FFF2-40B4-BE49-F238E27FC236}">
                <a16:creationId xmlns:a16="http://schemas.microsoft.com/office/drawing/2014/main" id="{D10B8499-FEFA-F162-E17D-D62DEAAF356C}"/>
              </a:ext>
            </a:extLst>
          </p:cNvPr>
          <p:cNvSpPr>
            <a:spLocks noGrp="1"/>
          </p:cNvSpPr>
          <p:nvPr>
            <p:ph type="body" sz="quarter" idx="10"/>
          </p:nvPr>
        </p:nvSpPr>
        <p:spPr>
          <a:xfrm>
            <a:off x="0" y="1947672"/>
            <a:ext cx="12192000" cy="3776472"/>
          </a:xfrm>
        </p:spPr>
        <p:txBody>
          <a:bodyPr/>
          <a:lstStyle/>
          <a:p>
            <a:pPr algn="ctr">
              <a:lnSpc>
                <a:spcPct val="150000"/>
              </a:lnSpc>
            </a:pPr>
            <a:r>
              <a:rPr lang="en-US" sz="2000" b="1" dirty="0"/>
              <a:t>Repository</a:t>
            </a:r>
            <a:br>
              <a:rPr lang="en-US" sz="2000" b="1" dirty="0"/>
            </a:br>
            <a:r>
              <a:rPr lang="en-US" sz="2000" dirty="0"/>
              <a:t>https://github.com/aai520-group6/project</a:t>
            </a:r>
          </a:p>
          <a:p>
            <a:pPr algn="ctr">
              <a:lnSpc>
                <a:spcPct val="150000"/>
              </a:lnSpc>
            </a:pPr>
            <a:r>
              <a:rPr lang="en-US" sz="2000" b="1" dirty="0"/>
              <a:t>BERT</a:t>
            </a:r>
            <a:br>
              <a:rPr lang="en-US" sz="2000" b="1" dirty="0"/>
            </a:br>
            <a:r>
              <a:rPr lang="en-US" sz="2000" dirty="0"/>
              <a:t>https://huggingface.co/aai520-group6/bert-finetuned-uncased-squad_v2</a:t>
            </a:r>
          </a:p>
          <a:p>
            <a:pPr algn="ctr">
              <a:lnSpc>
                <a:spcPct val="150000"/>
              </a:lnSpc>
            </a:pPr>
            <a:r>
              <a:rPr lang="en-US" sz="2000" b="1" dirty="0" err="1"/>
              <a:t>DistilBERT</a:t>
            </a:r>
            <a:br>
              <a:rPr lang="en-US" sz="2000" b="1" dirty="0"/>
            </a:br>
            <a:r>
              <a:rPr lang="en-US" sz="2000" dirty="0"/>
              <a:t>https://huggingface.co/aai520-group6/distilbert-finetuned-uncased-squad_v2</a:t>
            </a:r>
          </a:p>
          <a:p>
            <a:pPr algn="ctr">
              <a:lnSpc>
                <a:spcPct val="150000"/>
              </a:lnSpc>
            </a:pPr>
            <a:r>
              <a:rPr lang="en-US" sz="2000" b="1" dirty="0" err="1"/>
              <a:t>RoBERTa</a:t>
            </a:r>
            <a:br>
              <a:rPr lang="en-US" sz="2000" b="1" dirty="0"/>
            </a:br>
            <a:r>
              <a:rPr lang="en-US" sz="2000" dirty="0"/>
              <a:t>https://huggingface.co/aai520-group6/roberta-finetuned-uncased-squad_v2</a:t>
            </a:r>
          </a:p>
          <a:p>
            <a:pPr>
              <a:lnSpc>
                <a:spcPct val="150000"/>
              </a:lnSpc>
            </a:pPr>
            <a:endParaRPr lang="en-US" sz="2000" dirty="0"/>
          </a:p>
        </p:txBody>
      </p:sp>
    </p:spTree>
    <p:extLst>
      <p:ext uri="{BB962C8B-B14F-4D97-AF65-F5344CB8AC3E}">
        <p14:creationId xmlns:p14="http://schemas.microsoft.com/office/powerpoint/2010/main" val="147746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algn="ctr"/>
            <a:r>
              <a:rPr lang="en-US" altLang="en-US" dirty="0">
                <a:ea typeface="ＭＳ Ｐゴシック" charset="-128"/>
              </a:rPr>
              <a:t>Background Research </a:t>
            </a:r>
            <a:br>
              <a:rPr lang="en-US" altLang="en-US" dirty="0">
                <a:ea typeface="ＭＳ Ｐゴシック" charset="-128"/>
              </a:rPr>
            </a:br>
            <a:r>
              <a:rPr lang="en-US" altLang="en-US" dirty="0">
                <a:ea typeface="ＭＳ Ｐゴシック" charset="-128"/>
              </a:rPr>
              <a:t>The Fascinating World of Transformers</a:t>
            </a:r>
          </a:p>
        </p:txBody>
      </p:sp>
      <p:sp>
        <p:nvSpPr>
          <p:cNvPr id="3" name="Text Placeholder 2"/>
          <p:cNvSpPr>
            <a:spLocks noGrp="1"/>
          </p:cNvSpPr>
          <p:nvPr>
            <p:ph type="body" sz="quarter" idx="10"/>
          </p:nvPr>
        </p:nvSpPr>
        <p:spPr>
          <a:xfrm>
            <a:off x="2100266" y="1947863"/>
            <a:ext cx="7881937" cy="3776662"/>
          </a:xfrm>
        </p:spPr>
        <p:txBody>
          <a:bodyPr rtlCol="0" anchor="ctr">
            <a:noAutofit/>
          </a:bodyPr>
          <a:lstStyle/>
          <a:p>
            <a:pPr lvl="1" indent="0" algn="ctr">
              <a:buNone/>
              <a:defRPr/>
            </a:pPr>
            <a:r>
              <a:rPr lang="en-US" dirty="0"/>
              <a:t>Innovative self-supervised learning strategy</a:t>
            </a:r>
          </a:p>
          <a:p>
            <a:pPr lvl="1" indent="0" algn="ctr">
              <a:buNone/>
              <a:defRPr/>
            </a:pPr>
            <a:r>
              <a:rPr lang="en-US" dirty="0"/>
              <a:t>Masks words in sentence and guesses them</a:t>
            </a:r>
          </a:p>
          <a:p>
            <a:pPr lvl="1" indent="0" algn="ctr">
              <a:buNone/>
              <a:defRPr/>
            </a:pPr>
            <a:r>
              <a:rPr lang="en-US" dirty="0"/>
              <a:t>Predict if two sentences relate</a:t>
            </a:r>
          </a:p>
          <a:p>
            <a:pPr lvl="1" indent="0" algn="ctr">
              <a:buNone/>
              <a:defRPr/>
            </a:pPr>
            <a:r>
              <a:rPr lang="en-US" dirty="0"/>
              <a:t>Deeper understanding of language</a:t>
            </a:r>
          </a:p>
        </p:txBody>
      </p:sp>
    </p:spTree>
    <p:extLst>
      <p:ext uri="{BB962C8B-B14F-4D97-AF65-F5344CB8AC3E}">
        <p14:creationId xmlns:p14="http://schemas.microsoft.com/office/powerpoint/2010/main" val="410508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a:xfrm>
            <a:off x="552000" y="621000"/>
            <a:ext cx="11088000" cy="1143000"/>
          </a:xfrm>
        </p:spPr>
        <p:txBody>
          <a:bodyPr/>
          <a:lstStyle/>
          <a:p>
            <a:pPr algn="ctr"/>
            <a:r>
              <a:rPr lang="en-US" altLang="en-US" dirty="0">
                <a:ea typeface="ＭＳ Ｐゴシック" charset="-128"/>
              </a:rPr>
              <a:t>Stanford Question Answering Dataset (</a:t>
            </a:r>
            <a:r>
              <a:rPr lang="en-US" altLang="en-US" dirty="0" err="1">
                <a:ea typeface="ＭＳ Ｐゴシック" charset="-128"/>
              </a:rPr>
              <a:t>SQuAD</a:t>
            </a:r>
            <a:r>
              <a:rPr lang="en-US" altLang="en-US" dirty="0">
                <a:ea typeface="ＭＳ Ｐゴシック" charset="-128"/>
              </a:rPr>
              <a:t>)</a:t>
            </a:r>
          </a:p>
        </p:txBody>
      </p:sp>
      <p:sp>
        <p:nvSpPr>
          <p:cNvPr id="3" name="Text Placeholder 2"/>
          <p:cNvSpPr>
            <a:spLocks noGrp="1"/>
          </p:cNvSpPr>
          <p:nvPr>
            <p:ph type="body" sz="quarter" idx="10"/>
          </p:nvPr>
        </p:nvSpPr>
        <p:spPr>
          <a:xfrm>
            <a:off x="552000" y="1989000"/>
            <a:ext cx="10224000" cy="3776662"/>
          </a:xfrm>
        </p:spPr>
        <p:txBody>
          <a:bodyPr rtlCol="0" anchor="ctr">
            <a:noAutofit/>
          </a:bodyPr>
          <a:lstStyle/>
          <a:p>
            <a:pPr lvl="1" indent="0" algn="ctr">
              <a:buNone/>
              <a:defRPr/>
            </a:pPr>
            <a:r>
              <a:rPr lang="en-US" dirty="0"/>
              <a:t>The second version of </a:t>
            </a:r>
            <a:r>
              <a:rPr lang="en-US" dirty="0" err="1"/>
              <a:t>SQuAD</a:t>
            </a:r>
            <a:r>
              <a:rPr lang="en-US" dirty="0"/>
              <a:t> has </a:t>
            </a:r>
            <a:r>
              <a:rPr lang="en-US" b="1" dirty="0"/>
              <a:t>unanswerable</a:t>
            </a:r>
            <a:r>
              <a:rPr lang="en-US" dirty="0"/>
              <a:t> </a:t>
            </a:r>
            <a:r>
              <a:rPr lang="en-US" b="1" dirty="0"/>
              <a:t>questions</a:t>
            </a:r>
            <a:br>
              <a:rPr lang="en-US" b="1" dirty="0"/>
            </a:br>
            <a:r>
              <a:rPr lang="en-US" dirty="0"/>
              <a:t>(answer not provided to model)</a:t>
            </a:r>
            <a:br>
              <a:rPr lang="en-US" dirty="0"/>
            </a:br>
            <a:endParaRPr lang="en-US" dirty="0"/>
          </a:p>
          <a:p>
            <a:pPr lvl="2" indent="0" algn="ctr">
              <a:buNone/>
              <a:defRPr/>
            </a:pPr>
            <a:r>
              <a:rPr lang="en-US" dirty="0"/>
              <a:t>Analogy: Telling someone to meet at the secret hiding spot without telling them where it is</a:t>
            </a:r>
            <a:br>
              <a:rPr lang="en-US" dirty="0"/>
            </a:br>
            <a:endParaRPr lang="en-US" dirty="0"/>
          </a:p>
          <a:p>
            <a:pPr lvl="1" indent="0" algn="ctr">
              <a:buNone/>
              <a:defRPr/>
            </a:pPr>
            <a:r>
              <a:rPr lang="en-US" dirty="0"/>
              <a:t>100K+ answerable / 50K+ unanswerable questions</a:t>
            </a:r>
          </a:p>
          <a:p>
            <a:pPr lvl="1" indent="0" algn="ctr">
              <a:buNone/>
              <a:defRPr/>
            </a:pPr>
            <a:r>
              <a:rPr lang="en-US" dirty="0"/>
              <a:t>Preprocessing required</a:t>
            </a:r>
          </a:p>
        </p:txBody>
      </p:sp>
    </p:spTree>
    <p:extLst>
      <p:ext uri="{BB962C8B-B14F-4D97-AF65-F5344CB8AC3E}">
        <p14:creationId xmlns:p14="http://schemas.microsoft.com/office/powerpoint/2010/main" val="116331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a:xfrm>
            <a:off x="914399" y="693000"/>
            <a:ext cx="10363200" cy="1143000"/>
          </a:xfrm>
        </p:spPr>
        <p:txBody>
          <a:bodyPr/>
          <a:lstStyle/>
          <a:p>
            <a:pPr algn="ctr"/>
            <a:r>
              <a:rPr lang="en-US" altLang="en-US" dirty="0">
                <a:ea typeface="ＭＳ Ｐゴシック" charset="-128"/>
              </a:rPr>
              <a:t>Model Initialization, Preprocessing, &amp; Training</a:t>
            </a:r>
          </a:p>
        </p:txBody>
      </p:sp>
      <p:sp>
        <p:nvSpPr>
          <p:cNvPr id="3" name="Text Placeholder 2"/>
          <p:cNvSpPr>
            <a:spLocks noGrp="1"/>
          </p:cNvSpPr>
          <p:nvPr>
            <p:ph type="body" sz="quarter" idx="10"/>
          </p:nvPr>
        </p:nvSpPr>
        <p:spPr>
          <a:xfrm>
            <a:off x="2155031" y="1989000"/>
            <a:ext cx="7881937" cy="3776662"/>
          </a:xfrm>
        </p:spPr>
        <p:txBody>
          <a:bodyPr rtlCol="0" anchor="ctr">
            <a:noAutofit/>
          </a:bodyPr>
          <a:lstStyle/>
          <a:p>
            <a:pPr lvl="1" indent="0" algn="ctr">
              <a:lnSpc>
                <a:spcPct val="150000"/>
              </a:lnSpc>
              <a:buNone/>
              <a:defRPr/>
            </a:pPr>
            <a:r>
              <a:rPr lang="en-US" dirty="0"/>
              <a:t>Initialized BERT, </a:t>
            </a:r>
            <a:r>
              <a:rPr lang="en-US" dirty="0" err="1"/>
              <a:t>DistilBERT</a:t>
            </a:r>
            <a:r>
              <a:rPr lang="en-US" dirty="0"/>
              <a:t>, </a:t>
            </a:r>
            <a:r>
              <a:rPr lang="en-US" dirty="0" err="1"/>
              <a:t>RoBERTa</a:t>
            </a:r>
            <a:endParaRPr lang="en-US" dirty="0"/>
          </a:p>
          <a:p>
            <a:pPr lvl="1" indent="0" algn="ctr">
              <a:lnSpc>
                <a:spcPct val="150000"/>
              </a:lnSpc>
              <a:buNone/>
              <a:defRPr/>
            </a:pPr>
            <a:r>
              <a:rPr lang="en-US" dirty="0"/>
              <a:t>Used </a:t>
            </a:r>
            <a:r>
              <a:rPr lang="en-US" dirty="0" err="1"/>
              <a:t>HuggingFace</a:t>
            </a:r>
            <a:r>
              <a:rPr lang="en-US" dirty="0"/>
              <a:t> transformers</a:t>
            </a:r>
          </a:p>
          <a:p>
            <a:pPr lvl="1" indent="0" algn="ctr">
              <a:lnSpc>
                <a:spcPct val="150000"/>
              </a:lnSpc>
              <a:buNone/>
              <a:defRPr/>
            </a:pPr>
            <a:r>
              <a:rPr lang="en-US" dirty="0"/>
              <a:t>Finetuned on SQuADv2</a:t>
            </a:r>
          </a:p>
          <a:p>
            <a:pPr lvl="1" indent="0" algn="ctr">
              <a:lnSpc>
                <a:spcPct val="150000"/>
              </a:lnSpc>
              <a:buNone/>
              <a:defRPr/>
            </a:pPr>
            <a:r>
              <a:rPr lang="en-US" dirty="0"/>
              <a:t>Trained on Google </a:t>
            </a:r>
            <a:r>
              <a:rPr lang="en-US" dirty="0" err="1"/>
              <a:t>Colab</a:t>
            </a:r>
            <a:endParaRPr lang="en-US" dirty="0"/>
          </a:p>
          <a:p>
            <a:pPr lvl="1" indent="0" algn="ctr">
              <a:lnSpc>
                <a:spcPct val="150000"/>
              </a:lnSpc>
              <a:buNone/>
              <a:defRPr/>
            </a:pPr>
            <a:r>
              <a:rPr lang="en-US" dirty="0"/>
              <a:t>Compared metrics</a:t>
            </a:r>
          </a:p>
        </p:txBody>
      </p:sp>
    </p:spTree>
    <p:extLst>
      <p:ext uri="{BB962C8B-B14F-4D97-AF65-F5344CB8AC3E}">
        <p14:creationId xmlns:p14="http://schemas.microsoft.com/office/powerpoint/2010/main" val="242849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algn="ctr"/>
            <a:r>
              <a:rPr lang="en-US" altLang="en-US" dirty="0">
                <a:ea typeface="ＭＳ Ｐゴシック" charset="-128"/>
              </a:rPr>
              <a:t>Evaluation</a:t>
            </a:r>
          </a:p>
        </p:txBody>
      </p:sp>
      <p:sp>
        <p:nvSpPr>
          <p:cNvPr id="3" name="Text Placeholder 2"/>
          <p:cNvSpPr>
            <a:spLocks noGrp="1"/>
          </p:cNvSpPr>
          <p:nvPr>
            <p:ph type="body" sz="quarter" idx="10"/>
          </p:nvPr>
        </p:nvSpPr>
        <p:spPr>
          <a:xfrm>
            <a:off x="2100266" y="1947863"/>
            <a:ext cx="7881937" cy="3776662"/>
          </a:xfrm>
        </p:spPr>
        <p:txBody>
          <a:bodyPr rtlCol="0" anchor="ctr">
            <a:noAutofit/>
          </a:bodyPr>
          <a:lstStyle/>
          <a:p>
            <a:pPr lvl="1" indent="0" algn="ctr">
              <a:buNone/>
              <a:defRPr/>
            </a:pPr>
            <a:r>
              <a:rPr lang="en-US" dirty="0"/>
              <a:t>Validated models on SQuADv2</a:t>
            </a:r>
          </a:p>
          <a:p>
            <a:pPr lvl="1" indent="0" algn="ctr">
              <a:buNone/>
              <a:defRPr/>
            </a:pPr>
            <a:r>
              <a:rPr lang="en-US" dirty="0"/>
              <a:t>Measured over a dozen metrics</a:t>
            </a:r>
          </a:p>
          <a:p>
            <a:pPr lvl="1" indent="0" algn="ctr">
              <a:buNone/>
              <a:defRPr/>
            </a:pPr>
            <a:r>
              <a:rPr lang="en-US" dirty="0"/>
              <a:t>Focused on Exact Match and F1 Score</a:t>
            </a:r>
          </a:p>
          <a:p>
            <a:pPr lvl="1" indent="0" algn="ctr">
              <a:buNone/>
              <a:defRPr/>
            </a:pPr>
            <a:r>
              <a:rPr lang="en-US" dirty="0"/>
              <a:t>Analyzed answerable questions</a:t>
            </a:r>
          </a:p>
          <a:p>
            <a:pPr lvl="1" indent="0" algn="ctr">
              <a:buNone/>
              <a:defRPr/>
            </a:pPr>
            <a:r>
              <a:rPr lang="en-US" dirty="0"/>
              <a:t>Evaluated unanswerable questions</a:t>
            </a:r>
          </a:p>
        </p:txBody>
      </p:sp>
    </p:spTree>
    <p:extLst>
      <p:ext uri="{BB962C8B-B14F-4D97-AF65-F5344CB8AC3E}">
        <p14:creationId xmlns:p14="http://schemas.microsoft.com/office/powerpoint/2010/main" val="368979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ine graph on a black background&#10;&#10;Description automatically generated">
            <a:extLst>
              <a:ext uri="{FF2B5EF4-FFF2-40B4-BE49-F238E27FC236}">
                <a16:creationId xmlns:a16="http://schemas.microsoft.com/office/drawing/2014/main" id="{BA6F847F-F911-203F-9B2A-393207195835}"/>
              </a:ext>
            </a:extLst>
          </p:cNvPr>
          <p:cNvPicPr>
            <a:picLocks noChangeAspect="1"/>
          </p:cNvPicPr>
          <p:nvPr/>
        </p:nvPicPr>
        <p:blipFill>
          <a:blip r:embed="rId3"/>
          <a:stretch>
            <a:fillRect/>
          </a:stretch>
        </p:blipFill>
        <p:spPr>
          <a:xfrm>
            <a:off x="1794000" y="261000"/>
            <a:ext cx="8604000" cy="5736000"/>
          </a:xfrm>
          <a:prstGeom prst="rect">
            <a:avLst/>
          </a:prstGeom>
        </p:spPr>
      </p:pic>
    </p:spTree>
    <p:extLst>
      <p:ext uri="{BB962C8B-B14F-4D97-AF65-F5344CB8AC3E}">
        <p14:creationId xmlns:p14="http://schemas.microsoft.com/office/powerpoint/2010/main" val="604347014"/>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SD-PowerPoint-Template" id="{0D8B6819-499E-9341-B13D-B41B5A88AD2E}" vid="{D828E52F-980C-A946-9AE0-8A7A3D815F0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USD-PowerPoint-Template-Wide</Template>
  <TotalTime>0</TotalTime>
  <Words>1321</Words>
  <Application>Microsoft Office PowerPoint</Application>
  <PresentationFormat>Widescreen</PresentationFormat>
  <Paragraphs>84</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Lucida Grande</vt:lpstr>
      <vt:lpstr>Palatino</vt:lpstr>
      <vt:lpstr>Söhne</vt:lpstr>
      <vt:lpstr>Default Theme</vt:lpstr>
      <vt:lpstr>Advanced Generative Chatbot Study</vt:lpstr>
      <vt:lpstr>Chatbots are Everywhere!</vt:lpstr>
      <vt:lpstr>Project Overview: 3 Models &amp; 1 Dataset</vt:lpstr>
      <vt:lpstr>Our Project is All Open Source</vt:lpstr>
      <vt:lpstr>Background Research  The Fascinating World of Transformers</vt:lpstr>
      <vt:lpstr>Stanford Question Answering Dataset (SQuAD)</vt:lpstr>
      <vt:lpstr>Model Initialization, Preprocessing, &amp; Training</vt:lpstr>
      <vt:lpstr>Evaluation</vt:lpstr>
      <vt:lpstr>PowerPoint Presentation</vt:lpstr>
      <vt:lpstr>PowerPoint Presentation</vt:lpstr>
      <vt:lpstr>Discussion</vt:lpstr>
      <vt:lpstr>Conclusion and Recommendations</vt:lpstr>
      <vt:lpstr>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2023-10-21T21:55:54Z</dcterms:created>
  <dcterms:modified xsi:type="dcterms:W3CDTF">2023-10-24T05:51:41Z</dcterms:modified>
</cp:coreProperties>
</file>