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 id="2147483664" r:id="rId2"/>
  </p:sldMasterIdLst>
  <p:notesMasterIdLst>
    <p:notesMasterId r:id="rId24"/>
  </p:notesMasterIdLst>
  <p:sldIdLst>
    <p:sldId id="256" r:id="rId3"/>
    <p:sldId id="257" r:id="rId4"/>
    <p:sldId id="277" r:id="rId5"/>
    <p:sldId id="279" r:id="rId6"/>
    <p:sldId id="261" r:id="rId7"/>
    <p:sldId id="283" r:id="rId8"/>
    <p:sldId id="262" r:id="rId9"/>
    <p:sldId id="263" r:id="rId10"/>
    <p:sldId id="280" r:id="rId11"/>
    <p:sldId id="265" r:id="rId12"/>
    <p:sldId id="266" r:id="rId13"/>
    <p:sldId id="267" r:id="rId14"/>
    <p:sldId id="268" r:id="rId15"/>
    <p:sldId id="269" r:id="rId16"/>
    <p:sldId id="270" r:id="rId17"/>
    <p:sldId id="271" r:id="rId18"/>
    <p:sldId id="272" r:id="rId19"/>
    <p:sldId id="273" r:id="rId20"/>
    <p:sldId id="274" r:id="rId21"/>
    <p:sldId id="275" r:id="rId22"/>
    <p:sldId id="282"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61" autoAdjust="0"/>
  </p:normalViewPr>
  <p:slideViewPr>
    <p:cSldViewPr snapToGrid="0">
      <p:cViewPr varScale="1">
        <p:scale>
          <a:sx n="98" d="100"/>
          <a:sy n="98" d="100"/>
        </p:scale>
        <p:origin x="833" y="269"/>
      </p:cViewPr>
      <p:guideLst>
        <p:guide orient="horz" pos="1620"/>
        <p:guide pos="2880"/>
      </p:guideLst>
    </p:cSldViewPr>
  </p:slideViewPr>
  <p:notesTextViewPr>
    <p:cViewPr>
      <p:scale>
        <a:sx n="1" d="1"/>
        <a:sy n="1" d="1"/>
      </p:scale>
      <p:origin x="0" y="0"/>
    </p:cViewPr>
  </p:notesTextViewPr>
  <p:notesViewPr>
    <p:cSldViewPr snapToGrid="0">
      <p:cViewPr varScale="1">
        <p:scale>
          <a:sx n="73" d="100"/>
          <a:sy n="73" d="100"/>
        </p:scale>
        <p:origin x="298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065a11989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g3065a119898_1_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158750" indent="0">
              <a:buNone/>
            </a:pPr>
            <a:r>
              <a:rPr lang="en-US" dirty="0"/>
              <a:t>Welcome to our presentation on Diabetic Readmission Risk Prediction. We are excited to share our machine learning system designed to predict hospital readmissions among diabetic patients.</a:t>
            </a:r>
          </a:p>
        </p:txBody>
      </p:sp>
      <p:sp>
        <p:nvSpPr>
          <p:cNvPr id="85" name="Google Shape;85;g3065a119898_1_3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deployment, we containerize our application using Docker, ensuring a consistent environment across different systems. We implemented a RESTful API using </a:t>
            </a:r>
            <a:r>
              <a:rPr lang="en-US" dirty="0" err="1"/>
              <a:t>FastAPI</a:t>
            </a:r>
            <a:r>
              <a:rPr lang="en-US" dirty="0"/>
              <a:t>, making our model accessible for inference through standard HTTP requests. The deployment strategy is flexible, allowing for hosting on cloud platforms like AWS or on-premises servers, and is designed to scale according to demand.</a:t>
            </a:r>
          </a:p>
        </p:txBody>
      </p:sp>
    </p:spTree>
    <p:extLst>
      <p:ext uri="{BB962C8B-B14F-4D97-AF65-F5344CB8AC3E}">
        <p14:creationId xmlns:p14="http://schemas.microsoft.com/office/powerpoint/2010/main" val="2950428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Continuous Integration and Continuous Deployment pipeline is automated using GitHub Actions. The process begins with code commits, triggering automated tests to ensure code quality. If tests pass, the pipeline proceeds to model training and evaluation using the latest data and code. Successful models are then deployed automatically. DVC plays a crucial role in versioning our data and models, enabling reproducibility and consistent deployments.</a:t>
            </a:r>
          </a:p>
        </p:txBody>
      </p:sp>
    </p:spTree>
    <p:extLst>
      <p:ext uri="{BB962C8B-B14F-4D97-AF65-F5344CB8AC3E}">
        <p14:creationId xmlns:p14="http://schemas.microsoft.com/office/powerpoint/2010/main" val="38601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Here is a visual representation of our CI/CD pipeline. It outlines each stage, from code commit to deployment. The integration of GitHub Actions with DVC allows us to automate the pipeline while managing data and model versions effectively.</a:t>
            </a:r>
          </a:p>
        </p:txBody>
      </p:sp>
    </p:spTree>
    <p:extLst>
      <p:ext uri="{BB962C8B-B14F-4D97-AF65-F5344CB8AC3E}">
        <p14:creationId xmlns:p14="http://schemas.microsoft.com/office/powerpoint/2010/main" val="443441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Model monitoring is essential to ensure continued performance. Using DVC Live, we log key metrics during training. DVC Studio provides an interactive dashboard to visualize these metrics over time. We have set up alerts to notify us if there is any significant drop in performance, allowing us to take prompt corrective actions.</a:t>
            </a:r>
          </a:p>
        </p:txBody>
      </p:sp>
    </p:spTree>
    <p:extLst>
      <p:ext uri="{BB962C8B-B14F-4D97-AF65-F5344CB8AC3E}">
        <p14:creationId xmlns:p14="http://schemas.microsoft.com/office/powerpoint/2010/main" val="2352078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monitor our feature store to ensure that the data used during model serving remains consistent with the training data. By detecting data drift—changes in the statistical properties of the input data—we can identify when the model may need retraining. This proactive approach helps maintain model accuracy over time.</a:t>
            </a:r>
          </a:p>
        </p:txBody>
      </p:sp>
    </p:spTree>
    <p:extLst>
      <p:ext uri="{BB962C8B-B14F-4D97-AF65-F5344CB8AC3E}">
        <p14:creationId xmlns:p14="http://schemas.microsoft.com/office/powerpoint/2010/main" val="2092293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model registry is implemented using DVC, which allows us to version models along with their associated metadata. We track performance metrics, hyperparameters, and dataset versions for each model iteration. This practice ensures full traceability and reproducibility, which are essential for compliance in healthcare settings and for facilitating continuous improvement.</a:t>
            </a:r>
          </a:p>
        </p:txBody>
      </p:sp>
    </p:spTree>
    <p:extLst>
      <p:ext uri="{BB962C8B-B14F-4D97-AF65-F5344CB8AC3E}">
        <p14:creationId xmlns:p14="http://schemas.microsoft.com/office/powerpoint/2010/main" val="2356891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input a batch of patient records into our deployed model. The model processes this data and outputs readmission risk scores for each patient. Patients are then categorized into high, medium, or low risk, enabling healthcare providers to focus their attention on those who need it most.</a:t>
            </a:r>
          </a:p>
        </p:txBody>
      </p:sp>
    </p:spTree>
    <p:extLst>
      <p:ext uri="{BB962C8B-B14F-4D97-AF65-F5344CB8AC3E}">
        <p14:creationId xmlns:p14="http://schemas.microsoft.com/office/powerpoint/2010/main" val="1483911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To ensure our deployed model and API are running smoothly, we use infrastructure monitoring tools like Prometheus and Grafana. We track metrics such as API latency, request throughput, and error rates. This monitoring allows us to detect and address issues promptly, maintaining high availability and performance for end-users.</a:t>
            </a:r>
          </a:p>
        </p:txBody>
      </p:sp>
    </p:spTree>
    <p:extLst>
      <p:ext uri="{BB962C8B-B14F-4D97-AF65-F5344CB8AC3E}">
        <p14:creationId xmlns:p14="http://schemas.microsoft.com/office/powerpoint/2010/main" val="1386115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Throughout the project, we encountered challenges such as data imbalance, which we mitigated using techniques like SMOTE. Ensuring data privacy was critical, leading us to implement stringent security measures. Scalability was also a concern as our system needs to handle increasing amounts of data. For future improvements, we're looking into incorporating explainable AI to provide transparency in model decisions, integrating real-time data sources for up-to-date predictions, and extending our approach to other chronic conditions.</a:t>
            </a:r>
          </a:p>
        </p:txBody>
      </p:sp>
    </p:spTree>
    <p:extLst>
      <p:ext uri="{BB962C8B-B14F-4D97-AF65-F5344CB8AC3E}">
        <p14:creationId xmlns:p14="http://schemas.microsoft.com/office/powerpoint/2010/main" val="1047414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Ethical considerations are paramount in healthcare applications. We comply with HIPAA regulations to protect patient data. Our models are regularly audited to detect and mitigate any biases, ensuring fairness across different demographic groups. Implementing explainable AI techniques will enhance transparency, helping healthcare professionals understand and trust the model's predictions.</a:t>
            </a:r>
          </a:p>
        </p:txBody>
      </p:sp>
    </p:spTree>
    <p:extLst>
      <p:ext uri="{BB962C8B-B14F-4D97-AF65-F5344CB8AC3E}">
        <p14:creationId xmlns:p14="http://schemas.microsoft.com/office/powerpoint/2010/main" val="3394027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Hospital readmissions, especially within 30 days of discharge, pose a significant challenge for healthcare systems worldwide. Diabetic patients are particularly vulnerable due to the complexity of managing this chronic condition. Our objective is to develop a machine learning system that can accurately predict the likelihood of a diabetic patient being readmitted within 30 days. By identifying high-risk patients, healthcare providers can implement proactive interventions to reduce readmission rates and improve overall patient outcomes.</a:t>
            </a:r>
          </a:p>
        </p:txBody>
      </p:sp>
    </p:spTree>
    <p:extLst>
      <p:ext uri="{BB962C8B-B14F-4D97-AF65-F5344CB8AC3E}">
        <p14:creationId xmlns:p14="http://schemas.microsoft.com/office/powerpoint/2010/main" val="2725755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To conclude, our machine learning system has the potential to significantly impact healthcare by predicting hospital readmissions among diabetic patients. Our scalable architecture and collaborative approach position us well for future enhancements and broader applications. We are committed to continuous improvement and excited about the possibilities ahead.</a:t>
            </a:r>
          </a:p>
        </p:txBody>
      </p:sp>
    </p:spTree>
    <p:extLst>
      <p:ext uri="{BB962C8B-B14F-4D97-AF65-F5344CB8AC3E}">
        <p14:creationId xmlns:p14="http://schemas.microsoft.com/office/powerpoint/2010/main" val="457788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59A15-2227-50B2-6264-52A8337C72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9C4F7A-E937-0D1D-2939-092BF1B5E50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866A18A-CAFE-46CA-74B4-848A2A3F478F}"/>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Thank you for your attention. We're now ready to take any questions you might have about our presentation. If you'd like to explore our project further or report any issues, you can find us on the above GitHub link. We appreciate your interest and look forward to the discussion.</a:t>
            </a:r>
          </a:p>
        </p:txBody>
      </p:sp>
    </p:spTree>
    <p:extLst>
      <p:ext uri="{BB962C8B-B14F-4D97-AF65-F5344CB8AC3E}">
        <p14:creationId xmlns:p14="http://schemas.microsoft.com/office/powerpoint/2010/main" val="3268929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E130A-6976-FC91-EE51-F1AFEE0933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144141-D5D3-3DC0-5CA8-7E8B7037072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81F84C6-784F-5D57-3336-378380E3FE1D}"/>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Readmissions not only strain hospital resources but also negatively impact patients' health and quality of life. Each readmission can cost hospitals thousands of dollars, and frequent hospital stays can lead to poorer patient outcomes. Our machine learning system aims to identify patients at high risk of readmission so that targeted interventions can be administered, ultimately reducing costs and enhancing patient care.</a:t>
            </a:r>
          </a:p>
        </p:txBody>
      </p:sp>
    </p:spTree>
    <p:extLst>
      <p:ext uri="{BB962C8B-B14F-4D97-AF65-F5344CB8AC3E}">
        <p14:creationId xmlns:p14="http://schemas.microsoft.com/office/powerpoint/2010/main" val="152613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slide illustrates our system architecture. Our pipeline consists of multiple components that work together seamlessly. We use Python for all our development. Data Version Control, or DVC, helps us manage our datasets and models efficiently. Feast serves as our feature store, ensuring consistency between training and serving. AutoGluon is utilized for automated machine learning, allowing us to train high-performing models with minimal effort. The architecture is designed to be scalable and maintainable.</a:t>
            </a:r>
          </a:p>
        </p:txBody>
      </p:sp>
    </p:spTree>
    <p:extLst>
      <p:ext uri="{BB962C8B-B14F-4D97-AF65-F5344CB8AC3E}">
        <p14:creationId xmlns:p14="http://schemas.microsoft.com/office/powerpoint/2010/main" val="704665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dataset is sourced from the UCI Machine Learning Repository, containing over 100,000 patient records from 130 US hospitals. The dataset includes a rich set of features such as patient demographics, medical histories, laboratory results, medications, and details about hospitalizations. This comprehensive data provides a solid foundation for building a robust predictive model.</a:t>
            </a:r>
          </a:p>
        </p:txBody>
      </p:sp>
    </p:spTree>
    <p:extLst>
      <p:ext uri="{BB962C8B-B14F-4D97-AF65-F5344CB8AC3E}">
        <p14:creationId xmlns:p14="http://schemas.microsoft.com/office/powerpoint/2010/main" val="1061750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14FA2-A6CD-F8E4-F28A-64EA623B04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A52DA9-8B89-5AD7-6396-125301A722B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11034C6-7CD6-5C52-BA43-9154BC9121D7}"/>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Effective data engineering is crucial for preparing the dataset for modeling. We developed custom scripts for data ingestion, ensuring that data is consistently and correctly loaded into our system. Missing values and duplicates are handled during the data cleaning process to maintain data integrity. We also applied standardization and normalization techniques to numerical features, which helps improve model performance.</a:t>
            </a:r>
          </a:p>
        </p:txBody>
      </p:sp>
    </p:spTree>
    <p:extLst>
      <p:ext uri="{BB962C8B-B14F-4D97-AF65-F5344CB8AC3E}">
        <p14:creationId xmlns:p14="http://schemas.microsoft.com/office/powerpoint/2010/main" val="4140597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use Feast as our feature store to manage and serve features consistently across training and inference. Features are organized into groups such as patient demographics, medical history, current visit data, and derived features. This organization enhances reusability and maintains consistency. Version control of features ensures that the same feature definitions are used throughout the system, supporting reproducibility and collaboration among team members.</a:t>
            </a:r>
          </a:p>
        </p:txBody>
      </p:sp>
    </p:spTree>
    <p:extLst>
      <p:ext uri="{BB962C8B-B14F-4D97-AF65-F5344CB8AC3E}">
        <p14:creationId xmlns:p14="http://schemas.microsoft.com/office/powerpoint/2010/main" val="1569857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experimented with different models, including a logistic regression model and advanced models using AutoGluon. Hyperparameter tuning was conducted using </a:t>
            </a:r>
            <a:r>
              <a:rPr lang="en-US" dirty="0" err="1"/>
              <a:t>Optuna</a:t>
            </a:r>
            <a:r>
              <a:rPr lang="en-US" dirty="0"/>
              <a:t> to optimize model performance. The models were evaluated based on accuracy, precision, recall, F1-score, and ROC-AUC to ensure they met our performance criteria.</a:t>
            </a:r>
          </a:p>
          <a:p>
            <a:pPr marL="158750" indent="0">
              <a:buNone/>
            </a:pPr>
            <a:endParaRPr lang="en-US" dirty="0"/>
          </a:p>
        </p:txBody>
      </p:sp>
    </p:spTree>
    <p:extLst>
      <p:ext uri="{BB962C8B-B14F-4D97-AF65-F5344CB8AC3E}">
        <p14:creationId xmlns:p14="http://schemas.microsoft.com/office/powerpoint/2010/main" val="3117483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Our best-performing model was the AutoGluon </a:t>
            </a:r>
            <a:r>
              <a:rPr lang="en-US" dirty="0" err="1"/>
              <a:t>TabularPredictor</a:t>
            </a:r>
            <a:r>
              <a:rPr lang="en-US" dirty="0"/>
              <a:t>, achieving an accuracy of 68.30% and an ROC-AUC of 72.09%. These metrics indicate that the model has a good balance between sensitivity and specificity. The confusion matrix and ROC curve, displayed here, provide further insights into the model's performance.</a:t>
            </a:r>
          </a:p>
          <a:p>
            <a:endParaRPr lang="en-US" dirty="0"/>
          </a:p>
        </p:txBody>
      </p:sp>
    </p:spTree>
    <p:extLst>
      <p:ext uri="{BB962C8B-B14F-4D97-AF65-F5344CB8AC3E}">
        <p14:creationId xmlns:p14="http://schemas.microsoft.com/office/powerpoint/2010/main" val="3961756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 Section Header">
  <p:cSld name="1 - Section Header">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685800" y="1200150"/>
            <a:ext cx="7772400" cy="2057400"/>
          </a:xfrm>
          <a:prstGeom prst="rect">
            <a:avLst/>
          </a:prstGeom>
          <a:noFill/>
          <a:ln>
            <a:noFill/>
          </a:ln>
        </p:spPr>
        <p:txBody>
          <a:bodyPr spcFirstLastPara="1" wrap="square" lIns="0" tIns="0" rIns="0" bIns="0" anchor="ctr" anchorCtr="0">
            <a:noAutofit/>
          </a:bodyPr>
          <a:lstStyle>
            <a:lvl1pPr lvl="0" algn="ctr">
              <a:lnSpc>
                <a:spcPct val="104999"/>
              </a:lnSpc>
              <a:spcBef>
                <a:spcPts val="0"/>
              </a:spcBef>
              <a:spcAft>
                <a:spcPts val="0"/>
              </a:spcAft>
              <a:buSzPts val="1100"/>
              <a:buNone/>
              <a:defRPr b="1" i="0"/>
            </a:lvl1pPr>
            <a:lvl2pPr lvl="1" algn="l">
              <a:lnSpc>
                <a:spcPct val="233333"/>
              </a:lnSpc>
              <a:spcBef>
                <a:spcPts val="0"/>
              </a:spcBef>
              <a:spcAft>
                <a:spcPts val="0"/>
              </a:spcAft>
              <a:buSzPts val="1100"/>
              <a:buNone/>
              <a:defRPr/>
            </a:lvl2pPr>
            <a:lvl3pPr lvl="2" algn="l">
              <a:lnSpc>
                <a:spcPct val="233333"/>
              </a:lnSpc>
              <a:spcBef>
                <a:spcPts val="0"/>
              </a:spcBef>
              <a:spcAft>
                <a:spcPts val="0"/>
              </a:spcAft>
              <a:buSzPts val="1100"/>
              <a:buNone/>
              <a:defRPr/>
            </a:lvl3pPr>
            <a:lvl4pPr lvl="3" algn="l">
              <a:lnSpc>
                <a:spcPct val="233333"/>
              </a:lnSpc>
              <a:spcBef>
                <a:spcPts val="0"/>
              </a:spcBef>
              <a:spcAft>
                <a:spcPts val="0"/>
              </a:spcAft>
              <a:buSzPts val="1100"/>
              <a:buNone/>
              <a:defRPr/>
            </a:lvl4pPr>
            <a:lvl5pPr lvl="4" algn="l">
              <a:lnSpc>
                <a:spcPct val="233333"/>
              </a:lnSpc>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dt" idx="10"/>
          </p:nvPr>
        </p:nvSpPr>
        <p:spPr>
          <a:xfrm>
            <a:off x="228600" y="4972052"/>
            <a:ext cx="2133600" cy="10239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3124200" y="4972052"/>
            <a:ext cx="2895600" cy="102394"/>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6858000" y="4972052"/>
            <a:ext cx="2133600" cy="102394"/>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8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8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8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8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8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8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8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8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 Comparison">
  <p:cSld name="3 - Comparison">
    <p:spTree>
      <p:nvGrpSpPr>
        <p:cNvPr id="1" name="Shape 69"/>
        <p:cNvGrpSpPr/>
        <p:nvPr/>
      </p:nvGrpSpPr>
      <p:grpSpPr>
        <a:xfrm>
          <a:off x="0" y="0"/>
          <a:ext cx="0" cy="0"/>
          <a:chOff x="0" y="0"/>
          <a:chExt cx="0" cy="0"/>
        </a:xfrm>
      </p:grpSpPr>
      <p:sp>
        <p:nvSpPr>
          <p:cNvPr id="70" name="Google Shape;70;p16"/>
          <p:cNvSpPr txBox="1">
            <a:spLocks noGrp="1"/>
          </p:cNvSpPr>
          <p:nvPr>
            <p:ph type="body" idx="1"/>
          </p:nvPr>
        </p:nvSpPr>
        <p:spPr>
          <a:xfrm>
            <a:off x="685800" y="1371600"/>
            <a:ext cx="3810000" cy="47982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500"/>
              <a:buNone/>
              <a:defRPr sz="1800" b="1"/>
            </a:lvl1pPr>
            <a:lvl2pPr marL="914400" lvl="1" indent="-228600" algn="l">
              <a:lnSpc>
                <a:spcPct val="160000"/>
              </a:lnSpc>
              <a:spcBef>
                <a:spcPts val="500"/>
              </a:spcBef>
              <a:spcAft>
                <a:spcPts val="0"/>
              </a:spcAft>
              <a:buSzPts val="1500"/>
              <a:buNone/>
              <a:defRPr sz="1500" b="1"/>
            </a:lvl2pPr>
            <a:lvl3pPr marL="1371600" lvl="2" indent="-228600" algn="l">
              <a:lnSpc>
                <a:spcPct val="177777"/>
              </a:lnSpc>
              <a:spcBef>
                <a:spcPts val="500"/>
              </a:spcBef>
              <a:spcAft>
                <a:spcPts val="0"/>
              </a:spcAft>
              <a:buClr>
                <a:srgbClr val="003B70"/>
              </a:buClr>
              <a:buSzPts val="1400"/>
              <a:buNone/>
              <a:defRPr sz="1400" b="1"/>
            </a:lvl3pPr>
            <a:lvl4pPr marL="1828800" lvl="3" indent="-228600" algn="l">
              <a:lnSpc>
                <a:spcPct val="200000"/>
              </a:lnSpc>
              <a:spcBef>
                <a:spcPts val="500"/>
              </a:spcBef>
              <a:spcAft>
                <a:spcPts val="0"/>
              </a:spcAft>
              <a:buClr>
                <a:srgbClr val="003B70"/>
              </a:buClr>
              <a:buSzPts val="1200"/>
              <a:buNone/>
              <a:defRPr sz="1200" b="1"/>
            </a:lvl4pPr>
            <a:lvl5pPr marL="2286000" lvl="4" indent="-228600" algn="l">
              <a:lnSpc>
                <a:spcPct val="200000"/>
              </a:lnSpc>
              <a:spcBef>
                <a:spcPts val="500"/>
              </a:spcBef>
              <a:spcAft>
                <a:spcPts val="0"/>
              </a:spcAft>
              <a:buClr>
                <a:srgbClr val="003B70"/>
              </a:buClr>
              <a:buSzPts val="1200"/>
              <a:buNone/>
              <a:defRPr sz="1200" b="1"/>
            </a:lvl5pPr>
            <a:lvl6pPr marL="2743200" lvl="5" indent="-228600" algn="l">
              <a:spcBef>
                <a:spcPts val="500"/>
              </a:spcBef>
              <a:spcAft>
                <a:spcPts val="0"/>
              </a:spcAft>
              <a:buClr>
                <a:schemeClr val="dk1"/>
              </a:buClr>
              <a:buSzPts val="1200"/>
              <a:buFont typeface="Arial"/>
              <a:buNone/>
              <a:defRPr sz="1200" b="1"/>
            </a:lvl6pPr>
            <a:lvl7pPr marL="3200400" lvl="6" indent="-228600" algn="l">
              <a:spcBef>
                <a:spcPts val="200"/>
              </a:spcBef>
              <a:spcAft>
                <a:spcPts val="0"/>
              </a:spcAft>
              <a:buClr>
                <a:schemeClr val="dk1"/>
              </a:buClr>
              <a:buSzPts val="1200"/>
              <a:buFont typeface="Arial"/>
              <a:buNone/>
              <a:defRPr sz="1200" b="1"/>
            </a:lvl7pPr>
            <a:lvl8pPr marL="3657600" lvl="7" indent="-228600" algn="l">
              <a:spcBef>
                <a:spcPts val="200"/>
              </a:spcBef>
              <a:spcAft>
                <a:spcPts val="0"/>
              </a:spcAft>
              <a:buClr>
                <a:schemeClr val="dk1"/>
              </a:buClr>
              <a:buSzPts val="1200"/>
              <a:buFont typeface="Arial"/>
              <a:buNone/>
              <a:defRPr sz="1200" b="1"/>
            </a:lvl8pPr>
            <a:lvl9pPr marL="4114800" lvl="8" indent="-228600" algn="l">
              <a:spcBef>
                <a:spcPts val="200"/>
              </a:spcBef>
              <a:spcAft>
                <a:spcPts val="0"/>
              </a:spcAft>
              <a:buClr>
                <a:schemeClr val="dk1"/>
              </a:buClr>
              <a:buSzPts val="1200"/>
              <a:buFont typeface="Arial"/>
              <a:buNone/>
              <a:defRPr sz="1200" b="1"/>
            </a:lvl9pPr>
          </a:lstStyle>
          <a:p>
            <a:endParaRPr/>
          </a:p>
        </p:txBody>
      </p:sp>
      <p:sp>
        <p:nvSpPr>
          <p:cNvPr id="71" name="Google Shape;71;p16"/>
          <p:cNvSpPr txBox="1">
            <a:spLocks noGrp="1"/>
          </p:cNvSpPr>
          <p:nvPr>
            <p:ph type="body" idx="2"/>
          </p:nvPr>
        </p:nvSpPr>
        <p:spPr>
          <a:xfrm>
            <a:off x="608013" y="1900238"/>
            <a:ext cx="3887788" cy="2457450"/>
          </a:xfrm>
          <a:prstGeom prst="rect">
            <a:avLst/>
          </a:prstGeom>
          <a:noFill/>
          <a:ln>
            <a:noFill/>
          </a:ln>
        </p:spPr>
        <p:txBody>
          <a:bodyPr spcFirstLastPara="1" wrap="square" lIns="0" tIns="0" rIns="0" bIns="0" anchor="t" anchorCtr="0">
            <a:noAutofit/>
          </a:bodyPr>
          <a:lstStyle>
            <a:lvl1pPr marL="457200" lvl="0" indent="-260350" algn="l">
              <a:lnSpc>
                <a:spcPct val="116666"/>
              </a:lnSpc>
              <a:spcBef>
                <a:spcPts val="0"/>
              </a:spcBef>
              <a:spcAft>
                <a:spcPts val="0"/>
              </a:spcAft>
              <a:buSzPts val="500"/>
              <a:buChar char=" "/>
              <a:defRPr sz="1800">
                <a:latin typeface="Arial"/>
                <a:ea typeface="Arial"/>
                <a:cs typeface="Arial"/>
                <a:sym typeface="Arial"/>
              </a:defRPr>
            </a:lvl1pPr>
            <a:lvl2pPr marL="914400" lvl="1" indent="-342900" algn="l">
              <a:lnSpc>
                <a:spcPct val="116666"/>
              </a:lnSpc>
              <a:spcBef>
                <a:spcPts val="500"/>
              </a:spcBef>
              <a:spcAft>
                <a:spcPts val="0"/>
              </a:spcAft>
              <a:buSzPts val="1800"/>
              <a:buChar char="•"/>
              <a:defRPr sz="1800">
                <a:latin typeface="Arial"/>
                <a:ea typeface="Arial"/>
                <a:cs typeface="Arial"/>
                <a:sym typeface="Arial"/>
              </a:defRPr>
            </a:lvl2pPr>
            <a:lvl3pPr marL="1371600" lvl="2" indent="-342900" algn="l">
              <a:lnSpc>
                <a:spcPct val="116666"/>
              </a:lnSpc>
              <a:spcBef>
                <a:spcPts val="500"/>
              </a:spcBef>
              <a:spcAft>
                <a:spcPts val="0"/>
              </a:spcAft>
              <a:buClr>
                <a:srgbClr val="003B70"/>
              </a:buClr>
              <a:buSzPts val="1800"/>
              <a:buChar char="-"/>
              <a:defRPr sz="1800">
                <a:latin typeface="Arial"/>
                <a:ea typeface="Arial"/>
                <a:cs typeface="Arial"/>
                <a:sym typeface="Arial"/>
              </a:defRPr>
            </a:lvl3pPr>
            <a:lvl4pPr marL="1828800" lvl="3" indent="-342900" algn="l">
              <a:lnSpc>
                <a:spcPct val="116666"/>
              </a:lnSpc>
              <a:spcBef>
                <a:spcPts val="500"/>
              </a:spcBef>
              <a:spcAft>
                <a:spcPts val="0"/>
              </a:spcAft>
              <a:buClr>
                <a:srgbClr val="003B70"/>
              </a:buClr>
              <a:buSzPts val="1800"/>
              <a:buChar char="-"/>
              <a:defRPr sz="1800">
                <a:latin typeface="Arial"/>
                <a:ea typeface="Arial"/>
                <a:cs typeface="Arial"/>
                <a:sym typeface="Arial"/>
              </a:defRPr>
            </a:lvl4pPr>
            <a:lvl5pPr marL="2286000" lvl="4" indent="-342900" algn="l">
              <a:lnSpc>
                <a:spcPct val="116666"/>
              </a:lnSpc>
              <a:spcBef>
                <a:spcPts val="500"/>
              </a:spcBef>
              <a:spcAft>
                <a:spcPts val="0"/>
              </a:spcAft>
              <a:buClr>
                <a:srgbClr val="003B70"/>
              </a:buClr>
              <a:buSzPts val="1800"/>
              <a:buChar char="-"/>
              <a:defRPr sz="1800">
                <a:latin typeface="Arial"/>
                <a:ea typeface="Arial"/>
                <a:cs typeface="Arial"/>
                <a:sym typeface="Arial"/>
              </a:defRPr>
            </a:lvl5pPr>
            <a:lvl6pPr marL="2743200" lvl="5" indent="-228600" algn="l">
              <a:spcBef>
                <a:spcPts val="500"/>
              </a:spcBef>
              <a:spcAft>
                <a:spcPts val="0"/>
              </a:spcAft>
              <a:buSzPts val="1100"/>
              <a:buNone/>
              <a:defRPr sz="1200"/>
            </a:lvl6pPr>
            <a:lvl7pPr marL="3200400" lvl="6" indent="-228600" algn="l">
              <a:spcBef>
                <a:spcPts val="200"/>
              </a:spcBef>
              <a:spcAft>
                <a:spcPts val="0"/>
              </a:spcAft>
              <a:buSzPts val="1100"/>
              <a:buNone/>
              <a:defRPr sz="1200"/>
            </a:lvl7pPr>
            <a:lvl8pPr marL="3657600" lvl="7" indent="-228600" algn="l">
              <a:spcBef>
                <a:spcPts val="200"/>
              </a:spcBef>
              <a:spcAft>
                <a:spcPts val="0"/>
              </a:spcAft>
              <a:buSzPts val="1100"/>
              <a:buNone/>
              <a:defRPr sz="1200"/>
            </a:lvl8pPr>
            <a:lvl9pPr marL="4114800" lvl="8" indent="-228600" algn="l">
              <a:spcBef>
                <a:spcPts val="200"/>
              </a:spcBef>
              <a:spcAft>
                <a:spcPts val="0"/>
              </a:spcAft>
              <a:buSzPts val="1100"/>
              <a:buNone/>
              <a:defRPr sz="1200"/>
            </a:lvl9pPr>
          </a:lstStyle>
          <a:p>
            <a:endParaRPr/>
          </a:p>
        </p:txBody>
      </p:sp>
      <p:sp>
        <p:nvSpPr>
          <p:cNvPr id="72" name="Google Shape;72;p16"/>
          <p:cNvSpPr txBox="1">
            <a:spLocks noGrp="1"/>
          </p:cNvSpPr>
          <p:nvPr>
            <p:ph type="title"/>
          </p:nvPr>
        </p:nvSpPr>
        <p:spPr>
          <a:xfrm>
            <a:off x="685800" y="514350"/>
            <a:ext cx="7772400" cy="85725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100"/>
              <a:buNone/>
              <a:defRPr/>
            </a:lvl1pPr>
            <a:lvl2pPr lvl="1" algn="l">
              <a:lnSpc>
                <a:spcPct val="233333"/>
              </a:lnSpc>
              <a:spcBef>
                <a:spcPts val="0"/>
              </a:spcBef>
              <a:spcAft>
                <a:spcPts val="0"/>
              </a:spcAft>
              <a:buSzPts val="1100"/>
              <a:buNone/>
              <a:defRPr/>
            </a:lvl2pPr>
            <a:lvl3pPr lvl="2" algn="l">
              <a:lnSpc>
                <a:spcPct val="233333"/>
              </a:lnSpc>
              <a:spcBef>
                <a:spcPts val="0"/>
              </a:spcBef>
              <a:spcAft>
                <a:spcPts val="0"/>
              </a:spcAft>
              <a:buSzPts val="1100"/>
              <a:buNone/>
              <a:defRPr/>
            </a:lvl3pPr>
            <a:lvl4pPr lvl="3" algn="l">
              <a:lnSpc>
                <a:spcPct val="233333"/>
              </a:lnSpc>
              <a:spcBef>
                <a:spcPts val="0"/>
              </a:spcBef>
              <a:spcAft>
                <a:spcPts val="0"/>
              </a:spcAft>
              <a:buSzPts val="1100"/>
              <a:buNone/>
              <a:defRPr/>
            </a:lvl4pPr>
            <a:lvl5pPr lvl="4" algn="l">
              <a:lnSpc>
                <a:spcPct val="233333"/>
              </a:lnSpc>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body" idx="3"/>
          </p:nvPr>
        </p:nvSpPr>
        <p:spPr>
          <a:xfrm>
            <a:off x="4648200" y="1371600"/>
            <a:ext cx="3810000" cy="47982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500"/>
              <a:buNone/>
              <a:defRPr sz="1800" b="1"/>
            </a:lvl1pPr>
            <a:lvl2pPr marL="914400" lvl="1" indent="-228600" algn="l">
              <a:lnSpc>
                <a:spcPct val="160000"/>
              </a:lnSpc>
              <a:spcBef>
                <a:spcPts val="500"/>
              </a:spcBef>
              <a:spcAft>
                <a:spcPts val="0"/>
              </a:spcAft>
              <a:buSzPts val="1500"/>
              <a:buNone/>
              <a:defRPr sz="1500" b="1"/>
            </a:lvl2pPr>
            <a:lvl3pPr marL="1371600" lvl="2" indent="-228600" algn="l">
              <a:lnSpc>
                <a:spcPct val="177777"/>
              </a:lnSpc>
              <a:spcBef>
                <a:spcPts val="500"/>
              </a:spcBef>
              <a:spcAft>
                <a:spcPts val="0"/>
              </a:spcAft>
              <a:buClr>
                <a:srgbClr val="003B70"/>
              </a:buClr>
              <a:buSzPts val="1400"/>
              <a:buNone/>
              <a:defRPr sz="1400" b="1"/>
            </a:lvl3pPr>
            <a:lvl4pPr marL="1828800" lvl="3" indent="-228600" algn="l">
              <a:lnSpc>
                <a:spcPct val="200000"/>
              </a:lnSpc>
              <a:spcBef>
                <a:spcPts val="500"/>
              </a:spcBef>
              <a:spcAft>
                <a:spcPts val="0"/>
              </a:spcAft>
              <a:buClr>
                <a:srgbClr val="003B70"/>
              </a:buClr>
              <a:buSzPts val="1200"/>
              <a:buNone/>
              <a:defRPr sz="1200" b="1"/>
            </a:lvl4pPr>
            <a:lvl5pPr marL="2286000" lvl="4" indent="-228600" algn="l">
              <a:lnSpc>
                <a:spcPct val="200000"/>
              </a:lnSpc>
              <a:spcBef>
                <a:spcPts val="500"/>
              </a:spcBef>
              <a:spcAft>
                <a:spcPts val="0"/>
              </a:spcAft>
              <a:buClr>
                <a:srgbClr val="003B70"/>
              </a:buClr>
              <a:buSzPts val="1200"/>
              <a:buNone/>
              <a:defRPr sz="1200" b="1"/>
            </a:lvl5pPr>
            <a:lvl6pPr marL="2743200" lvl="5" indent="-228600" algn="l">
              <a:spcBef>
                <a:spcPts val="500"/>
              </a:spcBef>
              <a:spcAft>
                <a:spcPts val="0"/>
              </a:spcAft>
              <a:buClr>
                <a:schemeClr val="dk1"/>
              </a:buClr>
              <a:buSzPts val="1200"/>
              <a:buFont typeface="Arial"/>
              <a:buNone/>
              <a:defRPr sz="1200" b="1"/>
            </a:lvl6pPr>
            <a:lvl7pPr marL="3200400" lvl="6" indent="-228600" algn="l">
              <a:spcBef>
                <a:spcPts val="200"/>
              </a:spcBef>
              <a:spcAft>
                <a:spcPts val="0"/>
              </a:spcAft>
              <a:buClr>
                <a:schemeClr val="dk1"/>
              </a:buClr>
              <a:buSzPts val="1200"/>
              <a:buFont typeface="Arial"/>
              <a:buNone/>
              <a:defRPr sz="1200" b="1"/>
            </a:lvl7pPr>
            <a:lvl8pPr marL="3657600" lvl="7" indent="-228600" algn="l">
              <a:spcBef>
                <a:spcPts val="200"/>
              </a:spcBef>
              <a:spcAft>
                <a:spcPts val="0"/>
              </a:spcAft>
              <a:buClr>
                <a:schemeClr val="dk1"/>
              </a:buClr>
              <a:buSzPts val="1200"/>
              <a:buFont typeface="Arial"/>
              <a:buNone/>
              <a:defRPr sz="1200" b="1"/>
            </a:lvl8pPr>
            <a:lvl9pPr marL="4114800" lvl="8" indent="-228600" algn="l">
              <a:spcBef>
                <a:spcPts val="200"/>
              </a:spcBef>
              <a:spcAft>
                <a:spcPts val="0"/>
              </a:spcAft>
              <a:buClr>
                <a:schemeClr val="dk1"/>
              </a:buClr>
              <a:buSzPts val="1200"/>
              <a:buFont typeface="Arial"/>
              <a:buNone/>
              <a:defRPr sz="1200" b="1"/>
            </a:lvl9pPr>
          </a:lstStyle>
          <a:p>
            <a:endParaRPr/>
          </a:p>
        </p:txBody>
      </p:sp>
      <p:sp>
        <p:nvSpPr>
          <p:cNvPr id="74" name="Google Shape;74;p16"/>
          <p:cNvSpPr txBox="1">
            <a:spLocks noGrp="1"/>
          </p:cNvSpPr>
          <p:nvPr>
            <p:ph type="body" idx="4"/>
          </p:nvPr>
        </p:nvSpPr>
        <p:spPr>
          <a:xfrm>
            <a:off x="4570413" y="1900238"/>
            <a:ext cx="3887788" cy="2457450"/>
          </a:xfrm>
          <a:prstGeom prst="rect">
            <a:avLst/>
          </a:prstGeom>
          <a:noFill/>
          <a:ln>
            <a:noFill/>
          </a:ln>
        </p:spPr>
        <p:txBody>
          <a:bodyPr spcFirstLastPara="1" wrap="square" lIns="0" tIns="0" rIns="0" bIns="0" anchor="t" anchorCtr="0">
            <a:noAutofit/>
          </a:bodyPr>
          <a:lstStyle>
            <a:lvl1pPr marL="457200" lvl="0" indent="-260350" algn="l">
              <a:lnSpc>
                <a:spcPct val="116666"/>
              </a:lnSpc>
              <a:spcBef>
                <a:spcPts val="0"/>
              </a:spcBef>
              <a:spcAft>
                <a:spcPts val="0"/>
              </a:spcAft>
              <a:buSzPts val="500"/>
              <a:buChar char=" "/>
              <a:defRPr sz="1800">
                <a:latin typeface="Arial"/>
                <a:ea typeface="Arial"/>
                <a:cs typeface="Arial"/>
                <a:sym typeface="Arial"/>
              </a:defRPr>
            </a:lvl1pPr>
            <a:lvl2pPr marL="914400" lvl="1" indent="-342900" algn="l">
              <a:lnSpc>
                <a:spcPct val="116666"/>
              </a:lnSpc>
              <a:spcBef>
                <a:spcPts val="500"/>
              </a:spcBef>
              <a:spcAft>
                <a:spcPts val="0"/>
              </a:spcAft>
              <a:buSzPts val="1800"/>
              <a:buChar char="•"/>
              <a:defRPr sz="1800">
                <a:latin typeface="Arial"/>
                <a:ea typeface="Arial"/>
                <a:cs typeface="Arial"/>
                <a:sym typeface="Arial"/>
              </a:defRPr>
            </a:lvl2pPr>
            <a:lvl3pPr marL="1371600" lvl="2" indent="-342900" algn="l">
              <a:lnSpc>
                <a:spcPct val="116666"/>
              </a:lnSpc>
              <a:spcBef>
                <a:spcPts val="500"/>
              </a:spcBef>
              <a:spcAft>
                <a:spcPts val="0"/>
              </a:spcAft>
              <a:buClr>
                <a:srgbClr val="003B70"/>
              </a:buClr>
              <a:buSzPts val="1800"/>
              <a:buChar char="-"/>
              <a:defRPr sz="1800">
                <a:latin typeface="Arial"/>
                <a:ea typeface="Arial"/>
                <a:cs typeface="Arial"/>
                <a:sym typeface="Arial"/>
              </a:defRPr>
            </a:lvl3pPr>
            <a:lvl4pPr marL="1828800" lvl="3" indent="-342900" algn="l">
              <a:lnSpc>
                <a:spcPct val="116666"/>
              </a:lnSpc>
              <a:spcBef>
                <a:spcPts val="500"/>
              </a:spcBef>
              <a:spcAft>
                <a:spcPts val="0"/>
              </a:spcAft>
              <a:buClr>
                <a:srgbClr val="003B70"/>
              </a:buClr>
              <a:buSzPts val="1800"/>
              <a:buChar char="-"/>
              <a:defRPr sz="1800">
                <a:latin typeface="Arial"/>
                <a:ea typeface="Arial"/>
                <a:cs typeface="Arial"/>
                <a:sym typeface="Arial"/>
              </a:defRPr>
            </a:lvl4pPr>
            <a:lvl5pPr marL="2286000" lvl="4" indent="-342900" algn="l">
              <a:lnSpc>
                <a:spcPct val="116666"/>
              </a:lnSpc>
              <a:spcBef>
                <a:spcPts val="500"/>
              </a:spcBef>
              <a:spcAft>
                <a:spcPts val="0"/>
              </a:spcAft>
              <a:buClr>
                <a:srgbClr val="003B70"/>
              </a:buClr>
              <a:buSzPts val="1800"/>
              <a:buChar char="-"/>
              <a:defRPr sz="1800">
                <a:latin typeface="Arial"/>
                <a:ea typeface="Arial"/>
                <a:cs typeface="Arial"/>
                <a:sym typeface="Arial"/>
              </a:defRPr>
            </a:lvl5pPr>
            <a:lvl6pPr marL="2743200" lvl="5" indent="-228600" algn="l">
              <a:spcBef>
                <a:spcPts val="500"/>
              </a:spcBef>
              <a:spcAft>
                <a:spcPts val="0"/>
              </a:spcAft>
              <a:buSzPts val="1100"/>
              <a:buNone/>
              <a:defRPr sz="1200"/>
            </a:lvl6pPr>
            <a:lvl7pPr marL="3200400" lvl="6" indent="-228600" algn="l">
              <a:spcBef>
                <a:spcPts val="200"/>
              </a:spcBef>
              <a:spcAft>
                <a:spcPts val="0"/>
              </a:spcAft>
              <a:buSzPts val="1100"/>
              <a:buNone/>
              <a:defRPr sz="1200"/>
            </a:lvl7pPr>
            <a:lvl8pPr marL="3657600" lvl="7" indent="-228600" algn="l">
              <a:spcBef>
                <a:spcPts val="200"/>
              </a:spcBef>
              <a:spcAft>
                <a:spcPts val="0"/>
              </a:spcAft>
              <a:buSzPts val="1100"/>
              <a:buNone/>
              <a:defRPr sz="1200"/>
            </a:lvl8pPr>
            <a:lvl9pPr marL="4114800" lvl="8" indent="-228600" algn="l">
              <a:spcBef>
                <a:spcPts val="200"/>
              </a:spcBef>
              <a:spcAft>
                <a:spcPts val="0"/>
              </a:spcAft>
              <a:buSzPts val="1100"/>
              <a:buNone/>
              <a:defRPr sz="1200"/>
            </a:lvl9pPr>
          </a:lstStyle>
          <a:p>
            <a:endParaRPr/>
          </a:p>
        </p:txBody>
      </p:sp>
      <p:sp>
        <p:nvSpPr>
          <p:cNvPr id="75" name="Google Shape;75;p16"/>
          <p:cNvSpPr txBox="1">
            <a:spLocks noGrp="1"/>
          </p:cNvSpPr>
          <p:nvPr>
            <p:ph type="dt" idx="10"/>
          </p:nvPr>
        </p:nvSpPr>
        <p:spPr>
          <a:xfrm>
            <a:off x="228600" y="4972052"/>
            <a:ext cx="2133600" cy="10239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6"/>
          <p:cNvSpPr txBox="1">
            <a:spLocks noGrp="1"/>
          </p:cNvSpPr>
          <p:nvPr>
            <p:ph type="ftr" idx="11"/>
          </p:nvPr>
        </p:nvSpPr>
        <p:spPr>
          <a:xfrm>
            <a:off x="3124200" y="4972052"/>
            <a:ext cx="2895600" cy="102394"/>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6"/>
          <p:cNvSpPr txBox="1">
            <a:spLocks noGrp="1"/>
          </p:cNvSpPr>
          <p:nvPr>
            <p:ph type="sldNum" idx="12"/>
          </p:nvPr>
        </p:nvSpPr>
        <p:spPr>
          <a:xfrm>
            <a:off x="6858000" y="4972052"/>
            <a:ext cx="2133600" cy="102394"/>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8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8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8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8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8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8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8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8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 Blank">
  <p:cSld name="4- Blank">
    <p:spTree>
      <p:nvGrpSpPr>
        <p:cNvPr id="1" name="Shape 78"/>
        <p:cNvGrpSpPr/>
        <p:nvPr/>
      </p:nvGrpSpPr>
      <p:grpSpPr>
        <a:xfrm>
          <a:off x="0" y="0"/>
          <a:ext cx="0" cy="0"/>
          <a:chOff x="0" y="0"/>
          <a:chExt cx="0" cy="0"/>
        </a:xfrm>
      </p:grpSpPr>
      <p:sp>
        <p:nvSpPr>
          <p:cNvPr id="79" name="Google Shape;79;p17"/>
          <p:cNvSpPr txBox="1">
            <a:spLocks noGrp="1"/>
          </p:cNvSpPr>
          <p:nvPr>
            <p:ph type="dt" idx="10"/>
          </p:nvPr>
        </p:nvSpPr>
        <p:spPr>
          <a:xfrm>
            <a:off x="228600" y="4972052"/>
            <a:ext cx="2133600" cy="10239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ftr" idx="11"/>
          </p:nvPr>
        </p:nvSpPr>
        <p:spPr>
          <a:xfrm>
            <a:off x="3124200" y="4972052"/>
            <a:ext cx="2895600" cy="102394"/>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17"/>
          <p:cNvSpPr txBox="1">
            <a:spLocks noGrp="1"/>
          </p:cNvSpPr>
          <p:nvPr>
            <p:ph type="sldNum" idx="12"/>
          </p:nvPr>
        </p:nvSpPr>
        <p:spPr>
          <a:xfrm>
            <a:off x="6858000" y="4972052"/>
            <a:ext cx="2133600" cy="102394"/>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8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8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8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8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8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8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8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8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4499376"/>
            <a:ext cx="9144000" cy="685800"/>
          </a:xfrm>
          <a:prstGeom prst="rect">
            <a:avLst/>
          </a:prstGeom>
          <a:solidFill>
            <a:srgbClr val="003B7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2" name="Google Shape;52;p13"/>
          <p:cNvPicPr preferRelativeResize="0"/>
          <p:nvPr/>
        </p:nvPicPr>
        <p:blipFill rotWithShape="1">
          <a:blip r:embed="rId5">
            <a:alphaModFix/>
          </a:blip>
          <a:srcRect/>
          <a:stretch/>
        </p:blipFill>
        <p:spPr>
          <a:xfrm>
            <a:off x="228600" y="4625578"/>
            <a:ext cx="2071688" cy="430729"/>
          </a:xfrm>
          <a:prstGeom prst="rect">
            <a:avLst/>
          </a:prstGeom>
          <a:noFill/>
          <a:ln>
            <a:noFill/>
          </a:ln>
        </p:spPr>
      </p:pic>
      <p:sp>
        <p:nvSpPr>
          <p:cNvPr id="53" name="Google Shape;53;p13"/>
          <p:cNvSpPr txBox="1">
            <a:spLocks noGrp="1"/>
          </p:cNvSpPr>
          <p:nvPr>
            <p:ph type="body" idx="1"/>
          </p:nvPr>
        </p:nvSpPr>
        <p:spPr>
          <a:xfrm>
            <a:off x="576265" y="1460897"/>
            <a:ext cx="7881937" cy="2857500"/>
          </a:xfrm>
          <a:prstGeom prst="rect">
            <a:avLst/>
          </a:prstGeom>
          <a:noFill/>
          <a:ln>
            <a:noFill/>
          </a:ln>
        </p:spPr>
        <p:txBody>
          <a:bodyPr spcFirstLastPara="1" wrap="square" lIns="0" tIns="0" rIns="0" bIns="0" anchor="t" anchorCtr="0">
            <a:noAutofit/>
          </a:bodyPr>
          <a:lstStyle>
            <a:lvl1pPr marL="457200" marR="0" lvl="0" indent="-260350" algn="l" rtl="0">
              <a:lnSpc>
                <a:spcPct val="114285"/>
              </a:lnSpc>
              <a:spcBef>
                <a:spcPts val="0"/>
              </a:spcBef>
              <a:spcAft>
                <a:spcPts val="0"/>
              </a:spcAft>
              <a:buClr>
                <a:srgbClr val="173063"/>
              </a:buClr>
              <a:buSzPts val="500"/>
              <a:buFont typeface="Merriweather Sans"/>
              <a:buChar char=" "/>
              <a:defRPr sz="2100" b="0" i="0" u="none" strike="noStrike" cap="none">
                <a:solidFill>
                  <a:srgbClr val="003B70"/>
                </a:solidFill>
                <a:latin typeface="Arial"/>
                <a:ea typeface="Arial"/>
                <a:cs typeface="Arial"/>
                <a:sym typeface="Arial"/>
              </a:defRPr>
            </a:lvl1pPr>
            <a:lvl2pPr marL="914400" marR="0" lvl="1" indent="-361950" algn="l" rtl="0">
              <a:lnSpc>
                <a:spcPct val="114285"/>
              </a:lnSpc>
              <a:spcBef>
                <a:spcPts val="500"/>
              </a:spcBef>
              <a:spcAft>
                <a:spcPts val="0"/>
              </a:spcAft>
              <a:buClr>
                <a:srgbClr val="173063"/>
              </a:buClr>
              <a:buSzPts val="2100"/>
              <a:buFont typeface="Arial"/>
              <a:buChar char="•"/>
              <a:defRPr sz="2100" b="0" i="0" u="none" strike="noStrike" cap="none">
                <a:solidFill>
                  <a:srgbClr val="003B70"/>
                </a:solidFill>
                <a:latin typeface="Arial"/>
                <a:ea typeface="Arial"/>
                <a:cs typeface="Arial"/>
                <a:sym typeface="Arial"/>
              </a:defRPr>
            </a:lvl2pPr>
            <a:lvl3pPr marL="1371600" marR="0" lvl="2" indent="-361950" algn="l" rtl="0">
              <a:lnSpc>
                <a:spcPct val="114285"/>
              </a:lnSpc>
              <a:spcBef>
                <a:spcPts val="500"/>
              </a:spcBef>
              <a:spcAft>
                <a:spcPts val="0"/>
              </a:spcAft>
              <a:buClr>
                <a:srgbClr val="003B70"/>
              </a:buClr>
              <a:buSzPts val="2100"/>
              <a:buFont typeface="Merriweather Sans"/>
              <a:buChar char="-"/>
              <a:defRPr sz="2100" b="0" i="0" u="none" strike="noStrike" cap="none">
                <a:solidFill>
                  <a:srgbClr val="003B70"/>
                </a:solidFill>
                <a:latin typeface="Arial"/>
                <a:ea typeface="Arial"/>
                <a:cs typeface="Arial"/>
                <a:sym typeface="Arial"/>
              </a:defRPr>
            </a:lvl3pPr>
            <a:lvl4pPr marL="1828800" marR="0" lvl="3" indent="-361950" algn="l" rtl="0">
              <a:lnSpc>
                <a:spcPct val="114285"/>
              </a:lnSpc>
              <a:spcBef>
                <a:spcPts val="500"/>
              </a:spcBef>
              <a:spcAft>
                <a:spcPts val="0"/>
              </a:spcAft>
              <a:buClr>
                <a:srgbClr val="003B70"/>
              </a:buClr>
              <a:buSzPts val="2100"/>
              <a:buFont typeface="Merriweather Sans"/>
              <a:buChar char="-"/>
              <a:defRPr sz="2100" b="0" i="0" u="none" strike="noStrike" cap="none">
                <a:solidFill>
                  <a:srgbClr val="003B70"/>
                </a:solidFill>
                <a:latin typeface="Arial"/>
                <a:ea typeface="Arial"/>
                <a:cs typeface="Arial"/>
                <a:sym typeface="Arial"/>
              </a:defRPr>
            </a:lvl4pPr>
            <a:lvl5pPr marL="2286000" marR="0" lvl="4" indent="-361950" algn="l" rtl="0">
              <a:lnSpc>
                <a:spcPct val="114285"/>
              </a:lnSpc>
              <a:spcBef>
                <a:spcPts val="500"/>
              </a:spcBef>
              <a:spcAft>
                <a:spcPts val="0"/>
              </a:spcAft>
              <a:buClr>
                <a:srgbClr val="003B70"/>
              </a:buClr>
              <a:buSzPts val="2100"/>
              <a:buFont typeface="Merriweather Sans"/>
              <a:buChar char="-"/>
              <a:defRPr sz="2100" b="0" i="0" u="none" strike="noStrike" cap="none">
                <a:solidFill>
                  <a:srgbClr val="003B70"/>
                </a:solidFill>
                <a:latin typeface="Arial"/>
                <a:ea typeface="Arial"/>
                <a:cs typeface="Arial"/>
                <a:sym typeface="Arial"/>
              </a:defRPr>
            </a:lvl5pPr>
            <a:lvl6pPr marL="2743200" marR="0" lvl="5" indent="-228600" algn="l" rtl="0">
              <a:spcBef>
                <a:spcPts val="500"/>
              </a:spcBef>
              <a:spcAft>
                <a:spcPts val="0"/>
              </a:spcAft>
              <a:buSzPts val="1100"/>
              <a:buNone/>
              <a:defRPr sz="1700" b="0" i="0" u="none" strike="noStrike" cap="none">
                <a:solidFill>
                  <a:schemeClr val="dk1"/>
                </a:solidFill>
                <a:latin typeface="Arial"/>
                <a:ea typeface="Arial"/>
                <a:cs typeface="Arial"/>
                <a:sym typeface="Arial"/>
              </a:defRPr>
            </a:lvl6pPr>
            <a:lvl7pPr marL="3200400" marR="0" lvl="6" indent="-228600" algn="l" rtl="0">
              <a:spcBef>
                <a:spcPts val="300"/>
              </a:spcBef>
              <a:spcAft>
                <a:spcPts val="0"/>
              </a:spcAft>
              <a:buSzPts val="1100"/>
              <a:buNone/>
              <a:defRPr sz="1700" b="0" i="0" u="none" strike="noStrike" cap="none">
                <a:solidFill>
                  <a:schemeClr val="dk1"/>
                </a:solidFill>
                <a:latin typeface="Arial"/>
                <a:ea typeface="Arial"/>
                <a:cs typeface="Arial"/>
                <a:sym typeface="Arial"/>
              </a:defRPr>
            </a:lvl7pPr>
            <a:lvl8pPr marL="3657600" marR="0" lvl="7" indent="-228600" algn="l" rtl="0">
              <a:spcBef>
                <a:spcPts val="300"/>
              </a:spcBef>
              <a:spcAft>
                <a:spcPts val="0"/>
              </a:spcAft>
              <a:buSzPts val="1100"/>
              <a:buNone/>
              <a:defRPr sz="1700" b="0" i="0" u="none" strike="noStrike" cap="none">
                <a:solidFill>
                  <a:schemeClr val="dk1"/>
                </a:solidFill>
                <a:latin typeface="Arial"/>
                <a:ea typeface="Arial"/>
                <a:cs typeface="Arial"/>
                <a:sym typeface="Arial"/>
              </a:defRPr>
            </a:lvl8pPr>
            <a:lvl9pPr marL="4114800" marR="0" lvl="8" indent="-228600" algn="l" rtl="0">
              <a:spcBef>
                <a:spcPts val="300"/>
              </a:spcBef>
              <a:spcAft>
                <a:spcPts val="0"/>
              </a:spcAft>
              <a:buSzPts val="1100"/>
              <a:buNone/>
              <a:defRPr sz="17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title"/>
          </p:nvPr>
        </p:nvSpPr>
        <p:spPr>
          <a:xfrm>
            <a:off x="685800" y="514350"/>
            <a:ext cx="7772400" cy="857250"/>
          </a:xfrm>
          <a:prstGeom prst="rect">
            <a:avLst/>
          </a:prstGeom>
          <a:noFill/>
          <a:ln>
            <a:noFill/>
          </a:ln>
        </p:spPr>
        <p:txBody>
          <a:bodyPr spcFirstLastPara="1" wrap="square" lIns="0" tIns="0" rIns="0" bIns="0" anchor="ctr" anchorCtr="0">
            <a:noAutofit/>
          </a:bodyPr>
          <a:lstStyle>
            <a:lvl1pPr marR="0" lvl="0" algn="l" rtl="0">
              <a:lnSpc>
                <a:spcPct val="104999"/>
              </a:lnSpc>
              <a:spcBef>
                <a:spcPts val="0"/>
              </a:spcBef>
              <a:spcAft>
                <a:spcPts val="0"/>
              </a:spcAft>
              <a:buSzPts val="1100"/>
              <a:buNone/>
              <a:defRPr sz="3000" b="0" i="0" u="none" strike="noStrike" cap="none">
                <a:solidFill>
                  <a:srgbClr val="003B70"/>
                </a:solidFill>
                <a:latin typeface="Arial"/>
                <a:ea typeface="Arial"/>
                <a:cs typeface="Arial"/>
                <a:sym typeface="Arial"/>
              </a:defRPr>
            </a:lvl1pPr>
            <a:lvl2pPr marR="0" lvl="1" algn="l" rtl="0">
              <a:lnSpc>
                <a:spcPct val="104999"/>
              </a:lnSpc>
              <a:spcBef>
                <a:spcPts val="0"/>
              </a:spcBef>
              <a:spcAft>
                <a:spcPts val="0"/>
              </a:spcAft>
              <a:buSzPts val="1100"/>
              <a:buNone/>
              <a:defRPr sz="3000" b="0" i="0" u="none" strike="noStrike" cap="none">
                <a:solidFill>
                  <a:srgbClr val="003B70"/>
                </a:solidFill>
                <a:latin typeface="Arial"/>
                <a:ea typeface="Arial"/>
                <a:cs typeface="Arial"/>
                <a:sym typeface="Arial"/>
              </a:defRPr>
            </a:lvl2pPr>
            <a:lvl3pPr marR="0" lvl="2" algn="l" rtl="0">
              <a:lnSpc>
                <a:spcPct val="104999"/>
              </a:lnSpc>
              <a:spcBef>
                <a:spcPts val="0"/>
              </a:spcBef>
              <a:spcAft>
                <a:spcPts val="0"/>
              </a:spcAft>
              <a:buSzPts val="1100"/>
              <a:buNone/>
              <a:defRPr sz="3000" b="0" i="0" u="none" strike="noStrike" cap="none">
                <a:solidFill>
                  <a:srgbClr val="003B70"/>
                </a:solidFill>
                <a:latin typeface="Arial"/>
                <a:ea typeface="Arial"/>
                <a:cs typeface="Arial"/>
                <a:sym typeface="Arial"/>
              </a:defRPr>
            </a:lvl3pPr>
            <a:lvl4pPr marR="0" lvl="3" algn="l" rtl="0">
              <a:lnSpc>
                <a:spcPct val="104999"/>
              </a:lnSpc>
              <a:spcBef>
                <a:spcPts val="0"/>
              </a:spcBef>
              <a:spcAft>
                <a:spcPts val="0"/>
              </a:spcAft>
              <a:buSzPts val="1100"/>
              <a:buNone/>
              <a:defRPr sz="3000" b="0" i="0" u="none" strike="noStrike" cap="none">
                <a:solidFill>
                  <a:srgbClr val="003B70"/>
                </a:solidFill>
                <a:latin typeface="Arial"/>
                <a:ea typeface="Arial"/>
                <a:cs typeface="Arial"/>
                <a:sym typeface="Arial"/>
              </a:defRPr>
            </a:lvl4pPr>
            <a:lvl5pPr marR="0" lvl="4" algn="l" rtl="0">
              <a:lnSpc>
                <a:spcPct val="104999"/>
              </a:lnSpc>
              <a:spcBef>
                <a:spcPts val="0"/>
              </a:spcBef>
              <a:spcAft>
                <a:spcPts val="0"/>
              </a:spcAft>
              <a:buSzPts val="1100"/>
              <a:buNone/>
              <a:defRPr sz="3000" b="0" i="0" u="none" strike="noStrike" cap="none">
                <a:solidFill>
                  <a:srgbClr val="003B70"/>
                </a:solidFill>
                <a:latin typeface="Arial"/>
                <a:ea typeface="Arial"/>
                <a:cs typeface="Arial"/>
                <a:sym typeface="Arial"/>
              </a:defRPr>
            </a:lvl5pPr>
            <a:lvl6pPr marR="0" lvl="5" algn="l" rtl="0">
              <a:spcBef>
                <a:spcPts val="0"/>
              </a:spcBef>
              <a:spcAft>
                <a:spcPts val="0"/>
              </a:spcAft>
              <a:buSzPts val="1100"/>
              <a:buNone/>
              <a:defRPr sz="2400" b="1" i="0" u="none" strike="noStrike" cap="none">
                <a:solidFill>
                  <a:srgbClr val="71BEFF"/>
                </a:solidFill>
                <a:latin typeface="Palatino"/>
                <a:ea typeface="Palatino"/>
                <a:cs typeface="Palatino"/>
                <a:sym typeface="Palatino"/>
              </a:defRPr>
            </a:lvl6pPr>
            <a:lvl7pPr marR="0" lvl="6" algn="l" rtl="0">
              <a:spcBef>
                <a:spcPts val="0"/>
              </a:spcBef>
              <a:spcAft>
                <a:spcPts val="0"/>
              </a:spcAft>
              <a:buSzPts val="1100"/>
              <a:buNone/>
              <a:defRPr sz="2400" b="1" i="0" u="none" strike="noStrike" cap="none">
                <a:solidFill>
                  <a:srgbClr val="71BEFF"/>
                </a:solidFill>
                <a:latin typeface="Palatino"/>
                <a:ea typeface="Palatino"/>
                <a:cs typeface="Palatino"/>
                <a:sym typeface="Palatino"/>
              </a:defRPr>
            </a:lvl7pPr>
            <a:lvl8pPr marR="0" lvl="7" algn="l" rtl="0">
              <a:spcBef>
                <a:spcPts val="0"/>
              </a:spcBef>
              <a:spcAft>
                <a:spcPts val="0"/>
              </a:spcAft>
              <a:buSzPts val="1100"/>
              <a:buNone/>
              <a:defRPr sz="2400" b="1" i="0" u="none" strike="noStrike" cap="none">
                <a:solidFill>
                  <a:srgbClr val="71BEFF"/>
                </a:solidFill>
                <a:latin typeface="Palatino"/>
                <a:ea typeface="Palatino"/>
                <a:cs typeface="Palatino"/>
                <a:sym typeface="Palatino"/>
              </a:defRPr>
            </a:lvl8pPr>
            <a:lvl9pPr marR="0" lvl="8" algn="l" rtl="0">
              <a:spcBef>
                <a:spcPts val="0"/>
              </a:spcBef>
              <a:spcAft>
                <a:spcPts val="0"/>
              </a:spcAft>
              <a:buSzPts val="1100"/>
              <a:buNone/>
              <a:defRPr sz="2400" b="1" i="0" u="none" strike="noStrike" cap="none">
                <a:solidFill>
                  <a:srgbClr val="71BEFF"/>
                </a:solidFill>
                <a:latin typeface="Palatino"/>
                <a:ea typeface="Palatino"/>
                <a:cs typeface="Palatino"/>
                <a:sym typeface="Palatino"/>
              </a:defRPr>
            </a:lvl9pPr>
          </a:lstStyle>
          <a:p>
            <a:endParaRPr/>
          </a:p>
        </p:txBody>
      </p:sp>
      <p:sp>
        <p:nvSpPr>
          <p:cNvPr id="55" name="Google Shape;55;p13"/>
          <p:cNvSpPr txBox="1">
            <a:spLocks noGrp="1"/>
          </p:cNvSpPr>
          <p:nvPr>
            <p:ph type="dt" idx="10"/>
          </p:nvPr>
        </p:nvSpPr>
        <p:spPr>
          <a:xfrm>
            <a:off x="228600" y="4972052"/>
            <a:ext cx="2133600" cy="102394"/>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100"/>
              <a:buNone/>
              <a:defRPr sz="800" b="0" i="0" u="none" strike="noStrike" cap="none">
                <a:solidFill>
                  <a:srgbClr val="898989"/>
                </a:solidFill>
                <a:latin typeface="Arial"/>
                <a:ea typeface="Arial"/>
                <a:cs typeface="Arial"/>
                <a:sym typeface="Arial"/>
              </a:defRPr>
            </a:lvl1pPr>
            <a:lvl2pPr marR="0" lvl="1" algn="l" rtl="0">
              <a:spcBef>
                <a:spcPts val="0"/>
              </a:spcBef>
              <a:spcAft>
                <a:spcPts val="0"/>
              </a:spcAft>
              <a:buSzPts val="11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800" b="0" i="0" u="none" strike="noStrike" cap="none">
                <a:solidFill>
                  <a:schemeClr val="dk1"/>
                </a:solidFill>
                <a:latin typeface="Arial"/>
                <a:ea typeface="Arial"/>
                <a:cs typeface="Arial"/>
                <a:sym typeface="Arial"/>
              </a:defRPr>
            </a:lvl9pPr>
          </a:lstStyle>
          <a:p>
            <a:endParaRPr/>
          </a:p>
        </p:txBody>
      </p:sp>
      <p:sp>
        <p:nvSpPr>
          <p:cNvPr id="56" name="Google Shape;56;p13"/>
          <p:cNvSpPr txBox="1">
            <a:spLocks noGrp="1"/>
          </p:cNvSpPr>
          <p:nvPr>
            <p:ph type="ftr" idx="11"/>
          </p:nvPr>
        </p:nvSpPr>
        <p:spPr>
          <a:xfrm>
            <a:off x="3124200" y="4972052"/>
            <a:ext cx="2895600" cy="10239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100"/>
              <a:buNone/>
              <a:defRPr sz="8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800" b="0" i="0" u="none" strike="noStrike" cap="none">
                <a:solidFill>
                  <a:schemeClr val="dk1"/>
                </a:solidFill>
                <a:latin typeface="Arial"/>
                <a:ea typeface="Arial"/>
                <a:cs typeface="Arial"/>
                <a:sym typeface="Arial"/>
              </a:defRPr>
            </a:lvl9pPr>
          </a:lstStyle>
          <a:p>
            <a:endParaRPr/>
          </a:p>
        </p:txBody>
      </p:sp>
      <p:sp>
        <p:nvSpPr>
          <p:cNvPr id="57" name="Google Shape;57;p13"/>
          <p:cNvSpPr txBox="1">
            <a:spLocks noGrp="1"/>
          </p:cNvSpPr>
          <p:nvPr>
            <p:ph type="sldNum" idx="12"/>
          </p:nvPr>
        </p:nvSpPr>
        <p:spPr>
          <a:xfrm>
            <a:off x="6858000" y="4972052"/>
            <a:ext cx="2133600" cy="102394"/>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8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ai540-group3/project"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685800" y="1200150"/>
            <a:ext cx="7772400" cy="2057400"/>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
              <a:t>Diabetic Readmission Risk Prediction</a:t>
            </a:r>
            <a:endParaRPr/>
          </a:p>
        </p:txBody>
      </p:sp>
      <p:sp>
        <p:nvSpPr>
          <p:cNvPr id="89" name="Google Shape;89;p18"/>
          <p:cNvSpPr txBox="1"/>
          <p:nvPr/>
        </p:nvSpPr>
        <p:spPr>
          <a:xfrm>
            <a:off x="580729" y="3132149"/>
            <a:ext cx="1923690" cy="346249"/>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Clr>
                <a:schemeClr val="dk1"/>
              </a:buClr>
              <a:buSzPts val="1800"/>
              <a:buFont typeface="Arial"/>
              <a:buNone/>
            </a:pPr>
            <a:r>
              <a:rPr lang="en" sz="1800" b="0" i="0" u="none" strike="noStrike" cap="none" dirty="0">
                <a:solidFill>
                  <a:schemeClr val="dk1"/>
                </a:solidFill>
                <a:latin typeface="Arial"/>
                <a:ea typeface="Arial"/>
                <a:cs typeface="Arial"/>
                <a:sym typeface="Arial"/>
              </a:rPr>
              <a:t>Jonathan Agustin</a:t>
            </a:r>
            <a:endParaRPr sz="1800" b="0" i="0" u="none" strike="noStrike" cap="none" dirty="0">
              <a:solidFill>
                <a:schemeClr val="dk1"/>
              </a:solidFill>
              <a:latin typeface="Arial"/>
              <a:ea typeface="Arial"/>
              <a:cs typeface="Arial"/>
              <a:sym typeface="Arial"/>
            </a:endParaRPr>
          </a:p>
        </p:txBody>
      </p:sp>
      <p:sp>
        <p:nvSpPr>
          <p:cNvPr id="4" name="Google Shape;89;p18">
            <a:extLst>
              <a:ext uri="{FF2B5EF4-FFF2-40B4-BE49-F238E27FC236}">
                <a16:creationId xmlns:a16="http://schemas.microsoft.com/office/drawing/2014/main" id="{34F4A695-6099-1947-C2F8-B4AB4924CC85}"/>
              </a:ext>
            </a:extLst>
          </p:cNvPr>
          <p:cNvSpPr txBox="1"/>
          <p:nvPr/>
        </p:nvSpPr>
        <p:spPr>
          <a:xfrm>
            <a:off x="3486564" y="3132149"/>
            <a:ext cx="1923690" cy="346249"/>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Clr>
                <a:schemeClr val="dk1"/>
              </a:buClr>
              <a:buSzPts val="1800"/>
              <a:buFont typeface="Arial"/>
              <a:buNone/>
            </a:pPr>
            <a:r>
              <a:rPr lang="en" sz="1800" dirty="0">
                <a:solidFill>
                  <a:schemeClr val="dk1"/>
                </a:solidFill>
              </a:rPr>
              <a:t>Zach Robertson</a:t>
            </a:r>
            <a:endParaRPr sz="1800" b="0" i="0" u="none" strike="noStrike" cap="none" dirty="0">
              <a:solidFill>
                <a:schemeClr val="dk1"/>
              </a:solidFill>
              <a:latin typeface="Arial"/>
              <a:ea typeface="Arial"/>
              <a:cs typeface="Arial"/>
              <a:sym typeface="Arial"/>
            </a:endParaRPr>
          </a:p>
        </p:txBody>
      </p:sp>
      <p:sp>
        <p:nvSpPr>
          <p:cNvPr id="5" name="Google Shape;89;p18">
            <a:extLst>
              <a:ext uri="{FF2B5EF4-FFF2-40B4-BE49-F238E27FC236}">
                <a16:creationId xmlns:a16="http://schemas.microsoft.com/office/drawing/2014/main" id="{51EBD85D-1841-5D65-374D-F79DDDCC9220}"/>
              </a:ext>
            </a:extLst>
          </p:cNvPr>
          <p:cNvSpPr txBox="1"/>
          <p:nvPr/>
        </p:nvSpPr>
        <p:spPr>
          <a:xfrm>
            <a:off x="6392400" y="3132149"/>
            <a:ext cx="1923690" cy="346249"/>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Clr>
                <a:schemeClr val="dk1"/>
              </a:buClr>
              <a:buSzPts val="1800"/>
              <a:buFont typeface="Arial"/>
              <a:buNone/>
            </a:pPr>
            <a:r>
              <a:rPr lang="en" sz="1800" dirty="0">
                <a:solidFill>
                  <a:schemeClr val="dk1"/>
                </a:solidFill>
              </a:rPr>
              <a:t>Lisa Vo</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4AFC2BA0-E3EA-0E91-2E3A-1B7511F6A266}"/>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r>
              <a:rPr lang="en-US" b="1" dirty="0"/>
              <a:t>Deployment Strategy:</a:t>
            </a:r>
          </a:p>
          <a:p>
            <a:pPr marL="196850" indent="0" algn="ctr">
              <a:buNone/>
            </a:pPr>
            <a:r>
              <a:rPr lang="en-US" dirty="0"/>
              <a:t>Containerization with Docker</a:t>
            </a:r>
          </a:p>
          <a:p>
            <a:pPr marL="196850" indent="0" algn="ctr">
              <a:buNone/>
            </a:pPr>
            <a:r>
              <a:rPr lang="en-US" dirty="0"/>
              <a:t>RESTful API using </a:t>
            </a:r>
            <a:r>
              <a:rPr lang="en-US" dirty="0" err="1"/>
              <a:t>FastAPI</a:t>
            </a:r>
            <a:br>
              <a:rPr lang="en-US" dirty="0"/>
            </a:br>
            <a:endParaRPr lang="en-US" dirty="0"/>
          </a:p>
          <a:p>
            <a:pPr marL="196850" indent="0" algn="ctr">
              <a:buNone/>
            </a:pPr>
            <a:r>
              <a:rPr lang="en-US" b="1" dirty="0"/>
              <a:t>Hosting: </a:t>
            </a:r>
            <a:r>
              <a:rPr lang="en-US" dirty="0"/>
              <a:t>Can be deployed on cloud platforms or on-premises</a:t>
            </a:r>
          </a:p>
          <a:p>
            <a:pPr marL="196850" indent="0" algn="ctr">
              <a:buNone/>
            </a:pPr>
            <a:br>
              <a:rPr lang="en-US" dirty="0"/>
            </a:br>
            <a:r>
              <a:rPr lang="en-US" b="1" dirty="0"/>
              <a:t>Scalability: </a:t>
            </a:r>
            <a:r>
              <a:rPr lang="en-US" dirty="0"/>
              <a:t>Designed for handling varying loads</a:t>
            </a:r>
          </a:p>
        </p:txBody>
      </p:sp>
      <p:sp>
        <p:nvSpPr>
          <p:cNvPr id="8" name="Title 3">
            <a:extLst>
              <a:ext uri="{FF2B5EF4-FFF2-40B4-BE49-F238E27FC236}">
                <a16:creationId xmlns:a16="http://schemas.microsoft.com/office/drawing/2014/main" id="{836056D7-D8E9-C206-0AF3-49581398ED57}"/>
              </a:ext>
            </a:extLst>
          </p:cNvPr>
          <p:cNvSpPr>
            <a:spLocks noGrp="1"/>
          </p:cNvSpPr>
          <p:nvPr>
            <p:ph type="title"/>
          </p:nvPr>
        </p:nvSpPr>
        <p:spPr>
          <a:xfrm>
            <a:off x="685800" y="514350"/>
            <a:ext cx="7772400" cy="857250"/>
          </a:xfrm>
        </p:spPr>
        <p:txBody>
          <a:bodyPr/>
          <a:lstStyle/>
          <a:p>
            <a:pPr algn="ctr">
              <a:lnSpc>
                <a:spcPct val="0"/>
              </a:lnSpc>
            </a:pPr>
            <a:r>
              <a:rPr lang="en-US" dirty="0"/>
              <a:t>Model Deployment</a:t>
            </a:r>
          </a:p>
        </p:txBody>
      </p:sp>
    </p:spTree>
    <p:extLst>
      <p:ext uri="{BB962C8B-B14F-4D97-AF65-F5344CB8AC3E}">
        <p14:creationId xmlns:p14="http://schemas.microsoft.com/office/powerpoint/2010/main" val="2494973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4AAE5596-9283-479C-F747-BE381F8B813E}"/>
              </a:ext>
            </a:extLst>
          </p:cNvPr>
          <p:cNvSpPr txBox="1">
            <a:spLocks/>
          </p:cNvSpPr>
          <p:nvPr/>
        </p:nvSpPr>
        <p:spPr>
          <a:xfrm>
            <a:off x="261594" y="1414021"/>
            <a:ext cx="8620812" cy="294366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r>
              <a:rPr lang="en-US" b="1" dirty="0"/>
              <a:t>Automation: </a:t>
            </a:r>
            <a:r>
              <a:rPr lang="en-US" dirty="0"/>
              <a:t>Implemented with GitHub Actions</a:t>
            </a:r>
            <a:br>
              <a:rPr lang="en-US" b="1" dirty="0"/>
            </a:br>
            <a:r>
              <a:rPr lang="en-US" b="1" dirty="0"/>
              <a:t> </a:t>
            </a:r>
            <a:br>
              <a:rPr lang="en-US" b="1" dirty="0"/>
            </a:br>
            <a:r>
              <a:rPr lang="en-US" b="1" dirty="0"/>
              <a:t>Stages:</a:t>
            </a:r>
            <a:br>
              <a:rPr lang="en-US" b="1" dirty="0"/>
            </a:br>
            <a:r>
              <a:rPr lang="en-US" dirty="0"/>
              <a:t>Code Version Control (Git)</a:t>
            </a:r>
            <a:br>
              <a:rPr lang="en-US" dirty="0"/>
            </a:br>
            <a:r>
              <a:rPr lang="en-US" dirty="0"/>
              <a:t>Continuous Integration with Tests</a:t>
            </a:r>
            <a:br>
              <a:rPr lang="en-US" dirty="0"/>
            </a:br>
            <a:r>
              <a:rPr lang="en-US" dirty="0"/>
              <a:t>Model Training and Evaluation</a:t>
            </a:r>
            <a:br>
              <a:rPr lang="en-US" dirty="0"/>
            </a:br>
            <a:r>
              <a:rPr lang="en-US" dirty="0"/>
              <a:t>Continuous Deployment</a:t>
            </a:r>
            <a:br>
              <a:rPr lang="en-US" b="1" dirty="0"/>
            </a:br>
            <a:br>
              <a:rPr lang="en-US" b="1" dirty="0"/>
            </a:br>
            <a:r>
              <a:rPr lang="en-US" b="1" dirty="0"/>
              <a:t>Tools: </a:t>
            </a:r>
            <a:r>
              <a:rPr lang="en-US" dirty="0"/>
              <a:t>DVC for data and model versioning</a:t>
            </a:r>
          </a:p>
        </p:txBody>
      </p:sp>
      <p:sp>
        <p:nvSpPr>
          <p:cNvPr id="8" name="Title 3">
            <a:extLst>
              <a:ext uri="{FF2B5EF4-FFF2-40B4-BE49-F238E27FC236}">
                <a16:creationId xmlns:a16="http://schemas.microsoft.com/office/drawing/2014/main" id="{7803A86F-D2D6-1437-0F5B-28FD02226D7C}"/>
              </a:ext>
            </a:extLst>
          </p:cNvPr>
          <p:cNvSpPr>
            <a:spLocks noGrp="1"/>
          </p:cNvSpPr>
          <p:nvPr>
            <p:ph type="title"/>
          </p:nvPr>
        </p:nvSpPr>
        <p:spPr>
          <a:xfrm>
            <a:off x="685800" y="514350"/>
            <a:ext cx="7772400" cy="857250"/>
          </a:xfrm>
        </p:spPr>
        <p:txBody>
          <a:bodyPr/>
          <a:lstStyle/>
          <a:p>
            <a:pPr algn="ctr">
              <a:lnSpc>
                <a:spcPct val="0"/>
              </a:lnSpc>
            </a:pPr>
            <a:r>
              <a:rPr lang="en-US" dirty="0"/>
              <a:t>CI/CD Pipeline</a:t>
            </a:r>
          </a:p>
        </p:txBody>
      </p:sp>
    </p:spTree>
    <p:extLst>
      <p:ext uri="{BB962C8B-B14F-4D97-AF65-F5344CB8AC3E}">
        <p14:creationId xmlns:p14="http://schemas.microsoft.com/office/powerpoint/2010/main" val="1120701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D06C361E-93B5-AFAB-485B-7A6E8709AF4D}"/>
              </a:ext>
            </a:extLst>
          </p:cNvPr>
          <p:cNvSpPr>
            <a:spLocks noGrp="1"/>
          </p:cNvSpPr>
          <p:nvPr>
            <p:ph type="title"/>
          </p:nvPr>
        </p:nvSpPr>
        <p:spPr>
          <a:xfrm>
            <a:off x="-380351" y="2143125"/>
            <a:ext cx="7772400" cy="857250"/>
          </a:xfrm>
        </p:spPr>
        <p:txBody>
          <a:bodyPr/>
          <a:lstStyle/>
          <a:p>
            <a:pPr algn="ctr">
              <a:lnSpc>
                <a:spcPct val="0"/>
              </a:lnSpc>
            </a:pPr>
            <a:r>
              <a:rPr lang="en-US" dirty="0"/>
              <a:t>CI/CD Pipeline Diagram</a:t>
            </a:r>
          </a:p>
        </p:txBody>
      </p:sp>
      <p:pic>
        <p:nvPicPr>
          <p:cNvPr id="16" name="Picture 15">
            <a:extLst>
              <a:ext uri="{FF2B5EF4-FFF2-40B4-BE49-F238E27FC236}">
                <a16:creationId xmlns:a16="http://schemas.microsoft.com/office/drawing/2014/main" id="{4D706A38-97B7-BE6E-8C8F-8845B4F00DAC}"/>
              </a:ext>
            </a:extLst>
          </p:cNvPr>
          <p:cNvPicPr>
            <a:picLocks noChangeAspect="1"/>
          </p:cNvPicPr>
          <p:nvPr/>
        </p:nvPicPr>
        <p:blipFill>
          <a:blip r:embed="rId3"/>
          <a:stretch>
            <a:fillRect/>
          </a:stretch>
        </p:blipFill>
        <p:spPr>
          <a:xfrm>
            <a:off x="6471179" y="97275"/>
            <a:ext cx="1195513" cy="4357505"/>
          </a:xfrm>
          <a:prstGeom prst="rect">
            <a:avLst/>
          </a:prstGeom>
        </p:spPr>
      </p:pic>
    </p:spTree>
    <p:extLst>
      <p:ext uri="{BB962C8B-B14F-4D97-AF65-F5344CB8AC3E}">
        <p14:creationId xmlns:p14="http://schemas.microsoft.com/office/powerpoint/2010/main" val="213286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C9FDA7AC-69B7-8F59-5CC4-785ABDDA02DA}"/>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endParaRPr lang="en-US" b="1" dirty="0"/>
          </a:p>
          <a:p>
            <a:pPr marL="196850" indent="0" algn="ctr">
              <a:buNone/>
            </a:pPr>
            <a:r>
              <a:rPr lang="en-US" b="1" dirty="0"/>
              <a:t>Metrics Tracking: </a:t>
            </a:r>
            <a:r>
              <a:rPr lang="en-US" dirty="0"/>
              <a:t>Training loss, accuracy, ROC-AUC</a:t>
            </a:r>
          </a:p>
          <a:p>
            <a:pPr marL="196850" indent="0" algn="ctr">
              <a:buNone/>
            </a:pPr>
            <a:endParaRPr lang="en-US" b="1" dirty="0"/>
          </a:p>
          <a:p>
            <a:pPr marL="196850" indent="0" algn="ctr">
              <a:buNone/>
            </a:pPr>
            <a:r>
              <a:rPr lang="en-US" b="1" dirty="0"/>
              <a:t>Visualization: </a:t>
            </a:r>
            <a:r>
              <a:rPr lang="en-US" dirty="0"/>
              <a:t>DVC Studio dashboards</a:t>
            </a:r>
          </a:p>
          <a:p>
            <a:pPr marL="196850" indent="0" algn="ctr">
              <a:buNone/>
            </a:pPr>
            <a:endParaRPr lang="en-US" b="1" dirty="0"/>
          </a:p>
          <a:p>
            <a:pPr marL="196850" indent="0" algn="ctr">
              <a:buNone/>
            </a:pPr>
            <a:r>
              <a:rPr lang="en-US" b="1" dirty="0"/>
              <a:t>Alerts:</a:t>
            </a:r>
            <a:r>
              <a:rPr lang="en-US" dirty="0"/>
              <a:t> Notifications for performance degradation</a:t>
            </a:r>
          </a:p>
        </p:txBody>
      </p:sp>
      <p:sp>
        <p:nvSpPr>
          <p:cNvPr id="8" name="Title 3">
            <a:extLst>
              <a:ext uri="{FF2B5EF4-FFF2-40B4-BE49-F238E27FC236}">
                <a16:creationId xmlns:a16="http://schemas.microsoft.com/office/drawing/2014/main" id="{4AC6C17A-149B-B7F6-A891-790DB5C4CC47}"/>
              </a:ext>
            </a:extLst>
          </p:cNvPr>
          <p:cNvSpPr>
            <a:spLocks noGrp="1"/>
          </p:cNvSpPr>
          <p:nvPr>
            <p:ph type="title"/>
          </p:nvPr>
        </p:nvSpPr>
        <p:spPr>
          <a:xfrm>
            <a:off x="685800" y="514350"/>
            <a:ext cx="7772400" cy="857250"/>
          </a:xfrm>
        </p:spPr>
        <p:txBody>
          <a:bodyPr/>
          <a:lstStyle/>
          <a:p>
            <a:pPr algn="ctr">
              <a:lnSpc>
                <a:spcPct val="0"/>
              </a:lnSpc>
            </a:pPr>
            <a:r>
              <a:rPr lang="en-US" dirty="0"/>
              <a:t>Model Monitoring with DVC and DVC Studio</a:t>
            </a:r>
          </a:p>
        </p:txBody>
      </p:sp>
    </p:spTree>
    <p:extLst>
      <p:ext uri="{BB962C8B-B14F-4D97-AF65-F5344CB8AC3E}">
        <p14:creationId xmlns:p14="http://schemas.microsoft.com/office/powerpoint/2010/main" val="533377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FF0EA77E-C087-9272-67C1-130E15A32E6E}"/>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algn="ctr"/>
            <a:endParaRPr lang="en-US" b="1" dirty="0"/>
          </a:p>
          <a:p>
            <a:pPr marL="196850" indent="0" algn="ctr">
              <a:buNone/>
            </a:pPr>
            <a:r>
              <a:rPr lang="en-US" b="1" dirty="0"/>
              <a:t>Data Consistency Checks: </a:t>
            </a:r>
            <a:r>
              <a:rPr lang="en-US" dirty="0"/>
              <a:t>Ensuring training and serving data align</a:t>
            </a:r>
            <a:br>
              <a:rPr lang="en-US" dirty="0"/>
            </a:br>
            <a:endParaRPr lang="en-US" dirty="0"/>
          </a:p>
          <a:p>
            <a:pPr marL="196850" indent="0" algn="ctr">
              <a:buNone/>
            </a:pPr>
            <a:r>
              <a:rPr lang="en-US" b="1" dirty="0"/>
              <a:t>Data Drift Detection: </a:t>
            </a:r>
            <a:r>
              <a:rPr lang="en-US" dirty="0"/>
              <a:t>Monitoring for shifts in data distributions</a:t>
            </a:r>
            <a:br>
              <a:rPr lang="en-US" dirty="0"/>
            </a:br>
            <a:endParaRPr lang="en-US" dirty="0"/>
          </a:p>
          <a:p>
            <a:pPr marL="196850" indent="0" algn="ctr">
              <a:buNone/>
            </a:pPr>
            <a:r>
              <a:rPr lang="en-US" b="1" dirty="0"/>
              <a:t>Automated Retraining: </a:t>
            </a:r>
            <a:r>
              <a:rPr lang="en-US" dirty="0"/>
              <a:t>Triggered when significant drift occurs</a:t>
            </a:r>
          </a:p>
        </p:txBody>
      </p:sp>
      <p:sp>
        <p:nvSpPr>
          <p:cNvPr id="8" name="Title 3">
            <a:extLst>
              <a:ext uri="{FF2B5EF4-FFF2-40B4-BE49-F238E27FC236}">
                <a16:creationId xmlns:a16="http://schemas.microsoft.com/office/drawing/2014/main" id="{3EE12D8E-B44A-D752-96A5-9D7F3D882C53}"/>
              </a:ext>
            </a:extLst>
          </p:cNvPr>
          <p:cNvSpPr>
            <a:spLocks noGrp="1"/>
          </p:cNvSpPr>
          <p:nvPr>
            <p:ph type="title"/>
          </p:nvPr>
        </p:nvSpPr>
        <p:spPr>
          <a:xfrm>
            <a:off x="685800" y="514350"/>
            <a:ext cx="7772400" cy="857250"/>
          </a:xfrm>
        </p:spPr>
        <p:txBody>
          <a:bodyPr/>
          <a:lstStyle/>
          <a:p>
            <a:pPr algn="ctr">
              <a:lnSpc>
                <a:spcPct val="0"/>
              </a:lnSpc>
            </a:pPr>
            <a:r>
              <a:rPr lang="en-US" dirty="0"/>
              <a:t>Feature Store Monitoring</a:t>
            </a:r>
          </a:p>
        </p:txBody>
      </p:sp>
    </p:spTree>
    <p:extLst>
      <p:ext uri="{BB962C8B-B14F-4D97-AF65-F5344CB8AC3E}">
        <p14:creationId xmlns:p14="http://schemas.microsoft.com/office/powerpoint/2010/main" val="2381355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119F81F8-296E-6080-0393-868CB8A0FD61}"/>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algn="ctr"/>
            <a:endParaRPr lang="en-US" b="1" dirty="0"/>
          </a:p>
          <a:p>
            <a:pPr marL="196850" indent="0" algn="ctr">
              <a:buNone/>
            </a:pPr>
            <a:r>
              <a:rPr lang="en-US" b="1" dirty="0"/>
              <a:t>Model Versioning: </a:t>
            </a:r>
            <a:r>
              <a:rPr lang="en-US" dirty="0"/>
              <a:t>Managed by DVC</a:t>
            </a:r>
          </a:p>
          <a:p>
            <a:pPr marL="196850" indent="0" algn="ctr">
              <a:buNone/>
            </a:pPr>
            <a:endParaRPr lang="en-US" dirty="0"/>
          </a:p>
          <a:p>
            <a:pPr marL="196850" indent="0" algn="ctr">
              <a:buNone/>
            </a:pPr>
            <a:r>
              <a:rPr lang="en-US" b="1" dirty="0"/>
              <a:t>Metadata Tracking: </a:t>
            </a:r>
            <a:r>
              <a:rPr lang="en-US" dirty="0"/>
              <a:t>Performance metrics, hyperparameters, dataset versions</a:t>
            </a:r>
          </a:p>
          <a:p>
            <a:pPr marL="196850" indent="0" algn="ctr">
              <a:buNone/>
            </a:pPr>
            <a:endParaRPr lang="en-US" dirty="0"/>
          </a:p>
          <a:p>
            <a:pPr marL="196850" indent="0" algn="ctr">
              <a:buNone/>
            </a:pPr>
            <a:r>
              <a:rPr lang="en-US" b="1" dirty="0"/>
              <a:t>Benefits: </a:t>
            </a:r>
            <a:r>
              <a:rPr lang="en-US" dirty="0"/>
              <a:t>Traceability, reproducibility, compliance</a:t>
            </a:r>
          </a:p>
          <a:p>
            <a:pPr algn="ctr"/>
            <a:endParaRPr lang="en-US" dirty="0"/>
          </a:p>
        </p:txBody>
      </p:sp>
      <p:sp>
        <p:nvSpPr>
          <p:cNvPr id="8" name="Title 3">
            <a:extLst>
              <a:ext uri="{FF2B5EF4-FFF2-40B4-BE49-F238E27FC236}">
                <a16:creationId xmlns:a16="http://schemas.microsoft.com/office/drawing/2014/main" id="{5879536C-47C4-714A-5DBB-51D2DED8738F}"/>
              </a:ext>
            </a:extLst>
          </p:cNvPr>
          <p:cNvSpPr>
            <a:spLocks noGrp="1"/>
          </p:cNvSpPr>
          <p:nvPr>
            <p:ph type="title"/>
          </p:nvPr>
        </p:nvSpPr>
        <p:spPr>
          <a:xfrm>
            <a:off x="685800" y="514350"/>
            <a:ext cx="7772400" cy="857250"/>
          </a:xfrm>
        </p:spPr>
        <p:txBody>
          <a:bodyPr/>
          <a:lstStyle/>
          <a:p>
            <a:pPr algn="ctr">
              <a:lnSpc>
                <a:spcPct val="0"/>
              </a:lnSpc>
            </a:pPr>
            <a:r>
              <a:rPr lang="en-US" dirty="0"/>
              <a:t>Model Registry with DVC</a:t>
            </a:r>
          </a:p>
        </p:txBody>
      </p:sp>
    </p:spTree>
    <p:extLst>
      <p:ext uri="{BB962C8B-B14F-4D97-AF65-F5344CB8AC3E}">
        <p14:creationId xmlns:p14="http://schemas.microsoft.com/office/powerpoint/2010/main" val="925814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9B490A7-1EAE-9112-3673-45BDCA59F2C6}"/>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r>
              <a:rPr lang="en-US" b="1" dirty="0"/>
              <a:t>Use Case: </a:t>
            </a:r>
            <a:r>
              <a:rPr lang="en-US" dirty="0"/>
              <a:t>Predicting readmission risk for a batch of patients</a:t>
            </a:r>
            <a:br>
              <a:rPr lang="en-US" b="1" dirty="0"/>
            </a:br>
            <a:endParaRPr lang="en-US" b="1" dirty="0"/>
          </a:p>
          <a:p>
            <a:pPr marL="196850" indent="0" algn="ctr">
              <a:buNone/>
            </a:pPr>
            <a:r>
              <a:rPr lang="en-US" b="1" dirty="0"/>
              <a:t>Process:</a:t>
            </a:r>
          </a:p>
          <a:p>
            <a:pPr marL="196850" indent="0" algn="ctr">
              <a:buNone/>
            </a:pPr>
            <a:r>
              <a:rPr lang="en-US" b="1" dirty="0"/>
              <a:t>  Input:</a:t>
            </a:r>
            <a:r>
              <a:rPr lang="en-US" dirty="0"/>
              <a:t> Batch of patient data</a:t>
            </a:r>
          </a:p>
          <a:p>
            <a:pPr marL="196850" indent="0" algn="ctr">
              <a:buNone/>
            </a:pPr>
            <a:r>
              <a:rPr lang="en-US" b="1" dirty="0"/>
              <a:t>  Output: </a:t>
            </a:r>
            <a:r>
              <a:rPr lang="en-US" dirty="0"/>
              <a:t>Risk scores and categories</a:t>
            </a:r>
          </a:p>
          <a:p>
            <a:pPr marL="196850" indent="0" algn="ctr">
              <a:buNone/>
            </a:pPr>
            <a:endParaRPr lang="en-US" b="1" dirty="0"/>
          </a:p>
          <a:p>
            <a:pPr marL="196850" indent="0" algn="ctr">
              <a:buNone/>
            </a:pPr>
            <a:r>
              <a:rPr lang="en-US" b="1" dirty="0"/>
              <a:t>Result: </a:t>
            </a:r>
            <a:r>
              <a:rPr lang="en-US" dirty="0"/>
              <a:t>Identification of high-risk patients</a:t>
            </a:r>
          </a:p>
          <a:p>
            <a:pPr marL="196850" indent="0" algn="ctr">
              <a:buNone/>
            </a:pPr>
            <a:endParaRPr lang="en-US" b="1" dirty="0"/>
          </a:p>
          <a:p>
            <a:pPr algn="ctr"/>
            <a:endParaRPr lang="en-US" dirty="0"/>
          </a:p>
        </p:txBody>
      </p:sp>
      <p:sp>
        <p:nvSpPr>
          <p:cNvPr id="8" name="Title 3">
            <a:extLst>
              <a:ext uri="{FF2B5EF4-FFF2-40B4-BE49-F238E27FC236}">
                <a16:creationId xmlns:a16="http://schemas.microsoft.com/office/drawing/2014/main" id="{05F96902-1F7F-D79A-054B-E4712C060259}"/>
              </a:ext>
            </a:extLst>
          </p:cNvPr>
          <p:cNvSpPr>
            <a:spLocks noGrp="1"/>
          </p:cNvSpPr>
          <p:nvPr>
            <p:ph type="title"/>
          </p:nvPr>
        </p:nvSpPr>
        <p:spPr>
          <a:xfrm>
            <a:off x="685800" y="514350"/>
            <a:ext cx="7772400" cy="857250"/>
          </a:xfrm>
        </p:spPr>
        <p:txBody>
          <a:bodyPr/>
          <a:lstStyle/>
          <a:p>
            <a:pPr algn="ctr">
              <a:lnSpc>
                <a:spcPct val="0"/>
              </a:lnSpc>
            </a:pPr>
            <a:r>
              <a:rPr lang="en-US" dirty="0"/>
              <a:t>Batch Inferencing</a:t>
            </a:r>
          </a:p>
        </p:txBody>
      </p:sp>
    </p:spTree>
    <p:extLst>
      <p:ext uri="{BB962C8B-B14F-4D97-AF65-F5344CB8AC3E}">
        <p14:creationId xmlns:p14="http://schemas.microsoft.com/office/powerpoint/2010/main" val="3893026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808F823C-0FE7-7772-3E3E-C558DEAB7625}"/>
              </a:ext>
            </a:extLst>
          </p:cNvPr>
          <p:cNvSpPr>
            <a:spLocks noGrp="1"/>
          </p:cNvSpPr>
          <p:nvPr>
            <p:ph type="title"/>
          </p:nvPr>
        </p:nvSpPr>
        <p:spPr>
          <a:xfrm>
            <a:off x="685800" y="514350"/>
            <a:ext cx="7772400" cy="857250"/>
          </a:xfrm>
        </p:spPr>
        <p:txBody>
          <a:bodyPr/>
          <a:lstStyle/>
          <a:p>
            <a:pPr algn="ctr">
              <a:lnSpc>
                <a:spcPct val="0"/>
              </a:lnSpc>
            </a:pPr>
            <a:r>
              <a:rPr lang="en-US" dirty="0"/>
              <a:t>Infrastructure Monitoring</a:t>
            </a:r>
          </a:p>
        </p:txBody>
      </p:sp>
      <p:sp>
        <p:nvSpPr>
          <p:cNvPr id="9" name="Text Placeholder 2">
            <a:extLst>
              <a:ext uri="{FF2B5EF4-FFF2-40B4-BE49-F238E27FC236}">
                <a16:creationId xmlns:a16="http://schemas.microsoft.com/office/drawing/2014/main" id="{7AC5438F-50B7-A328-734B-1FD5AAD33E61}"/>
              </a:ext>
            </a:extLst>
          </p:cNvPr>
          <p:cNvSpPr>
            <a:spLocks noGrp="1"/>
          </p:cNvSpPr>
          <p:nvPr>
            <p:ph type="body" idx="2"/>
          </p:nvPr>
        </p:nvSpPr>
        <p:spPr>
          <a:xfrm>
            <a:off x="685799" y="1206631"/>
            <a:ext cx="3810002" cy="3151057"/>
          </a:xfrm>
        </p:spPr>
        <p:txBody>
          <a:bodyPr/>
          <a:lstStyle/>
          <a:p>
            <a:pPr marL="196850" indent="0" algn="ctr">
              <a:buNone/>
            </a:pPr>
            <a:r>
              <a:rPr lang="en-US" b="1" dirty="0"/>
              <a:t>Monitoring Tools:</a:t>
            </a:r>
            <a:br>
              <a:rPr lang="en-US" b="1" dirty="0"/>
            </a:br>
            <a:r>
              <a:rPr lang="en-US" dirty="0"/>
              <a:t>GitHub Actions for pipeline monitoring  </a:t>
            </a:r>
            <a:br>
              <a:rPr lang="en-US" dirty="0"/>
            </a:br>
            <a:r>
              <a:rPr lang="en-US" dirty="0"/>
              <a:t>DVC Live for real-time metrics logging</a:t>
            </a:r>
            <a:br>
              <a:rPr lang="en-US" dirty="0"/>
            </a:br>
            <a:br>
              <a:rPr lang="en-US" b="1" dirty="0"/>
            </a:br>
            <a:r>
              <a:rPr lang="en-US" b="1" dirty="0"/>
              <a:t>Key Metrics:</a:t>
            </a:r>
            <a:br>
              <a:rPr lang="en-US" b="1" dirty="0"/>
            </a:br>
            <a:r>
              <a:rPr lang="en-US" dirty="0"/>
              <a:t>Pipeline execution status  </a:t>
            </a:r>
            <a:br>
              <a:rPr lang="en-US" dirty="0"/>
            </a:br>
            <a:r>
              <a:rPr lang="en-US" dirty="0"/>
              <a:t>Stage runtimes and logs</a:t>
            </a:r>
            <a:br>
              <a:rPr lang="en-US" dirty="0"/>
            </a:br>
            <a:r>
              <a:rPr lang="en-US" dirty="0"/>
              <a:t>Data and model version tracking</a:t>
            </a:r>
          </a:p>
        </p:txBody>
      </p:sp>
      <p:pic>
        <p:nvPicPr>
          <p:cNvPr id="19" name="Picture 18">
            <a:extLst>
              <a:ext uri="{FF2B5EF4-FFF2-40B4-BE49-F238E27FC236}">
                <a16:creationId xmlns:a16="http://schemas.microsoft.com/office/drawing/2014/main" id="{4B756A66-B107-EF08-3217-0215E6D26517}"/>
              </a:ext>
            </a:extLst>
          </p:cNvPr>
          <p:cNvPicPr>
            <a:picLocks noChangeAspect="1"/>
          </p:cNvPicPr>
          <p:nvPr/>
        </p:nvPicPr>
        <p:blipFill>
          <a:blip r:embed="rId3"/>
          <a:stretch>
            <a:fillRect/>
          </a:stretch>
        </p:blipFill>
        <p:spPr>
          <a:xfrm>
            <a:off x="5127766" y="1206631"/>
            <a:ext cx="3896311" cy="3233065"/>
          </a:xfrm>
          <a:prstGeom prst="rect">
            <a:avLst/>
          </a:prstGeom>
        </p:spPr>
      </p:pic>
    </p:spTree>
    <p:extLst>
      <p:ext uri="{BB962C8B-B14F-4D97-AF65-F5344CB8AC3E}">
        <p14:creationId xmlns:p14="http://schemas.microsoft.com/office/powerpoint/2010/main" val="3624606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BFEAE422-25B5-80A6-7BCA-DCD28F48AAEC}"/>
              </a:ext>
            </a:extLst>
          </p:cNvPr>
          <p:cNvSpPr>
            <a:spLocks noGrp="1"/>
          </p:cNvSpPr>
          <p:nvPr>
            <p:ph type="title"/>
          </p:nvPr>
        </p:nvSpPr>
        <p:spPr>
          <a:xfrm>
            <a:off x="685800" y="514350"/>
            <a:ext cx="7772400" cy="857250"/>
          </a:xfrm>
        </p:spPr>
        <p:txBody>
          <a:bodyPr/>
          <a:lstStyle/>
          <a:p>
            <a:pPr algn="ctr">
              <a:lnSpc>
                <a:spcPct val="0"/>
              </a:lnSpc>
            </a:pPr>
            <a:r>
              <a:rPr lang="en-US" dirty="0"/>
              <a:t>Challenges and Future Improvements</a:t>
            </a:r>
          </a:p>
        </p:txBody>
      </p:sp>
      <p:sp>
        <p:nvSpPr>
          <p:cNvPr id="9" name="Text Placeholder 1">
            <a:extLst>
              <a:ext uri="{FF2B5EF4-FFF2-40B4-BE49-F238E27FC236}">
                <a16:creationId xmlns:a16="http://schemas.microsoft.com/office/drawing/2014/main" id="{E87B3DE3-E017-F6C0-0C20-FF9F919FB4DD}"/>
              </a:ext>
            </a:extLst>
          </p:cNvPr>
          <p:cNvSpPr>
            <a:spLocks noGrp="1"/>
          </p:cNvSpPr>
          <p:nvPr>
            <p:ph type="body" idx="1"/>
          </p:nvPr>
        </p:nvSpPr>
        <p:spPr>
          <a:xfrm>
            <a:off x="685800" y="1371600"/>
            <a:ext cx="3810000" cy="479822"/>
          </a:xfrm>
        </p:spPr>
        <p:txBody>
          <a:bodyPr anchor="b" anchorCtr="0"/>
          <a:lstStyle/>
          <a:p>
            <a:pPr algn="ctr"/>
            <a:r>
              <a:rPr lang="en-US" dirty="0"/>
              <a:t>Challenges Faced</a:t>
            </a:r>
          </a:p>
        </p:txBody>
      </p:sp>
      <p:sp>
        <p:nvSpPr>
          <p:cNvPr id="10" name="Text Placeholder 2">
            <a:extLst>
              <a:ext uri="{FF2B5EF4-FFF2-40B4-BE49-F238E27FC236}">
                <a16:creationId xmlns:a16="http://schemas.microsoft.com/office/drawing/2014/main" id="{ACF19083-770A-13A7-336C-03C0A0AAD4C1}"/>
              </a:ext>
            </a:extLst>
          </p:cNvPr>
          <p:cNvSpPr>
            <a:spLocks noGrp="1"/>
          </p:cNvSpPr>
          <p:nvPr>
            <p:ph type="body" idx="2"/>
          </p:nvPr>
        </p:nvSpPr>
        <p:spPr>
          <a:xfrm>
            <a:off x="685799" y="1900238"/>
            <a:ext cx="3810002" cy="2457450"/>
          </a:xfrm>
        </p:spPr>
        <p:txBody>
          <a:bodyPr/>
          <a:lstStyle/>
          <a:p>
            <a:pPr marL="196850" indent="0" algn="ctr">
              <a:buNone/>
            </a:pPr>
            <a:endParaRPr lang="en-US" dirty="0"/>
          </a:p>
          <a:p>
            <a:pPr marL="196850" indent="0" algn="ctr">
              <a:buNone/>
            </a:pPr>
            <a:r>
              <a:rPr lang="en-US" dirty="0"/>
              <a:t>Data Imbalance</a:t>
            </a:r>
          </a:p>
          <a:p>
            <a:pPr marL="196850" indent="0" algn="ctr">
              <a:buNone/>
            </a:pPr>
            <a:r>
              <a:rPr lang="en-US" dirty="0"/>
              <a:t>Ensuring Data Privacy</a:t>
            </a:r>
          </a:p>
          <a:p>
            <a:pPr marL="196850" indent="0" algn="ctr">
              <a:buNone/>
            </a:pPr>
            <a:r>
              <a:rPr lang="en-US" dirty="0"/>
              <a:t>Scalability Concerns</a:t>
            </a:r>
          </a:p>
        </p:txBody>
      </p:sp>
      <p:sp>
        <p:nvSpPr>
          <p:cNvPr id="11" name="Text Placeholder 4">
            <a:extLst>
              <a:ext uri="{FF2B5EF4-FFF2-40B4-BE49-F238E27FC236}">
                <a16:creationId xmlns:a16="http://schemas.microsoft.com/office/drawing/2014/main" id="{BA2F6531-6D6A-8D82-43F1-9AB572AB757D}"/>
              </a:ext>
            </a:extLst>
          </p:cNvPr>
          <p:cNvSpPr>
            <a:spLocks noGrp="1"/>
          </p:cNvSpPr>
          <p:nvPr>
            <p:ph type="body" idx="3"/>
          </p:nvPr>
        </p:nvSpPr>
        <p:spPr>
          <a:xfrm>
            <a:off x="4648200" y="1371600"/>
            <a:ext cx="3810000" cy="479822"/>
          </a:xfrm>
        </p:spPr>
        <p:txBody>
          <a:bodyPr anchor="b" anchorCtr="0"/>
          <a:lstStyle/>
          <a:p>
            <a:pPr algn="ctr"/>
            <a:r>
              <a:rPr lang="en-US" dirty="0"/>
              <a:t>Future Work</a:t>
            </a:r>
          </a:p>
        </p:txBody>
      </p:sp>
      <p:sp>
        <p:nvSpPr>
          <p:cNvPr id="12" name="Text Placeholder 5">
            <a:extLst>
              <a:ext uri="{FF2B5EF4-FFF2-40B4-BE49-F238E27FC236}">
                <a16:creationId xmlns:a16="http://schemas.microsoft.com/office/drawing/2014/main" id="{88E673EE-2942-DFC0-16F5-27849B713675}"/>
              </a:ext>
            </a:extLst>
          </p:cNvPr>
          <p:cNvSpPr>
            <a:spLocks noGrp="1"/>
          </p:cNvSpPr>
          <p:nvPr>
            <p:ph type="body" idx="4"/>
          </p:nvPr>
        </p:nvSpPr>
        <p:spPr>
          <a:xfrm>
            <a:off x="4570413" y="1900238"/>
            <a:ext cx="3887788" cy="2457450"/>
          </a:xfrm>
        </p:spPr>
        <p:txBody>
          <a:bodyPr/>
          <a:lstStyle/>
          <a:p>
            <a:pPr marL="196850" indent="0" algn="ctr">
              <a:buNone/>
            </a:pPr>
            <a:br>
              <a:rPr lang="en-US" dirty="0"/>
            </a:br>
            <a:r>
              <a:rPr lang="en-US" dirty="0"/>
              <a:t>Implementing Explainable AI techniques</a:t>
            </a:r>
          </a:p>
          <a:p>
            <a:pPr marL="196850" indent="0" algn="ctr">
              <a:buNone/>
            </a:pPr>
            <a:r>
              <a:rPr lang="en-US" dirty="0"/>
              <a:t>Integrating real-time data sources</a:t>
            </a:r>
          </a:p>
          <a:p>
            <a:pPr marL="196850" indent="0" algn="ctr">
              <a:buNone/>
            </a:pPr>
            <a:r>
              <a:rPr lang="en-US" dirty="0"/>
              <a:t>Expanding to other chronic conditions</a:t>
            </a:r>
          </a:p>
          <a:p>
            <a:pPr algn="ctr"/>
            <a:endParaRPr lang="en-US" dirty="0"/>
          </a:p>
        </p:txBody>
      </p:sp>
    </p:spTree>
    <p:extLst>
      <p:ext uri="{BB962C8B-B14F-4D97-AF65-F5344CB8AC3E}">
        <p14:creationId xmlns:p14="http://schemas.microsoft.com/office/powerpoint/2010/main" val="3470931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F91A56AF-8DC7-BDFF-B8A8-37976692F4E7}"/>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algn="ctr"/>
            <a:endParaRPr lang="en-US" b="1" dirty="0"/>
          </a:p>
          <a:p>
            <a:pPr algn="ctr"/>
            <a:r>
              <a:rPr lang="en-US" b="1" dirty="0"/>
              <a:t>Data Privacy Compliance: </a:t>
            </a:r>
            <a:r>
              <a:rPr lang="en-US" dirty="0"/>
              <a:t>Adhering to HIPAA regulations</a:t>
            </a:r>
          </a:p>
          <a:p>
            <a:pPr algn="ctr"/>
            <a:endParaRPr lang="en-US" dirty="0"/>
          </a:p>
          <a:p>
            <a:pPr algn="ctr"/>
            <a:r>
              <a:rPr lang="en-US" b="1" dirty="0"/>
              <a:t>Bias Mitigation: </a:t>
            </a:r>
            <a:r>
              <a:rPr lang="en-US" dirty="0"/>
              <a:t>Regular audits for fairness across demographics</a:t>
            </a:r>
          </a:p>
          <a:p>
            <a:pPr algn="ctr"/>
            <a:endParaRPr lang="en-US" dirty="0"/>
          </a:p>
          <a:p>
            <a:pPr algn="ctr"/>
            <a:r>
              <a:rPr lang="en-US" b="1" dirty="0"/>
              <a:t>Transparency: </a:t>
            </a:r>
            <a:r>
              <a:rPr lang="en-US" dirty="0"/>
              <a:t>Providing insights into model decision-making</a:t>
            </a:r>
          </a:p>
          <a:p>
            <a:pPr algn="ctr"/>
            <a:endParaRPr lang="en-US" dirty="0"/>
          </a:p>
        </p:txBody>
      </p:sp>
      <p:sp>
        <p:nvSpPr>
          <p:cNvPr id="8" name="Title 3">
            <a:extLst>
              <a:ext uri="{FF2B5EF4-FFF2-40B4-BE49-F238E27FC236}">
                <a16:creationId xmlns:a16="http://schemas.microsoft.com/office/drawing/2014/main" id="{6764061A-3B0E-2479-8CA3-7BB9F8E511B4}"/>
              </a:ext>
            </a:extLst>
          </p:cNvPr>
          <p:cNvSpPr>
            <a:spLocks noGrp="1"/>
          </p:cNvSpPr>
          <p:nvPr>
            <p:ph type="title"/>
          </p:nvPr>
        </p:nvSpPr>
        <p:spPr>
          <a:xfrm>
            <a:off x="685800" y="514350"/>
            <a:ext cx="7772400" cy="857250"/>
          </a:xfrm>
        </p:spPr>
        <p:txBody>
          <a:bodyPr/>
          <a:lstStyle/>
          <a:p>
            <a:pPr algn="ctr">
              <a:lnSpc>
                <a:spcPct val="0"/>
              </a:lnSpc>
            </a:pPr>
            <a:r>
              <a:rPr lang="en-US" dirty="0"/>
              <a:t>Ethical and Regulatory Considerations</a:t>
            </a:r>
          </a:p>
        </p:txBody>
      </p:sp>
    </p:spTree>
    <p:extLst>
      <p:ext uri="{BB962C8B-B14F-4D97-AF65-F5344CB8AC3E}">
        <p14:creationId xmlns:p14="http://schemas.microsoft.com/office/powerpoint/2010/main" val="303111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C8EE1E-7E48-917E-AEA6-291D689C1F0B}"/>
              </a:ext>
            </a:extLst>
          </p:cNvPr>
          <p:cNvSpPr>
            <a:spLocks noGrp="1"/>
          </p:cNvSpPr>
          <p:nvPr>
            <p:ph type="body" idx="2"/>
          </p:nvPr>
        </p:nvSpPr>
        <p:spPr>
          <a:xfrm>
            <a:off x="261594" y="1900238"/>
            <a:ext cx="8620812" cy="2457450"/>
          </a:xfrm>
        </p:spPr>
        <p:txBody>
          <a:bodyPr/>
          <a:lstStyle/>
          <a:p>
            <a:pPr algn="ctr"/>
            <a:endParaRPr lang="en-US" b="1" dirty="0"/>
          </a:p>
          <a:p>
            <a:pPr algn="ctr"/>
            <a:r>
              <a:rPr lang="en-US" b="1" dirty="0"/>
              <a:t>Healthcare Challenge:</a:t>
            </a:r>
            <a:r>
              <a:rPr lang="en-US" dirty="0"/>
              <a:t> High Readmission Rates in Diabetic Patients</a:t>
            </a:r>
          </a:p>
          <a:p>
            <a:pPr algn="ctr"/>
            <a:endParaRPr lang="en-US" dirty="0"/>
          </a:p>
          <a:p>
            <a:pPr algn="ctr"/>
            <a:r>
              <a:rPr lang="en-US" b="1" dirty="0"/>
              <a:t>Objective: </a:t>
            </a:r>
            <a:r>
              <a:rPr lang="en-US" dirty="0"/>
              <a:t>Predict 30-day readmission risk to enable proactive interventions</a:t>
            </a:r>
          </a:p>
          <a:p>
            <a:pPr algn="ctr"/>
            <a:endParaRPr lang="en-US" dirty="0"/>
          </a:p>
          <a:p>
            <a:pPr algn="ctr"/>
            <a:r>
              <a:rPr lang="en-US" b="1" dirty="0"/>
              <a:t>Goal: </a:t>
            </a:r>
            <a:r>
              <a:rPr lang="en-US" dirty="0"/>
              <a:t>Reduce readmission rates and improve patient outcomes</a:t>
            </a:r>
          </a:p>
          <a:p>
            <a:pPr algn="ctr"/>
            <a:endParaRPr lang="en-US" dirty="0"/>
          </a:p>
        </p:txBody>
      </p:sp>
      <p:sp>
        <p:nvSpPr>
          <p:cNvPr id="4" name="Title 3">
            <a:extLst>
              <a:ext uri="{FF2B5EF4-FFF2-40B4-BE49-F238E27FC236}">
                <a16:creationId xmlns:a16="http://schemas.microsoft.com/office/drawing/2014/main" id="{8C8007BC-E9BC-4082-6D2C-1177C050FAC2}"/>
              </a:ext>
            </a:extLst>
          </p:cNvPr>
          <p:cNvSpPr>
            <a:spLocks noGrp="1"/>
          </p:cNvSpPr>
          <p:nvPr>
            <p:ph type="title"/>
          </p:nvPr>
        </p:nvSpPr>
        <p:spPr/>
        <p:txBody>
          <a:bodyPr/>
          <a:lstStyle/>
          <a:p>
            <a:pPr algn="ctr">
              <a:lnSpc>
                <a:spcPct val="0"/>
              </a:lnSpc>
            </a:pPr>
            <a:r>
              <a:rPr lang="en-US" dirty="0"/>
              <a:t>Introduction</a:t>
            </a:r>
          </a:p>
        </p:txBody>
      </p:sp>
    </p:spTree>
    <p:extLst>
      <p:ext uri="{BB962C8B-B14F-4D97-AF65-F5344CB8AC3E}">
        <p14:creationId xmlns:p14="http://schemas.microsoft.com/office/powerpoint/2010/main" val="1690464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CFDD57C6-3BD8-7465-F12F-EF6DF0EAA896}"/>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algn="ctr"/>
            <a:endParaRPr lang="en-US" b="1" dirty="0"/>
          </a:p>
          <a:p>
            <a:pPr algn="ctr"/>
            <a:r>
              <a:rPr lang="en-US" b="1" dirty="0"/>
              <a:t>Impact: </a:t>
            </a:r>
            <a:r>
              <a:rPr lang="en-US" dirty="0"/>
              <a:t>Enhancing healthcare through predictive analytics</a:t>
            </a:r>
          </a:p>
          <a:p>
            <a:endParaRPr lang="en-US" dirty="0"/>
          </a:p>
          <a:p>
            <a:pPr algn="ctr"/>
            <a:r>
              <a:rPr lang="en-US" b="1" dirty="0"/>
              <a:t>Scalability: </a:t>
            </a:r>
            <a:r>
              <a:rPr lang="en-US" dirty="0"/>
              <a:t>Architecture designed for growth</a:t>
            </a:r>
            <a:br>
              <a:rPr lang="en-US" dirty="0"/>
            </a:br>
            <a:endParaRPr lang="en-US" dirty="0"/>
          </a:p>
          <a:p>
            <a:pPr algn="ctr"/>
            <a:r>
              <a:rPr lang="en-US" b="1" dirty="0"/>
              <a:t>Collaboration: </a:t>
            </a:r>
            <a:r>
              <a:rPr lang="en-US" dirty="0"/>
              <a:t>Emphasis on teamwork and continuous improvement</a:t>
            </a:r>
          </a:p>
          <a:p>
            <a:pPr algn="ctr"/>
            <a:endParaRPr lang="en-US" dirty="0"/>
          </a:p>
        </p:txBody>
      </p:sp>
      <p:sp>
        <p:nvSpPr>
          <p:cNvPr id="8" name="Title 3">
            <a:extLst>
              <a:ext uri="{FF2B5EF4-FFF2-40B4-BE49-F238E27FC236}">
                <a16:creationId xmlns:a16="http://schemas.microsoft.com/office/drawing/2014/main" id="{DA05B84E-5506-14A0-2D20-4E17F864A17B}"/>
              </a:ext>
            </a:extLst>
          </p:cNvPr>
          <p:cNvSpPr>
            <a:spLocks noGrp="1"/>
          </p:cNvSpPr>
          <p:nvPr>
            <p:ph type="title"/>
          </p:nvPr>
        </p:nvSpPr>
        <p:spPr>
          <a:xfrm>
            <a:off x="685800" y="514350"/>
            <a:ext cx="7772400" cy="857250"/>
          </a:xfrm>
        </p:spPr>
        <p:txBody>
          <a:bodyPr/>
          <a:lstStyle/>
          <a:p>
            <a:pPr algn="ctr">
              <a:lnSpc>
                <a:spcPct val="0"/>
              </a:lnSpc>
            </a:pPr>
            <a:r>
              <a:rPr lang="en-US" dirty="0"/>
              <a:t>Conclusion</a:t>
            </a:r>
          </a:p>
        </p:txBody>
      </p:sp>
    </p:spTree>
    <p:extLst>
      <p:ext uri="{BB962C8B-B14F-4D97-AF65-F5344CB8AC3E}">
        <p14:creationId xmlns:p14="http://schemas.microsoft.com/office/powerpoint/2010/main" val="591765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C7F22-7415-FDA4-49DE-11733E5AA8D2}"/>
            </a:ext>
          </a:extLst>
        </p:cNvPr>
        <p:cNvGrpSpPr/>
        <p:nvPr/>
      </p:nvGrpSpPr>
      <p:grpSpPr>
        <a:xfrm>
          <a:off x="0" y="0"/>
          <a:ext cx="0" cy="0"/>
          <a:chOff x="0" y="0"/>
          <a:chExt cx="0" cy="0"/>
        </a:xfrm>
      </p:grpSpPr>
      <p:sp>
        <p:nvSpPr>
          <p:cNvPr id="7" name="Text Placeholder 2">
            <a:extLst>
              <a:ext uri="{FF2B5EF4-FFF2-40B4-BE49-F238E27FC236}">
                <a16:creationId xmlns:a16="http://schemas.microsoft.com/office/drawing/2014/main" id="{D4283FCB-6E4A-5F84-71D5-B5E858BE33AA}"/>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br>
              <a:rPr lang="en-US" b="1" dirty="0"/>
            </a:br>
            <a:r>
              <a:rPr lang="en-US" b="1" dirty="0"/>
              <a:t>Questions and Discussion</a:t>
            </a:r>
            <a:br>
              <a:rPr lang="en-US" b="1" dirty="0"/>
            </a:br>
            <a:endParaRPr lang="en-US" b="1" dirty="0"/>
          </a:p>
          <a:p>
            <a:pPr marL="196850" indent="0" algn="ctr">
              <a:buNone/>
            </a:pPr>
            <a:r>
              <a:rPr lang="en-US" dirty="0"/>
              <a:t>File an Issue at our GitHub Repository:</a:t>
            </a:r>
            <a:br>
              <a:rPr lang="en-US" dirty="0"/>
            </a:br>
            <a:r>
              <a:rPr lang="en-US" dirty="0"/>
              <a:t> </a:t>
            </a:r>
            <a:r>
              <a:rPr lang="en-US" dirty="0">
                <a:hlinkClick r:id="rId3"/>
              </a:rPr>
              <a:t>https://github.com/aai540-group3/project</a:t>
            </a:r>
            <a:r>
              <a:rPr lang="en-US" dirty="0"/>
              <a:t> </a:t>
            </a:r>
            <a:br>
              <a:rPr lang="en-US" dirty="0"/>
            </a:br>
            <a:endParaRPr lang="en-US" dirty="0"/>
          </a:p>
        </p:txBody>
      </p:sp>
      <p:sp>
        <p:nvSpPr>
          <p:cNvPr id="8" name="Title 3">
            <a:extLst>
              <a:ext uri="{FF2B5EF4-FFF2-40B4-BE49-F238E27FC236}">
                <a16:creationId xmlns:a16="http://schemas.microsoft.com/office/drawing/2014/main" id="{4EF1F6AC-E973-8879-957B-080ECEFBCE7A}"/>
              </a:ext>
            </a:extLst>
          </p:cNvPr>
          <p:cNvSpPr>
            <a:spLocks noGrp="1"/>
          </p:cNvSpPr>
          <p:nvPr>
            <p:ph type="title"/>
          </p:nvPr>
        </p:nvSpPr>
        <p:spPr>
          <a:xfrm>
            <a:off x="685800" y="514350"/>
            <a:ext cx="7772400" cy="857250"/>
          </a:xfrm>
        </p:spPr>
        <p:txBody>
          <a:bodyPr/>
          <a:lstStyle/>
          <a:p>
            <a:pPr algn="ctr">
              <a:lnSpc>
                <a:spcPct val="0"/>
              </a:lnSpc>
            </a:pPr>
            <a:r>
              <a:rPr lang="en-US" dirty="0"/>
              <a:t>Thank You</a:t>
            </a:r>
          </a:p>
        </p:txBody>
      </p:sp>
    </p:spTree>
    <p:extLst>
      <p:ext uri="{BB962C8B-B14F-4D97-AF65-F5344CB8AC3E}">
        <p14:creationId xmlns:p14="http://schemas.microsoft.com/office/powerpoint/2010/main" val="340594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91365-B5C9-854C-4446-C8D9D3646E3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2F0EE6CD-7D56-8810-CC79-89BE48DC8995}"/>
              </a:ext>
            </a:extLst>
          </p:cNvPr>
          <p:cNvSpPr>
            <a:spLocks noGrp="1"/>
          </p:cNvSpPr>
          <p:nvPr>
            <p:ph type="body" idx="2"/>
          </p:nvPr>
        </p:nvSpPr>
        <p:spPr>
          <a:xfrm>
            <a:off x="261594" y="1900238"/>
            <a:ext cx="8620812" cy="2457450"/>
          </a:xfrm>
        </p:spPr>
        <p:txBody>
          <a:bodyPr/>
          <a:lstStyle/>
          <a:p>
            <a:pPr algn="ctr"/>
            <a:endParaRPr lang="en-US" b="1" dirty="0"/>
          </a:p>
          <a:p>
            <a:pPr algn="ctr"/>
            <a:r>
              <a:rPr lang="en-US" b="1" dirty="0"/>
              <a:t>Financial Impact: </a:t>
            </a:r>
            <a:r>
              <a:rPr lang="en-US" dirty="0"/>
              <a:t>High costs associated with readmissions</a:t>
            </a:r>
          </a:p>
          <a:p>
            <a:endParaRPr lang="en-US" dirty="0"/>
          </a:p>
          <a:p>
            <a:pPr algn="ctr"/>
            <a:r>
              <a:rPr lang="en-US" b="1" dirty="0"/>
              <a:t>Patient Impact: </a:t>
            </a:r>
            <a:r>
              <a:rPr lang="en-US" dirty="0"/>
              <a:t>Negative effects on health and quality of life</a:t>
            </a:r>
          </a:p>
          <a:p>
            <a:endParaRPr lang="en-US" dirty="0"/>
          </a:p>
          <a:p>
            <a:pPr algn="ctr"/>
            <a:r>
              <a:rPr lang="en-US" b="1" dirty="0"/>
              <a:t>Solution: </a:t>
            </a:r>
            <a:r>
              <a:rPr lang="en-US" dirty="0"/>
              <a:t>Machine learning system to identify high-risk patients</a:t>
            </a:r>
          </a:p>
          <a:p>
            <a:pPr algn="ctr"/>
            <a:endParaRPr lang="en-US" dirty="0"/>
          </a:p>
        </p:txBody>
      </p:sp>
      <p:sp>
        <p:nvSpPr>
          <p:cNvPr id="4" name="Title 3">
            <a:extLst>
              <a:ext uri="{FF2B5EF4-FFF2-40B4-BE49-F238E27FC236}">
                <a16:creationId xmlns:a16="http://schemas.microsoft.com/office/drawing/2014/main" id="{0A6322C6-7BFF-9A72-78E1-24062B8C26AE}"/>
              </a:ext>
            </a:extLst>
          </p:cNvPr>
          <p:cNvSpPr>
            <a:spLocks noGrp="1"/>
          </p:cNvSpPr>
          <p:nvPr>
            <p:ph type="title"/>
          </p:nvPr>
        </p:nvSpPr>
        <p:spPr/>
        <p:txBody>
          <a:bodyPr/>
          <a:lstStyle/>
          <a:p>
            <a:pPr algn="ctr">
              <a:lnSpc>
                <a:spcPct val="0"/>
              </a:lnSpc>
            </a:pPr>
            <a:r>
              <a:rPr lang="en-US" dirty="0"/>
              <a:t>Business Use Case</a:t>
            </a:r>
          </a:p>
        </p:txBody>
      </p:sp>
    </p:spTree>
    <p:extLst>
      <p:ext uri="{BB962C8B-B14F-4D97-AF65-F5344CB8AC3E}">
        <p14:creationId xmlns:p14="http://schemas.microsoft.com/office/powerpoint/2010/main" val="387751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A8DE2-78EC-2180-36DF-6517B71775FC}"/>
              </a:ext>
            </a:extLst>
          </p:cNvPr>
          <p:cNvSpPr>
            <a:spLocks noGrp="1"/>
          </p:cNvSpPr>
          <p:nvPr>
            <p:ph type="body" idx="1"/>
          </p:nvPr>
        </p:nvSpPr>
        <p:spPr/>
        <p:txBody>
          <a:bodyPr anchor="b" anchorCtr="0"/>
          <a:lstStyle/>
          <a:p>
            <a:pPr algn="ctr"/>
            <a:r>
              <a:rPr lang="en-US" dirty="0"/>
              <a:t>Components</a:t>
            </a:r>
          </a:p>
        </p:txBody>
      </p:sp>
      <p:sp>
        <p:nvSpPr>
          <p:cNvPr id="3" name="Text Placeholder 2">
            <a:extLst>
              <a:ext uri="{FF2B5EF4-FFF2-40B4-BE49-F238E27FC236}">
                <a16:creationId xmlns:a16="http://schemas.microsoft.com/office/drawing/2014/main" id="{49325793-3ACD-D0B1-C386-77E235A20EB6}"/>
              </a:ext>
            </a:extLst>
          </p:cNvPr>
          <p:cNvSpPr>
            <a:spLocks noGrp="1"/>
          </p:cNvSpPr>
          <p:nvPr>
            <p:ph type="body" idx="2"/>
          </p:nvPr>
        </p:nvSpPr>
        <p:spPr>
          <a:xfrm>
            <a:off x="685799" y="1900238"/>
            <a:ext cx="3810002" cy="2457450"/>
          </a:xfrm>
        </p:spPr>
        <p:txBody>
          <a:bodyPr/>
          <a:lstStyle/>
          <a:p>
            <a:pPr marL="196850" indent="0" algn="ctr">
              <a:buNone/>
            </a:pPr>
            <a:endParaRPr lang="en-US" dirty="0"/>
          </a:p>
          <a:p>
            <a:pPr marL="196850" indent="0" algn="ctr">
              <a:buNone/>
            </a:pPr>
            <a:r>
              <a:rPr lang="en-US" dirty="0"/>
              <a:t>Data Ingestion</a:t>
            </a:r>
          </a:p>
          <a:p>
            <a:pPr marL="196850" indent="0" algn="ctr">
              <a:buNone/>
            </a:pPr>
            <a:r>
              <a:rPr lang="en-US" dirty="0"/>
              <a:t>Data Engineering</a:t>
            </a:r>
          </a:p>
          <a:p>
            <a:pPr marL="196850" indent="0" algn="ctr">
              <a:buNone/>
            </a:pPr>
            <a:r>
              <a:rPr lang="en-US" dirty="0"/>
              <a:t>Feature Engineering</a:t>
            </a:r>
          </a:p>
          <a:p>
            <a:pPr marL="196850" indent="0" algn="ctr">
              <a:buNone/>
            </a:pPr>
            <a:r>
              <a:rPr lang="en-US" dirty="0"/>
              <a:t>Model Training</a:t>
            </a:r>
          </a:p>
          <a:p>
            <a:pPr marL="196850" indent="0" algn="ctr">
              <a:buNone/>
            </a:pPr>
            <a:r>
              <a:rPr lang="en-US" dirty="0"/>
              <a:t>Deployment</a:t>
            </a:r>
          </a:p>
          <a:p>
            <a:pPr marL="196850" indent="0">
              <a:buNone/>
            </a:pPr>
            <a:endParaRPr lang="en-US" dirty="0"/>
          </a:p>
        </p:txBody>
      </p:sp>
      <p:sp>
        <p:nvSpPr>
          <p:cNvPr id="4" name="Title 3">
            <a:extLst>
              <a:ext uri="{FF2B5EF4-FFF2-40B4-BE49-F238E27FC236}">
                <a16:creationId xmlns:a16="http://schemas.microsoft.com/office/drawing/2014/main" id="{0BF7CC8F-A1AE-5FEE-1609-FE9F4A209DBC}"/>
              </a:ext>
            </a:extLst>
          </p:cNvPr>
          <p:cNvSpPr>
            <a:spLocks noGrp="1"/>
          </p:cNvSpPr>
          <p:nvPr>
            <p:ph type="title"/>
          </p:nvPr>
        </p:nvSpPr>
        <p:spPr/>
        <p:txBody>
          <a:bodyPr anchor="ctr" anchorCtr="0"/>
          <a:lstStyle/>
          <a:p>
            <a:pPr algn="ctr">
              <a:lnSpc>
                <a:spcPct val="0"/>
              </a:lnSpc>
            </a:pPr>
            <a:r>
              <a:rPr lang="en-US" dirty="0"/>
              <a:t>System Architecture</a:t>
            </a:r>
          </a:p>
        </p:txBody>
      </p:sp>
      <p:sp>
        <p:nvSpPr>
          <p:cNvPr id="5" name="Text Placeholder 4">
            <a:extLst>
              <a:ext uri="{FF2B5EF4-FFF2-40B4-BE49-F238E27FC236}">
                <a16:creationId xmlns:a16="http://schemas.microsoft.com/office/drawing/2014/main" id="{33170580-47D9-6A2B-506E-16A6A046FF18}"/>
              </a:ext>
            </a:extLst>
          </p:cNvPr>
          <p:cNvSpPr>
            <a:spLocks noGrp="1"/>
          </p:cNvSpPr>
          <p:nvPr>
            <p:ph type="body" idx="3"/>
          </p:nvPr>
        </p:nvSpPr>
        <p:spPr/>
        <p:txBody>
          <a:bodyPr anchor="b" anchorCtr="0"/>
          <a:lstStyle/>
          <a:p>
            <a:pPr algn="ctr"/>
            <a:r>
              <a:rPr lang="en-US" dirty="0"/>
              <a:t>Technologies</a:t>
            </a:r>
          </a:p>
        </p:txBody>
      </p:sp>
      <p:sp>
        <p:nvSpPr>
          <p:cNvPr id="6" name="Text Placeholder 5">
            <a:extLst>
              <a:ext uri="{FF2B5EF4-FFF2-40B4-BE49-F238E27FC236}">
                <a16:creationId xmlns:a16="http://schemas.microsoft.com/office/drawing/2014/main" id="{3AC6C90B-F322-1BD5-CD3F-F6DB73476E3A}"/>
              </a:ext>
            </a:extLst>
          </p:cNvPr>
          <p:cNvSpPr>
            <a:spLocks noGrp="1"/>
          </p:cNvSpPr>
          <p:nvPr>
            <p:ph type="body" idx="4"/>
          </p:nvPr>
        </p:nvSpPr>
        <p:spPr/>
        <p:txBody>
          <a:bodyPr/>
          <a:lstStyle/>
          <a:p>
            <a:pPr marL="196850" indent="0" algn="ctr">
              <a:buNone/>
            </a:pPr>
            <a:endParaRPr lang="en-US" dirty="0"/>
          </a:p>
          <a:p>
            <a:pPr marL="196850" indent="0" algn="ctr">
              <a:buNone/>
            </a:pPr>
            <a:r>
              <a:rPr lang="en-US" dirty="0"/>
              <a:t>DVC (Data Version Control)</a:t>
            </a:r>
          </a:p>
          <a:p>
            <a:pPr marL="196850" indent="0" algn="ctr">
              <a:buNone/>
            </a:pPr>
            <a:r>
              <a:rPr lang="en-US" dirty="0"/>
              <a:t>Feast (Feature Store)</a:t>
            </a:r>
          </a:p>
          <a:p>
            <a:pPr marL="196850" indent="0" algn="ctr">
              <a:buNone/>
            </a:pPr>
            <a:r>
              <a:rPr lang="en-US" dirty="0"/>
              <a:t>AutoGluon (Automated ML)</a:t>
            </a:r>
          </a:p>
          <a:p>
            <a:pPr algn="ctr"/>
            <a:endParaRPr lang="en-US" dirty="0"/>
          </a:p>
        </p:txBody>
      </p:sp>
    </p:spTree>
    <p:extLst>
      <p:ext uri="{BB962C8B-B14F-4D97-AF65-F5344CB8AC3E}">
        <p14:creationId xmlns:p14="http://schemas.microsoft.com/office/powerpoint/2010/main" val="140663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8F6CFA12-17C2-AB8E-C37B-867067014C86}"/>
              </a:ext>
            </a:extLst>
          </p:cNvPr>
          <p:cNvSpPr txBox="1">
            <a:spLocks/>
          </p:cNvSpPr>
          <p:nvPr/>
        </p:nvSpPr>
        <p:spPr>
          <a:xfrm>
            <a:off x="261594" y="1484722"/>
            <a:ext cx="8620812" cy="287296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br>
              <a:rPr lang="en-US" dirty="0"/>
            </a:br>
            <a:r>
              <a:rPr lang="en-US" b="1" dirty="0"/>
              <a:t>Dataset: </a:t>
            </a:r>
            <a:r>
              <a:rPr lang="en-US" dirty="0"/>
              <a:t>Diabetes 130-US hospitals for years 1999-2008</a:t>
            </a:r>
          </a:p>
          <a:p>
            <a:pPr marL="196850" indent="0" algn="ctr">
              <a:buNone/>
            </a:pPr>
            <a:br>
              <a:rPr lang="en-US" dirty="0"/>
            </a:br>
            <a:r>
              <a:rPr lang="en-US" b="1" dirty="0"/>
              <a:t>Size: </a:t>
            </a:r>
            <a:r>
              <a:rPr lang="en-US" dirty="0"/>
              <a:t>Over 100,000 patient records</a:t>
            </a:r>
          </a:p>
          <a:p>
            <a:pPr marL="196850" indent="0" algn="ctr">
              <a:buNone/>
            </a:pPr>
            <a:br>
              <a:rPr lang="en-US" dirty="0"/>
            </a:br>
            <a:r>
              <a:rPr lang="en-US" b="1" dirty="0"/>
              <a:t>Features: </a:t>
            </a:r>
            <a:r>
              <a:rPr lang="en-US" dirty="0"/>
              <a:t>Demographics, medical history, lab results, medications, hospitalization details</a:t>
            </a:r>
          </a:p>
          <a:p>
            <a:pPr algn="ctr"/>
            <a:endParaRPr lang="en-US" dirty="0"/>
          </a:p>
        </p:txBody>
      </p:sp>
      <p:sp>
        <p:nvSpPr>
          <p:cNvPr id="8" name="Title 3">
            <a:extLst>
              <a:ext uri="{FF2B5EF4-FFF2-40B4-BE49-F238E27FC236}">
                <a16:creationId xmlns:a16="http://schemas.microsoft.com/office/drawing/2014/main" id="{EBADBEA9-3A49-BD3D-98D7-F51EE20D9DA5}"/>
              </a:ext>
            </a:extLst>
          </p:cNvPr>
          <p:cNvSpPr>
            <a:spLocks noGrp="1"/>
          </p:cNvSpPr>
          <p:nvPr>
            <p:ph type="title"/>
          </p:nvPr>
        </p:nvSpPr>
        <p:spPr>
          <a:xfrm>
            <a:off x="685800" y="514350"/>
            <a:ext cx="7772400" cy="857250"/>
          </a:xfrm>
        </p:spPr>
        <p:txBody>
          <a:bodyPr/>
          <a:lstStyle/>
          <a:p>
            <a:pPr algn="ctr">
              <a:lnSpc>
                <a:spcPct val="0"/>
              </a:lnSpc>
            </a:pPr>
            <a:r>
              <a:rPr lang="en-US" dirty="0"/>
              <a:t>Data Sources</a:t>
            </a:r>
          </a:p>
        </p:txBody>
      </p:sp>
    </p:spTree>
    <p:extLst>
      <p:ext uri="{BB962C8B-B14F-4D97-AF65-F5344CB8AC3E}">
        <p14:creationId xmlns:p14="http://schemas.microsoft.com/office/powerpoint/2010/main" val="146236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DF951-6E46-154C-6FD1-99117044DA48}"/>
            </a:ext>
          </a:extLst>
        </p:cNvPr>
        <p:cNvGrpSpPr/>
        <p:nvPr/>
      </p:nvGrpSpPr>
      <p:grpSpPr>
        <a:xfrm>
          <a:off x="0" y="0"/>
          <a:ext cx="0" cy="0"/>
          <a:chOff x="0" y="0"/>
          <a:chExt cx="0" cy="0"/>
        </a:xfrm>
      </p:grpSpPr>
      <p:sp>
        <p:nvSpPr>
          <p:cNvPr id="7" name="Text Placeholder 2">
            <a:extLst>
              <a:ext uri="{FF2B5EF4-FFF2-40B4-BE49-F238E27FC236}">
                <a16:creationId xmlns:a16="http://schemas.microsoft.com/office/drawing/2014/main" id="{DA907F2C-C1BD-11CB-3C33-8272EB8BEC8A}"/>
              </a:ext>
            </a:extLst>
          </p:cNvPr>
          <p:cNvSpPr txBox="1">
            <a:spLocks/>
          </p:cNvSpPr>
          <p:nvPr/>
        </p:nvSpPr>
        <p:spPr>
          <a:xfrm>
            <a:off x="261594" y="1484722"/>
            <a:ext cx="8620812" cy="287296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br>
              <a:rPr lang="en-US" dirty="0"/>
            </a:br>
            <a:r>
              <a:rPr lang="en-US" b="1" dirty="0"/>
              <a:t>Data Ingestion: </a:t>
            </a:r>
            <a:r>
              <a:rPr lang="en-US" dirty="0"/>
              <a:t>Automated using custom scripts</a:t>
            </a:r>
          </a:p>
          <a:p>
            <a:pPr marL="196850" indent="0" algn="ctr">
              <a:buNone/>
            </a:pPr>
            <a:br>
              <a:rPr lang="en-US" dirty="0"/>
            </a:br>
            <a:r>
              <a:rPr lang="en-US" b="1" dirty="0"/>
              <a:t>Data Cleaning: </a:t>
            </a:r>
            <a:r>
              <a:rPr lang="en-US" dirty="0"/>
              <a:t>Handling missing values and duplicates</a:t>
            </a:r>
          </a:p>
          <a:p>
            <a:pPr marL="196850" indent="0" algn="ctr">
              <a:buNone/>
            </a:pPr>
            <a:br>
              <a:rPr lang="en-US" dirty="0"/>
            </a:br>
            <a:r>
              <a:rPr lang="en-US" b="1" dirty="0"/>
              <a:t>Preprocessing: </a:t>
            </a:r>
            <a:r>
              <a:rPr lang="en-US" dirty="0"/>
              <a:t>Standardization and normalization</a:t>
            </a:r>
          </a:p>
          <a:p>
            <a:pPr marL="196850" indent="0" algn="ctr">
              <a:buNone/>
            </a:pPr>
            <a:endParaRPr lang="en-US" dirty="0"/>
          </a:p>
        </p:txBody>
      </p:sp>
      <p:sp>
        <p:nvSpPr>
          <p:cNvPr id="8" name="Title 3">
            <a:extLst>
              <a:ext uri="{FF2B5EF4-FFF2-40B4-BE49-F238E27FC236}">
                <a16:creationId xmlns:a16="http://schemas.microsoft.com/office/drawing/2014/main" id="{2E3E5465-2662-AC9F-82D4-9629686D7E6F}"/>
              </a:ext>
            </a:extLst>
          </p:cNvPr>
          <p:cNvSpPr>
            <a:spLocks noGrp="1"/>
          </p:cNvSpPr>
          <p:nvPr>
            <p:ph type="title"/>
          </p:nvPr>
        </p:nvSpPr>
        <p:spPr>
          <a:xfrm>
            <a:off x="685800" y="514350"/>
            <a:ext cx="7772400" cy="857250"/>
          </a:xfrm>
        </p:spPr>
        <p:txBody>
          <a:bodyPr/>
          <a:lstStyle/>
          <a:p>
            <a:pPr algn="ctr">
              <a:lnSpc>
                <a:spcPct val="0"/>
              </a:lnSpc>
            </a:pPr>
            <a:r>
              <a:rPr lang="en-US" dirty="0"/>
              <a:t>Data Engineering</a:t>
            </a:r>
          </a:p>
        </p:txBody>
      </p:sp>
    </p:spTree>
    <p:extLst>
      <p:ext uri="{BB962C8B-B14F-4D97-AF65-F5344CB8AC3E}">
        <p14:creationId xmlns:p14="http://schemas.microsoft.com/office/powerpoint/2010/main" val="58103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9B0BC366-5735-6FFD-B377-E3E50A6612AE}"/>
              </a:ext>
            </a:extLst>
          </p:cNvPr>
          <p:cNvSpPr txBox="1">
            <a:spLocks/>
          </p:cNvSpPr>
          <p:nvPr/>
        </p:nvSpPr>
        <p:spPr>
          <a:xfrm>
            <a:off x="261594" y="1484722"/>
            <a:ext cx="8620812" cy="287296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r>
              <a:rPr lang="en-US" b="1" dirty="0"/>
              <a:t>Feature Store: </a:t>
            </a:r>
            <a:r>
              <a:rPr lang="en-US" dirty="0"/>
              <a:t>Managed using Feast</a:t>
            </a:r>
            <a:br>
              <a:rPr lang="en-US" b="1" dirty="0"/>
            </a:br>
            <a:r>
              <a:rPr lang="en-US" b="1" dirty="0"/>
              <a:t> </a:t>
            </a:r>
            <a:br>
              <a:rPr lang="en-US" b="1" dirty="0"/>
            </a:br>
            <a:r>
              <a:rPr lang="en-US" b="1" dirty="0"/>
              <a:t>Feature Groups:</a:t>
            </a:r>
            <a:br>
              <a:rPr lang="en-US" b="1" dirty="0"/>
            </a:br>
            <a:r>
              <a:rPr lang="en-US" dirty="0"/>
              <a:t>Patient Demographics</a:t>
            </a:r>
            <a:br>
              <a:rPr lang="en-US" dirty="0"/>
            </a:br>
            <a:r>
              <a:rPr lang="en-US" dirty="0"/>
              <a:t>Medical History</a:t>
            </a:r>
            <a:br>
              <a:rPr lang="en-US" dirty="0"/>
            </a:br>
            <a:r>
              <a:rPr lang="en-US" dirty="0"/>
              <a:t>Current Visit Data</a:t>
            </a:r>
            <a:br>
              <a:rPr lang="en-US" dirty="0"/>
            </a:br>
            <a:r>
              <a:rPr lang="en-US" dirty="0"/>
              <a:t>Derived Features</a:t>
            </a:r>
            <a:br>
              <a:rPr lang="en-US" b="1" dirty="0"/>
            </a:br>
            <a:br>
              <a:rPr lang="en-US" b="1" dirty="0"/>
            </a:br>
            <a:r>
              <a:rPr lang="en-US" b="1" dirty="0"/>
              <a:t>Benefits: </a:t>
            </a:r>
            <a:r>
              <a:rPr lang="en-US" dirty="0"/>
              <a:t>Consistency, reusability, version control</a:t>
            </a:r>
          </a:p>
        </p:txBody>
      </p:sp>
      <p:sp>
        <p:nvSpPr>
          <p:cNvPr id="8" name="Title 3">
            <a:extLst>
              <a:ext uri="{FF2B5EF4-FFF2-40B4-BE49-F238E27FC236}">
                <a16:creationId xmlns:a16="http://schemas.microsoft.com/office/drawing/2014/main" id="{E061A4C8-B453-3599-1BBC-5187A6308DD4}"/>
              </a:ext>
            </a:extLst>
          </p:cNvPr>
          <p:cNvSpPr>
            <a:spLocks noGrp="1"/>
          </p:cNvSpPr>
          <p:nvPr>
            <p:ph type="title"/>
          </p:nvPr>
        </p:nvSpPr>
        <p:spPr>
          <a:xfrm>
            <a:off x="685800" y="514350"/>
            <a:ext cx="7772400" cy="857250"/>
          </a:xfrm>
        </p:spPr>
        <p:txBody>
          <a:bodyPr/>
          <a:lstStyle/>
          <a:p>
            <a:pPr algn="ctr">
              <a:lnSpc>
                <a:spcPct val="0"/>
              </a:lnSpc>
            </a:pPr>
            <a:r>
              <a:rPr lang="en-US" dirty="0"/>
              <a:t>Feature Engineering with Feast</a:t>
            </a:r>
          </a:p>
        </p:txBody>
      </p:sp>
    </p:spTree>
    <p:extLst>
      <p:ext uri="{BB962C8B-B14F-4D97-AF65-F5344CB8AC3E}">
        <p14:creationId xmlns:p14="http://schemas.microsoft.com/office/powerpoint/2010/main" val="2580027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42101194-3C5C-AEE9-53B4-64B6A2E63AA4}"/>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r>
              <a:rPr lang="en-US" b="1" dirty="0"/>
              <a:t>Models Used:</a:t>
            </a:r>
          </a:p>
          <a:p>
            <a:pPr marL="196850" indent="0" algn="ctr">
              <a:buNone/>
            </a:pPr>
            <a:r>
              <a:rPr lang="en-US" dirty="0"/>
              <a:t>Logistic Regression</a:t>
            </a:r>
          </a:p>
          <a:p>
            <a:pPr marL="196850" indent="0" algn="ctr">
              <a:buNone/>
            </a:pPr>
            <a:r>
              <a:rPr lang="en-US" dirty="0"/>
              <a:t>AutoGluon (AutoML)</a:t>
            </a:r>
            <a:br>
              <a:rPr lang="en-US" dirty="0"/>
            </a:br>
            <a:r>
              <a:rPr lang="en-US" dirty="0"/>
              <a:t>Neural Network</a:t>
            </a:r>
            <a:br>
              <a:rPr lang="en-US" dirty="0"/>
            </a:br>
            <a:endParaRPr lang="en-US" dirty="0"/>
          </a:p>
          <a:p>
            <a:pPr marL="196850" indent="0" algn="ctr">
              <a:buNone/>
            </a:pPr>
            <a:r>
              <a:rPr lang="en-US" b="1" dirty="0"/>
              <a:t>Hyperparameter Tuning:</a:t>
            </a:r>
            <a:r>
              <a:rPr lang="en-US" dirty="0"/>
              <a:t> </a:t>
            </a:r>
            <a:r>
              <a:rPr lang="en-US" dirty="0" err="1"/>
              <a:t>Optuna</a:t>
            </a:r>
            <a:r>
              <a:rPr lang="en-US" dirty="0"/>
              <a:t> for optimization</a:t>
            </a:r>
          </a:p>
          <a:p>
            <a:pPr marL="196850" indent="0" algn="ctr">
              <a:buNone/>
            </a:pPr>
            <a:r>
              <a:rPr lang="en-US" b="1" dirty="0"/>
              <a:t>Evaluation Metrics: </a:t>
            </a:r>
            <a:r>
              <a:rPr lang="en-US" dirty="0"/>
              <a:t>Accuracy, Precision, Recall, F1-Score, ROC-AUC</a:t>
            </a:r>
          </a:p>
        </p:txBody>
      </p:sp>
      <p:sp>
        <p:nvSpPr>
          <p:cNvPr id="8" name="Title 3">
            <a:extLst>
              <a:ext uri="{FF2B5EF4-FFF2-40B4-BE49-F238E27FC236}">
                <a16:creationId xmlns:a16="http://schemas.microsoft.com/office/drawing/2014/main" id="{58EA1426-4785-20BA-7534-7F0DDF8C521A}"/>
              </a:ext>
            </a:extLst>
          </p:cNvPr>
          <p:cNvSpPr>
            <a:spLocks noGrp="1"/>
          </p:cNvSpPr>
          <p:nvPr>
            <p:ph type="title"/>
          </p:nvPr>
        </p:nvSpPr>
        <p:spPr>
          <a:xfrm>
            <a:off x="685800" y="514350"/>
            <a:ext cx="7772400" cy="857250"/>
          </a:xfrm>
        </p:spPr>
        <p:txBody>
          <a:bodyPr/>
          <a:lstStyle/>
          <a:p>
            <a:pPr algn="ctr">
              <a:lnSpc>
                <a:spcPct val="0"/>
              </a:lnSpc>
            </a:pPr>
            <a:r>
              <a:rPr lang="en-US" dirty="0"/>
              <a:t>Model Training and Evaluation</a:t>
            </a:r>
          </a:p>
        </p:txBody>
      </p:sp>
    </p:spTree>
    <p:extLst>
      <p:ext uri="{BB962C8B-B14F-4D97-AF65-F5344CB8AC3E}">
        <p14:creationId xmlns:p14="http://schemas.microsoft.com/office/powerpoint/2010/main" val="2016810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654D06-4DF7-082E-3138-234F4F0A3989}"/>
              </a:ext>
            </a:extLst>
          </p:cNvPr>
          <p:cNvSpPr>
            <a:spLocks noGrp="1"/>
          </p:cNvSpPr>
          <p:nvPr>
            <p:ph type="body" idx="2"/>
          </p:nvPr>
        </p:nvSpPr>
        <p:spPr/>
        <p:txBody>
          <a:bodyPr/>
          <a:lstStyle/>
          <a:p>
            <a:pPr marL="196850" indent="0" algn="ctr">
              <a:buNone/>
            </a:pPr>
            <a:r>
              <a:rPr lang="en-US" b="1" dirty="0"/>
              <a:t>Best Model: </a:t>
            </a:r>
            <a:r>
              <a:rPr lang="en-US" dirty="0"/>
              <a:t>AutoGluon</a:t>
            </a:r>
            <a:br>
              <a:rPr lang="en-US" dirty="0"/>
            </a:br>
            <a:endParaRPr lang="en-US" dirty="0"/>
          </a:p>
          <a:p>
            <a:pPr marL="196850" indent="0" algn="ctr">
              <a:buNone/>
            </a:pPr>
            <a:r>
              <a:rPr lang="en-US" b="1" dirty="0"/>
              <a:t>Accuracy: </a:t>
            </a:r>
            <a:r>
              <a:rPr lang="en-US" dirty="0"/>
              <a:t>68.30%</a:t>
            </a:r>
          </a:p>
          <a:p>
            <a:pPr marL="196850" indent="0" algn="ctr">
              <a:buNone/>
            </a:pPr>
            <a:br>
              <a:rPr lang="en-US" b="1" dirty="0"/>
            </a:br>
            <a:r>
              <a:rPr lang="en-US" b="1" dirty="0"/>
              <a:t>ROC-AUC: </a:t>
            </a:r>
            <a:r>
              <a:rPr lang="en-US" dirty="0"/>
              <a:t>72.09%</a:t>
            </a:r>
          </a:p>
          <a:p>
            <a:endParaRPr lang="en-US" dirty="0"/>
          </a:p>
        </p:txBody>
      </p:sp>
      <p:sp>
        <p:nvSpPr>
          <p:cNvPr id="8" name="Title 3">
            <a:extLst>
              <a:ext uri="{FF2B5EF4-FFF2-40B4-BE49-F238E27FC236}">
                <a16:creationId xmlns:a16="http://schemas.microsoft.com/office/drawing/2014/main" id="{BCFBF2D9-9EFF-33EB-652F-950F69EA0168}"/>
              </a:ext>
            </a:extLst>
          </p:cNvPr>
          <p:cNvSpPr>
            <a:spLocks noGrp="1"/>
          </p:cNvSpPr>
          <p:nvPr>
            <p:ph type="title"/>
          </p:nvPr>
        </p:nvSpPr>
        <p:spPr>
          <a:xfrm>
            <a:off x="685800" y="514350"/>
            <a:ext cx="7772400" cy="857250"/>
          </a:xfrm>
        </p:spPr>
        <p:txBody>
          <a:bodyPr/>
          <a:lstStyle/>
          <a:p>
            <a:pPr algn="ctr">
              <a:lnSpc>
                <a:spcPct val="0"/>
              </a:lnSpc>
            </a:pPr>
            <a:r>
              <a:rPr lang="en-US" dirty="0"/>
              <a:t>Model Performance</a:t>
            </a:r>
          </a:p>
        </p:txBody>
      </p:sp>
      <p:pic>
        <p:nvPicPr>
          <p:cNvPr id="9" name="Picture 8">
            <a:extLst>
              <a:ext uri="{FF2B5EF4-FFF2-40B4-BE49-F238E27FC236}">
                <a16:creationId xmlns:a16="http://schemas.microsoft.com/office/drawing/2014/main" id="{6F5C900F-59E1-B09B-6991-88DE6FC74748}"/>
              </a:ext>
            </a:extLst>
          </p:cNvPr>
          <p:cNvPicPr>
            <a:picLocks noChangeAspect="1"/>
          </p:cNvPicPr>
          <p:nvPr/>
        </p:nvPicPr>
        <p:blipFill>
          <a:blip r:embed="rId3"/>
          <a:stretch>
            <a:fillRect/>
          </a:stretch>
        </p:blipFill>
        <p:spPr>
          <a:xfrm>
            <a:off x="4421755" y="1371600"/>
            <a:ext cx="4344695" cy="2763232"/>
          </a:xfrm>
          <a:prstGeom prst="rect">
            <a:avLst/>
          </a:prstGeom>
        </p:spPr>
      </p:pic>
    </p:spTree>
    <p:extLst>
      <p:ext uri="{BB962C8B-B14F-4D97-AF65-F5344CB8AC3E}">
        <p14:creationId xmlns:p14="http://schemas.microsoft.com/office/powerpoint/2010/main" val="169536704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1861</Words>
  <Application>Microsoft Office PowerPoint</Application>
  <PresentationFormat>On-screen Show (16:9)</PresentationFormat>
  <Paragraphs>136</Paragraphs>
  <Slides>21</Slides>
  <Notes>21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21</vt:i4>
      </vt:variant>
    </vt:vector>
  </HeadingPairs>
  <TitlesOfParts>
    <vt:vector size="25" baseType="lpstr">
      <vt:lpstr>Arial</vt:lpstr>
      <vt:lpstr>Merriweather Sans</vt:lpstr>
      <vt:lpstr>Simple Light</vt:lpstr>
      <vt:lpstr>Default Theme</vt:lpstr>
      <vt:lpstr>Diabetic Readmission Risk Prediction</vt:lpstr>
      <vt:lpstr>Introduction</vt:lpstr>
      <vt:lpstr>Business Use Case</vt:lpstr>
      <vt:lpstr>System Architecture</vt:lpstr>
      <vt:lpstr>Data Sources</vt:lpstr>
      <vt:lpstr>Data Engineering</vt:lpstr>
      <vt:lpstr>Feature Engineering with Feast</vt:lpstr>
      <vt:lpstr>Model Training and Evaluation</vt:lpstr>
      <vt:lpstr>Model Performance</vt:lpstr>
      <vt:lpstr>Model Deployment</vt:lpstr>
      <vt:lpstr>CI/CD Pipeline</vt:lpstr>
      <vt:lpstr>CI/CD Pipeline Diagram</vt:lpstr>
      <vt:lpstr>Model Monitoring with DVC and DVC Studio</vt:lpstr>
      <vt:lpstr>Feature Store Monitoring</vt:lpstr>
      <vt:lpstr>Model Registry with DVC</vt:lpstr>
      <vt:lpstr>Batch Inferencing</vt:lpstr>
      <vt:lpstr>Infrastructure Monitoring</vt:lpstr>
      <vt:lpstr>Challenges and Future Improvements</vt:lpstr>
      <vt:lpstr>Ethical and Regulatory Considerations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John D</cp:lastModifiedBy>
  <cp:revision>3</cp:revision>
  <dcterms:modified xsi:type="dcterms:W3CDTF">2024-10-29T05:14:24Z</dcterms:modified>
</cp:coreProperties>
</file>