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3"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Default Section" id="{CFB410EC-66F5-4EEB-A642-7B20E85CEA10}">
          <p14:sldIdLst/>
        </p14:section>
        <p14:section name="0. Start" id="{A24C64AB-DB50-4E49-8CA6-3D6AAAFE8691}">
          <p14:sldIdLst>
            <p14:sldId id="256"/>
            <p14:sldId id="257"/>
            <p14:sldId id="258"/>
            <p14:sldId id="259"/>
            <p14:sldId id="260"/>
            <p14:sldId id="261"/>
            <p14:sldId id="262"/>
            <p14:sldId id="263"/>
            <p14:sldId id="264"/>
            <p14:sldId id="265"/>
            <p14:sldId id="266"/>
            <p14:sldId id="267"/>
            <p14:sldId id="281"/>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A3F"/>
    <a:srgbClr val="0000FF"/>
    <a:srgbClr val="00FFCC"/>
    <a:srgbClr val="003B70"/>
    <a:srgbClr val="173063"/>
    <a:srgbClr val="0E3D7C"/>
    <a:srgbClr val="1415A3"/>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80" autoAdjust="0"/>
    <p:restoredTop sz="67340" autoAdjust="0"/>
  </p:normalViewPr>
  <p:slideViewPr>
    <p:cSldViewPr>
      <p:cViewPr varScale="1">
        <p:scale>
          <a:sx n="40" d="100"/>
          <a:sy n="40" d="100"/>
        </p:scale>
        <p:origin x="22" y="252"/>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9/24/2024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presentation on the Diabetic Readmission Risk Prediction system. Today, we'll demonstrate our machine learning solution implemented using AWS </a:t>
            </a:r>
            <a:r>
              <a:rPr lang="en-US" dirty="0" err="1"/>
              <a:t>SageMaker</a:t>
            </a:r>
            <a:r>
              <a:rPr lang="en-US" dirty="0"/>
              <a:t>. Our system addresses a critical healthcare challenge: predicting 30-day hospital readmissions for diabetic patients.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92938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also implemented custom data quality checks. For instance, we monitor the distribution of patient ages. If we suddenly see a lot more young patients or old patients than usual, it could indicate a problem with our data ingestion process.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2596806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essential part of our development process is our CI/CD pipeline, implemented with GitHub Actions. CI/CD stands for Continuous Integration and Continuous Deployment, and it helps us consistently and reliably update our system. On our screen, you can see the GitHub Actions console. This shows our automated workflow from code changes to model deployment.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628801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a typical process. When a developer makes changes to our code, GitHub Actions automatically runs tests to make sure nothing broke. If the tests pass, it proceeds to train a new model using the latest data. This new model is then compared against our current production model. If it performs better, it's flagged for human review. After approval, the new model is automatically deployed to a staging environment for final testing before being moved to production.</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3361459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8035A-913B-028E-CE25-4C8539829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FF39CC-5433-DCD4-9D3F-608254B063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0C08D-231A-1045-483A-8555876AA1DA}"/>
              </a:ext>
            </a:extLst>
          </p:cNvPr>
          <p:cNvSpPr>
            <a:spLocks noGrp="1"/>
          </p:cNvSpPr>
          <p:nvPr>
            <p:ph type="body" idx="1"/>
          </p:nvPr>
        </p:nvSpPr>
        <p:spPr/>
        <p:txBody>
          <a:bodyPr/>
          <a:lstStyle/>
          <a:p>
            <a:r>
              <a:rPr lang="en-US" dirty="0"/>
              <a:t>Here's an example of a successful run, where you can see each stage completing successfully. And here's an example of a failed state, where a new model didn't meet our performance thresholds and was automatically rejected. This process ensures that only improvements make it to our production system, maintaining the quality and reliability of our predictions.</a:t>
            </a:r>
          </a:p>
        </p:txBody>
      </p:sp>
      <p:sp>
        <p:nvSpPr>
          <p:cNvPr id="4" name="Slide Number Placeholder 3">
            <a:extLst>
              <a:ext uri="{FF2B5EF4-FFF2-40B4-BE49-F238E27FC236}">
                <a16:creationId xmlns:a16="http://schemas.microsoft.com/office/drawing/2014/main" id="{345F0811-015B-4717-A74B-5C2BD2EF039E}"/>
              </a:ext>
            </a:extLst>
          </p:cNvPr>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1820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is crucial in machine learning projects, especially in healthcare where we need to track every decision. Let's look at our </a:t>
            </a:r>
            <a:r>
              <a:rPr lang="en-US" dirty="0" err="1"/>
              <a:t>SageMaker</a:t>
            </a:r>
            <a:r>
              <a:rPr lang="en-US" dirty="0"/>
              <a:t> Model Registry, which you can now see on the screen. This is like a catalog of all our models. We maintain our current production model, the previous three versions for quick rollback if needed, and any candidate models undergoing evaluation.</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1139953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5FEC9-4AD0-A1F9-DB53-CF57500400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F87771-2A69-76C6-6FA9-2459B3C918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9856C9-059A-8B12-49D2-3754986DBDB4}"/>
              </a:ext>
            </a:extLst>
          </p:cNvPr>
          <p:cNvSpPr>
            <a:spLocks noGrp="1"/>
          </p:cNvSpPr>
          <p:nvPr>
            <p:ph type="body" idx="1"/>
          </p:nvPr>
        </p:nvSpPr>
        <p:spPr/>
        <p:txBody>
          <a:bodyPr/>
          <a:lstStyle/>
          <a:p>
            <a:r>
              <a:rPr lang="en-US" dirty="0"/>
              <a:t>Each model version is tagged with key metadata. This includes its performance metrics, like accuracy and ROC-AUC score; information about the dataset it was trained on; and any hyperparameters used in training. This level of detail ensures we have full traceability and reproducibility of our models, which is crucial for both regulatory compliance and continuous improvement.</a:t>
            </a:r>
          </a:p>
          <a:p>
            <a:endParaRPr lang="en-US" dirty="0"/>
          </a:p>
        </p:txBody>
      </p:sp>
      <p:sp>
        <p:nvSpPr>
          <p:cNvPr id="4" name="Slide Number Placeholder 3">
            <a:extLst>
              <a:ext uri="{FF2B5EF4-FFF2-40B4-BE49-F238E27FC236}">
                <a16:creationId xmlns:a16="http://schemas.microsoft.com/office/drawing/2014/main" id="{57FAFE36-70DA-AB09-57A7-616D562712AB}"/>
              </a:ext>
            </a:extLst>
          </p:cNvPr>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100475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9BB1B-421D-AEE1-C00B-3EB4FE4A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E7286-A19B-62F2-CC5F-78FE36ED4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8F583-2FC6-42B0-CA65-AF3C31C43D61}"/>
              </a:ext>
            </a:extLst>
          </p:cNvPr>
          <p:cNvSpPr>
            <a:spLocks noGrp="1"/>
          </p:cNvSpPr>
          <p:nvPr>
            <p:ph type="body" idx="1"/>
          </p:nvPr>
        </p:nvSpPr>
        <p:spPr/>
        <p:txBody>
          <a:bodyPr/>
          <a:lstStyle/>
          <a:p>
            <a:r>
              <a:rPr lang="en-US" dirty="0"/>
              <a:t>Now, let's demonstrate our system in action using </a:t>
            </a:r>
            <a:r>
              <a:rPr lang="en-US" dirty="0" err="1"/>
              <a:t>SageMaker's</a:t>
            </a:r>
            <a:r>
              <a:rPr lang="en-US" dirty="0"/>
              <a:t> batch transform job. This allows us to generate predictions for a large group of patients at once. On our screen, you can see we're starting a job to process data for 1000 recently discharged patients. Each patient record includes over 50 features, which our model will use to calculate a readmission risk score.</a:t>
            </a:r>
          </a:p>
          <a:p>
            <a:endParaRPr lang="en-US" dirty="0"/>
          </a:p>
        </p:txBody>
      </p:sp>
      <p:sp>
        <p:nvSpPr>
          <p:cNvPr id="4" name="Slide Number Placeholder 3">
            <a:extLst>
              <a:ext uri="{FF2B5EF4-FFF2-40B4-BE49-F238E27FC236}">
                <a16:creationId xmlns:a16="http://schemas.microsoft.com/office/drawing/2014/main" id="{6A947BFE-A8BA-DD69-B0D8-D10DC2DBBB8B}"/>
              </a:ext>
            </a:extLst>
          </p:cNvPr>
          <p:cNvSpPr>
            <a:spLocks noGrp="1"/>
          </p:cNvSpPr>
          <p:nvPr>
            <p:ph type="sldNum" sz="quarter" idx="5"/>
          </p:nvPr>
        </p:nvSpPr>
        <p:spPr/>
        <p:txBody>
          <a:bodyPr/>
          <a:lstStyle/>
          <a:p>
            <a:fld id="{AA4D7F38-9E4B-194A-AA5A-81BF138D29E9}" type="slidenum">
              <a:rPr lang="en-US" altLang="en-US" smtClean="0"/>
              <a:pPr/>
              <a:t>16</a:t>
            </a:fld>
            <a:endParaRPr lang="en-US" altLang="en-US"/>
          </a:p>
        </p:txBody>
      </p:sp>
    </p:spTree>
    <p:extLst>
      <p:ext uri="{BB962C8B-B14F-4D97-AF65-F5344CB8AC3E}">
        <p14:creationId xmlns:p14="http://schemas.microsoft.com/office/powerpoint/2010/main" val="2170521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42BD2-B647-FCAA-7D64-62FCB52B8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2C8B9-5CB6-7D86-FBB6-7CD48E90D2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7CF-3EA7-634C-FABC-1C67DD15DE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6E80A4-88C4-C205-9713-65BB394B3A70}"/>
              </a:ext>
            </a:extLst>
          </p:cNvPr>
          <p:cNvSpPr>
            <a:spLocks noGrp="1"/>
          </p:cNvSpPr>
          <p:nvPr>
            <p:ph type="sldNum" sz="quarter" idx="5"/>
          </p:nvPr>
        </p:nvSpPr>
        <p:spPr/>
        <p:txBody>
          <a:bodyPr/>
          <a:lstStyle/>
          <a:p>
            <a:fld id="{AA4D7F38-9E4B-194A-AA5A-81BF138D29E9}" type="slidenum">
              <a:rPr lang="en-US" altLang="en-US" smtClean="0"/>
              <a:pPr/>
              <a:t>17</a:t>
            </a:fld>
            <a:endParaRPr lang="en-US" altLang="en-US"/>
          </a:p>
        </p:txBody>
      </p:sp>
    </p:spTree>
    <p:extLst>
      <p:ext uri="{BB962C8B-B14F-4D97-AF65-F5344CB8AC3E}">
        <p14:creationId xmlns:p14="http://schemas.microsoft.com/office/powerpoint/2010/main" val="1024894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99223-83D9-5CFD-A67F-C1796B08E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741220-5067-54A0-154B-C46F6D38EB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622CFC-E838-1EE4-4E31-A68E9B94309F}"/>
              </a:ext>
            </a:extLst>
          </p:cNvPr>
          <p:cNvSpPr>
            <a:spLocks noGrp="1"/>
          </p:cNvSpPr>
          <p:nvPr>
            <p:ph type="body" idx="1"/>
          </p:nvPr>
        </p:nvSpPr>
        <p:spPr/>
        <p:txBody>
          <a:bodyPr/>
          <a:lstStyle/>
          <a:p>
            <a:r>
              <a:rPr lang="en-US" dirty="0"/>
              <a:t>The job is running now, and... here are the results. Our system has categorized the patients into high, medium, and low risk groups. For patients in the high-risk group, our system automatically triggers alerts to their primary care physicians, recommending follow-up appointments within a week of discharge. This proactive approach allows healthcare providers to intervene early, potentially preventing readmissions before they happen.</a:t>
            </a:r>
          </a:p>
          <a:p>
            <a:endParaRPr lang="en-US" dirty="0"/>
          </a:p>
        </p:txBody>
      </p:sp>
      <p:sp>
        <p:nvSpPr>
          <p:cNvPr id="4" name="Slide Number Placeholder 3">
            <a:extLst>
              <a:ext uri="{FF2B5EF4-FFF2-40B4-BE49-F238E27FC236}">
                <a16:creationId xmlns:a16="http://schemas.microsoft.com/office/drawing/2014/main" id="{FCE7EC06-9A62-D77D-5345-EC9062CE7C63}"/>
              </a:ext>
            </a:extLst>
          </p:cNvPr>
          <p:cNvSpPr>
            <a:spLocks noGrp="1"/>
          </p:cNvSpPr>
          <p:nvPr>
            <p:ph type="sldNum" sz="quarter" idx="5"/>
          </p:nvPr>
        </p:nvSpPr>
        <p:spPr/>
        <p:txBody>
          <a:bodyPr/>
          <a:lstStyle/>
          <a:p>
            <a:fld id="{AA4D7F38-9E4B-194A-AA5A-81BF138D29E9}" type="slidenum">
              <a:rPr lang="en-US" altLang="en-US" smtClean="0"/>
              <a:pPr/>
              <a:t>18</a:t>
            </a:fld>
            <a:endParaRPr lang="en-US" altLang="en-US"/>
          </a:p>
        </p:txBody>
      </p:sp>
    </p:spTree>
    <p:extLst>
      <p:ext uri="{BB962C8B-B14F-4D97-AF65-F5344CB8AC3E}">
        <p14:creationId xmlns:p14="http://schemas.microsoft.com/office/powerpoint/2010/main" val="4235773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2977A-08DD-4999-9ABE-F4F960C71D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A97F80-78E8-CB78-848C-9F819CA8B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5CBDFD-0250-58C2-3B81-985A3DDCB868}"/>
              </a:ext>
            </a:extLst>
          </p:cNvPr>
          <p:cNvSpPr>
            <a:spLocks noGrp="1"/>
          </p:cNvSpPr>
          <p:nvPr>
            <p:ph type="body" idx="1"/>
          </p:nvPr>
        </p:nvSpPr>
        <p:spPr/>
        <p:txBody>
          <a:bodyPr/>
          <a:lstStyle/>
          <a:p>
            <a:r>
              <a:rPr lang="en-US" dirty="0"/>
              <a:t>While we're proud of our current system, we're always looking to improve. In the future, we plan to integrate real-time electronic health record data, allowing our model to update its predictions as new information becomes available. We're also working on implementing explainable AI techniques, which will help doctors understand why our model makes each prediction. This transparency is crucial for building trust in our system and helping healthcare providers make informed decisions.</a:t>
            </a:r>
          </a:p>
          <a:p>
            <a:endParaRPr lang="en-US" dirty="0"/>
          </a:p>
        </p:txBody>
      </p:sp>
      <p:sp>
        <p:nvSpPr>
          <p:cNvPr id="4" name="Slide Number Placeholder 3">
            <a:extLst>
              <a:ext uri="{FF2B5EF4-FFF2-40B4-BE49-F238E27FC236}">
                <a16:creationId xmlns:a16="http://schemas.microsoft.com/office/drawing/2014/main" id="{538A6531-2097-42CA-D0BC-29F8DF55F2A0}"/>
              </a:ext>
            </a:extLst>
          </p:cNvPr>
          <p:cNvSpPr>
            <a:spLocks noGrp="1"/>
          </p:cNvSpPr>
          <p:nvPr>
            <p:ph type="sldNum" sz="quarter" idx="5"/>
          </p:nvPr>
        </p:nvSpPr>
        <p:spPr/>
        <p:txBody>
          <a:bodyPr/>
          <a:lstStyle/>
          <a:p>
            <a:fld id="{AA4D7F38-9E4B-194A-AA5A-81BF138D29E9}" type="slidenum">
              <a:rPr lang="en-US" altLang="en-US" smtClean="0"/>
              <a:pPr/>
              <a:t>19</a:t>
            </a:fld>
            <a:endParaRPr lang="en-US" altLang="en-US"/>
          </a:p>
        </p:txBody>
      </p:sp>
    </p:spTree>
    <p:extLst>
      <p:ext uri="{BB962C8B-B14F-4D97-AF65-F5344CB8AC3E}">
        <p14:creationId xmlns:p14="http://schemas.microsoft.com/office/powerpoint/2010/main" val="360990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by understanding the business problem we're solving. Hospitals face significant costs and challenges with diabetic patient readmissions. About one in five diabetic patients is readmitted within 30 days of discharge, costing hospitals millions of dollars annually. Our goal is to use machine learning to identify high-risk patients, enabling targeted interventions before they leave the hospital. We aim to reduce readmission rates by 10%, which could potentially save mid-sized hospitals up to $5 million each year. More importantly, this could lead to better health outcomes for patients, reducing their need to return to the hospital shortly after discharge.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2114130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0BE74-EA5C-24C4-1D0C-1A5E8109B2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C2F90-1064-47F8-EDCE-6E60411892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51278-0BBC-7DE4-C7FE-6D3D3D13D54B}"/>
              </a:ext>
            </a:extLst>
          </p:cNvPr>
          <p:cNvSpPr>
            <a:spLocks noGrp="1"/>
          </p:cNvSpPr>
          <p:nvPr>
            <p:ph type="body" idx="1"/>
          </p:nvPr>
        </p:nvSpPr>
        <p:spPr/>
        <p:txBody>
          <a:bodyPr/>
          <a:lstStyle/>
          <a:p>
            <a:r>
              <a:rPr lang="en-US" dirty="0"/>
              <a:t>We're also exploring ways to expand our approach to other chronic diseases beyond diabetes, such as heart failure and COPD. Lastly, we're investigating federated learning techniques, which could allow us to train our models across multiple hospitals without sharing raw patient data, further enhancing privacy protections.</a:t>
            </a:r>
          </a:p>
          <a:p>
            <a:endParaRPr lang="en-US" dirty="0"/>
          </a:p>
        </p:txBody>
      </p:sp>
      <p:sp>
        <p:nvSpPr>
          <p:cNvPr id="4" name="Slide Number Placeholder 3">
            <a:extLst>
              <a:ext uri="{FF2B5EF4-FFF2-40B4-BE49-F238E27FC236}">
                <a16:creationId xmlns:a16="http://schemas.microsoft.com/office/drawing/2014/main" id="{FF717751-D257-7F78-324D-09D1BCCE4FE3}"/>
              </a:ext>
            </a:extLst>
          </p:cNvPr>
          <p:cNvSpPr>
            <a:spLocks noGrp="1"/>
          </p:cNvSpPr>
          <p:nvPr>
            <p:ph type="sldNum" sz="quarter" idx="5"/>
          </p:nvPr>
        </p:nvSpPr>
        <p:spPr/>
        <p:txBody>
          <a:bodyPr/>
          <a:lstStyle/>
          <a:p>
            <a:fld id="{AA4D7F38-9E4B-194A-AA5A-81BF138D29E9}" type="slidenum">
              <a:rPr lang="en-US" altLang="en-US" smtClean="0"/>
              <a:pPr/>
              <a:t>20</a:t>
            </a:fld>
            <a:endParaRPr lang="en-US" altLang="en-US"/>
          </a:p>
        </p:txBody>
      </p:sp>
    </p:spTree>
    <p:extLst>
      <p:ext uri="{BB962C8B-B14F-4D97-AF65-F5344CB8AC3E}">
        <p14:creationId xmlns:p14="http://schemas.microsoft.com/office/powerpoint/2010/main" val="2360242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CF48D-70EF-D972-B9D1-9C113AB44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F7F6D-496D-AF09-CE45-0248B8380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86FC37-C506-7DCD-36E0-B5ED92084491}"/>
              </a:ext>
            </a:extLst>
          </p:cNvPr>
          <p:cNvSpPr>
            <a:spLocks noGrp="1"/>
          </p:cNvSpPr>
          <p:nvPr>
            <p:ph type="body" idx="1"/>
          </p:nvPr>
        </p:nvSpPr>
        <p:spPr/>
        <p:txBody>
          <a:bodyPr/>
          <a:lstStyle/>
          <a:p>
            <a:r>
              <a:rPr lang="en-US" dirty="0"/>
              <a:t>During the development of this system, we faced several challenges that are worth noting. One significant issue was data imbalance. Readmissions, while costly, are relatively rare events. This means our dataset had many more examples of patients who weren't readmitted than those who were. We addressed this using advanced sampling techniques to ensure our model learned to predict both outcomes accurately.</a:t>
            </a:r>
          </a:p>
          <a:p>
            <a:endParaRPr lang="en-US" dirty="0"/>
          </a:p>
        </p:txBody>
      </p:sp>
      <p:sp>
        <p:nvSpPr>
          <p:cNvPr id="4" name="Slide Number Placeholder 3">
            <a:extLst>
              <a:ext uri="{FF2B5EF4-FFF2-40B4-BE49-F238E27FC236}">
                <a16:creationId xmlns:a16="http://schemas.microsoft.com/office/drawing/2014/main" id="{927441C2-3AB2-7BE4-B72C-3B385DD1FA70}"/>
              </a:ext>
            </a:extLst>
          </p:cNvPr>
          <p:cNvSpPr>
            <a:spLocks noGrp="1"/>
          </p:cNvSpPr>
          <p:nvPr>
            <p:ph type="sldNum" sz="quarter" idx="5"/>
          </p:nvPr>
        </p:nvSpPr>
        <p:spPr/>
        <p:txBody>
          <a:bodyPr/>
          <a:lstStyle/>
          <a:p>
            <a:fld id="{AA4D7F38-9E4B-194A-AA5A-81BF138D29E9}" type="slidenum">
              <a:rPr lang="en-US" altLang="en-US" smtClean="0"/>
              <a:pPr/>
              <a:t>21</a:t>
            </a:fld>
            <a:endParaRPr lang="en-US" altLang="en-US"/>
          </a:p>
        </p:txBody>
      </p:sp>
    </p:spTree>
    <p:extLst>
      <p:ext uri="{BB962C8B-B14F-4D97-AF65-F5344CB8AC3E}">
        <p14:creationId xmlns:p14="http://schemas.microsoft.com/office/powerpoint/2010/main" val="867248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40EA0-9086-2645-332C-67CC2D15D3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77632-7AD7-6E60-24B4-1105BD6B4D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825D46-D5A5-6562-E2DC-63E62DA57CCE}"/>
              </a:ext>
            </a:extLst>
          </p:cNvPr>
          <p:cNvSpPr>
            <a:spLocks noGrp="1"/>
          </p:cNvSpPr>
          <p:nvPr>
            <p:ph type="body" idx="1"/>
          </p:nvPr>
        </p:nvSpPr>
        <p:spPr/>
        <p:txBody>
          <a:bodyPr/>
          <a:lstStyle/>
          <a:p>
            <a:r>
              <a:rPr lang="en-US" dirty="0"/>
              <a:t>Another major challenge was ensuring HIPAA compliance. Working with sensitive healthcare data requires strict adherence to privacy regulations. We implemented end-to-end encryption and rigorous access controls to protect patient information at every stage of our pipeline.</a:t>
            </a:r>
          </a:p>
          <a:p>
            <a:endParaRPr lang="en-US" dirty="0"/>
          </a:p>
        </p:txBody>
      </p:sp>
      <p:sp>
        <p:nvSpPr>
          <p:cNvPr id="4" name="Slide Number Placeholder 3">
            <a:extLst>
              <a:ext uri="{FF2B5EF4-FFF2-40B4-BE49-F238E27FC236}">
                <a16:creationId xmlns:a16="http://schemas.microsoft.com/office/drawing/2014/main" id="{C2881E41-DF9D-649C-7591-EB369D76A168}"/>
              </a:ext>
            </a:extLst>
          </p:cNvPr>
          <p:cNvSpPr>
            <a:spLocks noGrp="1"/>
          </p:cNvSpPr>
          <p:nvPr>
            <p:ph type="sldNum" sz="quarter" idx="5"/>
          </p:nvPr>
        </p:nvSpPr>
        <p:spPr/>
        <p:txBody>
          <a:bodyPr/>
          <a:lstStyle/>
          <a:p>
            <a:fld id="{AA4D7F38-9E4B-194A-AA5A-81BF138D29E9}" type="slidenum">
              <a:rPr lang="en-US" altLang="en-US" smtClean="0"/>
              <a:pPr/>
              <a:t>22</a:t>
            </a:fld>
            <a:endParaRPr lang="en-US" altLang="en-US"/>
          </a:p>
        </p:txBody>
      </p:sp>
    </p:spTree>
    <p:extLst>
      <p:ext uri="{BB962C8B-B14F-4D97-AF65-F5344CB8AC3E}">
        <p14:creationId xmlns:p14="http://schemas.microsoft.com/office/powerpoint/2010/main" val="1602787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17DDE-23EA-5C2B-F0DD-77958B14A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8F2CC-720E-CDF7-6CBC-7F3CEEB61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222791-A1D6-465E-2435-D3BCB2412986}"/>
              </a:ext>
            </a:extLst>
          </p:cNvPr>
          <p:cNvSpPr>
            <a:spLocks noGrp="1"/>
          </p:cNvSpPr>
          <p:nvPr>
            <p:ph type="body" idx="1"/>
          </p:nvPr>
        </p:nvSpPr>
        <p:spPr/>
        <p:txBody>
          <a:bodyPr/>
          <a:lstStyle/>
          <a:p>
            <a:r>
              <a:rPr lang="en-US" dirty="0"/>
              <a:t>Looking to the future, we're mindful of potential scalability issues as we process larger datasets and expand to more hospitals. We're continually optimizing our data pipeline to handle increased load efficiently. We're also acutely aware of the potential for biases in our predictions, particularly against protected groups. We've implemented ongoing monitoring and adjustment processes to ensure our model remains fair and equitable as it evolves.</a:t>
            </a:r>
          </a:p>
          <a:p>
            <a:endParaRPr lang="en-US" dirty="0"/>
          </a:p>
        </p:txBody>
      </p:sp>
      <p:sp>
        <p:nvSpPr>
          <p:cNvPr id="4" name="Slide Number Placeholder 3">
            <a:extLst>
              <a:ext uri="{FF2B5EF4-FFF2-40B4-BE49-F238E27FC236}">
                <a16:creationId xmlns:a16="http://schemas.microsoft.com/office/drawing/2014/main" id="{91037A4A-386F-F1BB-3FDD-7502AC484E0F}"/>
              </a:ext>
            </a:extLst>
          </p:cNvPr>
          <p:cNvSpPr>
            <a:spLocks noGrp="1"/>
          </p:cNvSpPr>
          <p:nvPr>
            <p:ph type="sldNum" sz="quarter" idx="5"/>
          </p:nvPr>
        </p:nvSpPr>
        <p:spPr/>
        <p:txBody>
          <a:bodyPr/>
          <a:lstStyle/>
          <a:p>
            <a:fld id="{AA4D7F38-9E4B-194A-AA5A-81BF138D29E9}" type="slidenum">
              <a:rPr lang="en-US" altLang="en-US" smtClean="0"/>
              <a:pPr/>
              <a:t>23</a:t>
            </a:fld>
            <a:endParaRPr lang="en-US" altLang="en-US"/>
          </a:p>
        </p:txBody>
      </p:sp>
    </p:spTree>
    <p:extLst>
      <p:ext uri="{BB962C8B-B14F-4D97-AF65-F5344CB8AC3E}">
        <p14:creationId xmlns:p14="http://schemas.microsoft.com/office/powerpoint/2010/main" val="1010292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6E693-F174-D684-6CE9-8A6FE0512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49268-816C-83DC-7800-7B29C9404E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2F8EE7-5AB8-C376-9677-B22D86E2AF5C}"/>
              </a:ext>
            </a:extLst>
          </p:cNvPr>
          <p:cNvSpPr>
            <a:spLocks noGrp="1"/>
          </p:cNvSpPr>
          <p:nvPr>
            <p:ph type="body" idx="1"/>
          </p:nvPr>
        </p:nvSpPr>
        <p:spPr/>
        <p:txBody>
          <a:bodyPr/>
          <a:lstStyle/>
          <a:p>
            <a:r>
              <a:rPr lang="en-US" dirty="0"/>
              <a:t>In sum, our Diabetic Readmission Risk Prediction system demonstrates the immense potential of machine learning in healthcare. By leveraging AWS </a:t>
            </a:r>
            <a:r>
              <a:rPr lang="en-US" dirty="0" err="1"/>
              <a:t>SageMaker</a:t>
            </a:r>
            <a:r>
              <a:rPr lang="en-US" dirty="0"/>
              <a:t> and implementing robust </a:t>
            </a:r>
            <a:r>
              <a:rPr lang="en-US" dirty="0" err="1"/>
              <a:t>MLOps</a:t>
            </a:r>
            <a:r>
              <a:rPr lang="en-US" dirty="0"/>
              <a:t> practices, we've created a scalable, reliable solution that could significantly improve patient outcomes while reducing healthcare costs.</a:t>
            </a:r>
          </a:p>
          <a:p>
            <a:endParaRPr lang="en-US" dirty="0"/>
          </a:p>
          <a:p>
            <a:r>
              <a:rPr lang="en-US" dirty="0"/>
              <a:t>Our system exemplifies how artificial intelligence can augment human expertise in healthcare, providing valuable insights to help doctors make more informed decisions. As we continue to refine and expand this technology, we're excited about its potential to make a real difference in people's lives, helping to ensure that more patients can return home from the hospital and stay healthy.</a:t>
            </a:r>
          </a:p>
          <a:p>
            <a:endParaRPr lang="en-US" dirty="0"/>
          </a:p>
          <a:p>
            <a:endParaRPr lang="en-US" dirty="0"/>
          </a:p>
        </p:txBody>
      </p:sp>
      <p:sp>
        <p:nvSpPr>
          <p:cNvPr id="4" name="Slide Number Placeholder 3">
            <a:extLst>
              <a:ext uri="{FF2B5EF4-FFF2-40B4-BE49-F238E27FC236}">
                <a16:creationId xmlns:a16="http://schemas.microsoft.com/office/drawing/2014/main" id="{66B22B94-A8FD-001B-2BD1-980376F26677}"/>
              </a:ext>
            </a:extLst>
          </p:cNvPr>
          <p:cNvSpPr>
            <a:spLocks noGrp="1"/>
          </p:cNvSpPr>
          <p:nvPr>
            <p:ph type="sldNum" sz="quarter" idx="5"/>
          </p:nvPr>
        </p:nvSpPr>
        <p:spPr/>
        <p:txBody>
          <a:bodyPr/>
          <a:lstStyle/>
          <a:p>
            <a:fld id="{AA4D7F38-9E4B-194A-AA5A-81BF138D29E9}" type="slidenum">
              <a:rPr lang="en-US" altLang="en-US" smtClean="0"/>
              <a:pPr/>
              <a:t>24</a:t>
            </a:fld>
            <a:endParaRPr lang="en-US" altLang="en-US"/>
          </a:p>
        </p:txBody>
      </p:sp>
    </p:spTree>
    <p:extLst>
      <p:ext uri="{BB962C8B-B14F-4D97-AF65-F5344CB8AC3E}">
        <p14:creationId xmlns:p14="http://schemas.microsoft.com/office/powerpoint/2010/main" val="1538219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B7DC-685F-A9E8-10F6-AA156EEA57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0D4A2B-A325-F7BD-CDC3-8232B5BB9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3267E-4E20-77EE-95C8-50DE89BD2291}"/>
              </a:ext>
            </a:extLst>
          </p:cNvPr>
          <p:cNvSpPr>
            <a:spLocks noGrp="1"/>
          </p:cNvSpPr>
          <p:nvPr>
            <p:ph type="body" idx="1"/>
          </p:nvPr>
        </p:nvSpPr>
        <p:spPr/>
        <p:txBody>
          <a:bodyPr/>
          <a:lstStyle/>
          <a:p>
            <a:r>
              <a:rPr lang="en-US" dirty="0"/>
              <a:t>Thank you for your attention to this presentation of our Diabetic Readmission Risk Prediction system. We hope this demonstration has illustrated the power and potential of applying machine learning to critical healthcare challenges.</a:t>
            </a:r>
          </a:p>
        </p:txBody>
      </p:sp>
      <p:sp>
        <p:nvSpPr>
          <p:cNvPr id="4" name="Slide Number Placeholder 3">
            <a:extLst>
              <a:ext uri="{FF2B5EF4-FFF2-40B4-BE49-F238E27FC236}">
                <a16:creationId xmlns:a16="http://schemas.microsoft.com/office/drawing/2014/main" id="{CCFAA3E8-EF79-8B07-03DE-E240019AFBC5}"/>
              </a:ext>
            </a:extLst>
          </p:cNvPr>
          <p:cNvSpPr>
            <a:spLocks noGrp="1"/>
          </p:cNvSpPr>
          <p:nvPr>
            <p:ph type="sldNum" sz="quarter" idx="5"/>
          </p:nvPr>
        </p:nvSpPr>
        <p:spPr/>
        <p:txBody>
          <a:bodyPr/>
          <a:lstStyle/>
          <a:p>
            <a:fld id="{AA4D7F38-9E4B-194A-AA5A-81BF138D29E9}" type="slidenum">
              <a:rPr lang="en-US" altLang="en-US" smtClean="0"/>
              <a:pPr/>
              <a:t>25</a:t>
            </a:fld>
            <a:endParaRPr lang="en-US" altLang="en-US"/>
          </a:p>
        </p:txBody>
      </p:sp>
    </p:spTree>
    <p:extLst>
      <p:ext uri="{BB962C8B-B14F-4D97-AF65-F5344CB8AC3E}">
        <p14:creationId xmlns:p14="http://schemas.microsoft.com/office/powerpoint/2010/main" val="368269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examine the architecture of our system. If you're looking at our screen, you'll see a diagram of our ML pipeline. It's built entirely on AWS, with </a:t>
            </a:r>
            <a:r>
              <a:rPr lang="en-US" dirty="0" err="1"/>
              <a:t>SageMaker</a:t>
            </a:r>
            <a:r>
              <a:rPr lang="en-US" dirty="0"/>
              <a:t> at its core. We use Amazon S3 for data storage, which you can think of as a highly reliable, cloud-based hard drive. AWS Glue helps us with data processing, automatically discovering, preparing, and transforming our data. We also use AWS Lambda for serverless computations, allowing us to run code without managing servers.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96900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pipeline includes several key stages: data ingestion, where we gather patient information; preprocessing, where we clean and organize this data; feature engineering, where we create useful indicators for our model; model training, where our AI learns to make predictions; and finally, deployment, where we make our trained model available for use. This design ensures our system can handle large amounts of data and is easy to maintain, all while complying with strict healthcare data regulations.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402600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deeper into how we manage our data using the </a:t>
            </a:r>
            <a:r>
              <a:rPr lang="en-US" dirty="0" err="1"/>
              <a:t>SageMaker</a:t>
            </a:r>
            <a:r>
              <a:rPr lang="en-US" dirty="0"/>
              <a:t> Feature Store. On our screen, you can see the </a:t>
            </a:r>
            <a:r>
              <a:rPr lang="en-US" dirty="0" err="1"/>
              <a:t>SageMaker</a:t>
            </a:r>
            <a:r>
              <a:rPr lang="en-US" dirty="0"/>
              <a:t> Feature Store console. We've organized our features – the pieces of information our model uses to make predictions – into several groups. First, we have patient demographics, which includes things like age, gender, and ethnicity. Then we have medical history, covering previous diagnoses and treatments. We also have current visit data, which includes information about the patient's most recent hospital stay. Lastly, we have derived features, which are new pieces of information we've calculated that might be helpful for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181361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look at our '</a:t>
            </a:r>
            <a:r>
              <a:rPr lang="en-US" dirty="0" err="1"/>
              <a:t>patient_demographics</a:t>
            </a:r>
            <a:r>
              <a:rPr lang="en-US" dirty="0"/>
              <a:t>' feature group. You can see it includes features like age, gender, and ethnicity. By organizing our data this way, we can easily reuse these features across different models and teams. It also allows us to version our features, ensuring we can reproduce our results and track changes over time.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24116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Monitoring is crucial for any healthcare application, so let's examine how we keep an eye on our system's performance. On our screen now is our CloudWatch dashboard. This is like a control panel for our entire system. The graphs and charts you see show key metrics like CPU utilization, which tells us how hard our computers are working; memory usage, indicating how much information our system is juggling at once; and API latency, which measures how quickly our system responds to requests.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29495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set up alerts for any of these metrics if they exceed predefined thresholds. For example, if the CPU utilization stays above 80% for more than 5 minutes, we'll get an alert. This allows us to proactively address any issues before they impact the system's performance or, more importantly, patient care.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3746485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we monitor our model's performance over time. We're using </a:t>
            </a:r>
            <a:r>
              <a:rPr lang="en-US" dirty="0" err="1"/>
              <a:t>SageMaker</a:t>
            </a:r>
            <a:r>
              <a:rPr lang="en-US" dirty="0"/>
              <a:t> Model Monitor for this, and you can see its console on our screen. This tool helps us track three key aspects of our model. First, it shows us the prediction distribution, which tells us if our model is suddenly predicting high risk for a lot more (or fewer) patients than usual. Second, it tracks changes in feature importance, alerting us if the model starts relying too heavily on one piece of information. Lastly, it monitors accuracy over time, helping us spot any degradation in our model's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272545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9/24/2024</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9/24/2024</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9/24/2024</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9/24/2024</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9/24/2024</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dirty="0">
                <a:ea typeface="ＭＳ Ｐゴシック" charset="-128"/>
              </a:rPr>
              <a:t>Diabetic Readmission Risk Prediction</a:t>
            </a:r>
          </a:p>
        </p:txBody>
      </p:sp>
      <p:grpSp>
        <p:nvGrpSpPr>
          <p:cNvPr id="5" name="Group 4">
            <a:extLst>
              <a:ext uri="{FF2B5EF4-FFF2-40B4-BE49-F238E27FC236}">
                <a16:creationId xmlns:a16="http://schemas.microsoft.com/office/drawing/2014/main" id="{168CE35E-FAA7-0C5A-650F-AE67B68FFBE0}"/>
              </a:ext>
            </a:extLst>
          </p:cNvPr>
          <p:cNvGrpSpPr/>
          <p:nvPr/>
        </p:nvGrpSpPr>
        <p:grpSpPr>
          <a:xfrm>
            <a:off x="791092" y="4120464"/>
            <a:ext cx="10609815" cy="461665"/>
            <a:chOff x="545894" y="4120464"/>
            <a:chExt cx="10609815" cy="461665"/>
          </a:xfrm>
        </p:grpSpPr>
        <p:sp>
          <p:nvSpPr>
            <p:cNvPr id="2" name="Google Shape;47;p1">
              <a:extLst>
                <a:ext uri="{FF2B5EF4-FFF2-40B4-BE49-F238E27FC236}">
                  <a16:creationId xmlns:a16="http://schemas.microsoft.com/office/drawing/2014/main" id="{08E273CD-5D72-AC06-9811-B4BA088DBC89}"/>
                </a:ext>
              </a:extLst>
            </p:cNvPr>
            <p:cNvSpPr txBox="1"/>
            <p:nvPr/>
          </p:nvSpPr>
          <p:spPr>
            <a:xfrm>
              <a:off x="545894" y="4120464"/>
              <a:ext cx="2548133"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i="0" u="none" strike="noStrike" cap="none" dirty="0">
                  <a:solidFill>
                    <a:schemeClr val="dk1"/>
                  </a:solidFill>
                  <a:latin typeface="Arial"/>
                  <a:ea typeface="Arial"/>
                  <a:cs typeface="Arial"/>
                  <a:sym typeface="Arial"/>
                </a:rPr>
                <a:t>Jonathan Agustin</a:t>
              </a:r>
              <a:endParaRPr dirty="0"/>
            </a:p>
          </p:txBody>
        </p:sp>
        <p:sp>
          <p:nvSpPr>
            <p:cNvPr id="3" name="Google Shape;48;p1">
              <a:extLst>
                <a:ext uri="{FF2B5EF4-FFF2-40B4-BE49-F238E27FC236}">
                  <a16:creationId xmlns:a16="http://schemas.microsoft.com/office/drawing/2014/main" id="{EAB7C252-EE81-5D4E-C67A-D2FEDFA7B290}"/>
                </a:ext>
              </a:extLst>
            </p:cNvPr>
            <p:cNvSpPr txBox="1"/>
            <p:nvPr/>
          </p:nvSpPr>
          <p:spPr>
            <a:xfrm>
              <a:off x="3885119" y="4120464"/>
              <a:ext cx="2840842"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Zach Robertson</a:t>
              </a:r>
              <a:endParaRPr dirty="0"/>
            </a:p>
          </p:txBody>
        </p:sp>
        <p:sp>
          <p:nvSpPr>
            <p:cNvPr id="4" name="Google Shape;49;p1">
              <a:extLst>
                <a:ext uri="{FF2B5EF4-FFF2-40B4-BE49-F238E27FC236}">
                  <a16:creationId xmlns:a16="http://schemas.microsoft.com/office/drawing/2014/main" id="{06B419CF-36CC-6174-FACA-55D11CC54334}"/>
                </a:ext>
              </a:extLst>
            </p:cNvPr>
            <p:cNvSpPr txBox="1"/>
            <p:nvPr/>
          </p:nvSpPr>
          <p:spPr>
            <a:xfrm>
              <a:off x="7517053" y="4120484"/>
              <a:ext cx="363865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Lisa Vo</a:t>
              </a: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1797-404B-C24D-F21C-0FC7A8F57C7B}"/>
              </a:ext>
            </a:extLst>
          </p:cNvPr>
          <p:cNvSpPr>
            <a:spLocks noGrp="1"/>
          </p:cNvSpPr>
          <p:nvPr>
            <p:ph type="title"/>
          </p:nvPr>
        </p:nvSpPr>
        <p:spPr/>
        <p:txBody>
          <a:bodyPr/>
          <a:lstStyle/>
          <a:p>
            <a:r>
              <a:rPr lang="en-US" dirty="0"/>
              <a:t>Slide 10</a:t>
            </a:r>
          </a:p>
        </p:txBody>
      </p:sp>
      <p:sp>
        <p:nvSpPr>
          <p:cNvPr id="3" name="Text Placeholder 2">
            <a:extLst>
              <a:ext uri="{FF2B5EF4-FFF2-40B4-BE49-F238E27FC236}">
                <a16:creationId xmlns:a16="http://schemas.microsoft.com/office/drawing/2014/main" id="{D1EB6B42-F07D-6CA3-6DA8-9B2823997E2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587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5A2E-AFAA-2E25-C429-171D7E3D4362}"/>
              </a:ext>
            </a:extLst>
          </p:cNvPr>
          <p:cNvSpPr>
            <a:spLocks noGrp="1"/>
          </p:cNvSpPr>
          <p:nvPr>
            <p:ph type="title"/>
          </p:nvPr>
        </p:nvSpPr>
        <p:spPr/>
        <p:txBody>
          <a:bodyPr/>
          <a:lstStyle/>
          <a:p>
            <a:r>
              <a:rPr lang="en-US" dirty="0"/>
              <a:t>Slide 11</a:t>
            </a:r>
          </a:p>
        </p:txBody>
      </p:sp>
      <p:sp>
        <p:nvSpPr>
          <p:cNvPr id="3" name="Text Placeholder 2">
            <a:extLst>
              <a:ext uri="{FF2B5EF4-FFF2-40B4-BE49-F238E27FC236}">
                <a16:creationId xmlns:a16="http://schemas.microsoft.com/office/drawing/2014/main" id="{8B22A38A-E4F8-4208-D56B-B0778D5CE8C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0994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9059-6D21-A778-6051-4FD3119051C3}"/>
              </a:ext>
            </a:extLst>
          </p:cNvPr>
          <p:cNvSpPr>
            <a:spLocks noGrp="1"/>
          </p:cNvSpPr>
          <p:nvPr>
            <p:ph type="title"/>
          </p:nvPr>
        </p:nvSpPr>
        <p:spPr/>
        <p:txBody>
          <a:bodyPr/>
          <a:lstStyle/>
          <a:p>
            <a:r>
              <a:rPr lang="en-US" dirty="0"/>
              <a:t>Slide 12</a:t>
            </a:r>
          </a:p>
        </p:txBody>
      </p:sp>
      <p:sp>
        <p:nvSpPr>
          <p:cNvPr id="3" name="Text Placeholder 2">
            <a:extLst>
              <a:ext uri="{FF2B5EF4-FFF2-40B4-BE49-F238E27FC236}">
                <a16:creationId xmlns:a16="http://schemas.microsoft.com/office/drawing/2014/main" id="{0CE8D44C-AFBF-3DC2-7CBC-0CB7E117D03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4434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EA5C5-9CEB-760D-35D8-8B0CEB2C3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EC6ACC-904E-83FA-CA9B-B1551AEBC0EF}"/>
              </a:ext>
            </a:extLst>
          </p:cNvPr>
          <p:cNvSpPr>
            <a:spLocks noGrp="1"/>
          </p:cNvSpPr>
          <p:nvPr>
            <p:ph type="title"/>
          </p:nvPr>
        </p:nvSpPr>
        <p:spPr/>
        <p:txBody>
          <a:bodyPr/>
          <a:lstStyle/>
          <a:p>
            <a:r>
              <a:rPr lang="en-US" dirty="0"/>
              <a:t>Slide 13</a:t>
            </a:r>
          </a:p>
        </p:txBody>
      </p:sp>
      <p:sp>
        <p:nvSpPr>
          <p:cNvPr id="3" name="Text Placeholder 2">
            <a:extLst>
              <a:ext uri="{FF2B5EF4-FFF2-40B4-BE49-F238E27FC236}">
                <a16:creationId xmlns:a16="http://schemas.microsoft.com/office/drawing/2014/main" id="{2B97E9B4-E0C5-5E9E-DF7E-DF1DA8C091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534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2767-E011-BF86-420F-3D3471AEFB14}"/>
              </a:ext>
            </a:extLst>
          </p:cNvPr>
          <p:cNvSpPr>
            <a:spLocks noGrp="1"/>
          </p:cNvSpPr>
          <p:nvPr>
            <p:ph type="title"/>
          </p:nvPr>
        </p:nvSpPr>
        <p:spPr/>
        <p:txBody>
          <a:bodyPr/>
          <a:lstStyle/>
          <a:p>
            <a:r>
              <a:rPr lang="en-US" dirty="0"/>
              <a:t>Slide 14</a:t>
            </a:r>
          </a:p>
        </p:txBody>
      </p:sp>
      <p:sp>
        <p:nvSpPr>
          <p:cNvPr id="3" name="Text Placeholder 2">
            <a:extLst>
              <a:ext uri="{FF2B5EF4-FFF2-40B4-BE49-F238E27FC236}">
                <a16:creationId xmlns:a16="http://schemas.microsoft.com/office/drawing/2014/main" id="{04C6652E-6850-1D9E-BE69-8A6ED90ECF9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3064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3228F-D311-91FF-78D5-4E0011515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C9611-212C-BDF8-F3D1-8932BACBF0AC}"/>
              </a:ext>
            </a:extLst>
          </p:cNvPr>
          <p:cNvSpPr>
            <a:spLocks noGrp="1"/>
          </p:cNvSpPr>
          <p:nvPr>
            <p:ph type="title"/>
          </p:nvPr>
        </p:nvSpPr>
        <p:spPr/>
        <p:txBody>
          <a:bodyPr/>
          <a:lstStyle/>
          <a:p>
            <a:r>
              <a:rPr lang="en-US" dirty="0"/>
              <a:t>Slide 15</a:t>
            </a:r>
          </a:p>
        </p:txBody>
      </p:sp>
      <p:sp>
        <p:nvSpPr>
          <p:cNvPr id="3" name="Text Placeholder 2">
            <a:extLst>
              <a:ext uri="{FF2B5EF4-FFF2-40B4-BE49-F238E27FC236}">
                <a16:creationId xmlns:a16="http://schemas.microsoft.com/office/drawing/2014/main" id="{7D033D21-D6E3-9A35-423E-B726EA9C8B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500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A9ED4-799B-21CA-52E1-26394AD66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472F0-5CCD-1E1B-B2C1-93CBD8913C40}"/>
              </a:ext>
            </a:extLst>
          </p:cNvPr>
          <p:cNvSpPr>
            <a:spLocks noGrp="1"/>
          </p:cNvSpPr>
          <p:nvPr>
            <p:ph type="title"/>
          </p:nvPr>
        </p:nvSpPr>
        <p:spPr/>
        <p:txBody>
          <a:bodyPr/>
          <a:lstStyle/>
          <a:p>
            <a:r>
              <a:rPr lang="en-US" dirty="0"/>
              <a:t>Slide 16</a:t>
            </a:r>
          </a:p>
        </p:txBody>
      </p:sp>
      <p:sp>
        <p:nvSpPr>
          <p:cNvPr id="3" name="Text Placeholder 2">
            <a:extLst>
              <a:ext uri="{FF2B5EF4-FFF2-40B4-BE49-F238E27FC236}">
                <a16:creationId xmlns:a16="http://schemas.microsoft.com/office/drawing/2014/main" id="{3F0067CB-FAE6-E70B-B964-8B3EF57FC3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645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6E768-0C3D-6C1A-D9CB-A2C4A3642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441CC8-2D4C-519C-35A2-5567A8F456F9}"/>
              </a:ext>
            </a:extLst>
          </p:cNvPr>
          <p:cNvSpPr>
            <a:spLocks noGrp="1"/>
          </p:cNvSpPr>
          <p:nvPr>
            <p:ph type="title"/>
          </p:nvPr>
        </p:nvSpPr>
        <p:spPr/>
        <p:txBody>
          <a:bodyPr/>
          <a:lstStyle/>
          <a:p>
            <a:r>
              <a:rPr lang="en-US" dirty="0"/>
              <a:t>Slide 17</a:t>
            </a:r>
          </a:p>
        </p:txBody>
      </p:sp>
      <p:sp>
        <p:nvSpPr>
          <p:cNvPr id="3" name="Text Placeholder 2">
            <a:extLst>
              <a:ext uri="{FF2B5EF4-FFF2-40B4-BE49-F238E27FC236}">
                <a16:creationId xmlns:a16="http://schemas.microsoft.com/office/drawing/2014/main" id="{FEF4892A-3241-E695-B48A-70E176D257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4190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5DF0A-149E-022A-8F81-42BF35838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CC3D-06F5-1DB7-4CF8-70DF989C6613}"/>
              </a:ext>
            </a:extLst>
          </p:cNvPr>
          <p:cNvSpPr>
            <a:spLocks noGrp="1"/>
          </p:cNvSpPr>
          <p:nvPr>
            <p:ph type="title"/>
          </p:nvPr>
        </p:nvSpPr>
        <p:spPr/>
        <p:txBody>
          <a:bodyPr/>
          <a:lstStyle/>
          <a:p>
            <a:r>
              <a:rPr lang="en-US" dirty="0"/>
              <a:t>Slide 18</a:t>
            </a:r>
          </a:p>
        </p:txBody>
      </p:sp>
      <p:sp>
        <p:nvSpPr>
          <p:cNvPr id="3" name="Text Placeholder 2">
            <a:extLst>
              <a:ext uri="{FF2B5EF4-FFF2-40B4-BE49-F238E27FC236}">
                <a16:creationId xmlns:a16="http://schemas.microsoft.com/office/drawing/2014/main" id="{10966D1E-C251-D72D-24DC-4689F68FD2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490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5EA0-8016-6536-8896-9E97791DE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97D59-703C-E79C-AFA6-00817AE3A4D8}"/>
              </a:ext>
            </a:extLst>
          </p:cNvPr>
          <p:cNvSpPr>
            <a:spLocks noGrp="1"/>
          </p:cNvSpPr>
          <p:nvPr>
            <p:ph type="title"/>
          </p:nvPr>
        </p:nvSpPr>
        <p:spPr/>
        <p:txBody>
          <a:bodyPr/>
          <a:lstStyle/>
          <a:p>
            <a:r>
              <a:rPr lang="en-US" dirty="0"/>
              <a:t>Slide 19</a:t>
            </a:r>
          </a:p>
        </p:txBody>
      </p:sp>
      <p:sp>
        <p:nvSpPr>
          <p:cNvPr id="3" name="Text Placeholder 2">
            <a:extLst>
              <a:ext uri="{FF2B5EF4-FFF2-40B4-BE49-F238E27FC236}">
                <a16:creationId xmlns:a16="http://schemas.microsoft.com/office/drawing/2014/main" id="{3C2FACF9-E38C-F2A6-4969-0EE5DF77DFD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5702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E484-AE6A-D2CD-AE15-B893C5647453}"/>
              </a:ext>
            </a:extLst>
          </p:cNvPr>
          <p:cNvSpPr>
            <a:spLocks noGrp="1"/>
          </p:cNvSpPr>
          <p:nvPr>
            <p:ph type="title"/>
          </p:nvPr>
        </p:nvSpPr>
        <p:spPr/>
        <p:txBody>
          <a:bodyPr/>
          <a:lstStyle/>
          <a:p>
            <a:r>
              <a:rPr lang="en-US" dirty="0"/>
              <a:t>Slide 2</a:t>
            </a:r>
          </a:p>
        </p:txBody>
      </p:sp>
      <p:sp>
        <p:nvSpPr>
          <p:cNvPr id="3" name="Text Placeholder 2">
            <a:extLst>
              <a:ext uri="{FF2B5EF4-FFF2-40B4-BE49-F238E27FC236}">
                <a16:creationId xmlns:a16="http://schemas.microsoft.com/office/drawing/2014/main" id="{1A7233C8-0ADD-E4A6-BFBB-D77CF6933B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56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87252-11E7-9E6F-8B4B-E3FEA56F2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50EC6-AE05-49BF-4A77-533E88B03423}"/>
              </a:ext>
            </a:extLst>
          </p:cNvPr>
          <p:cNvSpPr>
            <a:spLocks noGrp="1"/>
          </p:cNvSpPr>
          <p:nvPr>
            <p:ph type="title"/>
          </p:nvPr>
        </p:nvSpPr>
        <p:spPr/>
        <p:txBody>
          <a:bodyPr/>
          <a:lstStyle/>
          <a:p>
            <a:r>
              <a:rPr lang="en-US" dirty="0"/>
              <a:t>Slide 20</a:t>
            </a:r>
          </a:p>
        </p:txBody>
      </p:sp>
      <p:sp>
        <p:nvSpPr>
          <p:cNvPr id="3" name="Text Placeholder 2">
            <a:extLst>
              <a:ext uri="{FF2B5EF4-FFF2-40B4-BE49-F238E27FC236}">
                <a16:creationId xmlns:a16="http://schemas.microsoft.com/office/drawing/2014/main" id="{41C7F67F-4C16-98EC-A184-FEB2FA1DADB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058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BD7EA-59BB-3A44-BA1E-D0759D9B1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19F0F-672D-391C-0DA3-5F8BE14FE848}"/>
              </a:ext>
            </a:extLst>
          </p:cNvPr>
          <p:cNvSpPr>
            <a:spLocks noGrp="1"/>
          </p:cNvSpPr>
          <p:nvPr>
            <p:ph type="title"/>
          </p:nvPr>
        </p:nvSpPr>
        <p:spPr/>
        <p:txBody>
          <a:bodyPr/>
          <a:lstStyle/>
          <a:p>
            <a:r>
              <a:rPr lang="en-US" dirty="0"/>
              <a:t>Slide 21</a:t>
            </a:r>
          </a:p>
        </p:txBody>
      </p:sp>
      <p:sp>
        <p:nvSpPr>
          <p:cNvPr id="3" name="Text Placeholder 2">
            <a:extLst>
              <a:ext uri="{FF2B5EF4-FFF2-40B4-BE49-F238E27FC236}">
                <a16:creationId xmlns:a16="http://schemas.microsoft.com/office/drawing/2014/main" id="{2302222A-9DA0-3E6A-7DBA-F5D72A85A21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869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11AB7-5129-EDBB-FC57-77649F8095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230B1-8697-ADCE-25D6-7C677177657F}"/>
              </a:ext>
            </a:extLst>
          </p:cNvPr>
          <p:cNvSpPr>
            <a:spLocks noGrp="1"/>
          </p:cNvSpPr>
          <p:nvPr>
            <p:ph type="title"/>
          </p:nvPr>
        </p:nvSpPr>
        <p:spPr/>
        <p:txBody>
          <a:bodyPr/>
          <a:lstStyle/>
          <a:p>
            <a:r>
              <a:rPr lang="en-US" dirty="0"/>
              <a:t>Slide 22</a:t>
            </a:r>
          </a:p>
        </p:txBody>
      </p:sp>
      <p:sp>
        <p:nvSpPr>
          <p:cNvPr id="3" name="Text Placeholder 2">
            <a:extLst>
              <a:ext uri="{FF2B5EF4-FFF2-40B4-BE49-F238E27FC236}">
                <a16:creationId xmlns:a16="http://schemas.microsoft.com/office/drawing/2014/main" id="{E6225236-01E3-CF92-0EF2-253594B711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6552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C353-EB98-6D42-8067-7633C6107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5EDB2B-28E7-F9F1-7E79-99D421DB92D2}"/>
              </a:ext>
            </a:extLst>
          </p:cNvPr>
          <p:cNvSpPr>
            <a:spLocks noGrp="1"/>
          </p:cNvSpPr>
          <p:nvPr>
            <p:ph type="title"/>
          </p:nvPr>
        </p:nvSpPr>
        <p:spPr/>
        <p:txBody>
          <a:bodyPr/>
          <a:lstStyle/>
          <a:p>
            <a:r>
              <a:rPr lang="en-US" dirty="0"/>
              <a:t>Slide 23</a:t>
            </a:r>
          </a:p>
        </p:txBody>
      </p:sp>
      <p:sp>
        <p:nvSpPr>
          <p:cNvPr id="3" name="Text Placeholder 2">
            <a:extLst>
              <a:ext uri="{FF2B5EF4-FFF2-40B4-BE49-F238E27FC236}">
                <a16:creationId xmlns:a16="http://schemas.microsoft.com/office/drawing/2014/main" id="{2D5FF7F5-A2C0-44EE-2A84-5226838CAD9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6892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81182-AFD5-850C-2FB8-7897508E3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0C081-C37A-86B5-00B8-68738DBEFC89}"/>
              </a:ext>
            </a:extLst>
          </p:cNvPr>
          <p:cNvSpPr>
            <a:spLocks noGrp="1"/>
          </p:cNvSpPr>
          <p:nvPr>
            <p:ph type="title"/>
          </p:nvPr>
        </p:nvSpPr>
        <p:spPr/>
        <p:txBody>
          <a:bodyPr/>
          <a:lstStyle/>
          <a:p>
            <a:r>
              <a:rPr lang="en-US" dirty="0"/>
              <a:t>Slide 24</a:t>
            </a:r>
          </a:p>
        </p:txBody>
      </p:sp>
      <p:sp>
        <p:nvSpPr>
          <p:cNvPr id="3" name="Text Placeholder 2">
            <a:extLst>
              <a:ext uri="{FF2B5EF4-FFF2-40B4-BE49-F238E27FC236}">
                <a16:creationId xmlns:a16="http://schemas.microsoft.com/office/drawing/2014/main" id="{3AB9808B-5E85-530B-EFB9-05BDE46A83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5600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0F531-2947-BA9D-452C-8A603C979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7F4B5-A82C-287D-7926-5E0D2C4740A7}"/>
              </a:ext>
            </a:extLst>
          </p:cNvPr>
          <p:cNvSpPr>
            <a:spLocks noGrp="1"/>
          </p:cNvSpPr>
          <p:nvPr>
            <p:ph type="title"/>
          </p:nvPr>
        </p:nvSpPr>
        <p:spPr/>
        <p:txBody>
          <a:bodyPr/>
          <a:lstStyle/>
          <a:p>
            <a:r>
              <a:rPr lang="en-US" dirty="0"/>
              <a:t>Slide 25</a:t>
            </a:r>
          </a:p>
        </p:txBody>
      </p:sp>
      <p:sp>
        <p:nvSpPr>
          <p:cNvPr id="3" name="Text Placeholder 2">
            <a:extLst>
              <a:ext uri="{FF2B5EF4-FFF2-40B4-BE49-F238E27FC236}">
                <a16:creationId xmlns:a16="http://schemas.microsoft.com/office/drawing/2014/main" id="{244FA1BE-F33B-0D0A-57FF-579D5DFCF6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0700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223FC-6EFA-5FB2-9977-F0B1A2057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FBE55-F73C-0905-673A-424F58CE74A7}"/>
              </a:ext>
            </a:extLst>
          </p:cNvPr>
          <p:cNvSpPr>
            <a:spLocks noGrp="1"/>
          </p:cNvSpPr>
          <p:nvPr>
            <p:ph type="title"/>
          </p:nvPr>
        </p:nvSpPr>
        <p:spPr/>
        <p:txBody>
          <a:bodyPr/>
          <a:lstStyle/>
          <a:p>
            <a:r>
              <a:rPr lang="en-US" dirty="0"/>
              <a:t>Slide 3</a:t>
            </a:r>
          </a:p>
        </p:txBody>
      </p:sp>
      <p:sp>
        <p:nvSpPr>
          <p:cNvPr id="3" name="Text Placeholder 2">
            <a:extLst>
              <a:ext uri="{FF2B5EF4-FFF2-40B4-BE49-F238E27FC236}">
                <a16:creationId xmlns:a16="http://schemas.microsoft.com/office/drawing/2014/main" id="{1152BD0D-E8C1-D307-45B9-0FC0CD197E3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269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B4CF1-06D5-E1B1-EAB6-81DFDF0F24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C4933-E70F-3325-B015-3DA10A287B5F}"/>
              </a:ext>
            </a:extLst>
          </p:cNvPr>
          <p:cNvSpPr>
            <a:spLocks noGrp="1"/>
          </p:cNvSpPr>
          <p:nvPr>
            <p:ph type="title"/>
          </p:nvPr>
        </p:nvSpPr>
        <p:spPr/>
        <p:txBody>
          <a:bodyPr/>
          <a:lstStyle/>
          <a:p>
            <a:r>
              <a:rPr lang="en-US" dirty="0"/>
              <a:t>Slide 4</a:t>
            </a:r>
          </a:p>
        </p:txBody>
      </p:sp>
      <p:sp>
        <p:nvSpPr>
          <p:cNvPr id="3" name="Text Placeholder 2">
            <a:extLst>
              <a:ext uri="{FF2B5EF4-FFF2-40B4-BE49-F238E27FC236}">
                <a16:creationId xmlns:a16="http://schemas.microsoft.com/office/drawing/2014/main" id="{62B8B2A1-0B6D-8FDF-3817-F951F10BD7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300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31279-65D4-C5C7-4E49-2C2CA4A7B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ADF27-FEFC-94D2-1427-81EA32AB5838}"/>
              </a:ext>
            </a:extLst>
          </p:cNvPr>
          <p:cNvSpPr>
            <a:spLocks noGrp="1"/>
          </p:cNvSpPr>
          <p:nvPr>
            <p:ph type="title"/>
          </p:nvPr>
        </p:nvSpPr>
        <p:spPr/>
        <p:txBody>
          <a:bodyPr/>
          <a:lstStyle/>
          <a:p>
            <a:r>
              <a:rPr lang="en-US" dirty="0"/>
              <a:t>Slide 5</a:t>
            </a:r>
          </a:p>
        </p:txBody>
      </p:sp>
      <p:sp>
        <p:nvSpPr>
          <p:cNvPr id="3" name="Text Placeholder 2">
            <a:extLst>
              <a:ext uri="{FF2B5EF4-FFF2-40B4-BE49-F238E27FC236}">
                <a16:creationId xmlns:a16="http://schemas.microsoft.com/office/drawing/2014/main" id="{1BF4F17E-31C0-E321-6298-DFF36DE767D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3011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48262-0B5D-41D8-A013-ED970C9BA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87897-C8B8-F1D8-2CF9-EE1CAD1BFEA8}"/>
              </a:ext>
            </a:extLst>
          </p:cNvPr>
          <p:cNvSpPr>
            <a:spLocks noGrp="1"/>
          </p:cNvSpPr>
          <p:nvPr>
            <p:ph type="title"/>
          </p:nvPr>
        </p:nvSpPr>
        <p:spPr/>
        <p:txBody>
          <a:bodyPr/>
          <a:lstStyle/>
          <a:p>
            <a:r>
              <a:rPr lang="en-US" dirty="0"/>
              <a:t>Slide 6</a:t>
            </a:r>
          </a:p>
        </p:txBody>
      </p:sp>
      <p:sp>
        <p:nvSpPr>
          <p:cNvPr id="3" name="Text Placeholder 2">
            <a:extLst>
              <a:ext uri="{FF2B5EF4-FFF2-40B4-BE49-F238E27FC236}">
                <a16:creationId xmlns:a16="http://schemas.microsoft.com/office/drawing/2014/main" id="{29B197FC-716C-F3F2-6737-0A9B231A82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62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9D7B4-2A44-68FC-4C91-12363A0BB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E1404-7719-AD12-C2D7-DF63302D0F15}"/>
              </a:ext>
            </a:extLst>
          </p:cNvPr>
          <p:cNvSpPr>
            <a:spLocks noGrp="1"/>
          </p:cNvSpPr>
          <p:nvPr>
            <p:ph type="title"/>
          </p:nvPr>
        </p:nvSpPr>
        <p:spPr/>
        <p:txBody>
          <a:bodyPr/>
          <a:lstStyle/>
          <a:p>
            <a:r>
              <a:rPr lang="en-US" dirty="0"/>
              <a:t>Slide 7</a:t>
            </a:r>
          </a:p>
        </p:txBody>
      </p:sp>
      <p:sp>
        <p:nvSpPr>
          <p:cNvPr id="3" name="Text Placeholder 2">
            <a:extLst>
              <a:ext uri="{FF2B5EF4-FFF2-40B4-BE49-F238E27FC236}">
                <a16:creationId xmlns:a16="http://schemas.microsoft.com/office/drawing/2014/main" id="{4864A4C0-F55D-912E-D99D-52249552B30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82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BBFDD-0E02-5837-B938-29104520B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5479B-1D7C-BF99-41EC-B631A22AD326}"/>
              </a:ext>
            </a:extLst>
          </p:cNvPr>
          <p:cNvSpPr>
            <a:spLocks noGrp="1"/>
          </p:cNvSpPr>
          <p:nvPr>
            <p:ph type="title"/>
          </p:nvPr>
        </p:nvSpPr>
        <p:spPr/>
        <p:txBody>
          <a:bodyPr/>
          <a:lstStyle/>
          <a:p>
            <a:r>
              <a:rPr lang="en-US" dirty="0"/>
              <a:t>Slide 8</a:t>
            </a:r>
          </a:p>
        </p:txBody>
      </p:sp>
      <p:sp>
        <p:nvSpPr>
          <p:cNvPr id="3" name="Text Placeholder 2">
            <a:extLst>
              <a:ext uri="{FF2B5EF4-FFF2-40B4-BE49-F238E27FC236}">
                <a16:creationId xmlns:a16="http://schemas.microsoft.com/office/drawing/2014/main" id="{A19DFEC9-DC9A-A542-3574-945A14E2A91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7167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EE36-4AE8-FD08-8D47-E12CB72E5D1D}"/>
              </a:ext>
            </a:extLst>
          </p:cNvPr>
          <p:cNvSpPr>
            <a:spLocks noGrp="1"/>
          </p:cNvSpPr>
          <p:nvPr>
            <p:ph type="title"/>
          </p:nvPr>
        </p:nvSpPr>
        <p:spPr/>
        <p:txBody>
          <a:bodyPr/>
          <a:lstStyle/>
          <a:p>
            <a:r>
              <a:rPr lang="en-US" dirty="0"/>
              <a:t>Slide 9</a:t>
            </a:r>
          </a:p>
        </p:txBody>
      </p:sp>
      <p:sp>
        <p:nvSpPr>
          <p:cNvPr id="3" name="Text Placeholder 2">
            <a:extLst>
              <a:ext uri="{FF2B5EF4-FFF2-40B4-BE49-F238E27FC236}">
                <a16:creationId xmlns:a16="http://schemas.microsoft.com/office/drawing/2014/main" id="{B326465A-7F9E-4118-A1E9-2632E61D23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07690896"/>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Template>
  <TotalTime>0</TotalTime>
  <Words>1874</Words>
  <Application>Microsoft Office PowerPoint</Application>
  <PresentationFormat>Widescreen</PresentationFormat>
  <Paragraphs>79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ＭＳ Ｐゴシック</vt:lpstr>
      <vt:lpstr>Arial</vt:lpstr>
      <vt:lpstr>Lucida Grande</vt:lpstr>
      <vt:lpstr>Palatino</vt:lpstr>
      <vt:lpstr>Default Theme</vt:lpstr>
      <vt:lpstr>Diabetic Readmission Risk Prediction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2023-10-21T21:55:54Z</dcterms:created>
  <dcterms:modified xsi:type="dcterms:W3CDTF">2024-09-24T10:33:02Z</dcterms:modified>
</cp:coreProperties>
</file>