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0" r:id="rId4"/>
    <p:sldId id="260" r:id="rId5"/>
    <p:sldId id="258" r:id="rId6"/>
    <p:sldId id="259" r:id="rId7"/>
    <p:sldId id="262" r:id="rId8"/>
    <p:sldId id="261" r:id="rId9"/>
    <p:sldId id="267" r:id="rId10"/>
    <p:sldId id="263" r:id="rId11"/>
    <p:sldId id="264" r:id="rId12"/>
    <p:sldId id="289" r:id="rId13"/>
    <p:sldId id="266" r:id="rId14"/>
    <p:sldId id="272" r:id="rId15"/>
    <p:sldId id="281" r:id="rId16"/>
    <p:sldId id="268" r:id="rId17"/>
    <p:sldId id="269" r:id="rId18"/>
    <p:sldId id="270" r:id="rId19"/>
    <p:sldId id="271" r:id="rId20"/>
    <p:sldId id="273" r:id="rId21"/>
    <p:sldId id="274" r:id="rId22"/>
    <p:sldId id="275" r:id="rId23"/>
    <p:sldId id="277" r:id="rId24"/>
    <p:sldId id="284" r:id="rId25"/>
    <p:sldId id="285" r:id="rId26"/>
    <p:sldId id="286" r:id="rId27"/>
    <p:sldId id="287" r:id="rId28"/>
    <p:sldId id="278"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0792" autoAdjust="0"/>
  </p:normalViewPr>
  <p:slideViewPr>
    <p:cSldViewPr snapToGrid="0">
      <p:cViewPr varScale="1">
        <p:scale>
          <a:sx n="66" d="100"/>
          <a:sy n="66"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8" name="Pictur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4749800"/>
            <a:ext cx="2108200" cy="2108200"/>
          </a:xfrm>
          <a:prstGeom prst="rect">
            <a:avLst/>
          </a:prstGeom>
        </p:spPr>
      </p:pic>
      <p:pic>
        <p:nvPicPr>
          <p:cNvPr id="9" name="Picture 8"/>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869804" y="6050555"/>
            <a:ext cx="2015696" cy="711863"/>
          </a:xfrm>
          <a:prstGeom prst="rect">
            <a:avLst/>
          </a:prstGeom>
        </p:spPr>
      </p:pic>
      <p:pic>
        <p:nvPicPr>
          <p:cNvPr id="10" name="Picture 9"/>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275372" y="116415"/>
            <a:ext cx="1240367" cy="12403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en.wikipedia.org/wiki/Bell_Labs" TargetMode="External"/><Relationship Id="rId3" Type="http://schemas.openxmlformats.org/officeDocument/2006/relationships/hyperlink" Target="http://en.wikipedia.org/wiki/Von_Neumann_architecture" TargetMode="External"/><Relationship Id="rId7" Type="http://schemas.openxmlformats.org/officeDocument/2006/relationships/hyperlink" Target="http://en.wikipedia.org/wiki/Vacuum_tube" TargetMode="External"/><Relationship Id="rId2" Type="http://schemas.openxmlformats.org/officeDocument/2006/relationships/hyperlink" Target="http://en.wikipedia.org/wiki/IAS_machine" TargetMode="External"/><Relationship Id="rId1" Type="http://schemas.openxmlformats.org/officeDocument/2006/relationships/slideLayout" Target="../slideLayouts/slideLayout2.xml"/><Relationship Id="rId6" Type="http://schemas.openxmlformats.org/officeDocument/2006/relationships/hyperlink" Target="http://en.wikipedia.org/wiki/ORDVAC" TargetMode="External"/><Relationship Id="rId5" Type="http://schemas.openxmlformats.org/officeDocument/2006/relationships/hyperlink" Target="http://en.wikipedia.org/wiki/First_Draft_of_a_Report_on_the_EDVAC" TargetMode="External"/><Relationship Id="rId4" Type="http://schemas.openxmlformats.org/officeDocument/2006/relationships/hyperlink" Target="http://en.wikipedia.org/wiki/John_von_Neuman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Beginner's view into Android Development</a:t>
            </a:r>
          </a:p>
        </p:txBody>
      </p:sp>
      <p:sp>
        <p:nvSpPr>
          <p:cNvPr id="5" name="Subtitle 4">
            <a:extLst>
              <a:ext uri="{FF2B5EF4-FFF2-40B4-BE49-F238E27FC236}">
                <a16:creationId xmlns:a16="http://schemas.microsoft.com/office/drawing/2014/main" id="{C4EC9493-6D02-464A-A1A4-392C0684549F}"/>
              </a:ext>
            </a:extLst>
          </p:cNvPr>
          <p:cNvSpPr>
            <a:spLocks noGrp="1"/>
          </p:cNvSpPr>
          <p:nvPr>
            <p:ph type="subTitle" idx="1"/>
          </p:nvPr>
        </p:nvSpPr>
        <p:spPr/>
        <p:txBody>
          <a:bodyPr/>
          <a:lstStyle/>
          <a:p>
            <a:r>
              <a:rPr lang="en-US" dirty="0"/>
              <a:t>A concise guide</a:t>
            </a:r>
            <a:endParaRPr lang="en-GB" dirty="0"/>
          </a:p>
        </p:txBody>
      </p:sp>
    </p:spTree>
    <p:extLst>
      <p:ext uri="{BB962C8B-B14F-4D97-AF65-F5344CB8AC3E}">
        <p14:creationId xmlns:p14="http://schemas.microsoft.com/office/powerpoint/2010/main" val="87957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Virtual Device</a:t>
            </a:r>
          </a:p>
        </p:txBody>
      </p:sp>
      <p:sp>
        <p:nvSpPr>
          <p:cNvPr id="3" name="Content Placeholder 2"/>
          <p:cNvSpPr>
            <a:spLocks noGrp="1"/>
          </p:cNvSpPr>
          <p:nvPr>
            <p:ph idx="1"/>
          </p:nvPr>
        </p:nvSpPr>
        <p:spPr>
          <a:xfrm>
            <a:off x="677334" y="1606797"/>
            <a:ext cx="6753776" cy="4729609"/>
          </a:xfrm>
        </p:spPr>
        <p:txBody>
          <a:bodyPr>
            <a:normAutofit/>
          </a:bodyPr>
          <a:lstStyle/>
          <a:p>
            <a:r>
              <a:rPr lang="en-US" dirty="0"/>
              <a:t>Virtual devices are Android Device emulators running on your PC</a:t>
            </a:r>
          </a:p>
          <a:p>
            <a:r>
              <a:rPr lang="en-US" dirty="0"/>
              <a:t>Relatively slow in booting and running apps</a:t>
            </a:r>
          </a:p>
          <a:p>
            <a:r>
              <a:rPr lang="en-US" dirty="0"/>
              <a:t>Click the Android Virtual Device (AVD) Manager button</a:t>
            </a:r>
          </a:p>
          <a:p>
            <a:r>
              <a:rPr lang="en-US" dirty="0"/>
              <a:t>Click create (This will create a virtual device you may use it later on, no need to create a device every time)</a:t>
            </a:r>
          </a:p>
          <a:p>
            <a:r>
              <a:rPr lang="en-US" dirty="0"/>
              <a:t>Enter the credentials as shown</a:t>
            </a:r>
          </a:p>
          <a:p>
            <a:r>
              <a:rPr lang="en-US" dirty="0"/>
              <a:t>Click </a:t>
            </a:r>
            <a:r>
              <a:rPr lang="en-US" b="1" dirty="0"/>
              <a:t>OK</a:t>
            </a:r>
          </a:p>
          <a:p>
            <a:r>
              <a:rPr lang="en-US" dirty="0"/>
              <a:t>Select your device and run</a:t>
            </a:r>
          </a:p>
          <a:p>
            <a:r>
              <a:rPr lang="en-US" dirty="0"/>
              <a:t>You will have to wait for a while till the AVD loads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110" y="727454"/>
            <a:ext cx="3062733" cy="5299859"/>
          </a:xfrm>
          <a:prstGeom prst="rect">
            <a:avLst/>
          </a:prstGeom>
        </p:spPr>
      </p:pic>
    </p:spTree>
    <p:extLst>
      <p:ext uri="{BB962C8B-B14F-4D97-AF65-F5344CB8AC3E}">
        <p14:creationId xmlns:p14="http://schemas.microsoft.com/office/powerpoint/2010/main" val="84315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Connecting Devices</a:t>
            </a:r>
          </a:p>
        </p:txBody>
      </p:sp>
      <p:sp>
        <p:nvSpPr>
          <p:cNvPr id="3" name="Content Placeholder 2"/>
          <p:cNvSpPr>
            <a:spLocks noGrp="1"/>
          </p:cNvSpPr>
          <p:nvPr>
            <p:ph idx="1"/>
          </p:nvPr>
        </p:nvSpPr>
        <p:spPr>
          <a:xfrm>
            <a:off x="677334" y="1930400"/>
            <a:ext cx="8596668" cy="3880773"/>
          </a:xfrm>
        </p:spPr>
        <p:txBody>
          <a:bodyPr/>
          <a:lstStyle/>
          <a:p>
            <a:r>
              <a:rPr lang="en-US" dirty="0"/>
              <a:t>To connect your device to Android Studio you need to enable </a:t>
            </a:r>
            <a:r>
              <a:rPr lang="en-US" i="1" dirty="0"/>
              <a:t>Developers Mode</a:t>
            </a:r>
          </a:p>
          <a:p>
            <a:r>
              <a:rPr lang="en-US" dirty="0"/>
              <a:t>In your derive go to </a:t>
            </a:r>
            <a:r>
              <a:rPr lang="en-US" b="1" dirty="0"/>
              <a:t>Settings -&gt; About Phone </a:t>
            </a:r>
            <a:r>
              <a:rPr lang="en-US" dirty="0"/>
              <a:t>and tap the </a:t>
            </a:r>
            <a:r>
              <a:rPr lang="en-US" b="1" dirty="0"/>
              <a:t>build number </a:t>
            </a:r>
            <a:r>
              <a:rPr lang="en-US" dirty="0"/>
              <a:t>several times to enable developer options</a:t>
            </a:r>
          </a:p>
          <a:p>
            <a:r>
              <a:rPr lang="en-US" dirty="0"/>
              <a:t>Now go to </a:t>
            </a:r>
            <a:r>
              <a:rPr lang="en-US" b="1" dirty="0"/>
              <a:t>Settings -&gt; Developer </a:t>
            </a:r>
            <a:r>
              <a:rPr lang="en-US" i="1" dirty="0"/>
              <a:t>Options.</a:t>
            </a:r>
            <a:r>
              <a:rPr lang="en-US" dirty="0"/>
              <a:t> Check the </a:t>
            </a:r>
            <a:r>
              <a:rPr lang="en-US" b="1" dirty="0"/>
              <a:t>Stay Awake &amp; USB Debugging</a:t>
            </a:r>
            <a:r>
              <a:rPr lang="en-US" i="1" dirty="0"/>
              <a:t> </a:t>
            </a:r>
            <a:r>
              <a:rPr lang="en-US" dirty="0"/>
              <a:t>options</a:t>
            </a:r>
          </a:p>
          <a:p>
            <a:r>
              <a:rPr lang="en-US" dirty="0"/>
              <a:t>Now connect your device to your PC and Android Studio will display it in </a:t>
            </a:r>
            <a:r>
              <a:rPr lang="en-US" b="1" dirty="0" err="1"/>
              <a:t>Devices|logcat</a:t>
            </a:r>
            <a:endParaRPr lang="en-US" b="1" dirty="0"/>
          </a:p>
          <a:p>
            <a:r>
              <a:rPr lang="en-US" dirty="0"/>
              <a:t>Warning: Remember to turn off the above options on your phone once you are done debugging. Otherwise the battery might drain quickly </a:t>
            </a:r>
          </a:p>
        </p:txBody>
      </p:sp>
    </p:spTree>
    <p:extLst>
      <p:ext uri="{BB962C8B-B14F-4D97-AF65-F5344CB8AC3E}">
        <p14:creationId xmlns:p14="http://schemas.microsoft.com/office/powerpoint/2010/main" val="5771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Beginner Tip</a:t>
            </a:r>
          </a:p>
        </p:txBody>
      </p:sp>
      <p:sp>
        <p:nvSpPr>
          <p:cNvPr id="3" name="Content Placeholder 2"/>
          <p:cNvSpPr>
            <a:spLocks noGrp="1"/>
          </p:cNvSpPr>
          <p:nvPr>
            <p:ph idx="1"/>
          </p:nvPr>
        </p:nvSpPr>
        <p:spPr/>
        <p:txBody>
          <a:bodyPr/>
          <a:lstStyle/>
          <a:p>
            <a:r>
              <a:rPr lang="en-US" dirty="0"/>
              <a:t>As a beginner, it is recommended that before running your project:</a:t>
            </a:r>
          </a:p>
          <a:p>
            <a:endParaRPr lang="en-US" dirty="0"/>
          </a:p>
          <a:p>
            <a:pPr lvl="1"/>
            <a:r>
              <a:rPr lang="en-US" sz="1800" dirty="0"/>
              <a:t>Go to </a:t>
            </a:r>
            <a:r>
              <a:rPr lang="en-US" sz="1800" b="1" dirty="0"/>
              <a:t>app\</a:t>
            </a:r>
            <a:r>
              <a:rPr lang="en-US" sz="1800" b="1" dirty="0" err="1"/>
              <a:t>src</a:t>
            </a:r>
            <a:r>
              <a:rPr lang="en-US" sz="1800" b="1" dirty="0"/>
              <a:t>\main\res\values\styles</a:t>
            </a:r>
            <a:r>
              <a:rPr lang="en-US" sz="1800" i="1" dirty="0"/>
              <a:t> </a:t>
            </a:r>
            <a:r>
              <a:rPr lang="en-US" sz="1800" dirty="0"/>
              <a:t>and change the theme parent to </a:t>
            </a:r>
            <a:r>
              <a:rPr lang="en-US" sz="1800" i="1" dirty="0" err="1"/>
              <a:t>Theme.Appcompat.Light</a:t>
            </a:r>
            <a:endParaRPr lang="en-US" sz="1800" i="1" dirty="0"/>
          </a:p>
          <a:p>
            <a:pPr lvl="1"/>
            <a:r>
              <a:rPr lang="en-US" sz="1800" dirty="0"/>
              <a:t>Go to </a:t>
            </a:r>
            <a:r>
              <a:rPr lang="en-US" sz="1800" b="1" dirty="0"/>
              <a:t>app\</a:t>
            </a:r>
            <a:r>
              <a:rPr lang="en-US" sz="1800" b="1" dirty="0" err="1"/>
              <a:t>build.gradle</a:t>
            </a:r>
            <a:r>
              <a:rPr lang="en-US" sz="1800" b="1" dirty="0"/>
              <a:t> </a:t>
            </a:r>
            <a:r>
              <a:rPr lang="en-US" sz="1800" dirty="0"/>
              <a:t>and change the minimum SDK version to 14</a:t>
            </a:r>
            <a:endParaRPr lang="en-US" sz="1800" i="1" dirty="0"/>
          </a:p>
        </p:txBody>
      </p:sp>
    </p:spTree>
    <p:extLst>
      <p:ext uri="{BB962C8B-B14F-4D97-AF65-F5344CB8AC3E}">
        <p14:creationId xmlns:p14="http://schemas.microsoft.com/office/powerpoint/2010/main" val="317578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Running “Hello World”</a:t>
            </a:r>
          </a:p>
        </p:txBody>
      </p:sp>
      <p:sp>
        <p:nvSpPr>
          <p:cNvPr id="3" name="Content Placeholder 2"/>
          <p:cNvSpPr>
            <a:spLocks noGrp="1"/>
          </p:cNvSpPr>
          <p:nvPr>
            <p:ph idx="1"/>
          </p:nvPr>
        </p:nvSpPr>
        <p:spPr>
          <a:xfrm>
            <a:off x="677334" y="1930400"/>
            <a:ext cx="8596668" cy="3880773"/>
          </a:xfrm>
        </p:spPr>
        <p:txBody>
          <a:bodyPr/>
          <a:lstStyle/>
          <a:p>
            <a:r>
              <a:rPr lang="en-US" dirty="0"/>
              <a:t>After Creating a project on Android Studio a default “Hello World” app is created</a:t>
            </a:r>
          </a:p>
          <a:p>
            <a:r>
              <a:rPr lang="en-US" dirty="0"/>
              <a:t>To run this app connect your phone to the PC or Start an Android Virtual Device (AVD)</a:t>
            </a:r>
          </a:p>
          <a:p>
            <a:r>
              <a:rPr lang="en-US" dirty="0"/>
              <a:t>Search for </a:t>
            </a:r>
            <a:r>
              <a:rPr lang="en-US" b="1" dirty="0" err="1"/>
              <a:t>build.gradle</a:t>
            </a:r>
            <a:r>
              <a:rPr lang="en-US" b="1" dirty="0"/>
              <a:t> </a:t>
            </a:r>
            <a:r>
              <a:rPr lang="en-US" dirty="0"/>
              <a:t>in </a:t>
            </a:r>
            <a:r>
              <a:rPr lang="en-US" i="1" dirty="0"/>
              <a:t>app</a:t>
            </a:r>
            <a:r>
              <a:rPr lang="en-US" dirty="0"/>
              <a:t> folder inside your project (Left vertical window of Android Studio)</a:t>
            </a:r>
            <a:endParaRPr lang="en-US" i="1" dirty="0"/>
          </a:p>
          <a:p>
            <a:r>
              <a:rPr lang="en-US" dirty="0"/>
              <a:t>Click the </a:t>
            </a:r>
            <a:r>
              <a:rPr lang="en-US" b="1" dirty="0"/>
              <a:t>run</a:t>
            </a:r>
            <a:r>
              <a:rPr lang="en-US" i="1" dirty="0"/>
              <a:t> </a:t>
            </a:r>
            <a:r>
              <a:rPr lang="en-US" dirty="0"/>
              <a:t>icon on Android Studio or press </a:t>
            </a:r>
            <a:r>
              <a:rPr lang="en-US" i="1" dirty="0"/>
              <a:t>shift+F10</a:t>
            </a:r>
          </a:p>
          <a:p>
            <a:r>
              <a:rPr lang="en-US" dirty="0"/>
              <a:t>Select the device you want to run your app</a:t>
            </a:r>
          </a:p>
          <a:p>
            <a:r>
              <a:rPr lang="en-US" dirty="0"/>
              <a:t>Give the app some time to load and watch your device</a:t>
            </a:r>
          </a:p>
        </p:txBody>
      </p:sp>
    </p:spTree>
    <p:extLst>
      <p:ext uri="{BB962C8B-B14F-4D97-AF65-F5344CB8AC3E}">
        <p14:creationId xmlns:p14="http://schemas.microsoft.com/office/powerpoint/2010/main" val="62387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a:t>
            </a:r>
            <a:r>
              <a:rPr lang="en-US" dirty="0" err="1"/>
              <a:t>Logcat</a:t>
            </a:r>
            <a:endParaRPr lang="en-US" dirty="0"/>
          </a:p>
        </p:txBody>
      </p:sp>
      <p:sp>
        <p:nvSpPr>
          <p:cNvPr id="3" name="Content Placeholder 2"/>
          <p:cNvSpPr>
            <a:spLocks noGrp="1"/>
          </p:cNvSpPr>
          <p:nvPr>
            <p:ph idx="1"/>
          </p:nvPr>
        </p:nvSpPr>
        <p:spPr/>
        <p:txBody>
          <a:bodyPr/>
          <a:lstStyle/>
          <a:p>
            <a:r>
              <a:rPr lang="en-US" dirty="0" err="1"/>
              <a:t>Logcat</a:t>
            </a:r>
            <a:r>
              <a:rPr lang="en-US" dirty="0"/>
              <a:t> is a telemetry reception area for Android Apps</a:t>
            </a:r>
          </a:p>
          <a:p>
            <a:r>
              <a:rPr lang="en-US" dirty="0"/>
              <a:t>Telemetry is the timely updates of how an app or device is working</a:t>
            </a:r>
          </a:p>
          <a:p>
            <a:r>
              <a:rPr lang="en-US" dirty="0"/>
              <a:t>Hence any possible error will be displayed here</a:t>
            </a:r>
          </a:p>
        </p:txBody>
      </p:sp>
    </p:spTree>
    <p:extLst>
      <p:ext uri="{BB962C8B-B14F-4D97-AF65-F5344CB8AC3E}">
        <p14:creationId xmlns:p14="http://schemas.microsoft.com/office/powerpoint/2010/main" val="369455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Play: Mini Exercise</a:t>
            </a:r>
          </a:p>
        </p:txBody>
      </p:sp>
      <p:sp>
        <p:nvSpPr>
          <p:cNvPr id="3" name="Content Placeholder 2"/>
          <p:cNvSpPr>
            <a:spLocks noGrp="1"/>
          </p:cNvSpPr>
          <p:nvPr>
            <p:ph idx="1"/>
          </p:nvPr>
        </p:nvSpPr>
        <p:spPr>
          <a:xfrm>
            <a:off x="677334" y="1622739"/>
            <a:ext cx="8596668" cy="4418624"/>
          </a:xfrm>
        </p:spPr>
        <p:txBody>
          <a:bodyPr>
            <a:normAutofit/>
          </a:bodyPr>
          <a:lstStyle/>
          <a:p>
            <a:r>
              <a:rPr lang="en-US" dirty="0"/>
              <a:t>Create an app that shows picture of “Illiac-1” an early version computer.</a:t>
            </a:r>
          </a:p>
          <a:p>
            <a:r>
              <a:rPr lang="en-US" dirty="0"/>
              <a:t>The app should provide a picture if </a:t>
            </a:r>
            <a:r>
              <a:rPr lang="en-US" dirty="0" err="1"/>
              <a:t>Illiac</a:t>
            </a:r>
            <a:r>
              <a:rPr lang="en-US" dirty="0"/>
              <a:t> with the description below.</a:t>
            </a:r>
          </a:p>
          <a:p>
            <a:r>
              <a:rPr lang="en-US" dirty="0"/>
              <a:t>You will have to use </a:t>
            </a:r>
            <a:r>
              <a:rPr lang="en-US" dirty="0" err="1"/>
              <a:t>ImageView</a:t>
            </a:r>
            <a:r>
              <a:rPr lang="en-US" dirty="0"/>
              <a:t>, </a:t>
            </a:r>
            <a:r>
              <a:rPr lang="en-US" dirty="0" err="1"/>
              <a:t>TextView</a:t>
            </a:r>
            <a:r>
              <a:rPr lang="en-US" dirty="0"/>
              <a:t>, </a:t>
            </a:r>
            <a:r>
              <a:rPr lang="en-US" dirty="0" err="1"/>
              <a:t>LinearLayout</a:t>
            </a:r>
            <a:r>
              <a:rPr lang="en-US" dirty="0"/>
              <a:t> and </a:t>
            </a:r>
            <a:r>
              <a:rPr lang="en-US" dirty="0" err="1"/>
              <a:t>ScrollView</a:t>
            </a:r>
            <a:endParaRPr lang="en-US" dirty="0"/>
          </a:p>
          <a:p>
            <a:pPr marL="0" indent="0">
              <a:buNone/>
            </a:pPr>
            <a:r>
              <a:rPr lang="en-US" dirty="0"/>
              <a:t>ILLIAC I was based on the </a:t>
            </a:r>
            <a:r>
              <a:rPr lang="en-US" dirty="0">
                <a:hlinkClick r:id="rId2" tooltip="IAS machine"/>
              </a:rPr>
              <a:t>IAS</a:t>
            </a:r>
            <a:r>
              <a:rPr lang="en-US" dirty="0"/>
              <a:t> </a:t>
            </a:r>
            <a:r>
              <a:rPr lang="en-US" dirty="0">
                <a:hlinkClick r:id="rId3" tooltip="Von Neumann architecture"/>
              </a:rPr>
              <a:t>Von Neumann architecture</a:t>
            </a:r>
            <a:r>
              <a:rPr lang="en-US" dirty="0"/>
              <a:t> as described by mathematician </a:t>
            </a:r>
            <a:r>
              <a:rPr lang="en-US" dirty="0">
                <a:hlinkClick r:id="rId4" tooltip="John von Neumann"/>
              </a:rPr>
              <a:t>John von Neumann</a:t>
            </a:r>
            <a:r>
              <a:rPr lang="en-US" dirty="0"/>
              <a:t> in his influential </a:t>
            </a:r>
            <a:r>
              <a:rPr lang="en-US" dirty="0">
                <a:hlinkClick r:id="rId5" tooltip="First Draft of a Report on the EDVAC"/>
              </a:rPr>
              <a:t>First Draft of a Report on the EDVAC</a:t>
            </a:r>
            <a:r>
              <a:rPr lang="en-US" dirty="0"/>
              <a:t>. Unlike most computers of its era, the ILLIAC I and </a:t>
            </a:r>
            <a:r>
              <a:rPr lang="en-US" dirty="0">
                <a:hlinkClick r:id="rId6" tooltip="ORDVAC"/>
              </a:rPr>
              <a:t>ORDVAC</a:t>
            </a:r>
            <a:r>
              <a:rPr lang="en-US" dirty="0"/>
              <a:t> computers were twin copies of the same design, with software compatibility. The computer had 2,800 </a:t>
            </a:r>
            <a:r>
              <a:rPr lang="en-US" dirty="0">
                <a:hlinkClick r:id="rId7" tooltip="Vacuum tube"/>
              </a:rPr>
              <a:t>vacuum tubes</a:t>
            </a:r>
            <a:r>
              <a:rPr lang="en-US" dirty="0"/>
              <a:t>, measured 10 </a:t>
            </a:r>
            <a:r>
              <a:rPr lang="en-US" dirty="0" err="1"/>
              <a:t>ft</a:t>
            </a:r>
            <a:r>
              <a:rPr lang="en-US" dirty="0"/>
              <a:t> (3 m) by 2 </a:t>
            </a:r>
            <a:r>
              <a:rPr lang="en-US" dirty="0" err="1"/>
              <a:t>ft</a:t>
            </a:r>
            <a:r>
              <a:rPr lang="en-US" dirty="0"/>
              <a:t> (0.6 m) by 8½ </a:t>
            </a:r>
            <a:r>
              <a:rPr lang="en-US" dirty="0" err="1"/>
              <a:t>ft</a:t>
            </a:r>
            <a:r>
              <a:rPr lang="en-US" dirty="0"/>
              <a:t> (2.6 m) (L×B×H), and weighed 5 tons (4.5 t). ILLIAC I was very powerful for its time, in 1956 it had more computing power than all of </a:t>
            </a:r>
            <a:r>
              <a:rPr lang="en-US" dirty="0">
                <a:hlinkClick r:id="rId8" tooltip="Bell Labs"/>
              </a:rPr>
              <a:t>Bell Labs</a:t>
            </a:r>
            <a:r>
              <a:rPr lang="en-US" dirty="0"/>
              <a:t>.</a:t>
            </a:r>
          </a:p>
          <a:p>
            <a:endParaRPr lang="en-US" dirty="0"/>
          </a:p>
        </p:txBody>
      </p:sp>
    </p:spTree>
    <p:extLst>
      <p:ext uri="{BB962C8B-B14F-4D97-AF65-F5344CB8AC3E}">
        <p14:creationId xmlns:p14="http://schemas.microsoft.com/office/powerpoint/2010/main" val="144991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Dissecting an Android Project</a:t>
            </a:r>
          </a:p>
        </p:txBody>
      </p:sp>
      <p:sp>
        <p:nvSpPr>
          <p:cNvPr id="3" name="Subtitle 2"/>
          <p:cNvSpPr>
            <a:spLocks noGrp="1"/>
          </p:cNvSpPr>
          <p:nvPr>
            <p:ph type="subTitle" idx="1"/>
          </p:nvPr>
        </p:nvSpPr>
        <p:spPr/>
        <p:txBody>
          <a:bodyPr/>
          <a:lstStyle/>
          <a:p>
            <a:r>
              <a:rPr lang="en-US" dirty="0"/>
              <a:t>Viewing different parts of a project</a:t>
            </a:r>
          </a:p>
        </p:txBody>
      </p:sp>
    </p:spTree>
    <p:extLst>
      <p:ext uri="{BB962C8B-B14F-4D97-AF65-F5344CB8AC3E}">
        <p14:creationId xmlns:p14="http://schemas.microsoft.com/office/powerpoint/2010/main" val="62754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Dissecting a Project: Java and XML files</a:t>
            </a:r>
          </a:p>
        </p:txBody>
      </p:sp>
      <p:sp>
        <p:nvSpPr>
          <p:cNvPr id="3" name="Content Placeholder 2"/>
          <p:cNvSpPr>
            <a:spLocks noGrp="1"/>
          </p:cNvSpPr>
          <p:nvPr>
            <p:ph idx="1"/>
          </p:nvPr>
        </p:nvSpPr>
        <p:spPr/>
        <p:txBody>
          <a:bodyPr/>
          <a:lstStyle/>
          <a:p>
            <a:r>
              <a:rPr lang="en-US" dirty="0"/>
              <a:t>An Android application is mainly made up of Java and XML files</a:t>
            </a:r>
          </a:p>
          <a:p>
            <a:r>
              <a:rPr lang="en-US" dirty="0"/>
              <a:t>Java files are located in </a:t>
            </a:r>
            <a:r>
              <a:rPr lang="en-US" b="1" dirty="0"/>
              <a:t>app\</a:t>
            </a:r>
            <a:r>
              <a:rPr lang="en-US" b="1" dirty="0" err="1"/>
              <a:t>src</a:t>
            </a:r>
            <a:r>
              <a:rPr lang="en-US" b="1" dirty="0"/>
              <a:t>\main\java</a:t>
            </a:r>
          </a:p>
          <a:p>
            <a:r>
              <a:rPr lang="en-US" dirty="0"/>
              <a:t>Java files are responsible for backend programming of any app</a:t>
            </a:r>
          </a:p>
          <a:p>
            <a:r>
              <a:rPr lang="en-US" dirty="0"/>
              <a:t>XML files are located in </a:t>
            </a:r>
            <a:r>
              <a:rPr lang="en-US" b="1" dirty="0"/>
              <a:t>app\</a:t>
            </a:r>
            <a:r>
              <a:rPr lang="en-US" b="1" dirty="0" err="1"/>
              <a:t>src</a:t>
            </a:r>
            <a:r>
              <a:rPr lang="en-US" b="1" dirty="0"/>
              <a:t>\main\res</a:t>
            </a:r>
          </a:p>
          <a:p>
            <a:r>
              <a:rPr lang="en-US" dirty="0"/>
              <a:t>XML is a format adopted to make UI’s, also used in HTML</a:t>
            </a:r>
          </a:p>
          <a:p>
            <a:r>
              <a:rPr lang="en-US" dirty="0"/>
              <a:t>XML specifies how your app will look and its also responsible to store data as variables and strings</a:t>
            </a:r>
          </a:p>
        </p:txBody>
      </p:sp>
    </p:spTree>
    <p:extLst>
      <p:ext uri="{BB962C8B-B14F-4D97-AF65-F5344CB8AC3E}">
        <p14:creationId xmlns:p14="http://schemas.microsoft.com/office/powerpoint/2010/main" val="410951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Dissecting a Project: Resource Files</a:t>
            </a:r>
          </a:p>
        </p:txBody>
      </p:sp>
      <p:sp>
        <p:nvSpPr>
          <p:cNvPr id="3" name="Content Placeholder 2"/>
          <p:cNvSpPr>
            <a:spLocks noGrp="1"/>
          </p:cNvSpPr>
          <p:nvPr>
            <p:ph idx="1"/>
          </p:nvPr>
        </p:nvSpPr>
        <p:spPr/>
        <p:txBody>
          <a:bodyPr/>
          <a:lstStyle/>
          <a:p>
            <a:r>
              <a:rPr lang="en-US" dirty="0"/>
              <a:t>Resource folder </a:t>
            </a:r>
            <a:r>
              <a:rPr lang="en-US" i="1" dirty="0"/>
              <a:t>(res) </a:t>
            </a:r>
            <a:r>
              <a:rPr lang="en-US" dirty="0"/>
              <a:t>is the home place for all your XML files</a:t>
            </a:r>
          </a:p>
          <a:p>
            <a:r>
              <a:rPr lang="en-US" i="1" dirty="0" err="1"/>
              <a:t>Drawables</a:t>
            </a:r>
            <a:r>
              <a:rPr lang="en-US" dirty="0"/>
              <a:t> include all the images to be used in the app</a:t>
            </a:r>
          </a:p>
          <a:p>
            <a:r>
              <a:rPr lang="en-US" i="1" dirty="0"/>
              <a:t>Layout</a:t>
            </a:r>
            <a:r>
              <a:rPr lang="en-US" dirty="0"/>
              <a:t> contains the visible content of our app called </a:t>
            </a:r>
            <a:r>
              <a:rPr lang="en-US" i="1" dirty="0"/>
              <a:t>Activity Layout, </a:t>
            </a:r>
            <a:r>
              <a:rPr lang="en-US" dirty="0"/>
              <a:t>each layout has an identical java file with same name associated to it</a:t>
            </a:r>
          </a:p>
          <a:p>
            <a:r>
              <a:rPr lang="en-US" dirty="0"/>
              <a:t>Values contain Dimensions, Strings and Styles of our app</a:t>
            </a:r>
          </a:p>
        </p:txBody>
      </p:sp>
    </p:spTree>
    <p:extLst>
      <p:ext uri="{BB962C8B-B14F-4D97-AF65-F5344CB8AC3E}">
        <p14:creationId xmlns:p14="http://schemas.microsoft.com/office/powerpoint/2010/main" val="959073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Dissecting a Project: Gradle, Manifest &amp; R files</a:t>
            </a:r>
          </a:p>
        </p:txBody>
      </p:sp>
      <p:sp>
        <p:nvSpPr>
          <p:cNvPr id="3" name="Content Placeholder 2"/>
          <p:cNvSpPr>
            <a:spLocks noGrp="1"/>
          </p:cNvSpPr>
          <p:nvPr>
            <p:ph idx="1"/>
          </p:nvPr>
        </p:nvSpPr>
        <p:spPr/>
        <p:txBody>
          <a:bodyPr/>
          <a:lstStyle/>
          <a:p>
            <a:r>
              <a:rPr lang="en-US" b="1" dirty="0" err="1"/>
              <a:t>build.gradle</a:t>
            </a:r>
            <a:r>
              <a:rPr lang="en-US" b="1" dirty="0"/>
              <a:t> </a:t>
            </a:r>
            <a:r>
              <a:rPr lang="en-US" dirty="0"/>
              <a:t>file specifies on what platform or version of Android is your app running. This is important for debugging apps and provide warnings to the user if their device does not supports the app</a:t>
            </a:r>
          </a:p>
          <a:p>
            <a:r>
              <a:rPr lang="en-US" b="1" dirty="0"/>
              <a:t>Manifest file </a:t>
            </a:r>
            <a:r>
              <a:rPr lang="en-US" dirty="0"/>
              <a:t>is an XML file that keeps a track of app activities and specify their default theme and other settings</a:t>
            </a:r>
          </a:p>
          <a:p>
            <a:r>
              <a:rPr lang="en-US" b="1" dirty="0"/>
              <a:t>R file </a:t>
            </a:r>
            <a:r>
              <a:rPr lang="en-US" dirty="0"/>
              <a:t>is an automated file in Android that serves as a bridge between XML and Java files. R file assigns names to variables. Whenever Java or XML files require information from each other they look up that information in R file rather searching each other.</a:t>
            </a:r>
          </a:p>
        </p:txBody>
      </p:sp>
    </p:spTree>
    <p:extLst>
      <p:ext uri="{BB962C8B-B14F-4D97-AF65-F5344CB8AC3E}">
        <p14:creationId xmlns:p14="http://schemas.microsoft.com/office/powerpoint/2010/main" val="146757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 to Android</a:t>
            </a:r>
          </a:p>
          <a:p>
            <a:r>
              <a:rPr lang="en-US" dirty="0"/>
              <a:t>Android Studio</a:t>
            </a:r>
          </a:p>
          <a:p>
            <a:r>
              <a:rPr lang="en-US" dirty="0"/>
              <a:t>Dissecting an Android project</a:t>
            </a:r>
          </a:p>
          <a:p>
            <a:r>
              <a:rPr lang="en-US" dirty="0"/>
              <a:t>Activity life cycle</a:t>
            </a:r>
          </a:p>
          <a:p>
            <a:r>
              <a:rPr lang="en-US" dirty="0"/>
              <a:t>Creating Apps</a:t>
            </a:r>
          </a:p>
        </p:txBody>
      </p:sp>
    </p:spTree>
    <p:extLst>
      <p:ext uri="{BB962C8B-B14F-4D97-AF65-F5344CB8AC3E}">
        <p14:creationId xmlns:p14="http://schemas.microsoft.com/office/powerpoint/2010/main" val="116255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Activity</a:t>
            </a:r>
          </a:p>
        </p:txBody>
      </p:sp>
      <p:sp>
        <p:nvSpPr>
          <p:cNvPr id="3" name="Subtitle 2"/>
          <p:cNvSpPr>
            <a:spLocks noGrp="1"/>
          </p:cNvSpPr>
          <p:nvPr>
            <p:ph type="subTitle" idx="1"/>
          </p:nvPr>
        </p:nvSpPr>
        <p:spPr/>
        <p:txBody>
          <a:bodyPr/>
          <a:lstStyle/>
          <a:p>
            <a:r>
              <a:rPr lang="en-US" dirty="0"/>
              <a:t>Playing with different activities</a:t>
            </a:r>
          </a:p>
        </p:txBody>
      </p:sp>
    </p:spTree>
    <p:extLst>
      <p:ext uri="{BB962C8B-B14F-4D97-AF65-F5344CB8AC3E}">
        <p14:creationId xmlns:p14="http://schemas.microsoft.com/office/powerpoint/2010/main" val="3616836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Activity: Parts</a:t>
            </a:r>
          </a:p>
        </p:txBody>
      </p:sp>
      <p:sp>
        <p:nvSpPr>
          <p:cNvPr id="3" name="Content Placeholder 2"/>
          <p:cNvSpPr>
            <a:spLocks noGrp="1"/>
          </p:cNvSpPr>
          <p:nvPr>
            <p:ph idx="1"/>
          </p:nvPr>
        </p:nvSpPr>
        <p:spPr/>
        <p:txBody>
          <a:bodyPr/>
          <a:lstStyle/>
          <a:p>
            <a:r>
              <a:rPr lang="en-US" dirty="0"/>
              <a:t>Any Android activity has two parts: Java &amp; XML</a:t>
            </a:r>
          </a:p>
          <a:p>
            <a:r>
              <a:rPr lang="en-US" dirty="0"/>
              <a:t>Java deals with the backend programming while XML specifies the UI</a:t>
            </a:r>
          </a:p>
          <a:p>
            <a:endParaRPr lang="en-US" dirty="0"/>
          </a:p>
        </p:txBody>
      </p:sp>
    </p:spTree>
    <p:extLst>
      <p:ext uri="{BB962C8B-B14F-4D97-AF65-F5344CB8AC3E}">
        <p14:creationId xmlns:p14="http://schemas.microsoft.com/office/powerpoint/2010/main" val="2721914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Activity: New Activity</a:t>
            </a:r>
          </a:p>
        </p:txBody>
      </p:sp>
      <p:sp>
        <p:nvSpPr>
          <p:cNvPr id="3" name="Content Placeholder 2"/>
          <p:cNvSpPr>
            <a:spLocks noGrp="1"/>
          </p:cNvSpPr>
          <p:nvPr>
            <p:ph idx="1"/>
          </p:nvPr>
        </p:nvSpPr>
        <p:spPr/>
        <p:txBody>
          <a:bodyPr/>
          <a:lstStyle/>
          <a:p>
            <a:r>
              <a:rPr lang="en-US" dirty="0"/>
              <a:t>To create an activity right click on your project, go to </a:t>
            </a:r>
            <a:r>
              <a:rPr lang="en-US" b="1" dirty="0"/>
              <a:t>New -&gt; Activity</a:t>
            </a:r>
          </a:p>
          <a:p>
            <a:r>
              <a:rPr lang="en-US" dirty="0"/>
              <a:t>Now this new activity will be in the form of your original “Hello World!” activity</a:t>
            </a:r>
          </a:p>
          <a:p>
            <a:r>
              <a:rPr lang="en-US" dirty="0"/>
              <a:t>To redirect your Android app to this activity we have to use Intents</a:t>
            </a:r>
          </a:p>
          <a:p>
            <a:r>
              <a:rPr lang="en-US" dirty="0"/>
              <a:t>Intent is a Java class which contains addresses to Android activities</a:t>
            </a:r>
          </a:p>
          <a:p>
            <a:endParaRPr lang="en-US" dirty="0"/>
          </a:p>
        </p:txBody>
      </p:sp>
    </p:spTree>
    <p:extLst>
      <p:ext uri="{BB962C8B-B14F-4D97-AF65-F5344CB8AC3E}">
        <p14:creationId xmlns:p14="http://schemas.microsoft.com/office/powerpoint/2010/main" val="3996785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Apps</a:t>
            </a:r>
          </a:p>
        </p:txBody>
      </p:sp>
      <p:sp>
        <p:nvSpPr>
          <p:cNvPr id="3" name="Subtitle 2"/>
          <p:cNvSpPr>
            <a:spLocks noGrp="1"/>
          </p:cNvSpPr>
          <p:nvPr>
            <p:ph type="subTitle" idx="1"/>
          </p:nvPr>
        </p:nvSpPr>
        <p:spPr/>
        <p:txBody>
          <a:bodyPr/>
          <a:lstStyle/>
          <a:p>
            <a:r>
              <a:rPr lang="en-US" dirty="0"/>
              <a:t>Building meaningful applications</a:t>
            </a:r>
          </a:p>
        </p:txBody>
      </p:sp>
    </p:spTree>
    <p:extLst>
      <p:ext uri="{BB962C8B-B14F-4D97-AF65-F5344CB8AC3E}">
        <p14:creationId xmlns:p14="http://schemas.microsoft.com/office/powerpoint/2010/main" val="169132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Apps: Java I/O</a:t>
            </a:r>
          </a:p>
        </p:txBody>
      </p:sp>
      <p:sp>
        <p:nvSpPr>
          <p:cNvPr id="3" name="Content Placeholder 2"/>
          <p:cNvSpPr>
            <a:spLocks noGrp="1"/>
          </p:cNvSpPr>
          <p:nvPr>
            <p:ph idx="1"/>
          </p:nvPr>
        </p:nvSpPr>
        <p:spPr/>
        <p:txBody>
          <a:bodyPr/>
          <a:lstStyle/>
          <a:p>
            <a:pPr>
              <a:lnSpc>
                <a:spcPct val="200000"/>
              </a:lnSpc>
            </a:pPr>
            <a:r>
              <a:rPr lang="en-US" dirty="0"/>
              <a:t>Java I/O is not much different than C++</a:t>
            </a:r>
          </a:p>
          <a:p>
            <a:pPr>
              <a:lnSpc>
                <a:spcPct val="200000"/>
              </a:lnSpc>
            </a:pPr>
            <a:r>
              <a:rPr lang="en-US" dirty="0"/>
              <a:t>You may use the same methods in Android</a:t>
            </a:r>
          </a:p>
          <a:p>
            <a:pPr>
              <a:lnSpc>
                <a:spcPct val="200000"/>
              </a:lnSpc>
            </a:pPr>
            <a:r>
              <a:rPr lang="en-US" dirty="0"/>
              <a:t>I have looked into Reading, Writing and Searching operations</a:t>
            </a:r>
          </a:p>
        </p:txBody>
      </p:sp>
    </p:spTree>
    <p:extLst>
      <p:ext uri="{BB962C8B-B14F-4D97-AF65-F5344CB8AC3E}">
        <p14:creationId xmlns:p14="http://schemas.microsoft.com/office/powerpoint/2010/main" val="243267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0108"/>
          </a:xfrm>
        </p:spPr>
        <p:txBody>
          <a:bodyPr/>
          <a:lstStyle/>
          <a:p>
            <a:r>
              <a:rPr lang="en-US" dirty="0"/>
              <a:t>Making Applications: Reading</a:t>
            </a:r>
          </a:p>
        </p:txBody>
      </p:sp>
      <p:sp>
        <p:nvSpPr>
          <p:cNvPr id="3" name="Content Placeholder 2"/>
          <p:cNvSpPr>
            <a:spLocks noGrp="1"/>
          </p:cNvSpPr>
          <p:nvPr>
            <p:ph idx="1"/>
          </p:nvPr>
        </p:nvSpPr>
        <p:spPr>
          <a:xfrm>
            <a:off x="2351587" y="1519708"/>
            <a:ext cx="4628762" cy="4560292"/>
          </a:xfrm>
        </p:spPr>
        <p:txBody>
          <a:bodyPr>
            <a:noAutofit/>
          </a:bodyPr>
          <a:lstStyle/>
          <a:p>
            <a:pPr marL="0" indent="0">
              <a:buNone/>
            </a:pPr>
            <a:r>
              <a:rPr lang="en-US" sz="1100" b="1" dirty="0"/>
              <a:t>//fin is </a:t>
            </a:r>
            <a:r>
              <a:rPr lang="en-US" sz="1100" b="1" dirty="0" err="1"/>
              <a:t>fileInputStream</a:t>
            </a:r>
            <a:br>
              <a:rPr lang="en-US" sz="1100" b="1" dirty="0"/>
            </a:br>
            <a:r>
              <a:rPr lang="en-US" sz="1100" b="1" dirty="0"/>
              <a:t>@</a:t>
            </a:r>
            <a:r>
              <a:rPr lang="en-US" sz="1100" b="1" dirty="0" err="1"/>
              <a:t>SuppressWarnings</a:t>
            </a:r>
            <a:r>
              <a:rPr lang="en-US" sz="1100" b="1" dirty="0"/>
              <a:t>("null")</a:t>
            </a:r>
            <a:br>
              <a:rPr lang="en-US" sz="1100" b="1" dirty="0"/>
            </a:br>
            <a:r>
              <a:rPr lang="en-US" sz="1100" b="1" dirty="0"/>
              <a:t>public void </a:t>
            </a:r>
            <a:r>
              <a:rPr lang="en-US" sz="1100" b="1" dirty="0" err="1"/>
              <a:t>getRead</a:t>
            </a:r>
            <a:r>
              <a:rPr lang="en-US" sz="1100" b="1" dirty="0"/>
              <a:t>() throws </a:t>
            </a:r>
            <a:r>
              <a:rPr lang="en-US" sz="1100" b="1" dirty="0" err="1"/>
              <a:t>IOException</a:t>
            </a:r>
            <a:br>
              <a:rPr lang="en-US" sz="1100" b="1" dirty="0"/>
            </a:br>
            <a:r>
              <a:rPr lang="en-US" sz="1100" b="1" dirty="0"/>
              <a:t>{</a:t>
            </a:r>
            <a:br>
              <a:rPr lang="en-US" sz="1100" b="1" dirty="0"/>
            </a:br>
            <a:r>
              <a:rPr lang="en-US" sz="1100" b="1" dirty="0"/>
              <a:t>	fin = </a:t>
            </a:r>
            <a:r>
              <a:rPr lang="en-US" sz="1100" b="1" dirty="0" err="1"/>
              <a:t>openFileInput</a:t>
            </a:r>
            <a:r>
              <a:rPr lang="en-US" sz="1100" b="1" dirty="0"/>
              <a:t>("</a:t>
            </a:r>
            <a:r>
              <a:rPr lang="en-US" sz="1100" b="1" dirty="0" err="1"/>
              <a:t>rizFile</a:t>
            </a:r>
            <a:r>
              <a:rPr lang="en-US" sz="1100" b="1" dirty="0"/>
              <a:t>");</a:t>
            </a:r>
            <a:br>
              <a:rPr lang="en-US" sz="1100" b="1" dirty="0"/>
            </a:br>
            <a:r>
              <a:rPr lang="en-US" sz="1100" b="1" dirty="0"/>
              <a:t>	String Read="";</a:t>
            </a:r>
            <a:br>
              <a:rPr lang="en-US" sz="1100" b="1" dirty="0"/>
            </a:br>
            <a:r>
              <a:rPr lang="en-US" sz="1100" b="1" dirty="0"/>
              <a:t>	while((c=</a:t>
            </a:r>
            <a:r>
              <a:rPr lang="en-US" sz="1100" b="1" dirty="0" err="1"/>
              <a:t>fin.read</a:t>
            </a:r>
            <a:r>
              <a:rPr lang="en-US" sz="1100" b="1" dirty="0"/>
              <a:t>())!= -1)</a:t>
            </a:r>
            <a:br>
              <a:rPr lang="en-US" sz="1100" b="1" dirty="0"/>
            </a:br>
            <a:r>
              <a:rPr lang="en-US" sz="1100" b="1" dirty="0"/>
              <a:t>	{</a:t>
            </a:r>
            <a:br>
              <a:rPr lang="en-US" sz="1100" b="1" dirty="0"/>
            </a:br>
            <a:r>
              <a:rPr lang="en-US" sz="1100" b="1" dirty="0"/>
              <a:t>		Read= Read + </a:t>
            </a:r>
            <a:r>
              <a:rPr lang="en-US" sz="1100" b="1" dirty="0" err="1"/>
              <a:t>Character.toString</a:t>
            </a:r>
            <a:r>
              <a:rPr lang="en-US" sz="1100" b="1" dirty="0"/>
              <a:t>((char)c);</a:t>
            </a:r>
            <a:br>
              <a:rPr lang="en-US" sz="1100" b="1" dirty="0"/>
            </a:br>
            <a:r>
              <a:rPr lang="en-US" sz="1100" b="1" dirty="0"/>
              <a:t>	}</a:t>
            </a:r>
          </a:p>
          <a:p>
            <a:pPr marL="0" indent="0">
              <a:buNone/>
            </a:pPr>
            <a:r>
              <a:rPr lang="en-US" sz="1100" b="1" dirty="0"/>
              <a:t>	</a:t>
            </a:r>
            <a:r>
              <a:rPr lang="en-US" sz="1100" b="1" dirty="0" err="1"/>
              <a:t>myPass</a:t>
            </a:r>
            <a:r>
              <a:rPr lang="en-US" sz="1100" b="1" dirty="0"/>
              <a:t>="";</a:t>
            </a:r>
            <a:br>
              <a:rPr lang="en-US" sz="1100" b="1" dirty="0"/>
            </a:br>
            <a:r>
              <a:rPr lang="en-US" sz="1100" b="1" dirty="0"/>
              <a:t>	</a:t>
            </a:r>
            <a:r>
              <a:rPr lang="en-US" sz="1100" b="1" dirty="0" err="1"/>
              <a:t>int</a:t>
            </a:r>
            <a:r>
              <a:rPr lang="en-US" sz="1100" b="1" dirty="0"/>
              <a:t> c=0;</a:t>
            </a:r>
            <a:br>
              <a:rPr lang="en-US" sz="1100" b="1" dirty="0"/>
            </a:br>
            <a:r>
              <a:rPr lang="en-US" sz="1100" b="1" dirty="0"/>
              <a:t>	while(</a:t>
            </a:r>
            <a:r>
              <a:rPr lang="en-US" sz="1100" b="1" dirty="0" err="1"/>
              <a:t>Read.charAt</a:t>
            </a:r>
            <a:r>
              <a:rPr lang="en-US" sz="1100" b="1" dirty="0"/>
              <a:t>(c)!=' ')</a:t>
            </a:r>
            <a:br>
              <a:rPr lang="en-US" sz="1100" b="1" dirty="0"/>
            </a:br>
            <a:r>
              <a:rPr lang="en-US" sz="1100" b="1" dirty="0"/>
              <a:t>	{</a:t>
            </a:r>
            <a:br>
              <a:rPr lang="en-US" sz="1100" b="1" dirty="0"/>
            </a:br>
            <a:r>
              <a:rPr lang="en-US" sz="1100" b="1" dirty="0"/>
              <a:t>		</a:t>
            </a:r>
            <a:r>
              <a:rPr lang="en-US" sz="1100" b="1" dirty="0" err="1"/>
              <a:t>myPass</a:t>
            </a:r>
            <a:r>
              <a:rPr lang="en-US" sz="1100" b="1" dirty="0"/>
              <a:t>= </a:t>
            </a:r>
            <a:r>
              <a:rPr lang="en-US" sz="1100" b="1" dirty="0" err="1"/>
              <a:t>myPass</a:t>
            </a:r>
            <a:r>
              <a:rPr lang="en-US" sz="1100" b="1" dirty="0"/>
              <a:t> + </a:t>
            </a:r>
            <a:r>
              <a:rPr lang="en-US" sz="1100" b="1" dirty="0" err="1"/>
              <a:t>Read.charAt</a:t>
            </a:r>
            <a:r>
              <a:rPr lang="en-US" sz="1100" b="1" dirty="0"/>
              <a:t>(c);</a:t>
            </a:r>
            <a:br>
              <a:rPr lang="en-US" sz="1100" b="1" dirty="0"/>
            </a:br>
            <a:r>
              <a:rPr lang="en-US" sz="1100" b="1" dirty="0"/>
              <a:t>		</a:t>
            </a:r>
            <a:r>
              <a:rPr lang="en-US" sz="1100" b="1" dirty="0" err="1"/>
              <a:t>c++</a:t>
            </a:r>
            <a:r>
              <a:rPr lang="en-US" sz="1100" b="1" dirty="0"/>
              <a:t>;</a:t>
            </a:r>
            <a:br>
              <a:rPr lang="en-US" sz="1100" b="1" dirty="0"/>
            </a:br>
            <a:r>
              <a:rPr lang="en-US" sz="1100" b="1" dirty="0"/>
              <a:t>	}</a:t>
            </a:r>
            <a:br>
              <a:rPr lang="en-US" sz="1100" b="1" dirty="0"/>
            </a:br>
            <a:br>
              <a:rPr lang="en-US" sz="1100" b="1" dirty="0"/>
            </a:br>
            <a:r>
              <a:rPr lang="en-US" sz="1100" b="1" dirty="0"/>
              <a:t>	</a:t>
            </a:r>
            <a:r>
              <a:rPr lang="en-US" sz="1100" b="1" dirty="0" err="1"/>
              <a:t>c++</a:t>
            </a:r>
            <a:r>
              <a:rPr lang="en-US" sz="1100" b="1" dirty="0"/>
              <a:t>;</a:t>
            </a:r>
            <a:br>
              <a:rPr lang="en-US" sz="1100" b="1" dirty="0"/>
            </a:br>
            <a:r>
              <a:rPr lang="en-US" sz="1100" b="1" dirty="0"/>
              <a:t>	</a:t>
            </a:r>
            <a:r>
              <a:rPr lang="en-US" sz="1100" b="1" dirty="0" err="1"/>
              <a:t>myNum</a:t>
            </a:r>
            <a:r>
              <a:rPr lang="en-US" sz="1100" b="1" dirty="0"/>
              <a:t>="";</a:t>
            </a:r>
            <a:br>
              <a:rPr lang="en-US" sz="1100" b="1" dirty="0"/>
            </a:br>
            <a:r>
              <a:rPr lang="en-US" sz="1100" b="1" dirty="0"/>
              <a:t>	while(</a:t>
            </a:r>
            <a:r>
              <a:rPr lang="en-US" sz="1100" b="1" dirty="0" err="1"/>
              <a:t>Read.charAt</a:t>
            </a:r>
            <a:r>
              <a:rPr lang="en-US" sz="1100" b="1" dirty="0"/>
              <a:t>(c)!=' ')</a:t>
            </a:r>
            <a:br>
              <a:rPr lang="en-US" sz="1100" b="1" dirty="0"/>
            </a:br>
            <a:r>
              <a:rPr lang="en-US" sz="1100" b="1" dirty="0"/>
              <a:t>	{</a:t>
            </a:r>
            <a:br>
              <a:rPr lang="en-US" sz="1100" b="1" dirty="0"/>
            </a:br>
            <a:r>
              <a:rPr lang="en-US" sz="1100" b="1" dirty="0"/>
              <a:t>		</a:t>
            </a:r>
            <a:r>
              <a:rPr lang="en-US" sz="1100" b="1" dirty="0" err="1"/>
              <a:t>myNum</a:t>
            </a:r>
            <a:r>
              <a:rPr lang="en-US" sz="1100" b="1" dirty="0"/>
              <a:t>=</a:t>
            </a:r>
            <a:r>
              <a:rPr lang="en-US" sz="1100" b="1" dirty="0" err="1"/>
              <a:t>myNum</a:t>
            </a:r>
            <a:r>
              <a:rPr lang="en-US" sz="1100" b="1" dirty="0"/>
              <a:t> + </a:t>
            </a:r>
            <a:r>
              <a:rPr lang="en-US" sz="1100" b="1" dirty="0" err="1"/>
              <a:t>Read.charAt</a:t>
            </a:r>
            <a:r>
              <a:rPr lang="en-US" sz="1100" b="1" dirty="0"/>
              <a:t>(c);</a:t>
            </a:r>
            <a:br>
              <a:rPr lang="en-US" sz="1100" b="1" dirty="0"/>
            </a:br>
            <a:r>
              <a:rPr lang="en-US" sz="1100" b="1" dirty="0"/>
              <a:t>		</a:t>
            </a:r>
            <a:r>
              <a:rPr lang="en-US" sz="1100" b="1" dirty="0" err="1"/>
              <a:t>c++</a:t>
            </a:r>
            <a:r>
              <a:rPr lang="en-US" sz="1100" b="1" dirty="0"/>
              <a:t>;</a:t>
            </a:r>
            <a:br>
              <a:rPr lang="en-US" sz="1100" b="1" dirty="0"/>
            </a:br>
            <a:r>
              <a:rPr lang="en-US" sz="1100" b="1" dirty="0"/>
              <a:t>	}</a:t>
            </a:r>
            <a:br>
              <a:rPr lang="en-US" sz="1100" b="1" dirty="0"/>
            </a:br>
            <a:r>
              <a:rPr lang="en-US" sz="1100" b="1" dirty="0"/>
              <a:t>}</a:t>
            </a:r>
            <a:r>
              <a:rPr lang="en-US" sz="1600" dirty="0"/>
              <a:t>				</a:t>
            </a:r>
          </a:p>
        </p:txBody>
      </p:sp>
    </p:spTree>
    <p:extLst>
      <p:ext uri="{BB962C8B-B14F-4D97-AF65-F5344CB8AC3E}">
        <p14:creationId xmlns:p14="http://schemas.microsoft.com/office/powerpoint/2010/main" val="2018020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lstStyle/>
          <a:p>
            <a:r>
              <a:rPr lang="en-US" dirty="0"/>
              <a:t>Making Applications: Writing</a:t>
            </a:r>
          </a:p>
        </p:txBody>
      </p:sp>
      <p:sp>
        <p:nvSpPr>
          <p:cNvPr id="3" name="Content Placeholder 2"/>
          <p:cNvSpPr>
            <a:spLocks noGrp="1"/>
          </p:cNvSpPr>
          <p:nvPr>
            <p:ph idx="1"/>
          </p:nvPr>
        </p:nvSpPr>
        <p:spPr>
          <a:xfrm>
            <a:off x="1186656" y="1416676"/>
            <a:ext cx="7578024" cy="4650445"/>
          </a:xfrm>
        </p:spPr>
        <p:txBody>
          <a:bodyPr>
            <a:normAutofit fontScale="85000" lnSpcReduction="10000"/>
          </a:bodyPr>
          <a:lstStyle/>
          <a:p>
            <a:pPr marL="0" indent="0">
              <a:buNone/>
            </a:pPr>
            <a:r>
              <a:rPr lang="en-US" b="1" dirty="0"/>
              <a:t>/*</a:t>
            </a:r>
            <a:r>
              <a:rPr lang="en-US" b="1" dirty="0" err="1"/>
              <a:t>passStr</a:t>
            </a:r>
            <a:r>
              <a:rPr lang="en-US" b="1" dirty="0"/>
              <a:t>, </a:t>
            </a:r>
            <a:r>
              <a:rPr lang="en-US" b="1" dirty="0" err="1"/>
              <a:t>numStr</a:t>
            </a:r>
            <a:r>
              <a:rPr lang="en-US" b="1" dirty="0"/>
              <a:t>, </a:t>
            </a:r>
            <a:r>
              <a:rPr lang="en-US" b="1" dirty="0" err="1"/>
              <a:t>userStr</a:t>
            </a:r>
            <a:r>
              <a:rPr lang="en-US" b="1" dirty="0"/>
              <a:t> are data from </a:t>
            </a:r>
            <a:r>
              <a:rPr lang="en-US" b="1" dirty="0" err="1"/>
              <a:t>editText</a:t>
            </a:r>
            <a:r>
              <a:rPr lang="en-US" b="1" dirty="0"/>
              <a:t>*/</a:t>
            </a:r>
          </a:p>
          <a:p>
            <a:pPr marL="0" indent="0">
              <a:buNone/>
            </a:pPr>
            <a:r>
              <a:rPr lang="en-US" b="1" dirty="0"/>
              <a:t>/*</a:t>
            </a:r>
            <a:r>
              <a:rPr lang="en-US" b="1" dirty="0" err="1"/>
              <a:t>fout</a:t>
            </a:r>
            <a:r>
              <a:rPr lang="en-US" b="1" dirty="0"/>
              <a:t> is </a:t>
            </a:r>
            <a:r>
              <a:rPr lang="en-US" b="1" dirty="0" err="1"/>
              <a:t>fileOutputStream</a:t>
            </a:r>
            <a:r>
              <a:rPr lang="en-US" b="1" dirty="0"/>
              <a:t>*/</a:t>
            </a:r>
          </a:p>
          <a:p>
            <a:pPr marL="0" indent="0">
              <a:buNone/>
            </a:pPr>
            <a:r>
              <a:rPr lang="en-US" b="1" dirty="0"/>
              <a:t>public void Save(String </a:t>
            </a:r>
            <a:r>
              <a:rPr lang="en-US" b="1" dirty="0" err="1"/>
              <a:t>userStr</a:t>
            </a:r>
            <a:r>
              <a:rPr lang="en-US" b="1" dirty="0"/>
              <a:t>, String </a:t>
            </a:r>
            <a:r>
              <a:rPr lang="en-US" b="1" dirty="0" err="1"/>
              <a:t>passStr</a:t>
            </a:r>
            <a:r>
              <a:rPr lang="en-US" b="1" dirty="0"/>
              <a:t>, String </a:t>
            </a:r>
            <a:r>
              <a:rPr lang="en-US" b="1" dirty="0" err="1"/>
              <a:t>numStr</a:t>
            </a:r>
            <a:r>
              <a:rPr lang="en-US" b="1" dirty="0"/>
              <a:t>) throws </a:t>
            </a:r>
            <a:r>
              <a:rPr lang="en-US" b="1" dirty="0" err="1"/>
              <a:t>IOException</a:t>
            </a:r>
            <a:endParaRPr lang="en-US" b="1" dirty="0"/>
          </a:p>
          <a:p>
            <a:pPr marL="0" indent="0">
              <a:buNone/>
            </a:pPr>
            <a:r>
              <a:rPr lang="en-US" b="1" dirty="0"/>
              <a:t>{</a:t>
            </a:r>
          </a:p>
          <a:p>
            <a:pPr marL="0" indent="0">
              <a:buNone/>
            </a:pPr>
            <a:r>
              <a:rPr lang="en-US" b="1" dirty="0"/>
              <a:t>	String temp=" "; //to add spaces</a:t>
            </a:r>
          </a:p>
          <a:p>
            <a:pPr marL="0" indent="0">
              <a:buNone/>
            </a:pPr>
            <a:r>
              <a:rPr lang="en-US" b="1" dirty="0"/>
              <a:t>	File file= new File(</a:t>
            </a:r>
            <a:r>
              <a:rPr lang="en-US" b="1" dirty="0" err="1"/>
              <a:t>getFilesDir</a:t>
            </a:r>
            <a:r>
              <a:rPr lang="en-US" b="1" dirty="0"/>
              <a:t>(),"</a:t>
            </a:r>
            <a:r>
              <a:rPr lang="en-US" b="1" dirty="0" err="1"/>
              <a:t>rizFile</a:t>
            </a:r>
            <a:r>
              <a:rPr lang="en-US" b="1" dirty="0"/>
              <a:t>");</a:t>
            </a:r>
          </a:p>
          <a:p>
            <a:pPr marL="0" indent="0">
              <a:buNone/>
            </a:pPr>
            <a:r>
              <a:rPr lang="en-US" b="1" dirty="0"/>
              <a:t>	</a:t>
            </a:r>
            <a:r>
              <a:rPr lang="en-US" b="1" dirty="0" err="1"/>
              <a:t>fout</a:t>
            </a:r>
            <a:r>
              <a:rPr lang="en-US" b="1" dirty="0"/>
              <a:t>= </a:t>
            </a:r>
            <a:r>
              <a:rPr lang="en-US" b="1" dirty="0" err="1"/>
              <a:t>openFileOutput</a:t>
            </a:r>
            <a:r>
              <a:rPr lang="en-US" b="1" dirty="0"/>
              <a:t>("</a:t>
            </a:r>
            <a:r>
              <a:rPr lang="en-US" b="1" dirty="0" err="1"/>
              <a:t>rizFile</a:t>
            </a:r>
            <a:r>
              <a:rPr lang="en-US" b="1" dirty="0"/>
              <a:t>",MODE_WORLD_READABLE);</a:t>
            </a:r>
          </a:p>
          <a:p>
            <a:pPr marL="0" indent="0">
              <a:buNone/>
            </a:pPr>
            <a:r>
              <a:rPr lang="en-US" b="1" dirty="0"/>
              <a:t>	</a:t>
            </a:r>
            <a:r>
              <a:rPr lang="en-US" b="1" dirty="0" err="1"/>
              <a:t>fout.write</a:t>
            </a:r>
            <a:r>
              <a:rPr lang="en-US" b="1" dirty="0"/>
              <a:t>(</a:t>
            </a:r>
            <a:r>
              <a:rPr lang="en-US" b="1" dirty="0" err="1"/>
              <a:t>passStr.getBytes</a:t>
            </a:r>
            <a:r>
              <a:rPr lang="en-US" b="1" dirty="0"/>
              <a:t>());</a:t>
            </a:r>
          </a:p>
          <a:p>
            <a:pPr marL="0" indent="0">
              <a:buNone/>
            </a:pPr>
            <a:r>
              <a:rPr lang="en-US" b="1" dirty="0"/>
              <a:t>	</a:t>
            </a:r>
            <a:r>
              <a:rPr lang="en-US" b="1" dirty="0" err="1"/>
              <a:t>fout.write</a:t>
            </a:r>
            <a:r>
              <a:rPr lang="en-US" b="1" dirty="0"/>
              <a:t>(</a:t>
            </a:r>
            <a:r>
              <a:rPr lang="en-US" b="1" dirty="0" err="1"/>
              <a:t>temp.getBytes</a:t>
            </a:r>
            <a:r>
              <a:rPr lang="en-US" b="1" dirty="0"/>
              <a:t>());</a:t>
            </a:r>
          </a:p>
          <a:p>
            <a:pPr marL="0" indent="0">
              <a:buNone/>
            </a:pPr>
            <a:r>
              <a:rPr lang="en-US" b="1" dirty="0"/>
              <a:t>	</a:t>
            </a:r>
            <a:r>
              <a:rPr lang="en-US" b="1" dirty="0" err="1"/>
              <a:t>fout.write</a:t>
            </a:r>
            <a:r>
              <a:rPr lang="en-US" b="1" dirty="0"/>
              <a:t>(</a:t>
            </a:r>
            <a:r>
              <a:rPr lang="en-US" b="1" dirty="0" err="1"/>
              <a:t>numStr.getBytes</a:t>
            </a:r>
            <a:r>
              <a:rPr lang="en-US" b="1" dirty="0"/>
              <a:t>());</a:t>
            </a:r>
          </a:p>
          <a:p>
            <a:pPr marL="0" indent="0">
              <a:buNone/>
            </a:pPr>
            <a:r>
              <a:rPr lang="en-US" b="1" dirty="0"/>
              <a:t>	</a:t>
            </a:r>
            <a:r>
              <a:rPr lang="en-US" b="1" dirty="0" err="1"/>
              <a:t>fout.write</a:t>
            </a:r>
            <a:r>
              <a:rPr lang="en-US" b="1" dirty="0"/>
              <a:t>(</a:t>
            </a:r>
            <a:r>
              <a:rPr lang="en-US" b="1" dirty="0" err="1"/>
              <a:t>temp.getBytes</a:t>
            </a:r>
            <a:r>
              <a:rPr lang="en-US" b="1" dirty="0"/>
              <a:t>());</a:t>
            </a:r>
          </a:p>
          <a:p>
            <a:pPr marL="0" indent="0">
              <a:buNone/>
            </a:pPr>
            <a:r>
              <a:rPr lang="en-US" b="1" dirty="0"/>
              <a:t>	</a:t>
            </a:r>
            <a:r>
              <a:rPr lang="en-US" b="1" dirty="0" err="1"/>
              <a:t>fout.write</a:t>
            </a:r>
            <a:r>
              <a:rPr lang="en-US" b="1" dirty="0"/>
              <a:t>(</a:t>
            </a:r>
            <a:r>
              <a:rPr lang="en-US" b="1" dirty="0" err="1"/>
              <a:t>userStr.getBytes</a:t>
            </a:r>
            <a:r>
              <a:rPr lang="en-US" b="1" dirty="0"/>
              <a:t>());</a:t>
            </a:r>
          </a:p>
          <a:p>
            <a:pPr marL="0" indent="0">
              <a:buNone/>
            </a:pPr>
            <a:r>
              <a:rPr lang="en-US" b="1" dirty="0"/>
              <a:t>	</a:t>
            </a:r>
            <a:r>
              <a:rPr lang="en-US" b="1" dirty="0" err="1"/>
              <a:t>fout.close</a:t>
            </a:r>
            <a:r>
              <a:rPr lang="en-US" b="1" dirty="0"/>
              <a:t>();</a:t>
            </a:r>
          </a:p>
          <a:p>
            <a:pPr marL="0" indent="0">
              <a:buNone/>
            </a:pPr>
            <a:r>
              <a:rPr lang="en-US" b="1" dirty="0"/>
              <a:t>}</a:t>
            </a:r>
          </a:p>
        </p:txBody>
      </p:sp>
    </p:spTree>
    <p:extLst>
      <p:ext uri="{BB962C8B-B14F-4D97-AF65-F5344CB8AC3E}">
        <p14:creationId xmlns:p14="http://schemas.microsoft.com/office/powerpoint/2010/main" val="2068536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lstStyle/>
          <a:p>
            <a:r>
              <a:rPr lang="en-US" dirty="0"/>
              <a:t>Making Applications: Searching</a:t>
            </a:r>
          </a:p>
        </p:txBody>
      </p:sp>
      <p:sp>
        <p:nvSpPr>
          <p:cNvPr id="3" name="Content Placeholder 2"/>
          <p:cNvSpPr>
            <a:spLocks noGrp="1"/>
          </p:cNvSpPr>
          <p:nvPr>
            <p:ph idx="1"/>
          </p:nvPr>
        </p:nvSpPr>
        <p:spPr>
          <a:xfrm>
            <a:off x="2191208" y="2086377"/>
            <a:ext cx="5568920" cy="3942106"/>
          </a:xfrm>
        </p:spPr>
        <p:txBody>
          <a:bodyPr/>
          <a:lstStyle/>
          <a:p>
            <a:pPr marL="0" indent="0">
              <a:buNone/>
            </a:pPr>
            <a:r>
              <a:rPr lang="en-US" dirty="0"/>
              <a:t>/*fin is </a:t>
            </a:r>
            <a:r>
              <a:rPr lang="en-US" dirty="0" err="1"/>
              <a:t>FileInputStream</a:t>
            </a:r>
            <a:r>
              <a:rPr lang="en-US" dirty="0"/>
              <a:t>*/</a:t>
            </a:r>
          </a:p>
          <a:p>
            <a:pPr marL="0" indent="0">
              <a:buNone/>
            </a:pPr>
            <a:r>
              <a:rPr lang="en-US" dirty="0"/>
              <a:t>try {</a:t>
            </a:r>
          </a:p>
          <a:p>
            <a:pPr marL="0" indent="0">
              <a:buNone/>
            </a:pPr>
            <a:r>
              <a:rPr lang="en-US" dirty="0"/>
              <a:t>	fin= </a:t>
            </a:r>
            <a:r>
              <a:rPr lang="en-US" dirty="0" err="1"/>
              <a:t>openFileInput</a:t>
            </a:r>
            <a:r>
              <a:rPr lang="en-US" dirty="0"/>
              <a:t>("</a:t>
            </a:r>
            <a:r>
              <a:rPr lang="en-US" dirty="0" err="1"/>
              <a:t>rizFile</a:t>
            </a:r>
            <a:r>
              <a:rPr lang="en-US" dirty="0"/>
              <a:t>");</a:t>
            </a:r>
            <a:br>
              <a:rPr lang="en-US" dirty="0"/>
            </a:br>
            <a:r>
              <a:rPr lang="en-US" dirty="0"/>
              <a:t>	</a:t>
            </a:r>
            <a:r>
              <a:rPr lang="en-US" dirty="0" err="1"/>
              <a:t>Log.e</a:t>
            </a:r>
            <a:r>
              <a:rPr lang="en-US" dirty="0"/>
              <a:t>(“</a:t>
            </a:r>
            <a:r>
              <a:rPr lang="en-US" dirty="0" err="1"/>
              <a:t>myTag</a:t>
            </a:r>
            <a:r>
              <a:rPr lang="en-US" dirty="0"/>
              <a:t>”, “Hurray! File is found”);</a:t>
            </a:r>
          </a:p>
          <a:p>
            <a:pPr marL="0" indent="0">
              <a:buNone/>
            </a:pPr>
            <a:r>
              <a:rPr lang="en-US" dirty="0"/>
              <a:t>	} catch (</a:t>
            </a:r>
            <a:r>
              <a:rPr lang="en-US" dirty="0" err="1"/>
              <a:t>FileNotFoundException</a:t>
            </a:r>
            <a:r>
              <a:rPr lang="en-US" dirty="0"/>
              <a:t> e) {</a:t>
            </a:r>
          </a:p>
          <a:p>
            <a:pPr marL="0" indent="0">
              <a:buNone/>
            </a:pPr>
            <a:r>
              <a:rPr lang="en-US" dirty="0"/>
              <a:t>	// TODO Auto-generated catch block</a:t>
            </a:r>
            <a:br>
              <a:rPr lang="en-US" dirty="0"/>
            </a:br>
            <a:r>
              <a:rPr lang="en-US" dirty="0"/>
              <a:t>	</a:t>
            </a:r>
            <a:r>
              <a:rPr lang="en-US" dirty="0" err="1"/>
              <a:t>e.printStackTrace</a:t>
            </a:r>
            <a:r>
              <a:rPr lang="en-US" dirty="0"/>
              <a:t>();</a:t>
            </a:r>
            <a:br>
              <a:rPr lang="en-US" dirty="0"/>
            </a:br>
            <a:r>
              <a:rPr lang="en-US" dirty="0"/>
              <a:t>	 </a:t>
            </a:r>
            <a:r>
              <a:rPr lang="en-US" dirty="0" err="1"/>
              <a:t>Log.e</a:t>
            </a:r>
            <a:r>
              <a:rPr lang="en-US" dirty="0"/>
              <a:t>(“</a:t>
            </a:r>
            <a:r>
              <a:rPr lang="en-US" dirty="0" err="1"/>
              <a:t>myTag</a:t>
            </a:r>
            <a:r>
              <a:rPr lang="en-US" dirty="0"/>
              <a:t>”, “Sorry File not found”);</a:t>
            </a:r>
          </a:p>
          <a:p>
            <a:pPr marL="0" indent="0">
              <a:buNone/>
            </a:pPr>
            <a:r>
              <a:rPr lang="en-US" dirty="0"/>
              <a:t>}</a:t>
            </a:r>
          </a:p>
        </p:txBody>
      </p:sp>
    </p:spTree>
    <p:extLst>
      <p:ext uri="{BB962C8B-B14F-4D97-AF65-F5344CB8AC3E}">
        <p14:creationId xmlns:p14="http://schemas.microsoft.com/office/powerpoint/2010/main" val="189312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Apps: Finding APK</a:t>
            </a:r>
          </a:p>
        </p:txBody>
      </p:sp>
      <p:sp>
        <p:nvSpPr>
          <p:cNvPr id="3" name="Content Placeholder 2"/>
          <p:cNvSpPr>
            <a:spLocks noGrp="1"/>
          </p:cNvSpPr>
          <p:nvPr>
            <p:ph idx="1"/>
          </p:nvPr>
        </p:nvSpPr>
        <p:spPr/>
        <p:txBody>
          <a:bodyPr/>
          <a:lstStyle/>
          <a:p>
            <a:pPr>
              <a:lnSpc>
                <a:spcPct val="200000"/>
              </a:lnSpc>
            </a:pPr>
            <a:r>
              <a:rPr lang="en-US" dirty="0"/>
              <a:t>The Android executable file is called .</a:t>
            </a:r>
            <a:r>
              <a:rPr lang="en-US" dirty="0" err="1"/>
              <a:t>apk</a:t>
            </a:r>
            <a:endParaRPr lang="en-US" dirty="0"/>
          </a:p>
          <a:p>
            <a:pPr>
              <a:lnSpc>
                <a:spcPct val="200000"/>
              </a:lnSpc>
            </a:pPr>
            <a:r>
              <a:rPr lang="en-US" dirty="0"/>
              <a:t>This file can be found in the project directory (folder where you saved your project) or </a:t>
            </a:r>
            <a:r>
              <a:rPr lang="en-US" b="1" dirty="0"/>
              <a:t>project\app\build\outputs\</a:t>
            </a:r>
            <a:r>
              <a:rPr lang="en-US" b="1" dirty="0" err="1"/>
              <a:t>apk</a:t>
            </a:r>
            <a:endParaRPr lang="en-US" b="1" dirty="0"/>
          </a:p>
          <a:p>
            <a:pPr>
              <a:lnSpc>
                <a:spcPct val="200000"/>
              </a:lnSpc>
            </a:pPr>
            <a:r>
              <a:rPr lang="en-US" dirty="0"/>
              <a:t>Place this file in any android device and it will get installed</a:t>
            </a:r>
          </a:p>
        </p:txBody>
      </p:sp>
    </p:spTree>
    <p:extLst>
      <p:ext uri="{BB962C8B-B14F-4D97-AF65-F5344CB8AC3E}">
        <p14:creationId xmlns:p14="http://schemas.microsoft.com/office/powerpoint/2010/main" val="2362259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Apps: Publishing</a:t>
            </a:r>
          </a:p>
        </p:txBody>
      </p:sp>
      <p:sp>
        <p:nvSpPr>
          <p:cNvPr id="3" name="Content Placeholder 2"/>
          <p:cNvSpPr>
            <a:spLocks noGrp="1"/>
          </p:cNvSpPr>
          <p:nvPr>
            <p:ph idx="1"/>
          </p:nvPr>
        </p:nvSpPr>
        <p:spPr/>
        <p:txBody>
          <a:bodyPr/>
          <a:lstStyle/>
          <a:p>
            <a:r>
              <a:rPr lang="en-US" dirty="0"/>
              <a:t>APK files are not usually bought or sold because of malware issues</a:t>
            </a:r>
          </a:p>
          <a:p>
            <a:r>
              <a:rPr lang="en-US" dirty="0"/>
              <a:t>You may upload your app to Google Play</a:t>
            </a:r>
          </a:p>
          <a:p>
            <a:r>
              <a:rPr lang="en-US" dirty="0"/>
              <a:t>Google Play developers have to sign an online contract with Google and pay an yearly fee</a:t>
            </a:r>
          </a:p>
        </p:txBody>
      </p:sp>
    </p:spTree>
    <p:extLst>
      <p:ext uri="{BB962C8B-B14F-4D97-AF65-F5344CB8AC3E}">
        <p14:creationId xmlns:p14="http://schemas.microsoft.com/office/powerpoint/2010/main" val="9890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Android</a:t>
            </a:r>
          </a:p>
        </p:txBody>
      </p:sp>
      <p:sp>
        <p:nvSpPr>
          <p:cNvPr id="3" name="Content Placeholder 2"/>
          <p:cNvSpPr>
            <a:spLocks noGrp="1"/>
          </p:cNvSpPr>
          <p:nvPr>
            <p:ph idx="1"/>
          </p:nvPr>
        </p:nvSpPr>
        <p:spPr>
          <a:xfrm>
            <a:off x="677334" y="1930400"/>
            <a:ext cx="8596668" cy="3880773"/>
          </a:xfrm>
        </p:spPr>
        <p:txBody>
          <a:bodyPr/>
          <a:lstStyle/>
          <a:p>
            <a:pPr>
              <a:lnSpc>
                <a:spcPct val="200000"/>
              </a:lnSpc>
            </a:pPr>
            <a:r>
              <a:rPr lang="en-US" dirty="0"/>
              <a:t>An operating system by Google</a:t>
            </a:r>
          </a:p>
          <a:p>
            <a:pPr>
              <a:lnSpc>
                <a:spcPct val="200000"/>
              </a:lnSpc>
            </a:pPr>
            <a:r>
              <a:rPr lang="en-US" dirty="0"/>
              <a:t>70% of the world’s smartphones run on Android</a:t>
            </a:r>
          </a:p>
          <a:p>
            <a:pPr>
              <a:lnSpc>
                <a:spcPct val="200000"/>
              </a:lnSpc>
            </a:pPr>
            <a:r>
              <a:rPr lang="en-US" dirty="0"/>
              <a:t>Huge market today and in future (Google Glass and Android Wear)</a:t>
            </a:r>
          </a:p>
          <a:p>
            <a:pPr>
              <a:lnSpc>
                <a:spcPct val="200000"/>
              </a:lnSpc>
            </a:pPr>
            <a:r>
              <a:rPr lang="en-US" dirty="0"/>
              <a:t>Marshmallow, Nougat, Oreo, Pie…</a:t>
            </a:r>
          </a:p>
        </p:txBody>
      </p:sp>
    </p:spTree>
    <p:extLst>
      <p:ext uri="{BB962C8B-B14F-4D97-AF65-F5344CB8AC3E}">
        <p14:creationId xmlns:p14="http://schemas.microsoft.com/office/powerpoint/2010/main" val="350168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Studio</a:t>
            </a:r>
          </a:p>
        </p:txBody>
      </p:sp>
      <p:sp>
        <p:nvSpPr>
          <p:cNvPr id="3" name="Subtitle 2"/>
          <p:cNvSpPr>
            <a:spLocks noGrp="1"/>
          </p:cNvSpPr>
          <p:nvPr>
            <p:ph type="subTitle" idx="1"/>
          </p:nvPr>
        </p:nvSpPr>
        <p:spPr/>
        <p:txBody>
          <a:bodyPr/>
          <a:lstStyle/>
          <a:p>
            <a:r>
              <a:rPr lang="en-US" dirty="0"/>
              <a:t>Installing, updating and running “Hello World!”</a:t>
            </a:r>
          </a:p>
        </p:txBody>
      </p:sp>
    </p:spTree>
    <p:extLst>
      <p:ext uri="{BB962C8B-B14F-4D97-AF65-F5344CB8AC3E}">
        <p14:creationId xmlns:p14="http://schemas.microsoft.com/office/powerpoint/2010/main" val="296759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Introduction</a:t>
            </a:r>
          </a:p>
        </p:txBody>
      </p:sp>
      <p:sp>
        <p:nvSpPr>
          <p:cNvPr id="3" name="Content Placeholder 2"/>
          <p:cNvSpPr>
            <a:spLocks noGrp="1"/>
          </p:cNvSpPr>
          <p:nvPr>
            <p:ph idx="1"/>
          </p:nvPr>
        </p:nvSpPr>
        <p:spPr>
          <a:xfrm>
            <a:off x="677334" y="2160589"/>
            <a:ext cx="8596668" cy="3880773"/>
          </a:xfrm>
        </p:spPr>
        <p:txBody>
          <a:bodyPr/>
          <a:lstStyle/>
          <a:p>
            <a:r>
              <a:rPr lang="en-US" dirty="0"/>
              <a:t>New development environment from Google</a:t>
            </a:r>
          </a:p>
          <a:p>
            <a:r>
              <a:rPr lang="en-US" dirty="0"/>
              <a:t>Faster and more stable than Eclipse</a:t>
            </a:r>
          </a:p>
          <a:p>
            <a:r>
              <a:rPr lang="en-US" dirty="0"/>
              <a:t>Available via free download</a:t>
            </a:r>
          </a:p>
          <a:p>
            <a:r>
              <a:rPr lang="en-US" dirty="0"/>
              <a:t>It requires JAVA Development Kit (JDK)</a:t>
            </a:r>
          </a:p>
          <a:p>
            <a:r>
              <a:rPr lang="en-US" dirty="0"/>
              <a:t>It needs to be updated using SDK Manager</a:t>
            </a:r>
          </a:p>
        </p:txBody>
      </p:sp>
    </p:spTree>
    <p:extLst>
      <p:ext uri="{BB962C8B-B14F-4D97-AF65-F5344CB8AC3E}">
        <p14:creationId xmlns:p14="http://schemas.microsoft.com/office/powerpoint/2010/main" val="88421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Installation </a:t>
            </a:r>
          </a:p>
        </p:txBody>
      </p:sp>
      <p:sp>
        <p:nvSpPr>
          <p:cNvPr id="3" name="Content Placeholder 2"/>
          <p:cNvSpPr>
            <a:spLocks noGrp="1"/>
          </p:cNvSpPr>
          <p:nvPr>
            <p:ph idx="1"/>
          </p:nvPr>
        </p:nvSpPr>
        <p:spPr>
          <a:xfrm>
            <a:off x="677334" y="1930400"/>
            <a:ext cx="8596668" cy="3880773"/>
          </a:xfrm>
        </p:spPr>
        <p:txBody>
          <a:bodyPr/>
          <a:lstStyle/>
          <a:p>
            <a:r>
              <a:rPr lang="en-US" dirty="0"/>
              <a:t>Download and Install Android Studio:</a:t>
            </a:r>
            <a:br>
              <a:rPr lang="en-US" dirty="0"/>
            </a:br>
            <a:r>
              <a:rPr lang="en-US" i="1" dirty="0"/>
              <a:t>	https://developer.android.com/sdk/installing/studio.html</a:t>
            </a:r>
          </a:p>
          <a:p>
            <a:r>
              <a:rPr lang="en-US" dirty="0"/>
              <a:t>Download latest version of JDK for your system:</a:t>
            </a:r>
            <a:br>
              <a:rPr lang="en-US" dirty="0"/>
            </a:br>
            <a:r>
              <a:rPr lang="en-US" i="1" dirty="0"/>
              <a:t>	http://www.oracle.com/technetwork/java/javase/downloads/jdk7-downloads-1880260.html</a:t>
            </a:r>
          </a:p>
          <a:p>
            <a:r>
              <a:rPr lang="en-US" dirty="0"/>
              <a:t>Locate the </a:t>
            </a:r>
            <a:r>
              <a:rPr lang="en-US" i="1" dirty="0"/>
              <a:t>SDK Manager </a:t>
            </a:r>
            <a:r>
              <a:rPr lang="en-US" dirty="0"/>
              <a:t>executable file in</a:t>
            </a:r>
            <a:br>
              <a:rPr lang="en-US" dirty="0"/>
            </a:br>
            <a:r>
              <a:rPr lang="en-US" dirty="0"/>
              <a:t> </a:t>
            </a:r>
            <a:r>
              <a:rPr lang="en-US" i="1" dirty="0"/>
              <a:t>C:\Program Files (x86)\Android\android-studio\</a:t>
            </a:r>
            <a:r>
              <a:rPr lang="en-US" i="1" dirty="0" err="1"/>
              <a:t>sdk</a:t>
            </a:r>
            <a:r>
              <a:rPr lang="en-US" i="1" dirty="0"/>
              <a:t>\tools\lib</a:t>
            </a:r>
          </a:p>
          <a:p>
            <a:r>
              <a:rPr lang="en-US" dirty="0"/>
              <a:t>Copy this file and paste in</a:t>
            </a:r>
            <a:br>
              <a:rPr lang="en-US" dirty="0"/>
            </a:br>
            <a:r>
              <a:rPr lang="en-US" dirty="0"/>
              <a:t> </a:t>
            </a:r>
            <a:r>
              <a:rPr lang="en-US" i="1" dirty="0"/>
              <a:t>C:\Program Files (x86)\Android\android-studio\</a:t>
            </a:r>
            <a:r>
              <a:rPr lang="en-US" i="1" dirty="0" err="1"/>
              <a:t>sdk</a:t>
            </a:r>
            <a:r>
              <a:rPr lang="en-US" i="1" dirty="0"/>
              <a:t>\</a:t>
            </a:r>
          </a:p>
          <a:p>
            <a:r>
              <a:rPr lang="en-US" dirty="0"/>
              <a:t>Now right click on this SDK MANAGER and </a:t>
            </a:r>
            <a:r>
              <a:rPr lang="en-US" i="1" dirty="0"/>
              <a:t>Run as Administrator</a:t>
            </a:r>
          </a:p>
        </p:txBody>
      </p:sp>
    </p:spTree>
    <p:extLst>
      <p:ext uri="{BB962C8B-B14F-4D97-AF65-F5344CB8AC3E}">
        <p14:creationId xmlns:p14="http://schemas.microsoft.com/office/powerpoint/2010/main" val="373834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Updating</a:t>
            </a:r>
          </a:p>
        </p:txBody>
      </p:sp>
      <p:sp>
        <p:nvSpPr>
          <p:cNvPr id="3" name="Content Placeholder 2"/>
          <p:cNvSpPr>
            <a:spLocks noGrp="1"/>
          </p:cNvSpPr>
          <p:nvPr>
            <p:ph idx="1"/>
          </p:nvPr>
        </p:nvSpPr>
        <p:spPr>
          <a:xfrm>
            <a:off x="677334" y="1797731"/>
            <a:ext cx="8596668" cy="3880773"/>
          </a:xfrm>
        </p:spPr>
        <p:txBody>
          <a:bodyPr/>
          <a:lstStyle/>
          <a:p>
            <a:pPr marL="0" indent="0">
              <a:buNone/>
            </a:pPr>
            <a:r>
              <a:rPr lang="en-US" dirty="0"/>
              <a:t> Install the following on SDK Manager:</a:t>
            </a:r>
          </a:p>
          <a:p>
            <a:r>
              <a:rPr lang="en-US" dirty="0"/>
              <a:t>Tools: </a:t>
            </a:r>
            <a:r>
              <a:rPr lang="en-US" i="1" dirty="0"/>
              <a:t>Android SDK Tools, Android SDK Platform Tools &amp; Android SDK build tools rev: 20, 19.1, 19.03</a:t>
            </a:r>
          </a:p>
          <a:p>
            <a:r>
              <a:rPr lang="en-US" i="1" dirty="0"/>
              <a:t>API 19, 10 &amp; 8 </a:t>
            </a:r>
            <a:r>
              <a:rPr lang="en-US" dirty="0"/>
              <a:t>full packages</a:t>
            </a:r>
          </a:p>
          <a:p>
            <a:r>
              <a:rPr lang="en-US" i="1" dirty="0"/>
              <a:t>API 18,17 &amp; 16 SDK Platforms</a:t>
            </a:r>
            <a:r>
              <a:rPr lang="en-US" dirty="0"/>
              <a:t> only</a:t>
            </a:r>
          </a:p>
          <a:p>
            <a:r>
              <a:rPr lang="en-US" dirty="0"/>
              <a:t>Extras: </a:t>
            </a:r>
            <a:r>
              <a:rPr lang="en-US" i="1" dirty="0"/>
              <a:t>Android Support Repository, Android Support Library, Google USB Driver &amp; Inter x86 Accelerator Installer</a:t>
            </a:r>
          </a:p>
          <a:p>
            <a:r>
              <a:rPr lang="en-US" dirty="0"/>
              <a:t>After downloading, restart your system</a:t>
            </a:r>
          </a:p>
          <a:p>
            <a:endParaRPr lang="en-US" dirty="0"/>
          </a:p>
          <a:p>
            <a:endParaRPr lang="en-US" dirty="0"/>
          </a:p>
        </p:txBody>
      </p:sp>
    </p:spTree>
    <p:extLst>
      <p:ext uri="{BB962C8B-B14F-4D97-AF65-F5344CB8AC3E}">
        <p14:creationId xmlns:p14="http://schemas.microsoft.com/office/powerpoint/2010/main" val="237711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SDK Manager</a:t>
            </a:r>
          </a:p>
        </p:txBody>
      </p:sp>
      <p:sp>
        <p:nvSpPr>
          <p:cNvPr id="3" name="Content Placeholder 2"/>
          <p:cNvSpPr>
            <a:spLocks noGrp="1"/>
          </p:cNvSpPr>
          <p:nvPr>
            <p:ph idx="1"/>
          </p:nvPr>
        </p:nvSpPr>
        <p:spPr>
          <a:xfrm>
            <a:off x="677334" y="1930400"/>
            <a:ext cx="8596668" cy="3880773"/>
          </a:xfrm>
        </p:spPr>
        <p:txBody>
          <a:bodyPr/>
          <a:lstStyle/>
          <a:p>
            <a:r>
              <a:rPr lang="en-US" dirty="0"/>
              <a:t>Android Studio is quite similar to Visual Studio</a:t>
            </a:r>
          </a:p>
          <a:p>
            <a:r>
              <a:rPr lang="en-US" dirty="0"/>
              <a:t>It has a window to observe your UI and edit JAVA code</a:t>
            </a:r>
          </a:p>
          <a:p>
            <a:r>
              <a:rPr lang="en-US" i="1" dirty="0"/>
              <a:t>Software Development Kit (SDK) Manager </a:t>
            </a:r>
            <a:r>
              <a:rPr lang="en-US" dirty="0"/>
              <a:t>is an application within Android Studio to download and update android studio according to latest android versions.</a:t>
            </a:r>
          </a:p>
          <a:p>
            <a:r>
              <a:rPr lang="en-US" dirty="0"/>
              <a:t>Sometimes you might need to download previous versions to support your application in multiple devices.</a:t>
            </a:r>
          </a:p>
          <a:p>
            <a:r>
              <a:rPr lang="en-US" dirty="0"/>
              <a:t>Hence careful downloading is required</a:t>
            </a:r>
          </a:p>
        </p:txBody>
      </p:sp>
    </p:spTree>
    <p:extLst>
      <p:ext uri="{BB962C8B-B14F-4D97-AF65-F5344CB8AC3E}">
        <p14:creationId xmlns:p14="http://schemas.microsoft.com/office/powerpoint/2010/main" val="177269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 Creating a New Project</a:t>
            </a:r>
          </a:p>
        </p:txBody>
      </p:sp>
      <p:sp>
        <p:nvSpPr>
          <p:cNvPr id="3" name="Content Placeholder 2"/>
          <p:cNvSpPr>
            <a:spLocks noGrp="1"/>
          </p:cNvSpPr>
          <p:nvPr>
            <p:ph idx="1"/>
          </p:nvPr>
        </p:nvSpPr>
        <p:spPr>
          <a:xfrm>
            <a:off x="677334" y="1488613"/>
            <a:ext cx="8596668" cy="3880773"/>
          </a:xfrm>
        </p:spPr>
        <p:txBody>
          <a:bodyPr/>
          <a:lstStyle/>
          <a:p>
            <a:r>
              <a:rPr lang="en-US" dirty="0"/>
              <a:t>Click on </a:t>
            </a:r>
            <a:r>
              <a:rPr lang="en-US" b="1" dirty="0"/>
              <a:t>New Project</a:t>
            </a:r>
            <a:r>
              <a:rPr lang="en-US" dirty="0"/>
              <a:t> (This can also be done in </a:t>
            </a:r>
            <a:r>
              <a:rPr lang="en-US" b="1" dirty="0"/>
              <a:t>File -&gt; New Project</a:t>
            </a:r>
            <a:r>
              <a:rPr lang="en-US" dirty="0"/>
              <a:t>)</a:t>
            </a:r>
          </a:p>
          <a:p>
            <a:r>
              <a:rPr lang="en-US" dirty="0"/>
              <a:t>Give your application a name. Choose wisely because you may have to go into lot of trouble to change it later.</a:t>
            </a:r>
          </a:p>
          <a:p>
            <a:r>
              <a:rPr lang="en-US" i="1" dirty="0"/>
              <a:t>Company Domain</a:t>
            </a:r>
            <a:r>
              <a:rPr lang="en-US" dirty="0"/>
              <a:t> is required by internal features of the app. Try to match it with your app name so that you can locate it easily.</a:t>
            </a:r>
          </a:p>
          <a:p>
            <a:r>
              <a:rPr lang="en-US" dirty="0"/>
              <a:t>Choose a directory on your PC to save the project</a:t>
            </a:r>
          </a:p>
          <a:p>
            <a:r>
              <a:rPr lang="en-US" dirty="0"/>
              <a:t>Click on </a:t>
            </a:r>
            <a:r>
              <a:rPr lang="en-US" b="1" dirty="0"/>
              <a:t>Next</a:t>
            </a:r>
            <a:r>
              <a:rPr lang="en-US" dirty="0"/>
              <a:t> and select a minimum SDK version for your app. Recommended is API 16,17 or 18</a:t>
            </a:r>
          </a:p>
          <a:p>
            <a:r>
              <a:rPr lang="en-US" dirty="0"/>
              <a:t>Select the blank activity and click </a:t>
            </a:r>
            <a:r>
              <a:rPr lang="en-US" b="1" dirty="0"/>
              <a:t>Next</a:t>
            </a:r>
            <a:endParaRPr lang="en-US" b="1" i="1" dirty="0"/>
          </a:p>
          <a:p>
            <a:r>
              <a:rPr lang="en-US" dirty="0"/>
              <a:t>Now give this activity a name or just leave the default name and click </a:t>
            </a:r>
            <a:r>
              <a:rPr lang="en-US" b="1" dirty="0"/>
              <a:t>Finish</a:t>
            </a:r>
          </a:p>
        </p:txBody>
      </p:sp>
    </p:spTree>
    <p:extLst>
      <p:ext uri="{BB962C8B-B14F-4D97-AF65-F5344CB8AC3E}">
        <p14:creationId xmlns:p14="http://schemas.microsoft.com/office/powerpoint/2010/main" val="31708228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9672</TotalTime>
  <Words>1355</Words>
  <Application>Microsoft Office PowerPoint</Application>
  <PresentationFormat>Widescreen</PresentationFormat>
  <Paragraphs>151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Beginner's view into Android Development</vt:lpstr>
      <vt:lpstr>Outline</vt:lpstr>
      <vt:lpstr>Introduction to Android</vt:lpstr>
      <vt:lpstr>Android Studio</vt:lpstr>
      <vt:lpstr>Android Studio: Introduction</vt:lpstr>
      <vt:lpstr>Android Studio: Installation </vt:lpstr>
      <vt:lpstr>Android Studio: Updating</vt:lpstr>
      <vt:lpstr>Android Studio: SDK Manager</vt:lpstr>
      <vt:lpstr>Android Studio: Creating a New Project</vt:lpstr>
      <vt:lpstr>Android Studio: Virtual Device</vt:lpstr>
      <vt:lpstr>Android Studio: Connecting Devices</vt:lpstr>
      <vt:lpstr>Android Studio: Beginner Tip</vt:lpstr>
      <vt:lpstr>Android Studio: Running “Hello World”</vt:lpstr>
      <vt:lpstr>Android Studio: Logcat</vt:lpstr>
      <vt:lpstr>Let’s Play: Mini Exercise</vt:lpstr>
      <vt:lpstr>Dissecting an Android Project</vt:lpstr>
      <vt:lpstr>Dissecting a Project: Java and XML files</vt:lpstr>
      <vt:lpstr>Dissecting a Project: Resource Files</vt:lpstr>
      <vt:lpstr>Dissecting a Project: Gradle, Manifest &amp; R files</vt:lpstr>
      <vt:lpstr>Android Activity</vt:lpstr>
      <vt:lpstr>Android Activity: Parts</vt:lpstr>
      <vt:lpstr>Android Activity: New Activity</vt:lpstr>
      <vt:lpstr>Creating Apps</vt:lpstr>
      <vt:lpstr>Creating Apps: Java I/O</vt:lpstr>
      <vt:lpstr>Making Applications: Reading</vt:lpstr>
      <vt:lpstr>Making Applications: Writing</vt:lpstr>
      <vt:lpstr>Making Applications: Searching</vt:lpstr>
      <vt:lpstr>Creating Apps: Finding APK</vt:lpstr>
      <vt:lpstr>Creating Apps: Publishing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gStudent Android Development</dc:title>
  <dc:creator>Rizwan Asif</dc:creator>
  <cp:lastModifiedBy>Faizan Zafar</cp:lastModifiedBy>
  <cp:revision>79</cp:revision>
  <dcterms:created xsi:type="dcterms:W3CDTF">2014-10-25T12:35:18Z</dcterms:created>
  <dcterms:modified xsi:type="dcterms:W3CDTF">2019-07-07T16:36:42Z</dcterms:modified>
</cp:coreProperties>
</file>