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notesMasterIdLst>
    <p:notesMasterId r:id="rId10"/>
  </p:notesMasterIdLst>
  <p:sldIdLst>
    <p:sldId id="256" r:id="rId3"/>
    <p:sldId id="280" r:id="rId4"/>
    <p:sldId id="265" r:id="rId5"/>
    <p:sldId id="275" r:id="rId6"/>
    <p:sldId id="277" r:id="rId7"/>
    <p:sldId id="27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F1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1DA88-E555-4946-B9A2-2579399D7CF4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D383-9B97-4F5E-BDDF-A80C065E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mpla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Place image here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(13.33” x 3.5”)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7324" y="3844654"/>
            <a:ext cx="11227726" cy="953194"/>
          </a:xfrm>
          <a:prstGeom prst="rect">
            <a:avLst/>
          </a:prstGeom>
        </p:spPr>
        <p:txBody>
          <a:bodyPr anchor="b"/>
          <a:lstStyle>
            <a:lvl1pPr algn="l">
              <a:defRPr sz="2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57324" y="4903728"/>
            <a:ext cx="11227726" cy="350197"/>
          </a:xfrm>
          <a:prstGeom prst="rect">
            <a:avLst/>
          </a:prstGeom>
        </p:spPr>
        <p:txBody>
          <a:bodyPr anchor="b"/>
          <a:lstStyle>
            <a:lvl1pPr>
              <a:defRPr sz="2000" b="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7324" y="5253926"/>
            <a:ext cx="11227726" cy="317716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0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mplat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57324" y="3844654"/>
            <a:ext cx="11227726" cy="953194"/>
          </a:xfrm>
          <a:prstGeom prst="rect">
            <a:avLst/>
          </a:prstGeom>
        </p:spPr>
        <p:txBody>
          <a:bodyPr anchor="b"/>
          <a:lstStyle>
            <a:lvl1pPr algn="l">
              <a:defRPr sz="2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NAME OF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57324" y="4903728"/>
            <a:ext cx="11227726" cy="350197"/>
          </a:xfrm>
          <a:prstGeom prst="rect">
            <a:avLst/>
          </a:prstGeom>
        </p:spPr>
        <p:txBody>
          <a:bodyPr anchor="b"/>
          <a:lstStyle>
            <a:lvl1pPr>
              <a:defRPr sz="2000" b="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7324" y="5253926"/>
            <a:ext cx="11227726" cy="317716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401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1255" y="88778"/>
            <a:ext cx="8900160" cy="72796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>
                <a:solidFill>
                  <a:srgbClr val="CF1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2018" y="958851"/>
            <a:ext cx="11104033" cy="5281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-230188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31775">
              <a:buFont typeface="Arial" panose="020B0604020202020204" pitchFamily="34" charset="0"/>
              <a:buChar char="‒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213" indent="-2222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230188">
              <a:buFont typeface="Arial" panose="020B0604020202020204" pitchFamily="34" charset="0"/>
              <a:buChar char="‒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798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36" userDrawn="1">
          <p15:clr>
            <a:srgbClr val="FBAE40"/>
          </p15:clr>
        </p15:guide>
        <p15:guide id="4" orient="horz" pos="192" userDrawn="1">
          <p15:clr>
            <a:srgbClr val="FBAE40"/>
          </p15:clr>
        </p15:guide>
        <p15:guide id="5" pos="7296" userDrawn="1">
          <p15:clr>
            <a:srgbClr val="FBAE40"/>
          </p15:clr>
        </p15:guide>
        <p15:guide id="6" pos="3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71255" y="88778"/>
            <a:ext cx="8900160" cy="72796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>
                <a:solidFill>
                  <a:srgbClr val="CF1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0"/>
          </p:nvPr>
        </p:nvSpPr>
        <p:spPr>
          <a:xfrm>
            <a:off x="472018" y="958851"/>
            <a:ext cx="5481940" cy="5281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-230188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31775">
              <a:buFont typeface="Arial" panose="020B0604020202020204" pitchFamily="34" charset="0"/>
              <a:buChar char="‒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213" indent="-2222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230188">
              <a:buFont typeface="Arial" panose="020B0604020202020204" pitchFamily="34" charset="0"/>
              <a:buChar char="‒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1"/>
          </p:nvPr>
        </p:nvSpPr>
        <p:spPr>
          <a:xfrm>
            <a:off x="6220811" y="958851"/>
            <a:ext cx="5481940" cy="5281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-230188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61963" indent="-231775">
              <a:buFont typeface="Arial" panose="020B0604020202020204" pitchFamily="34" charset="0"/>
              <a:buChar char="‒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4213" indent="-2222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230188">
              <a:buFont typeface="Arial" panose="020B0604020202020204" pitchFamily="34" charset="0"/>
              <a:buChar char="‒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32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71255" y="88778"/>
            <a:ext cx="8900160" cy="72796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>
                <a:solidFill>
                  <a:srgbClr val="CF1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66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3201708"/>
            <a:ext cx="12192000" cy="365760"/>
          </a:xfrm>
          <a:prstGeom prst="rect">
            <a:avLst/>
          </a:prstGeom>
          <a:solidFill>
            <a:srgbClr val="CF10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19933" y="4840910"/>
            <a:ext cx="1096246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ubtitle 2"/>
          <p:cNvSpPr txBox="1">
            <a:spLocks/>
          </p:cNvSpPr>
          <p:nvPr/>
        </p:nvSpPr>
        <p:spPr>
          <a:xfrm>
            <a:off x="479640" y="6247307"/>
            <a:ext cx="2799333" cy="24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1" dirty="0">
                <a:solidFill>
                  <a:srgbClr val="CF102D"/>
                </a:solidFill>
              </a:rPr>
              <a:t>HARRIS.COM  |  #HARRISCORP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981" y="6088814"/>
            <a:ext cx="3815975" cy="5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2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99624"/>
            <a:ext cx="12191999" cy="365760"/>
          </a:xfrm>
          <a:prstGeom prst="rect">
            <a:avLst/>
          </a:prstGeom>
          <a:solidFill>
            <a:srgbClr val="CF102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CE11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 bwMode="auto">
          <a:xfrm>
            <a:off x="11192576" y="6536234"/>
            <a:ext cx="8890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5C639030-093B-4E7D-A320-B8A4D3F5EC3B}" type="slidenum">
              <a: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8479342" y="6554168"/>
            <a:ext cx="281244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sz="9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Title 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51"/>
          <p:cNvSpPr txBox="1">
            <a:spLocks/>
          </p:cNvSpPr>
          <p:nvPr/>
        </p:nvSpPr>
        <p:spPr>
          <a:xfrm>
            <a:off x="259309" y="6575098"/>
            <a:ext cx="2765145" cy="18897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Technology to Connect, Inform and Protect</a:t>
            </a:r>
            <a:endParaRPr kumimoji="0" lang="en-US" sz="9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814896"/>
            <a:ext cx="12192000" cy="0"/>
          </a:xfrm>
          <a:prstGeom prst="line">
            <a:avLst/>
          </a:prstGeom>
          <a:ln w="3175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arris_wR_2color.pn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9965264" y="295275"/>
            <a:ext cx="1519627" cy="397416"/>
          </a:xfrm>
          <a:prstGeom prst="rect">
            <a:avLst/>
          </a:prstGeom>
        </p:spPr>
      </p:pic>
      <p:sp>
        <p:nvSpPr>
          <p:cNvPr id="16" name="Text Placeholder 51"/>
          <p:cNvSpPr txBox="1">
            <a:spLocks/>
          </p:cNvSpPr>
          <p:nvPr/>
        </p:nvSpPr>
        <p:spPr>
          <a:xfrm>
            <a:off x="2647071" y="6579128"/>
            <a:ext cx="298553" cy="18897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12916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2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Geospatial Data access For Analytics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Michael smith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Chief Architect, Commercial Geospatial Products</a:t>
            </a:r>
          </a:p>
        </p:txBody>
      </p:sp>
    </p:spTree>
    <p:extLst>
      <p:ext uri="{BB962C8B-B14F-4D97-AF65-F5344CB8AC3E}">
        <p14:creationId xmlns:p14="http://schemas.microsoft.com/office/powerpoint/2010/main" val="271879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Geospatial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ENVI</a:t>
            </a:r>
            <a:r>
              <a:rPr lang="en-US" b="0" dirty="0"/>
              <a:t> – full featured suite of tools, 30+ years of continuous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IDL</a:t>
            </a:r>
            <a:r>
              <a:rPr lang="en-US" b="0" dirty="0"/>
              <a:t> – the language of ENVI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GSF</a:t>
            </a:r>
            <a:r>
              <a:rPr lang="en-US" b="0" dirty="0"/>
              <a:t> – bringing geospatial analytics to the cloud</a:t>
            </a:r>
          </a:p>
          <a:p>
            <a:r>
              <a:rPr lang="en-US" dirty="0"/>
              <a:t>Geospatial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Jagwire</a:t>
            </a:r>
            <a:r>
              <a:rPr lang="en-US" b="0" dirty="0"/>
              <a:t> – data management for geospatial raster and full motion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Harris Geospatial Marketplace </a:t>
            </a:r>
            <a:r>
              <a:rPr lang="en-US" b="0" dirty="0"/>
              <a:t>(</a:t>
            </a:r>
            <a:r>
              <a:rPr lang="en-US" b="0" dirty="0" err="1"/>
              <a:t>MapMart</a:t>
            </a:r>
            <a:r>
              <a:rPr lang="en-US" b="0" dirty="0"/>
              <a:t>) – data service / reseller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10" y="1042490"/>
            <a:ext cx="2487759" cy="984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10" y="2134406"/>
            <a:ext cx="2143125" cy="92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710" y="3188369"/>
            <a:ext cx="3209925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710" y="4295980"/>
            <a:ext cx="5419725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3957" y="5206423"/>
            <a:ext cx="2814667" cy="82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8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Geospatial Data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Traditional: Geospatial Expert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Deep knowledge of geospatial data and its potential when used with sophisticated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Willing (even eager) to curate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Reliable consumer of both raw data and analytics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Data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Analytics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Answers</a:t>
            </a:r>
          </a:p>
          <a:p>
            <a:endParaRPr lang="en-US" b="0" dirty="0"/>
          </a:p>
          <a:p>
            <a:r>
              <a:rPr lang="en-US" dirty="0"/>
              <a:t>Fundamental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This model doesn’t scale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Emerging: Non Geospatial Expert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Not geospatial, and not an expert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Wants </a:t>
            </a:r>
            <a:r>
              <a:rPr lang="en-US" dirty="0"/>
              <a:t>answers</a:t>
            </a:r>
            <a:r>
              <a:rPr lang="en-US" b="0" dirty="0"/>
              <a:t> to questions that can be answered with geospatial data and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Much larger market</a:t>
            </a:r>
          </a:p>
          <a:p>
            <a:endParaRPr lang="en-US" b="0" dirty="0"/>
          </a:p>
          <a:p>
            <a:r>
              <a:rPr lang="en-US" b="0" dirty="0"/>
              <a:t>To reach our potential both to “do good” and grow our business, we must change our orientation.</a:t>
            </a:r>
          </a:p>
          <a:p>
            <a:r>
              <a:rPr lang="en-US" b="0" dirty="0"/>
              <a:t>Data and analytics have to recede into a supporting role – </a:t>
            </a:r>
            <a:r>
              <a:rPr lang="en-US" dirty="0"/>
              <a:t>answers</a:t>
            </a:r>
            <a:r>
              <a:rPr lang="en-US" b="0" dirty="0"/>
              <a:t> must be the public face of our offerings.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Customer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</a:t>
            </a:r>
            <a:r>
              <a:rPr lang="en-US" dirty="0">
                <a:solidFill>
                  <a:srgbClr val="C00000"/>
                </a:solidFill>
              </a:rPr>
              <a:t> Answers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</a:t>
            </a:r>
            <a:r>
              <a:rPr lang="en-US" dirty="0">
                <a:solidFill>
                  <a:srgbClr val="C00000"/>
                </a:solidFill>
              </a:rPr>
              <a:t> Analytics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</a:t>
            </a:r>
            <a:r>
              <a:rPr lang="en-US" dirty="0">
                <a:solidFill>
                  <a:srgbClr val="C00000"/>
                </a:solidFill>
              </a:rPr>
              <a:t> Data 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7255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BCD6-D0BD-44BC-9ED0-D84BD1C7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Geospatial Data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A50AC-AA52-46D7-95A1-D0769114AC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Our new consumer differs fundamentally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Doesn’t care about data</a:t>
            </a:r>
          </a:p>
          <a:p>
            <a:pPr marL="573088" lvl="1" indent="-342900"/>
            <a:r>
              <a:rPr lang="en-US" dirty="0"/>
              <a:t>Doesn’t want to search for it</a:t>
            </a:r>
          </a:p>
          <a:p>
            <a:pPr marL="804863" lvl="2" indent="-342900"/>
            <a:r>
              <a:rPr lang="en-US" dirty="0"/>
              <a:t>Wants the answer pipeline to do this for them</a:t>
            </a:r>
          </a:p>
          <a:p>
            <a:pPr marL="573088" lvl="1" indent="-342900"/>
            <a:r>
              <a:rPr lang="en-US" dirty="0"/>
              <a:t>Doesn’t want to own it</a:t>
            </a:r>
          </a:p>
          <a:p>
            <a:pPr marL="804863" lvl="2" indent="-342900"/>
            <a:r>
              <a:rPr lang="en-US" dirty="0"/>
              <a:t>Doesn’t want to acquire it, move it, store it</a:t>
            </a:r>
          </a:p>
          <a:p>
            <a:pPr marL="573088" lvl="1" indent="-342900"/>
            <a:r>
              <a:rPr lang="en-US" b="0" dirty="0"/>
              <a:t>Doesn’t care about source/brand</a:t>
            </a:r>
          </a:p>
          <a:p>
            <a:pPr marL="804863" lvl="2" indent="-342900"/>
            <a:r>
              <a:rPr lang="en-US" b="0" dirty="0"/>
              <a:t>Wants the best data to answer their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Doesn’t care about analytics either</a:t>
            </a:r>
          </a:p>
          <a:p>
            <a:pPr marL="573088" lvl="1" indent="-342900"/>
            <a:r>
              <a:rPr lang="en-US" dirty="0"/>
              <a:t>Wants fast, cost-effective, reliable answers</a:t>
            </a:r>
          </a:p>
          <a:p>
            <a:pPr marL="573088" lvl="1" indent="-342900"/>
            <a:r>
              <a:rPr lang="en-US" b="0" dirty="0"/>
              <a:t>Doesn’t want to license software and own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/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DBFE-71B6-48F7-A01E-99C6BD7931C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This leads to some fundamental principles we need to consider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Data search and access should be oriented around the consumer’s spatial (AOI) and temporal needs, not the collect (scene).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Data search and access should be standardized, and preferably federated.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Data should not be moved, if possible. Run the analytics next to the data.</a:t>
            </a:r>
          </a:p>
        </p:txBody>
      </p:sp>
    </p:spTree>
    <p:extLst>
      <p:ext uri="{BB962C8B-B14F-4D97-AF65-F5344CB8AC3E}">
        <p14:creationId xmlns:p14="http://schemas.microsoft.com/office/powerpoint/2010/main" val="13144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7404983" y="1232807"/>
            <a:ext cx="4400550" cy="4808764"/>
          </a:xfrm>
          <a:prstGeom prst="parallelogram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7EC098D-D146-40FB-B831-8D5E425A5D2E}"/>
              </a:ext>
            </a:extLst>
          </p:cNvPr>
          <p:cNvSpPr/>
          <p:nvPr/>
        </p:nvSpPr>
        <p:spPr>
          <a:xfrm>
            <a:off x="9391973" y="1224366"/>
            <a:ext cx="1859796" cy="2378990"/>
          </a:xfrm>
          <a:custGeom>
            <a:avLst/>
            <a:gdLst>
              <a:gd name="connsiteX0" fmla="*/ 0 w 1859796"/>
              <a:gd name="connsiteY0" fmla="*/ 0 h 2378990"/>
              <a:gd name="connsiteX1" fmla="*/ 317715 w 1859796"/>
              <a:gd name="connsiteY1" fmla="*/ 441702 h 2378990"/>
              <a:gd name="connsiteX2" fmla="*/ 526942 w 1859796"/>
              <a:gd name="connsiteY2" fmla="*/ 898902 h 2378990"/>
              <a:gd name="connsiteX3" fmla="*/ 317715 w 1859796"/>
              <a:gd name="connsiteY3" fmla="*/ 1263112 h 2378990"/>
              <a:gd name="connsiteX4" fmla="*/ 216976 w 1859796"/>
              <a:gd name="connsiteY4" fmla="*/ 1604075 h 2378990"/>
              <a:gd name="connsiteX5" fmla="*/ 278969 w 1859796"/>
              <a:gd name="connsiteY5" fmla="*/ 1790054 h 2378990"/>
              <a:gd name="connsiteX6" fmla="*/ 542441 w 1859796"/>
              <a:gd name="connsiteY6" fmla="*/ 1999281 h 2378990"/>
              <a:gd name="connsiteX7" fmla="*/ 1464590 w 1859796"/>
              <a:gd name="connsiteY7" fmla="*/ 2038027 h 2378990"/>
              <a:gd name="connsiteX8" fmla="*/ 1774556 w 1859796"/>
              <a:gd name="connsiteY8" fmla="*/ 2293749 h 2378990"/>
              <a:gd name="connsiteX9" fmla="*/ 1859796 w 1859796"/>
              <a:gd name="connsiteY9" fmla="*/ 2378990 h 237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9796" h="2378990">
                <a:moveTo>
                  <a:pt x="0" y="0"/>
                </a:moveTo>
                <a:cubicBezTo>
                  <a:pt x="114945" y="145942"/>
                  <a:pt x="229891" y="291885"/>
                  <a:pt x="317715" y="441702"/>
                </a:cubicBezTo>
                <a:cubicBezTo>
                  <a:pt x="405539" y="591519"/>
                  <a:pt x="526942" y="762000"/>
                  <a:pt x="526942" y="898902"/>
                </a:cubicBezTo>
                <a:cubicBezTo>
                  <a:pt x="526942" y="1035804"/>
                  <a:pt x="369376" y="1145583"/>
                  <a:pt x="317715" y="1263112"/>
                </a:cubicBezTo>
                <a:cubicBezTo>
                  <a:pt x="266054" y="1380641"/>
                  <a:pt x="223434" y="1516251"/>
                  <a:pt x="216976" y="1604075"/>
                </a:cubicBezTo>
                <a:cubicBezTo>
                  <a:pt x="210518" y="1691899"/>
                  <a:pt x="224725" y="1724186"/>
                  <a:pt x="278969" y="1790054"/>
                </a:cubicBezTo>
                <a:cubicBezTo>
                  <a:pt x="333213" y="1855922"/>
                  <a:pt x="344837" y="1957952"/>
                  <a:pt x="542441" y="1999281"/>
                </a:cubicBezTo>
                <a:cubicBezTo>
                  <a:pt x="740045" y="2040610"/>
                  <a:pt x="1259238" y="1988949"/>
                  <a:pt x="1464590" y="2038027"/>
                </a:cubicBezTo>
                <a:cubicBezTo>
                  <a:pt x="1669942" y="2087105"/>
                  <a:pt x="1708688" y="2236922"/>
                  <a:pt x="1774556" y="2293749"/>
                </a:cubicBezTo>
                <a:cubicBezTo>
                  <a:pt x="1840424" y="2350576"/>
                  <a:pt x="1839132" y="2368658"/>
                  <a:pt x="1859796" y="237899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EA20A75-AC45-48EE-9514-4259E8460910}"/>
              </a:ext>
            </a:extLst>
          </p:cNvPr>
          <p:cNvSpPr/>
          <p:nvPr/>
        </p:nvSpPr>
        <p:spPr>
          <a:xfrm>
            <a:off x="8283844" y="3673098"/>
            <a:ext cx="1743559" cy="1852048"/>
          </a:xfrm>
          <a:custGeom>
            <a:avLst/>
            <a:gdLst>
              <a:gd name="connsiteX0" fmla="*/ 883403 w 1743559"/>
              <a:gd name="connsiteY0" fmla="*/ 1704814 h 1852048"/>
              <a:gd name="connsiteX1" fmla="*/ 883403 w 1743559"/>
              <a:gd name="connsiteY1" fmla="*/ 1704814 h 1852048"/>
              <a:gd name="connsiteX2" fmla="*/ 891153 w 1743559"/>
              <a:gd name="connsiteY2" fmla="*/ 1635071 h 1852048"/>
              <a:gd name="connsiteX3" fmla="*/ 929898 w 1743559"/>
              <a:gd name="connsiteY3" fmla="*/ 1596326 h 1852048"/>
              <a:gd name="connsiteX4" fmla="*/ 976393 w 1743559"/>
              <a:gd name="connsiteY4" fmla="*/ 1557580 h 1852048"/>
              <a:gd name="connsiteX5" fmla="*/ 1061634 w 1743559"/>
              <a:gd name="connsiteY5" fmla="*/ 1511085 h 1852048"/>
              <a:gd name="connsiteX6" fmla="*/ 1092631 w 1743559"/>
              <a:gd name="connsiteY6" fmla="*/ 1495587 h 1852048"/>
              <a:gd name="connsiteX7" fmla="*/ 1123627 w 1743559"/>
              <a:gd name="connsiteY7" fmla="*/ 1487838 h 1852048"/>
              <a:gd name="connsiteX8" fmla="*/ 1146875 w 1743559"/>
              <a:gd name="connsiteY8" fmla="*/ 1480088 h 1852048"/>
              <a:gd name="connsiteX9" fmla="*/ 1239864 w 1743559"/>
              <a:gd name="connsiteY9" fmla="*/ 1464590 h 1852048"/>
              <a:gd name="connsiteX10" fmla="*/ 1294109 w 1743559"/>
              <a:gd name="connsiteY10" fmla="*/ 1456841 h 1852048"/>
              <a:gd name="connsiteX11" fmla="*/ 1503336 w 1743559"/>
              <a:gd name="connsiteY11" fmla="*/ 1449092 h 1852048"/>
              <a:gd name="connsiteX12" fmla="*/ 1565329 w 1743559"/>
              <a:gd name="connsiteY12" fmla="*/ 1433594 h 1852048"/>
              <a:gd name="connsiteX13" fmla="*/ 1580827 w 1743559"/>
              <a:gd name="connsiteY13" fmla="*/ 1418095 h 1852048"/>
              <a:gd name="connsiteX14" fmla="*/ 1604075 w 1743559"/>
              <a:gd name="connsiteY14" fmla="*/ 1402597 h 1852048"/>
              <a:gd name="connsiteX15" fmla="*/ 1627322 w 1743559"/>
              <a:gd name="connsiteY15" fmla="*/ 1371600 h 1852048"/>
              <a:gd name="connsiteX16" fmla="*/ 1673817 w 1743559"/>
              <a:gd name="connsiteY16" fmla="*/ 1325105 h 1852048"/>
              <a:gd name="connsiteX17" fmla="*/ 1697064 w 1743559"/>
              <a:gd name="connsiteY17" fmla="*/ 1301858 h 1852048"/>
              <a:gd name="connsiteX18" fmla="*/ 1712563 w 1743559"/>
              <a:gd name="connsiteY18" fmla="*/ 1286360 h 1852048"/>
              <a:gd name="connsiteX19" fmla="*/ 1728061 w 1743559"/>
              <a:gd name="connsiteY19" fmla="*/ 1263112 h 1852048"/>
              <a:gd name="connsiteX20" fmla="*/ 1743559 w 1743559"/>
              <a:gd name="connsiteY20" fmla="*/ 1193370 h 1852048"/>
              <a:gd name="connsiteX21" fmla="*/ 1735810 w 1743559"/>
              <a:gd name="connsiteY21" fmla="*/ 953146 h 1852048"/>
              <a:gd name="connsiteX22" fmla="*/ 1720312 w 1743559"/>
              <a:gd name="connsiteY22" fmla="*/ 906651 h 1852048"/>
              <a:gd name="connsiteX23" fmla="*/ 1697064 w 1743559"/>
              <a:gd name="connsiteY23" fmla="*/ 860156 h 1852048"/>
              <a:gd name="connsiteX24" fmla="*/ 1673817 w 1743559"/>
              <a:gd name="connsiteY24" fmla="*/ 821410 h 1852048"/>
              <a:gd name="connsiteX25" fmla="*/ 1666068 w 1743559"/>
              <a:gd name="connsiteY25" fmla="*/ 798163 h 1852048"/>
              <a:gd name="connsiteX26" fmla="*/ 1642820 w 1743559"/>
              <a:gd name="connsiteY26" fmla="*/ 774916 h 1852048"/>
              <a:gd name="connsiteX27" fmla="*/ 1588576 w 1743559"/>
              <a:gd name="connsiteY27" fmla="*/ 712922 h 1852048"/>
              <a:gd name="connsiteX28" fmla="*/ 1565329 w 1743559"/>
              <a:gd name="connsiteY28" fmla="*/ 658678 h 1852048"/>
              <a:gd name="connsiteX29" fmla="*/ 1534332 w 1743559"/>
              <a:gd name="connsiteY29" fmla="*/ 612183 h 1852048"/>
              <a:gd name="connsiteX30" fmla="*/ 1511085 w 1743559"/>
              <a:gd name="connsiteY30" fmla="*/ 480448 h 1852048"/>
              <a:gd name="connsiteX31" fmla="*/ 1487837 w 1743559"/>
              <a:gd name="connsiteY31" fmla="*/ 263471 h 1852048"/>
              <a:gd name="connsiteX32" fmla="*/ 1480088 w 1743559"/>
              <a:gd name="connsiteY32" fmla="*/ 240224 h 1852048"/>
              <a:gd name="connsiteX33" fmla="*/ 1472339 w 1743559"/>
              <a:gd name="connsiteY33" fmla="*/ 216977 h 1852048"/>
              <a:gd name="connsiteX34" fmla="*/ 1449092 w 1743559"/>
              <a:gd name="connsiteY34" fmla="*/ 193729 h 1852048"/>
              <a:gd name="connsiteX35" fmla="*/ 1402597 w 1743559"/>
              <a:gd name="connsiteY35" fmla="*/ 131736 h 1852048"/>
              <a:gd name="connsiteX36" fmla="*/ 1387098 w 1743559"/>
              <a:gd name="connsiteY36" fmla="*/ 108488 h 1852048"/>
              <a:gd name="connsiteX37" fmla="*/ 1340603 w 1743559"/>
              <a:gd name="connsiteY37" fmla="*/ 77492 h 1852048"/>
              <a:gd name="connsiteX38" fmla="*/ 1294109 w 1743559"/>
              <a:gd name="connsiteY38" fmla="*/ 30997 h 1852048"/>
              <a:gd name="connsiteX39" fmla="*/ 1278610 w 1743559"/>
              <a:gd name="connsiteY39" fmla="*/ 15499 h 1852048"/>
              <a:gd name="connsiteX40" fmla="*/ 1255363 w 1743559"/>
              <a:gd name="connsiteY40" fmla="*/ 0 h 1852048"/>
              <a:gd name="connsiteX41" fmla="*/ 1139125 w 1743559"/>
              <a:gd name="connsiteY41" fmla="*/ 15499 h 1852048"/>
              <a:gd name="connsiteX42" fmla="*/ 1092631 w 1743559"/>
              <a:gd name="connsiteY42" fmla="*/ 30997 h 1852048"/>
              <a:gd name="connsiteX43" fmla="*/ 1022888 w 1743559"/>
              <a:gd name="connsiteY43" fmla="*/ 61994 h 1852048"/>
              <a:gd name="connsiteX44" fmla="*/ 999641 w 1743559"/>
              <a:gd name="connsiteY44" fmla="*/ 69743 h 1852048"/>
              <a:gd name="connsiteX45" fmla="*/ 937648 w 1743559"/>
              <a:gd name="connsiteY45" fmla="*/ 123987 h 1852048"/>
              <a:gd name="connsiteX46" fmla="*/ 898902 w 1743559"/>
              <a:gd name="connsiteY46" fmla="*/ 154983 h 1852048"/>
              <a:gd name="connsiteX47" fmla="*/ 836909 w 1743559"/>
              <a:gd name="connsiteY47" fmla="*/ 224726 h 1852048"/>
              <a:gd name="connsiteX48" fmla="*/ 821410 w 1743559"/>
              <a:gd name="connsiteY48" fmla="*/ 240224 h 1852048"/>
              <a:gd name="connsiteX49" fmla="*/ 782664 w 1743559"/>
              <a:gd name="connsiteY49" fmla="*/ 302217 h 1852048"/>
              <a:gd name="connsiteX50" fmla="*/ 767166 w 1743559"/>
              <a:gd name="connsiteY50" fmla="*/ 333214 h 1852048"/>
              <a:gd name="connsiteX51" fmla="*/ 759417 w 1743559"/>
              <a:gd name="connsiteY51" fmla="*/ 364210 h 1852048"/>
              <a:gd name="connsiteX52" fmla="*/ 743919 w 1743559"/>
              <a:gd name="connsiteY52" fmla="*/ 387458 h 1852048"/>
              <a:gd name="connsiteX53" fmla="*/ 728420 w 1743559"/>
              <a:gd name="connsiteY53" fmla="*/ 433953 h 1852048"/>
              <a:gd name="connsiteX54" fmla="*/ 720671 w 1743559"/>
              <a:gd name="connsiteY54" fmla="*/ 457200 h 1852048"/>
              <a:gd name="connsiteX55" fmla="*/ 712922 w 1743559"/>
              <a:gd name="connsiteY55" fmla="*/ 588936 h 1852048"/>
              <a:gd name="connsiteX56" fmla="*/ 705173 w 1743559"/>
              <a:gd name="connsiteY56" fmla="*/ 674177 h 1852048"/>
              <a:gd name="connsiteX57" fmla="*/ 697424 w 1743559"/>
              <a:gd name="connsiteY57" fmla="*/ 697424 h 1852048"/>
              <a:gd name="connsiteX58" fmla="*/ 650929 w 1743559"/>
              <a:gd name="connsiteY58" fmla="*/ 759417 h 1852048"/>
              <a:gd name="connsiteX59" fmla="*/ 588936 w 1743559"/>
              <a:gd name="connsiteY59" fmla="*/ 798163 h 1852048"/>
              <a:gd name="connsiteX60" fmla="*/ 565688 w 1743559"/>
              <a:gd name="connsiteY60" fmla="*/ 813661 h 1852048"/>
              <a:gd name="connsiteX61" fmla="*/ 542441 w 1743559"/>
              <a:gd name="connsiteY61" fmla="*/ 821410 h 1852048"/>
              <a:gd name="connsiteX62" fmla="*/ 457200 w 1743559"/>
              <a:gd name="connsiteY62" fmla="*/ 836909 h 1852048"/>
              <a:gd name="connsiteX63" fmla="*/ 379709 w 1743559"/>
              <a:gd name="connsiteY63" fmla="*/ 852407 h 1852048"/>
              <a:gd name="connsiteX64" fmla="*/ 364210 w 1743559"/>
              <a:gd name="connsiteY64" fmla="*/ 867905 h 1852048"/>
              <a:gd name="connsiteX65" fmla="*/ 309966 w 1743559"/>
              <a:gd name="connsiteY65" fmla="*/ 898902 h 1852048"/>
              <a:gd name="connsiteX66" fmla="*/ 286719 w 1743559"/>
              <a:gd name="connsiteY66" fmla="*/ 922149 h 1852048"/>
              <a:gd name="connsiteX67" fmla="*/ 247973 w 1743559"/>
              <a:gd name="connsiteY67" fmla="*/ 945397 h 1852048"/>
              <a:gd name="connsiteX68" fmla="*/ 201478 w 1743559"/>
              <a:gd name="connsiteY68" fmla="*/ 976394 h 1852048"/>
              <a:gd name="connsiteX69" fmla="*/ 178231 w 1743559"/>
              <a:gd name="connsiteY69" fmla="*/ 991892 h 1852048"/>
              <a:gd name="connsiteX70" fmla="*/ 162732 w 1743559"/>
              <a:gd name="connsiteY70" fmla="*/ 1007390 h 1852048"/>
              <a:gd name="connsiteX71" fmla="*/ 131736 w 1743559"/>
              <a:gd name="connsiteY71" fmla="*/ 1022888 h 1852048"/>
              <a:gd name="connsiteX72" fmla="*/ 108488 w 1743559"/>
              <a:gd name="connsiteY72" fmla="*/ 1046136 h 1852048"/>
              <a:gd name="connsiteX73" fmla="*/ 61993 w 1743559"/>
              <a:gd name="connsiteY73" fmla="*/ 1077133 h 1852048"/>
              <a:gd name="connsiteX74" fmla="*/ 15498 w 1743559"/>
              <a:gd name="connsiteY74" fmla="*/ 1139126 h 1852048"/>
              <a:gd name="connsiteX75" fmla="*/ 0 w 1743559"/>
              <a:gd name="connsiteY75" fmla="*/ 1201119 h 1852048"/>
              <a:gd name="connsiteX76" fmla="*/ 7749 w 1743559"/>
              <a:gd name="connsiteY76" fmla="*/ 1286360 h 1852048"/>
              <a:gd name="connsiteX77" fmla="*/ 23248 w 1743559"/>
              <a:gd name="connsiteY77" fmla="*/ 1325105 h 1852048"/>
              <a:gd name="connsiteX78" fmla="*/ 61993 w 1743559"/>
              <a:gd name="connsiteY78" fmla="*/ 1363851 h 1852048"/>
              <a:gd name="connsiteX79" fmla="*/ 77492 w 1743559"/>
              <a:gd name="connsiteY79" fmla="*/ 1379349 h 1852048"/>
              <a:gd name="connsiteX80" fmla="*/ 100739 w 1743559"/>
              <a:gd name="connsiteY80" fmla="*/ 1402597 h 1852048"/>
              <a:gd name="connsiteX81" fmla="*/ 123987 w 1743559"/>
              <a:gd name="connsiteY81" fmla="*/ 1418095 h 1852048"/>
              <a:gd name="connsiteX82" fmla="*/ 185980 w 1743559"/>
              <a:gd name="connsiteY82" fmla="*/ 1464590 h 1852048"/>
              <a:gd name="connsiteX83" fmla="*/ 480448 w 1743559"/>
              <a:gd name="connsiteY83" fmla="*/ 1472339 h 1852048"/>
              <a:gd name="connsiteX84" fmla="*/ 511444 w 1743559"/>
              <a:gd name="connsiteY84" fmla="*/ 1487838 h 1852048"/>
              <a:gd name="connsiteX85" fmla="*/ 534692 w 1743559"/>
              <a:gd name="connsiteY85" fmla="*/ 1495587 h 1852048"/>
              <a:gd name="connsiteX86" fmla="*/ 604434 w 1743559"/>
              <a:gd name="connsiteY86" fmla="*/ 1557580 h 1852048"/>
              <a:gd name="connsiteX87" fmla="*/ 643180 w 1743559"/>
              <a:gd name="connsiteY87" fmla="*/ 1611824 h 1852048"/>
              <a:gd name="connsiteX88" fmla="*/ 658678 w 1743559"/>
              <a:gd name="connsiteY88" fmla="*/ 1635071 h 1852048"/>
              <a:gd name="connsiteX89" fmla="*/ 689675 w 1743559"/>
              <a:gd name="connsiteY89" fmla="*/ 1666068 h 1852048"/>
              <a:gd name="connsiteX90" fmla="*/ 705173 w 1743559"/>
              <a:gd name="connsiteY90" fmla="*/ 1689316 h 1852048"/>
              <a:gd name="connsiteX91" fmla="*/ 743919 w 1743559"/>
              <a:gd name="connsiteY91" fmla="*/ 1697065 h 1852048"/>
              <a:gd name="connsiteX92" fmla="*/ 782664 w 1743559"/>
              <a:gd name="connsiteY92" fmla="*/ 1735810 h 1852048"/>
              <a:gd name="connsiteX93" fmla="*/ 798163 w 1743559"/>
              <a:gd name="connsiteY93" fmla="*/ 1751309 h 1852048"/>
              <a:gd name="connsiteX94" fmla="*/ 829159 w 1743559"/>
              <a:gd name="connsiteY94" fmla="*/ 1797804 h 1852048"/>
              <a:gd name="connsiteX95" fmla="*/ 852407 w 1743559"/>
              <a:gd name="connsiteY95" fmla="*/ 1821051 h 1852048"/>
              <a:gd name="connsiteX96" fmla="*/ 891153 w 1743559"/>
              <a:gd name="connsiteY96" fmla="*/ 1852048 h 1852048"/>
              <a:gd name="connsiteX97" fmla="*/ 945397 w 1743559"/>
              <a:gd name="connsiteY97" fmla="*/ 1821051 h 1852048"/>
              <a:gd name="connsiteX98" fmla="*/ 937648 w 1743559"/>
              <a:gd name="connsiteY98" fmla="*/ 1751309 h 1852048"/>
              <a:gd name="connsiteX99" fmla="*/ 883403 w 1743559"/>
              <a:gd name="connsiteY99" fmla="*/ 1704814 h 185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743559" h="1852048">
                <a:moveTo>
                  <a:pt x="883403" y="1704814"/>
                </a:moveTo>
                <a:lnTo>
                  <a:pt x="883403" y="1704814"/>
                </a:lnTo>
                <a:cubicBezTo>
                  <a:pt x="885986" y="1681566"/>
                  <a:pt x="885480" y="1657763"/>
                  <a:pt x="891153" y="1635071"/>
                </a:cubicBezTo>
                <a:cubicBezTo>
                  <a:pt x="896965" y="1611824"/>
                  <a:pt x="913754" y="1609241"/>
                  <a:pt x="929898" y="1596326"/>
                </a:cubicBezTo>
                <a:cubicBezTo>
                  <a:pt x="1003303" y="1537602"/>
                  <a:pt x="853337" y="1645476"/>
                  <a:pt x="976393" y="1557580"/>
                </a:cubicBezTo>
                <a:cubicBezTo>
                  <a:pt x="1009422" y="1533989"/>
                  <a:pt x="1014735" y="1534534"/>
                  <a:pt x="1061634" y="1511085"/>
                </a:cubicBezTo>
                <a:cubicBezTo>
                  <a:pt x="1071966" y="1505919"/>
                  <a:pt x="1081424" y="1498389"/>
                  <a:pt x="1092631" y="1495587"/>
                </a:cubicBezTo>
                <a:cubicBezTo>
                  <a:pt x="1102963" y="1493004"/>
                  <a:pt x="1113387" y="1490764"/>
                  <a:pt x="1123627" y="1487838"/>
                </a:cubicBezTo>
                <a:cubicBezTo>
                  <a:pt x="1131481" y="1485594"/>
                  <a:pt x="1138865" y="1481690"/>
                  <a:pt x="1146875" y="1480088"/>
                </a:cubicBezTo>
                <a:cubicBezTo>
                  <a:pt x="1177689" y="1473925"/>
                  <a:pt x="1208756" y="1469034"/>
                  <a:pt x="1239864" y="1464590"/>
                </a:cubicBezTo>
                <a:cubicBezTo>
                  <a:pt x="1257946" y="1462007"/>
                  <a:pt x="1275875" y="1457914"/>
                  <a:pt x="1294109" y="1456841"/>
                </a:cubicBezTo>
                <a:cubicBezTo>
                  <a:pt x="1363779" y="1452743"/>
                  <a:pt x="1433594" y="1451675"/>
                  <a:pt x="1503336" y="1449092"/>
                </a:cubicBezTo>
                <a:cubicBezTo>
                  <a:pt x="1511667" y="1447426"/>
                  <a:pt x="1553416" y="1440742"/>
                  <a:pt x="1565329" y="1433594"/>
                </a:cubicBezTo>
                <a:cubicBezTo>
                  <a:pt x="1571594" y="1429835"/>
                  <a:pt x="1575122" y="1422659"/>
                  <a:pt x="1580827" y="1418095"/>
                </a:cubicBezTo>
                <a:cubicBezTo>
                  <a:pt x="1588100" y="1412277"/>
                  <a:pt x="1596326" y="1407763"/>
                  <a:pt x="1604075" y="1402597"/>
                </a:cubicBezTo>
                <a:cubicBezTo>
                  <a:pt x="1611824" y="1392265"/>
                  <a:pt x="1618682" y="1381200"/>
                  <a:pt x="1627322" y="1371600"/>
                </a:cubicBezTo>
                <a:cubicBezTo>
                  <a:pt x="1641984" y="1355308"/>
                  <a:pt x="1658319" y="1340603"/>
                  <a:pt x="1673817" y="1325105"/>
                </a:cubicBezTo>
                <a:lnTo>
                  <a:pt x="1697064" y="1301858"/>
                </a:lnTo>
                <a:cubicBezTo>
                  <a:pt x="1702230" y="1296692"/>
                  <a:pt x="1708510" y="1292439"/>
                  <a:pt x="1712563" y="1286360"/>
                </a:cubicBezTo>
                <a:lnTo>
                  <a:pt x="1728061" y="1263112"/>
                </a:lnTo>
                <a:cubicBezTo>
                  <a:pt x="1731050" y="1251156"/>
                  <a:pt x="1743559" y="1203209"/>
                  <a:pt x="1743559" y="1193370"/>
                </a:cubicBezTo>
                <a:cubicBezTo>
                  <a:pt x="1743559" y="1113254"/>
                  <a:pt x="1742285" y="1033000"/>
                  <a:pt x="1735810" y="953146"/>
                </a:cubicBezTo>
                <a:cubicBezTo>
                  <a:pt x="1734490" y="936863"/>
                  <a:pt x="1725478" y="922149"/>
                  <a:pt x="1720312" y="906651"/>
                </a:cubicBezTo>
                <a:cubicBezTo>
                  <a:pt x="1709618" y="874569"/>
                  <a:pt x="1717094" y="890200"/>
                  <a:pt x="1697064" y="860156"/>
                </a:cubicBezTo>
                <a:cubicBezTo>
                  <a:pt x="1675113" y="794302"/>
                  <a:pt x="1705727" y="874595"/>
                  <a:pt x="1673817" y="821410"/>
                </a:cubicBezTo>
                <a:cubicBezTo>
                  <a:pt x="1669615" y="814406"/>
                  <a:pt x="1670599" y="804959"/>
                  <a:pt x="1666068" y="798163"/>
                </a:cubicBezTo>
                <a:cubicBezTo>
                  <a:pt x="1659989" y="789045"/>
                  <a:pt x="1649548" y="783566"/>
                  <a:pt x="1642820" y="774916"/>
                </a:cubicBezTo>
                <a:cubicBezTo>
                  <a:pt x="1594138" y="712325"/>
                  <a:pt x="1633582" y="742927"/>
                  <a:pt x="1588576" y="712922"/>
                </a:cubicBezTo>
                <a:cubicBezTo>
                  <a:pt x="1580560" y="688874"/>
                  <a:pt x="1579691" y="682615"/>
                  <a:pt x="1565329" y="658678"/>
                </a:cubicBezTo>
                <a:cubicBezTo>
                  <a:pt x="1555746" y="642706"/>
                  <a:pt x="1534332" y="612183"/>
                  <a:pt x="1534332" y="612183"/>
                </a:cubicBezTo>
                <a:cubicBezTo>
                  <a:pt x="1513161" y="527498"/>
                  <a:pt x="1521186" y="571360"/>
                  <a:pt x="1511085" y="480448"/>
                </a:cubicBezTo>
                <a:cubicBezTo>
                  <a:pt x="1502594" y="293640"/>
                  <a:pt x="1521326" y="363934"/>
                  <a:pt x="1487837" y="263471"/>
                </a:cubicBezTo>
                <a:lnTo>
                  <a:pt x="1480088" y="240224"/>
                </a:lnTo>
                <a:cubicBezTo>
                  <a:pt x="1477505" y="232475"/>
                  <a:pt x="1478115" y="222753"/>
                  <a:pt x="1472339" y="216977"/>
                </a:cubicBezTo>
                <a:lnTo>
                  <a:pt x="1449092" y="193729"/>
                </a:lnTo>
                <a:cubicBezTo>
                  <a:pt x="1428928" y="133245"/>
                  <a:pt x="1461960" y="220778"/>
                  <a:pt x="1402597" y="131736"/>
                </a:cubicBezTo>
                <a:cubicBezTo>
                  <a:pt x="1397431" y="123987"/>
                  <a:pt x="1394107" y="114621"/>
                  <a:pt x="1387098" y="108488"/>
                </a:cubicBezTo>
                <a:cubicBezTo>
                  <a:pt x="1373080" y="96222"/>
                  <a:pt x="1353774" y="90663"/>
                  <a:pt x="1340603" y="77492"/>
                </a:cubicBezTo>
                <a:lnTo>
                  <a:pt x="1294109" y="30997"/>
                </a:lnTo>
                <a:cubicBezTo>
                  <a:pt x="1288943" y="25831"/>
                  <a:pt x="1284689" y="19552"/>
                  <a:pt x="1278610" y="15499"/>
                </a:cubicBezTo>
                <a:lnTo>
                  <a:pt x="1255363" y="0"/>
                </a:lnTo>
                <a:cubicBezTo>
                  <a:pt x="1197089" y="5297"/>
                  <a:pt x="1183775" y="2104"/>
                  <a:pt x="1139125" y="15499"/>
                </a:cubicBezTo>
                <a:cubicBezTo>
                  <a:pt x="1123478" y="20193"/>
                  <a:pt x="1106224" y="21936"/>
                  <a:pt x="1092631" y="30997"/>
                </a:cubicBezTo>
                <a:cubicBezTo>
                  <a:pt x="1055790" y="55556"/>
                  <a:pt x="1078218" y="43550"/>
                  <a:pt x="1022888" y="61994"/>
                </a:cubicBezTo>
                <a:lnTo>
                  <a:pt x="999641" y="69743"/>
                </a:lnTo>
                <a:cubicBezTo>
                  <a:pt x="955732" y="135603"/>
                  <a:pt x="1028046" y="33595"/>
                  <a:pt x="937648" y="123987"/>
                </a:cubicBezTo>
                <a:cubicBezTo>
                  <a:pt x="915563" y="146070"/>
                  <a:pt x="928228" y="135432"/>
                  <a:pt x="898902" y="154983"/>
                </a:cubicBezTo>
                <a:cubicBezTo>
                  <a:pt x="871246" y="196466"/>
                  <a:pt x="889986" y="171649"/>
                  <a:pt x="836909" y="224726"/>
                </a:cubicBezTo>
                <a:cubicBezTo>
                  <a:pt x="831743" y="229892"/>
                  <a:pt x="825463" y="234145"/>
                  <a:pt x="821410" y="240224"/>
                </a:cubicBezTo>
                <a:cubicBezTo>
                  <a:pt x="805265" y="264442"/>
                  <a:pt x="798239" y="274183"/>
                  <a:pt x="782664" y="302217"/>
                </a:cubicBezTo>
                <a:cubicBezTo>
                  <a:pt x="777054" y="312315"/>
                  <a:pt x="771222" y="322398"/>
                  <a:pt x="767166" y="333214"/>
                </a:cubicBezTo>
                <a:cubicBezTo>
                  <a:pt x="763427" y="343186"/>
                  <a:pt x="763612" y="354421"/>
                  <a:pt x="759417" y="364210"/>
                </a:cubicBezTo>
                <a:cubicBezTo>
                  <a:pt x="755748" y="372770"/>
                  <a:pt x="747702" y="378947"/>
                  <a:pt x="743919" y="387458"/>
                </a:cubicBezTo>
                <a:cubicBezTo>
                  <a:pt x="737284" y="402387"/>
                  <a:pt x="733586" y="418455"/>
                  <a:pt x="728420" y="433953"/>
                </a:cubicBezTo>
                <a:lnTo>
                  <a:pt x="720671" y="457200"/>
                </a:lnTo>
                <a:cubicBezTo>
                  <a:pt x="718088" y="501112"/>
                  <a:pt x="716056" y="545060"/>
                  <a:pt x="712922" y="588936"/>
                </a:cubicBezTo>
                <a:cubicBezTo>
                  <a:pt x="710889" y="617394"/>
                  <a:pt x="709208" y="645933"/>
                  <a:pt x="705173" y="674177"/>
                </a:cubicBezTo>
                <a:cubicBezTo>
                  <a:pt x="704018" y="682263"/>
                  <a:pt x="701809" y="690533"/>
                  <a:pt x="697424" y="697424"/>
                </a:cubicBezTo>
                <a:cubicBezTo>
                  <a:pt x="683556" y="719216"/>
                  <a:pt x="671099" y="743281"/>
                  <a:pt x="650929" y="759417"/>
                </a:cubicBezTo>
                <a:cubicBezTo>
                  <a:pt x="562007" y="830555"/>
                  <a:pt x="649504" y="767880"/>
                  <a:pt x="588936" y="798163"/>
                </a:cubicBezTo>
                <a:cubicBezTo>
                  <a:pt x="580606" y="802328"/>
                  <a:pt x="574018" y="809496"/>
                  <a:pt x="565688" y="813661"/>
                </a:cubicBezTo>
                <a:cubicBezTo>
                  <a:pt x="558382" y="817314"/>
                  <a:pt x="550295" y="819166"/>
                  <a:pt x="542441" y="821410"/>
                </a:cubicBezTo>
                <a:cubicBezTo>
                  <a:pt x="503765" y="832461"/>
                  <a:pt x="504768" y="829591"/>
                  <a:pt x="457200" y="836909"/>
                </a:cubicBezTo>
                <a:cubicBezTo>
                  <a:pt x="407799" y="844509"/>
                  <a:pt x="420797" y="842135"/>
                  <a:pt x="379709" y="852407"/>
                </a:cubicBezTo>
                <a:cubicBezTo>
                  <a:pt x="374543" y="857573"/>
                  <a:pt x="369915" y="863341"/>
                  <a:pt x="364210" y="867905"/>
                </a:cubicBezTo>
                <a:cubicBezTo>
                  <a:pt x="345950" y="882513"/>
                  <a:pt x="331186" y="888292"/>
                  <a:pt x="309966" y="898902"/>
                </a:cubicBezTo>
                <a:cubicBezTo>
                  <a:pt x="302217" y="906651"/>
                  <a:pt x="295486" y="915574"/>
                  <a:pt x="286719" y="922149"/>
                </a:cubicBezTo>
                <a:cubicBezTo>
                  <a:pt x="274670" y="931186"/>
                  <a:pt x="260680" y="937311"/>
                  <a:pt x="247973" y="945397"/>
                </a:cubicBezTo>
                <a:cubicBezTo>
                  <a:pt x="232258" y="955397"/>
                  <a:pt x="216976" y="966062"/>
                  <a:pt x="201478" y="976394"/>
                </a:cubicBezTo>
                <a:cubicBezTo>
                  <a:pt x="193729" y="981560"/>
                  <a:pt x="184817" y="985307"/>
                  <a:pt x="178231" y="991892"/>
                </a:cubicBezTo>
                <a:cubicBezTo>
                  <a:pt x="173065" y="997058"/>
                  <a:pt x="168811" y="1003337"/>
                  <a:pt x="162732" y="1007390"/>
                </a:cubicBezTo>
                <a:cubicBezTo>
                  <a:pt x="153120" y="1013798"/>
                  <a:pt x="141136" y="1016174"/>
                  <a:pt x="131736" y="1022888"/>
                </a:cubicBezTo>
                <a:cubicBezTo>
                  <a:pt x="122818" y="1029258"/>
                  <a:pt x="117139" y="1039408"/>
                  <a:pt x="108488" y="1046136"/>
                </a:cubicBezTo>
                <a:cubicBezTo>
                  <a:pt x="93785" y="1057572"/>
                  <a:pt x="61993" y="1077133"/>
                  <a:pt x="61993" y="1077133"/>
                </a:cubicBezTo>
                <a:cubicBezTo>
                  <a:pt x="26944" y="1129706"/>
                  <a:pt x="44168" y="1110456"/>
                  <a:pt x="15498" y="1139126"/>
                </a:cubicBezTo>
                <a:cubicBezTo>
                  <a:pt x="9383" y="1157471"/>
                  <a:pt x="0" y="1182416"/>
                  <a:pt x="0" y="1201119"/>
                </a:cubicBezTo>
                <a:cubicBezTo>
                  <a:pt x="0" y="1229650"/>
                  <a:pt x="2491" y="1258318"/>
                  <a:pt x="7749" y="1286360"/>
                </a:cubicBezTo>
                <a:cubicBezTo>
                  <a:pt x="10313" y="1300032"/>
                  <a:pt x="15271" y="1313710"/>
                  <a:pt x="23248" y="1325105"/>
                </a:cubicBezTo>
                <a:cubicBezTo>
                  <a:pt x="33722" y="1340068"/>
                  <a:pt x="49078" y="1350936"/>
                  <a:pt x="61993" y="1363851"/>
                </a:cubicBezTo>
                <a:lnTo>
                  <a:pt x="77492" y="1379349"/>
                </a:lnTo>
                <a:cubicBezTo>
                  <a:pt x="85241" y="1387098"/>
                  <a:pt x="91620" y="1396518"/>
                  <a:pt x="100739" y="1402597"/>
                </a:cubicBezTo>
                <a:cubicBezTo>
                  <a:pt x="108488" y="1407763"/>
                  <a:pt x="116714" y="1412277"/>
                  <a:pt x="123987" y="1418095"/>
                </a:cubicBezTo>
                <a:cubicBezTo>
                  <a:pt x="143001" y="1433307"/>
                  <a:pt x="158019" y="1463854"/>
                  <a:pt x="185980" y="1464590"/>
                </a:cubicBezTo>
                <a:lnTo>
                  <a:pt x="480448" y="1472339"/>
                </a:lnTo>
                <a:cubicBezTo>
                  <a:pt x="490780" y="1477505"/>
                  <a:pt x="500826" y="1483287"/>
                  <a:pt x="511444" y="1487838"/>
                </a:cubicBezTo>
                <a:cubicBezTo>
                  <a:pt x="518952" y="1491056"/>
                  <a:pt x="527600" y="1491534"/>
                  <a:pt x="534692" y="1495587"/>
                </a:cubicBezTo>
                <a:cubicBezTo>
                  <a:pt x="553300" y="1506220"/>
                  <a:pt x="594741" y="1543040"/>
                  <a:pt x="604434" y="1557580"/>
                </a:cubicBezTo>
                <a:cubicBezTo>
                  <a:pt x="640958" y="1612366"/>
                  <a:pt x="595121" y="1544542"/>
                  <a:pt x="643180" y="1611824"/>
                </a:cubicBezTo>
                <a:cubicBezTo>
                  <a:pt x="648593" y="1619402"/>
                  <a:pt x="652617" y="1628000"/>
                  <a:pt x="658678" y="1635071"/>
                </a:cubicBezTo>
                <a:cubicBezTo>
                  <a:pt x="668187" y="1646165"/>
                  <a:pt x="681570" y="1653910"/>
                  <a:pt x="689675" y="1666068"/>
                </a:cubicBezTo>
                <a:cubicBezTo>
                  <a:pt x="694841" y="1673817"/>
                  <a:pt x="697087" y="1684695"/>
                  <a:pt x="705173" y="1689316"/>
                </a:cubicBezTo>
                <a:cubicBezTo>
                  <a:pt x="716609" y="1695851"/>
                  <a:pt x="731004" y="1694482"/>
                  <a:pt x="743919" y="1697065"/>
                </a:cubicBezTo>
                <a:cubicBezTo>
                  <a:pt x="783771" y="1723633"/>
                  <a:pt x="753144" y="1698910"/>
                  <a:pt x="782664" y="1735810"/>
                </a:cubicBezTo>
                <a:cubicBezTo>
                  <a:pt x="787228" y="1741515"/>
                  <a:pt x="793779" y="1745464"/>
                  <a:pt x="798163" y="1751309"/>
                </a:cubicBezTo>
                <a:cubicBezTo>
                  <a:pt x="809339" y="1766210"/>
                  <a:pt x="815988" y="1784633"/>
                  <a:pt x="829159" y="1797804"/>
                </a:cubicBezTo>
                <a:cubicBezTo>
                  <a:pt x="836908" y="1805553"/>
                  <a:pt x="843988" y="1814035"/>
                  <a:pt x="852407" y="1821051"/>
                </a:cubicBezTo>
                <a:cubicBezTo>
                  <a:pt x="911053" y="1869922"/>
                  <a:pt x="846067" y="1806962"/>
                  <a:pt x="891153" y="1852048"/>
                </a:cubicBezTo>
                <a:cubicBezTo>
                  <a:pt x="910334" y="1848212"/>
                  <a:pt x="942884" y="1851199"/>
                  <a:pt x="945397" y="1821051"/>
                </a:cubicBezTo>
                <a:cubicBezTo>
                  <a:pt x="947340" y="1797741"/>
                  <a:pt x="943803" y="1773875"/>
                  <a:pt x="937648" y="1751309"/>
                </a:cubicBezTo>
                <a:cubicBezTo>
                  <a:pt x="935726" y="1744260"/>
                  <a:pt x="892444" y="1712563"/>
                  <a:pt x="883403" y="170481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Our Existing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2018" y="958851"/>
            <a:ext cx="6320668" cy="5281613"/>
          </a:xfrm>
        </p:spPr>
        <p:txBody>
          <a:bodyPr/>
          <a:lstStyle/>
          <a:p>
            <a:r>
              <a:rPr lang="en-US" dirty="0"/>
              <a:t>Fragmented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Every data provider has published their own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No federated source of available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No common compute platform</a:t>
            </a:r>
          </a:p>
          <a:p>
            <a:r>
              <a:rPr lang="en-US" dirty="0"/>
              <a:t>Implied ownership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Consumer wants a data service, not a data product </a:t>
            </a:r>
          </a:p>
          <a:p>
            <a:r>
              <a:rPr lang="en-US" dirty="0"/>
              <a:t>Oriented around the needs of the provider, not the consumer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Consumer cares about an AOI at a specific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Example</a:t>
            </a:r>
          </a:p>
        </p:txBody>
      </p:sp>
      <p:sp>
        <p:nvSpPr>
          <p:cNvPr id="7" name="Cloud 6"/>
          <p:cNvSpPr/>
          <p:nvPr/>
        </p:nvSpPr>
        <p:spPr>
          <a:xfrm>
            <a:off x="9437890" y="3797754"/>
            <a:ext cx="2163535" cy="80690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7404983" y="3641271"/>
            <a:ext cx="1562100" cy="206012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8251347" y="1732189"/>
            <a:ext cx="1338943" cy="87357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9895089" y="1257300"/>
            <a:ext cx="922565" cy="67491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10389028" y="1594757"/>
            <a:ext cx="922565" cy="67491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143975" y="4267201"/>
            <a:ext cx="922565" cy="67491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/>
          <p:cNvSpPr/>
          <p:nvPr/>
        </p:nvSpPr>
        <p:spPr>
          <a:xfrm>
            <a:off x="9895088" y="5244193"/>
            <a:ext cx="922565" cy="67491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69235" y="2822170"/>
            <a:ext cx="1853293" cy="12573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0084-D423-424C-BAC7-8965232E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Try To Accomplish?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E927B-D18F-407E-B3B9-98D3F5A0CF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82280" y="960434"/>
            <a:ext cx="5481940" cy="1110173"/>
          </a:xfrm>
        </p:spPr>
        <p:txBody>
          <a:bodyPr/>
          <a:lstStyle/>
          <a:p>
            <a:r>
              <a:rPr lang="en-US" dirty="0"/>
              <a:t>The “end state” is a service that discovers and delivers data optimized to deliver answers.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806EF-B79A-4094-B45A-607BA47648E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9585" y="958852"/>
            <a:ext cx="5481940" cy="2086566"/>
          </a:xfrm>
        </p:spPr>
        <p:txBody>
          <a:bodyPr/>
          <a:lstStyle/>
          <a:p>
            <a:r>
              <a:rPr lang="en-US" dirty="0"/>
              <a:t>Current State of Affairs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1EE333-B465-49EE-9324-62831C50D0DC}"/>
              </a:ext>
            </a:extLst>
          </p:cNvPr>
          <p:cNvGrpSpPr/>
          <p:nvPr/>
        </p:nvGrpSpPr>
        <p:grpSpPr>
          <a:xfrm>
            <a:off x="462670" y="1372062"/>
            <a:ext cx="5482703" cy="1430512"/>
            <a:chOff x="462670" y="1372062"/>
            <a:chExt cx="5482703" cy="143051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BEC123-0B33-4B62-906A-70E100794F1D}"/>
                </a:ext>
              </a:extLst>
            </p:cNvPr>
            <p:cNvSpPr/>
            <p:nvPr/>
          </p:nvSpPr>
          <p:spPr>
            <a:xfrm>
              <a:off x="462671" y="2244635"/>
              <a:ext cx="2023971" cy="5579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Analytics Service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5EA78254-7266-46D5-ACE6-E00FBA05139C}"/>
                </a:ext>
              </a:extLst>
            </p:cNvPr>
            <p:cNvSpPr/>
            <p:nvPr/>
          </p:nvSpPr>
          <p:spPr>
            <a:xfrm rot="5400000">
              <a:off x="1317338" y="1954816"/>
              <a:ext cx="314633" cy="26500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3BAC7A8-ABCA-46A0-A8F9-62A7748A1FFE}"/>
                </a:ext>
              </a:extLst>
            </p:cNvPr>
            <p:cNvGrpSpPr/>
            <p:nvPr/>
          </p:nvGrpSpPr>
          <p:grpSpPr>
            <a:xfrm>
              <a:off x="2626127" y="1919167"/>
              <a:ext cx="3319243" cy="872575"/>
              <a:chOff x="2626127" y="1919167"/>
              <a:chExt cx="3319243" cy="8725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591328-3AEA-48FE-BBE0-F2FCBCA203E1}"/>
                  </a:ext>
                </a:extLst>
              </p:cNvPr>
              <p:cNvSpPr/>
              <p:nvPr/>
            </p:nvSpPr>
            <p:spPr>
              <a:xfrm>
                <a:off x="2626127" y="2233803"/>
                <a:ext cx="1038387" cy="5579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Catalog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B008B9-8F17-492C-865B-12532833236C}"/>
                  </a:ext>
                </a:extLst>
              </p:cNvPr>
              <p:cNvSpPr/>
              <p:nvPr/>
            </p:nvSpPr>
            <p:spPr>
              <a:xfrm>
                <a:off x="3766555" y="2233802"/>
                <a:ext cx="1038387" cy="5579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Catalog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7C480B2-C260-4304-89ED-9DF148DBA738}"/>
                  </a:ext>
                </a:extLst>
              </p:cNvPr>
              <p:cNvSpPr/>
              <p:nvPr/>
            </p:nvSpPr>
            <p:spPr>
              <a:xfrm>
                <a:off x="4906983" y="2233801"/>
                <a:ext cx="1038387" cy="55793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Catalog</a:t>
                </a:r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326A1F02-3B61-42AD-BA70-B3BE33F3753A}"/>
                  </a:ext>
                </a:extLst>
              </p:cNvPr>
              <p:cNvSpPr/>
              <p:nvPr/>
            </p:nvSpPr>
            <p:spPr>
              <a:xfrm rot="5400000">
                <a:off x="2988003" y="1943984"/>
                <a:ext cx="314633" cy="265003"/>
              </a:xfrm>
              <a:prstGeom prst="righ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AE4B302F-70BA-4736-B2BE-3E506F7A5751}"/>
                  </a:ext>
                </a:extLst>
              </p:cNvPr>
              <p:cNvSpPr/>
              <p:nvPr/>
            </p:nvSpPr>
            <p:spPr>
              <a:xfrm rot="5400000">
                <a:off x="4158891" y="1943983"/>
                <a:ext cx="314633" cy="265003"/>
              </a:xfrm>
              <a:prstGeom prst="rightArrow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9869EF16-3C84-4605-9B8A-7E29CA9277A1}"/>
                  </a:ext>
                </a:extLst>
              </p:cNvPr>
              <p:cNvSpPr/>
              <p:nvPr/>
            </p:nvSpPr>
            <p:spPr>
              <a:xfrm rot="5400000">
                <a:off x="5270714" y="1943982"/>
                <a:ext cx="314633" cy="265003"/>
              </a:xfrm>
              <a:prstGeom prst="rightArrow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53895CE-E3C5-4D5E-98E6-24B99683E40A}"/>
                </a:ext>
              </a:extLst>
            </p:cNvPr>
            <p:cNvSpPr/>
            <p:nvPr/>
          </p:nvSpPr>
          <p:spPr>
            <a:xfrm>
              <a:off x="462670" y="1372062"/>
              <a:ext cx="5482703" cy="5579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Application</a:t>
              </a:r>
            </a:p>
          </p:txBody>
        </p:sp>
      </p:grp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200BF95B-F8E8-464F-AF13-569A38A2297E}"/>
              </a:ext>
            </a:extLst>
          </p:cNvPr>
          <p:cNvSpPr txBox="1">
            <a:spLocks/>
          </p:cNvSpPr>
          <p:nvPr/>
        </p:nvSpPr>
        <p:spPr>
          <a:xfrm>
            <a:off x="329585" y="3151860"/>
            <a:ext cx="5481940" cy="20865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1963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4213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Goal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EC7969-4F7E-4A21-B1CC-7B7ABBCD88EA}"/>
              </a:ext>
            </a:extLst>
          </p:cNvPr>
          <p:cNvGrpSpPr/>
          <p:nvPr/>
        </p:nvGrpSpPr>
        <p:grpSpPr>
          <a:xfrm>
            <a:off x="429786" y="3673098"/>
            <a:ext cx="5487248" cy="1430512"/>
            <a:chOff x="6345858" y="3708761"/>
            <a:chExt cx="5487248" cy="14305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75C2CA-4157-42E6-973D-68F3985028B6}"/>
                </a:ext>
              </a:extLst>
            </p:cNvPr>
            <p:cNvSpPr/>
            <p:nvPr/>
          </p:nvSpPr>
          <p:spPr>
            <a:xfrm>
              <a:off x="8513863" y="4581334"/>
              <a:ext cx="1038387" cy="5579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Catalog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18E4D9-BE5B-46DD-A351-A731DAD7A0A2}"/>
                </a:ext>
              </a:extLst>
            </p:cNvPr>
            <p:cNvSpPr/>
            <p:nvPr/>
          </p:nvSpPr>
          <p:spPr>
            <a:xfrm>
              <a:off x="9654291" y="4581333"/>
              <a:ext cx="1038387" cy="5579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Catalog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C0EAEB-03D4-4C9B-9520-7886BBB853DC}"/>
                </a:ext>
              </a:extLst>
            </p:cNvPr>
            <p:cNvSpPr/>
            <p:nvPr/>
          </p:nvSpPr>
          <p:spPr>
            <a:xfrm>
              <a:off x="10794719" y="4581332"/>
              <a:ext cx="1038387" cy="5579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Catalog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6C3FB4B0-24FB-40CF-B9AF-12A468B06FF8}"/>
                </a:ext>
              </a:extLst>
            </p:cNvPr>
            <p:cNvSpPr/>
            <p:nvPr/>
          </p:nvSpPr>
          <p:spPr>
            <a:xfrm rot="5400000">
              <a:off x="8875739" y="4291515"/>
              <a:ext cx="314633" cy="265003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EFEF3FC-58EC-4BAD-96E9-699E0E94EB1E}"/>
                </a:ext>
              </a:extLst>
            </p:cNvPr>
            <p:cNvSpPr/>
            <p:nvPr/>
          </p:nvSpPr>
          <p:spPr>
            <a:xfrm rot="5400000">
              <a:off x="10046627" y="4291514"/>
              <a:ext cx="314633" cy="265003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4B32E7AC-B7E6-423D-9829-41F0EF6FD32E}"/>
                </a:ext>
              </a:extLst>
            </p:cNvPr>
            <p:cNvSpPr/>
            <p:nvPr/>
          </p:nvSpPr>
          <p:spPr>
            <a:xfrm rot="5400000">
              <a:off x="11158450" y="4291513"/>
              <a:ext cx="314633" cy="265003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9DEE0A-7F0C-42FC-9D42-B12D28A2220D}"/>
                </a:ext>
              </a:extLst>
            </p:cNvPr>
            <p:cNvSpPr/>
            <p:nvPr/>
          </p:nvSpPr>
          <p:spPr>
            <a:xfrm>
              <a:off x="6345859" y="4581334"/>
              <a:ext cx="2023971" cy="5579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Analytics Service</a:t>
              </a: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DD968036-3A8D-46BF-9C49-4D43B169C8C5}"/>
                </a:ext>
              </a:extLst>
            </p:cNvPr>
            <p:cNvSpPr/>
            <p:nvPr/>
          </p:nvSpPr>
          <p:spPr>
            <a:xfrm rot="5400000">
              <a:off x="7200526" y="4291515"/>
              <a:ext cx="314633" cy="26500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A40882-A581-47E4-B761-9B32AEF372AA}"/>
                </a:ext>
              </a:extLst>
            </p:cNvPr>
            <p:cNvSpPr/>
            <p:nvPr/>
          </p:nvSpPr>
          <p:spPr>
            <a:xfrm>
              <a:off x="6345858" y="3708761"/>
              <a:ext cx="5482703" cy="5579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Application</a:t>
              </a:r>
            </a:p>
          </p:txBody>
        </p:sp>
      </p:grp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0E6E524-78D1-4DAF-8AC7-75421A2D8FB8}"/>
              </a:ext>
            </a:extLst>
          </p:cNvPr>
          <p:cNvSpPr txBox="1">
            <a:spLocks/>
          </p:cNvSpPr>
          <p:nvPr/>
        </p:nvSpPr>
        <p:spPr>
          <a:xfrm>
            <a:off x="6417325" y="4380423"/>
            <a:ext cx="5481940" cy="11101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61963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4213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Define a common catalog API, with a Data Service API to follow later.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Go for the Data Service API now, let fragmented Catalog APIs remain an implementation detail.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D9E876-7EFE-4E97-9213-FF4F911660A9}"/>
              </a:ext>
            </a:extLst>
          </p:cNvPr>
          <p:cNvGrpSpPr/>
          <p:nvPr/>
        </p:nvGrpSpPr>
        <p:grpSpPr>
          <a:xfrm>
            <a:off x="6477949" y="2000318"/>
            <a:ext cx="5482703" cy="2303080"/>
            <a:chOff x="471255" y="2836190"/>
            <a:chExt cx="5482703" cy="23030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0E218F-92A5-4813-86B8-2D66C4CA7530}"/>
                </a:ext>
              </a:extLst>
            </p:cNvPr>
            <p:cNvSpPr/>
            <p:nvPr/>
          </p:nvSpPr>
          <p:spPr>
            <a:xfrm>
              <a:off x="471256" y="3708763"/>
              <a:ext cx="2023971" cy="5579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Analytics Service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9F16DB7-F5BD-42CF-A52B-6F5957FD09F9}"/>
                </a:ext>
              </a:extLst>
            </p:cNvPr>
            <p:cNvSpPr/>
            <p:nvPr/>
          </p:nvSpPr>
          <p:spPr>
            <a:xfrm rot="5400000">
              <a:off x="1325923" y="3418944"/>
              <a:ext cx="314633" cy="26500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76495686-FA44-4E66-873E-C36EF7501705}"/>
                </a:ext>
              </a:extLst>
            </p:cNvPr>
            <p:cNvSpPr/>
            <p:nvPr/>
          </p:nvSpPr>
          <p:spPr>
            <a:xfrm rot="5400000">
              <a:off x="4196870" y="3418943"/>
              <a:ext cx="314633" cy="265003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1E51E6-E5B1-499F-AA47-1596A282DCB3}"/>
                </a:ext>
              </a:extLst>
            </p:cNvPr>
            <p:cNvSpPr/>
            <p:nvPr/>
          </p:nvSpPr>
          <p:spPr>
            <a:xfrm>
              <a:off x="471255" y="2836190"/>
              <a:ext cx="5482703" cy="5579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Answer Service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560FB0-BCD3-44AA-9A07-F5A5C87CE2B0}"/>
                </a:ext>
              </a:extLst>
            </p:cNvPr>
            <p:cNvSpPr/>
            <p:nvPr/>
          </p:nvSpPr>
          <p:spPr>
            <a:xfrm>
              <a:off x="2631141" y="4581331"/>
              <a:ext cx="1038387" cy="5579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Catalog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224A1D2-B8DF-4F76-B3DD-8002F72531E3}"/>
                </a:ext>
              </a:extLst>
            </p:cNvPr>
            <p:cNvSpPr/>
            <p:nvPr/>
          </p:nvSpPr>
          <p:spPr>
            <a:xfrm>
              <a:off x="3771569" y="4581330"/>
              <a:ext cx="1038387" cy="5579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Catalog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2F4CC5-5A48-411E-AF1F-CFA2F7685A88}"/>
                </a:ext>
              </a:extLst>
            </p:cNvPr>
            <p:cNvSpPr/>
            <p:nvPr/>
          </p:nvSpPr>
          <p:spPr>
            <a:xfrm>
              <a:off x="4911997" y="4581329"/>
              <a:ext cx="1038387" cy="5579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Catalog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B113EE6C-5B25-4EB1-B019-9BD37E4B74BD}"/>
                </a:ext>
              </a:extLst>
            </p:cNvPr>
            <p:cNvSpPr/>
            <p:nvPr/>
          </p:nvSpPr>
          <p:spPr>
            <a:xfrm rot="5400000">
              <a:off x="2993017" y="4291512"/>
              <a:ext cx="314633" cy="265003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217A602D-58B5-4672-B7D3-E58490BDBC48}"/>
                </a:ext>
              </a:extLst>
            </p:cNvPr>
            <p:cNvSpPr/>
            <p:nvPr/>
          </p:nvSpPr>
          <p:spPr>
            <a:xfrm rot="5400000">
              <a:off x="4163905" y="4291511"/>
              <a:ext cx="314633" cy="265003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D3D86A85-E4F5-4119-81DB-01A8E53468B3}"/>
                </a:ext>
              </a:extLst>
            </p:cNvPr>
            <p:cNvSpPr/>
            <p:nvPr/>
          </p:nvSpPr>
          <p:spPr>
            <a:xfrm rot="5400000">
              <a:off x="5275728" y="4291510"/>
              <a:ext cx="314633" cy="265003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03BC34-F072-48CC-91BD-23B61C387DF5}"/>
                </a:ext>
              </a:extLst>
            </p:cNvPr>
            <p:cNvSpPr/>
            <p:nvPr/>
          </p:nvSpPr>
          <p:spPr>
            <a:xfrm>
              <a:off x="2634712" y="3708762"/>
              <a:ext cx="3319245" cy="5579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75000"/>
                    </a:schemeClr>
                  </a:solidFill>
                </a:rPr>
                <a:t>Data Service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FA7D91-3BCC-4C89-821A-41E87D762F3F}"/>
              </a:ext>
            </a:extLst>
          </p:cNvPr>
          <p:cNvGrpSpPr/>
          <p:nvPr/>
        </p:nvGrpSpPr>
        <p:grpSpPr>
          <a:xfrm>
            <a:off x="8642997" y="3430825"/>
            <a:ext cx="3319243" cy="872575"/>
            <a:chOff x="2626127" y="1919167"/>
            <a:chExt cx="3319243" cy="87257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D7779FC-4DD0-4AA1-8B2A-97411295683E}"/>
                </a:ext>
              </a:extLst>
            </p:cNvPr>
            <p:cNvSpPr/>
            <p:nvPr/>
          </p:nvSpPr>
          <p:spPr>
            <a:xfrm>
              <a:off x="4906983" y="2233801"/>
              <a:ext cx="1038387" cy="5579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Catalog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181FB4C-D05A-4DF8-B8BF-AB21871AA54C}"/>
                </a:ext>
              </a:extLst>
            </p:cNvPr>
            <p:cNvSpPr/>
            <p:nvPr/>
          </p:nvSpPr>
          <p:spPr>
            <a:xfrm>
              <a:off x="3766555" y="2233802"/>
              <a:ext cx="1038387" cy="55793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Catalog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3A1A97-1BE6-4FBE-87E5-A27CB992835E}"/>
                </a:ext>
              </a:extLst>
            </p:cNvPr>
            <p:cNvSpPr/>
            <p:nvPr/>
          </p:nvSpPr>
          <p:spPr>
            <a:xfrm>
              <a:off x="2626127" y="2233803"/>
              <a:ext cx="1038387" cy="5579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Catalog</a:t>
              </a: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10C00C8B-4145-4E0A-8B08-05B2B776B2CA}"/>
                </a:ext>
              </a:extLst>
            </p:cNvPr>
            <p:cNvSpPr/>
            <p:nvPr/>
          </p:nvSpPr>
          <p:spPr>
            <a:xfrm rot="5400000">
              <a:off x="2988003" y="1943984"/>
              <a:ext cx="314633" cy="265003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3BE0D080-8BAE-4365-BDD2-165AC51DC295}"/>
                </a:ext>
              </a:extLst>
            </p:cNvPr>
            <p:cNvSpPr/>
            <p:nvPr/>
          </p:nvSpPr>
          <p:spPr>
            <a:xfrm rot="5400000">
              <a:off x="4158891" y="1943983"/>
              <a:ext cx="314633" cy="26500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3F9A3EFA-DEF3-480C-A12E-01704CD7FAEB}"/>
                </a:ext>
              </a:extLst>
            </p:cNvPr>
            <p:cNvSpPr/>
            <p:nvPr/>
          </p:nvSpPr>
          <p:spPr>
            <a:xfrm rot="5400000">
              <a:off x="5270714" y="1943982"/>
              <a:ext cx="314633" cy="265003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7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Information Does an Effective Catalog API Offer?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35910" y="927853"/>
            <a:ext cx="5481940" cy="5281613"/>
          </a:xfrm>
        </p:spPr>
        <p:txBody>
          <a:bodyPr/>
          <a:lstStyle/>
          <a:p>
            <a:pPr marL="342900" indent="-342900"/>
            <a:r>
              <a:rPr lang="en-US" dirty="0"/>
              <a:t>Core Metadata</a:t>
            </a:r>
          </a:p>
          <a:p>
            <a:pPr marL="573088" lvl="1" indent="-342900"/>
            <a:r>
              <a:rPr lang="en-US" dirty="0"/>
              <a:t>Spatial</a:t>
            </a:r>
          </a:p>
          <a:p>
            <a:pPr marL="804863" lvl="2" indent="-342900"/>
            <a:r>
              <a:rPr lang="en-US" dirty="0"/>
              <a:t>Coverage (where?)</a:t>
            </a:r>
          </a:p>
          <a:p>
            <a:pPr marL="804863" lvl="2" indent="-342900"/>
            <a:r>
              <a:rPr lang="en-US" dirty="0"/>
              <a:t>Resolution (how much detail?)</a:t>
            </a:r>
          </a:p>
          <a:p>
            <a:pPr marL="573088" lvl="1" indent="-342900"/>
            <a:r>
              <a:rPr lang="en-US" dirty="0"/>
              <a:t>Temporal</a:t>
            </a:r>
          </a:p>
          <a:p>
            <a:pPr marL="804863" lvl="2" indent="-342900"/>
            <a:r>
              <a:rPr lang="en-US" dirty="0"/>
              <a:t>Specific times (when?)</a:t>
            </a:r>
          </a:p>
          <a:p>
            <a:pPr marL="804863" lvl="2" indent="-342900"/>
            <a:r>
              <a:rPr lang="en-US" i="1" dirty="0"/>
              <a:t>Revisit frequency (how often?)</a:t>
            </a:r>
          </a:p>
          <a:p>
            <a:pPr marL="573088" lvl="1" indent="-342900"/>
            <a:r>
              <a:rPr lang="en-US" dirty="0"/>
              <a:t>Spectral</a:t>
            </a:r>
          </a:p>
          <a:p>
            <a:pPr marL="804863" lvl="2" indent="-342900"/>
            <a:r>
              <a:rPr lang="en-US" dirty="0"/>
              <a:t>Bands (what spectral signature?)</a:t>
            </a:r>
          </a:p>
          <a:p>
            <a:pPr marL="804863" lvl="2" indent="-342900"/>
            <a:r>
              <a:rPr lang="en-US" i="1" dirty="0"/>
              <a:t>Calibration (how much?)</a:t>
            </a:r>
          </a:p>
          <a:p>
            <a:pPr marL="573088" lvl="1" indent="-342900"/>
            <a:r>
              <a:rPr lang="en-US" dirty="0"/>
              <a:t>Quality</a:t>
            </a:r>
          </a:p>
          <a:p>
            <a:pPr marL="804863" lvl="2" indent="-342900"/>
            <a:r>
              <a:rPr lang="en-US" dirty="0"/>
              <a:t>Cloud cover, etc.</a:t>
            </a:r>
          </a:p>
          <a:p>
            <a:pPr marL="573088" lvl="1" indent="-342900"/>
            <a:r>
              <a:rPr lang="en-US" dirty="0"/>
              <a:t>Access</a:t>
            </a:r>
          </a:p>
          <a:p>
            <a:pPr marL="804863" lvl="2" indent="-342900"/>
            <a:r>
              <a:rPr lang="en-US" dirty="0"/>
              <a:t>Cost</a:t>
            </a:r>
          </a:p>
          <a:p>
            <a:pPr marL="804863" lvl="2" indent="-342900"/>
            <a:r>
              <a:rPr lang="en-US" dirty="0"/>
              <a:t>Logistics (size, location, procurement, etc.)</a:t>
            </a:r>
          </a:p>
          <a:p>
            <a:pPr marL="804863" lvl="2" indent="-342900"/>
            <a:r>
              <a:rPr lang="en-US" dirty="0"/>
              <a:t>Legal rights</a:t>
            </a:r>
          </a:p>
          <a:p>
            <a:endParaRPr lang="en-US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85699" y="927854"/>
            <a:ext cx="5481940" cy="5281613"/>
          </a:xfrm>
        </p:spPr>
        <p:txBody>
          <a:bodyPr/>
          <a:lstStyle/>
          <a:p>
            <a:r>
              <a:rPr lang="en-US" dirty="0"/>
              <a:t>Metadata organized in three tiers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Minimal metadata to support discovery (search)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Rich standard metadata to support analytics (browse / detailed search)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Custom metadata to meet special needs</a:t>
            </a:r>
          </a:p>
          <a:p>
            <a:r>
              <a:rPr lang="en-US" dirty="0"/>
              <a:t>What this might look like in a common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Core metadata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Extended normalized metadata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Extension model for custom metadata</a:t>
            </a:r>
          </a:p>
        </p:txBody>
      </p:sp>
    </p:spTree>
    <p:extLst>
      <p:ext uri="{BB962C8B-B14F-4D97-AF65-F5344CB8AC3E}">
        <p14:creationId xmlns:p14="http://schemas.microsoft.com/office/powerpoint/2010/main" val="47259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_Template_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PowerPoint_Template_16x9</Template>
  <TotalTime>7598</TotalTime>
  <Words>603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PGothic</vt:lpstr>
      <vt:lpstr>Arial</vt:lpstr>
      <vt:lpstr>Calibri</vt:lpstr>
      <vt:lpstr>Symbol</vt:lpstr>
      <vt:lpstr>PowerPoint_Template_16x9</vt:lpstr>
      <vt:lpstr>Custome master</vt:lpstr>
      <vt:lpstr>Geospatial Data access For Analytics</vt:lpstr>
      <vt:lpstr>Our Business</vt:lpstr>
      <vt:lpstr>Evolution of Geospatial Data Consumer</vt:lpstr>
      <vt:lpstr>The New Geospatial Data Consumer</vt:lpstr>
      <vt:lpstr>What’s Wrong With Our Existing Model?</vt:lpstr>
      <vt:lpstr>What Should We Try To Accomplish?</vt:lpstr>
      <vt:lpstr>What Information Does an Effective Catalog API Offer? </vt:lpstr>
    </vt:vector>
  </TitlesOfParts>
  <Company>Exelis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Smith, Michael (asmith65) (US Person)</cp:lastModifiedBy>
  <cp:revision>132</cp:revision>
  <dcterms:created xsi:type="dcterms:W3CDTF">2016-09-09T23:03:18Z</dcterms:created>
  <dcterms:modified xsi:type="dcterms:W3CDTF">2017-10-23T13:04:24Z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39b2bd2b-feee-4a3e-8dd2-d7fe0aa752e5</vt:lpwstr>
  </property>
  <property fmtid="{D5CDD505-2E9C-101B-9397-08002B2CF9AE}" pid="3" name="TITUS">
    <vt:lpwstr>&lt;div style="text-align: center;"&gt;&lt;span style="font-family: Arial; font-size: 12px; color: rgb(255, 0, 0);"&gt; Categorization: Select Categorization Level&lt;/span&gt;&lt;/div&gt;&lt;div style="text-align: center;"&gt;&lt;span style="font-family: Arial; font-size: x-small;"&gt;&lt;br&gt;</vt:lpwstr>
  </property>
  <property fmtid="{D5CDD505-2E9C-101B-9397-08002B2CF9AE}" pid="4" name="DocumentMarkings">
    <vt:lpwstr> &lt;p align="center"&gt; &lt;/p&gt;</vt:lpwstr>
  </property>
  <property fmtid="{D5CDD505-2E9C-101B-9397-08002B2CF9AE}" pid="5" name="CLASSIFICATION">
    <vt:lpwstr>General</vt:lpwstr>
  </property>
</Properties>
</file>