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57" r:id="rId4"/>
    <p:sldId id="259" r:id="rId5"/>
    <p:sldId id="267" r:id="rId6"/>
    <p:sldId id="263" r:id="rId7"/>
    <p:sldId id="265" r:id="rId8"/>
    <p:sldId id="269" r:id="rId9"/>
    <p:sldId id="270" r:id="rId10"/>
    <p:sldId id="271" r:id="rId11"/>
    <p:sldId id="25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ECCD-4B3D-4C34-86CB-2D5731DFE9C9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E12E0-60A4-442E-A25A-5EF2F4561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206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6D249-0F2D-4BC1-98D6-AAF781ED5AF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65DEA-D9B6-4843-9E0C-38F072CD7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21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1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Insert Presentation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pen Area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Insert Heading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Insert Heading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001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Area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0" y="6172199"/>
            <a:ext cx="9144000" cy="695943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/>
                </a:solidFill>
              </a:rPr>
              <a:t>© 2017 PIXIA Corp. </a:t>
            </a:r>
            <a:r>
              <a:rPr lang="en-US" sz="700" i="1">
                <a:solidFill>
                  <a:schemeClr val="bg1"/>
                </a:solidFill>
              </a:rPr>
              <a:t>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 Area + Heading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Insert Heading Here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6172199"/>
            <a:ext cx="9144000" cy="695943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/>
                </a:solidFill>
              </a:rPr>
              <a:t>© 2017 PIXIA Corp. </a:t>
            </a:r>
            <a:r>
              <a:rPr lang="en-US" sz="700" i="1">
                <a:solidFill>
                  <a:schemeClr val="bg1"/>
                </a:solidFill>
              </a:rPr>
              <a:t>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7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Content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Insert Heading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ounded Rectangle 8"/>
          <p:cNvSpPr/>
          <p:nvPr userDrawn="1"/>
        </p:nvSpPr>
        <p:spPr>
          <a:xfrm>
            <a:off x="0" y="6172199"/>
            <a:ext cx="9144000" cy="695943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/>
                </a:solidFill>
              </a:rPr>
              <a:t>© 2017 PIXIA Corp. </a:t>
            </a:r>
            <a:r>
              <a:rPr lang="en-US" sz="700" i="1">
                <a:solidFill>
                  <a:schemeClr val="bg1"/>
                </a:solidFill>
              </a:rPr>
              <a:t>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ilerplate [Re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85800" y="533400"/>
            <a:ext cx="7772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06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ilerplate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685800" y="533400"/>
            <a:ext cx="7772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 userDrawn="1"/>
        </p:nvSpPr>
        <p:spPr>
          <a:xfrm>
            <a:off x="0" y="6172199"/>
            <a:ext cx="9144000" cy="695943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/>
                </a:solidFill>
              </a:rPr>
              <a:t>© 2017 PIXIA Corp. </a:t>
            </a:r>
            <a:r>
              <a:rPr lang="en-US" sz="700" i="1">
                <a:solidFill>
                  <a:schemeClr val="bg1"/>
                </a:solidFill>
              </a:rPr>
              <a:t>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4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" y="533400"/>
            <a:ext cx="7772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685800"/>
            <a:ext cx="7467600" cy="4267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181600"/>
            <a:ext cx="7772400" cy="381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a caption for the picture above.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22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800" y="533400"/>
            <a:ext cx="77724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685800"/>
            <a:ext cx="7467600" cy="4267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181600"/>
            <a:ext cx="7772400" cy="381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add a caption for the picture above.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6172199"/>
            <a:ext cx="9144000" cy="695943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/>
                </a:solidFill>
              </a:rPr>
              <a:t>© 2017 PIXIA Corp. </a:t>
            </a:r>
            <a:r>
              <a:rPr lang="en-US" sz="700" i="1">
                <a:solidFill>
                  <a:schemeClr val="bg1"/>
                </a:solidFill>
              </a:rPr>
              <a:t>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16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54" y="2967038"/>
            <a:ext cx="4694693" cy="923925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3124200" y="65849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746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Insert Presentation Title</a:t>
            </a:r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6172199"/>
            <a:ext cx="9144000" cy="695943"/>
          </a:xfrm>
          <a:prstGeom prst="roundRect">
            <a:avLst>
              <a:gd name="adj" fmla="val 0"/>
            </a:avLst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/>
                </a:solidFill>
              </a:rPr>
              <a:t>© 2017 PIXIA Corp. </a:t>
            </a:r>
            <a:r>
              <a:rPr lang="en-US" sz="700" i="1">
                <a:solidFill>
                  <a:schemeClr val="bg1"/>
                </a:solidFill>
              </a:rPr>
              <a:t>All rights reserved</a:t>
            </a:r>
            <a:r>
              <a:rPr lang="en-US" sz="7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353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Position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78844" y="4038600"/>
            <a:ext cx="47863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+mj-lt"/>
              </a:rPr>
              <a:t>High-performance</a:t>
            </a:r>
            <a:r>
              <a:rPr lang="en-US" sz="2000" baseline="0">
                <a:latin typeface="+mj-lt"/>
              </a:rPr>
              <a:t> data access solutions</a:t>
            </a:r>
            <a:endParaRPr lang="en-US" sz="200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54" y="2967038"/>
            <a:ext cx="4694693" cy="923925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4200" y="65849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167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Ta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943100" y="4038600"/>
            <a:ext cx="5257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+mj-lt"/>
              </a:rPr>
              <a:t>Speed. Interoperability. Proven</a:t>
            </a:r>
            <a:r>
              <a:rPr lang="en-US" sz="2000" baseline="0">
                <a:latin typeface="+mj-lt"/>
              </a:rPr>
              <a:t> Technology.</a:t>
            </a:r>
            <a:endParaRPr lang="en-US" sz="200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54" y="2967038"/>
            <a:ext cx="4694693" cy="923925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124200" y="65849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3389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78844" y="4038600"/>
            <a:ext cx="478631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>
                <a:latin typeface="+mj-lt"/>
              </a:rPr>
              <a:t>www.pixia.com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654" y="2967038"/>
            <a:ext cx="4694693" cy="923925"/>
          </a:xfrm>
          <a:prstGeom prst="rect">
            <a:avLst/>
          </a:prstGeom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5849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075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nded Title [Re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5" y="609600"/>
            <a:ext cx="1706944" cy="33593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1524000"/>
            <a:ext cx="9144000" cy="3810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78025"/>
            <a:ext cx="7772400" cy="1679575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Use for Especially Long Presentation Titles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7772400" cy="1143000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Include sub-heading or supplemental text here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334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8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nded Title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1524000"/>
            <a:ext cx="9144000" cy="381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978025"/>
            <a:ext cx="7772400" cy="1679575"/>
          </a:xfrm>
        </p:spPr>
        <p:txBody>
          <a:bodyPr anchor="t">
            <a:normAutofit/>
          </a:bodyPr>
          <a:lstStyle>
            <a:lvl1pPr algn="l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Use for Especially Long Presentation Titles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733800"/>
            <a:ext cx="7772400" cy="1143000"/>
          </a:xfr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aseline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Include sub-heading or supplemental text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5" y="609600"/>
            <a:ext cx="1706944" cy="335930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334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760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[Red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67125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Section Header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Introductory Text Blurb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[Gre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667125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Insert Section Header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Introductory Text Blurb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381000"/>
            <a:ext cx="5181600" cy="838200"/>
          </a:xfrm>
        </p:spPr>
        <p:txBody>
          <a:bodyPr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/>
              <a:t>Insert Heading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05200" y="1447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1676400"/>
            <a:ext cx="5181600" cy="42672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Insert short</a:t>
            </a:r>
            <a:r>
              <a:rPr lang="en-US" baseline="0"/>
              <a:t> paragraphs here.</a:t>
            </a:r>
          </a:p>
          <a:p>
            <a:endParaRPr lang="en-US"/>
          </a:p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505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2" y="6420628"/>
            <a:ext cx="1218995" cy="2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Spl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3200400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05200" y="381000"/>
            <a:ext cx="5181600" cy="838200"/>
          </a:xfrm>
        </p:spPr>
        <p:txBody>
          <a:bodyPr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/>
              <a:t>Insert Heading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05200" y="14478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05200" y="1676400"/>
            <a:ext cx="5181600" cy="42672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/>
              <a:t>Insert short</a:t>
            </a:r>
            <a:r>
              <a:rPr lang="en-US" baseline="0"/>
              <a:t> paragraphs here.</a:t>
            </a:r>
          </a:p>
          <a:p>
            <a:endParaRPr lang="en-US"/>
          </a:p>
          <a:p>
            <a:r>
              <a:rPr lang="en-US" err="1"/>
              <a:t>Lorem</a:t>
            </a:r>
            <a:r>
              <a:rPr lang="en-US"/>
              <a:t> </a:t>
            </a:r>
            <a:r>
              <a:rPr lang="en-US" err="1"/>
              <a:t>ipsum</a:t>
            </a:r>
            <a:r>
              <a:rPr lang="en-US"/>
              <a:t>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endParaRPr lang="en-US"/>
          </a:p>
          <a:p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02" y="6420628"/>
            <a:ext cx="1218995" cy="239900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3505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387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Open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981200" y="6508751"/>
            <a:ext cx="2895600" cy="196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© 2017 PIXIA Corp. </a:t>
            </a:r>
            <a:r>
              <a:rPr lang="en-US" sz="700" i="1">
                <a:solidFill>
                  <a:schemeClr val="bg1">
                    <a:lumMod val="50000"/>
                  </a:schemeClr>
                </a:solidFill>
              </a:rPr>
              <a:t>All rights reserved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05" y="6420628"/>
            <a:ext cx="1218995" cy="2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153400" y="6477000"/>
            <a:ext cx="533400" cy="228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B7B015-F2E9-4D9A-ACA9-FC32C1013EDF}" type="slidenum">
              <a:rPr lang="en-US" sz="1100" smtClean="0"/>
              <a:pPr/>
              <a:t>‹#›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4582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819" r:id="rId2"/>
    <p:sldLayoutId id="2147483802" r:id="rId3"/>
    <p:sldLayoutId id="2147483812" r:id="rId4"/>
    <p:sldLayoutId id="2147483783" r:id="rId5"/>
    <p:sldLayoutId id="2147483814" r:id="rId6"/>
    <p:sldLayoutId id="2147483804" r:id="rId7"/>
    <p:sldLayoutId id="2147483807" r:id="rId8"/>
    <p:sldLayoutId id="2147483813" r:id="rId9"/>
    <p:sldLayoutId id="2147483815" r:id="rId10"/>
    <p:sldLayoutId id="2147483810" r:id="rId11"/>
    <p:sldLayoutId id="2147483808" r:id="rId12"/>
    <p:sldLayoutId id="2147483798" r:id="rId13"/>
    <p:sldLayoutId id="2147483816" r:id="rId14"/>
    <p:sldLayoutId id="2147483806" r:id="rId15"/>
    <p:sldLayoutId id="2147483817" r:id="rId16"/>
    <p:sldLayoutId id="2147483789" r:id="rId17"/>
    <p:sldLayoutId id="2147483818" r:id="rId18"/>
    <p:sldLayoutId id="2147483799" r:id="rId19"/>
    <p:sldLayoutId id="2147483800" r:id="rId20"/>
    <p:sldLayoutId id="2147483809" r:id="rId21"/>
    <p:sldLayoutId id="2147483801" r:id="rId2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4ADC0-C0BD-43F0-839B-5802441D1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PIXIA Catalog</a:t>
            </a:r>
            <a:endParaRPr lang="en-US">
              <a:solidFill>
                <a:srgbClr val="FFFFFF"/>
              </a:solidFill>
            </a:endParaRP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E922-E16E-4DE0-A997-D139E7B24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Ryan Osial</a:t>
            </a:r>
          </a:p>
          <a:p>
            <a:r>
              <a:rPr lang="en-US"/>
              <a:t>Imagery Catalog API Sprint</a:t>
            </a:r>
            <a:r>
              <a:rPr lang="en-US">
                <a:solidFill>
                  <a:srgbClr val="BFBFBF"/>
                </a:solidFill>
              </a:rPr>
              <a:t>, Boulder, CO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1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2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96BB-EF08-496D-8011-0CF478D1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for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8FFB-36EF-4262-A84C-D58691E5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Requirement: Filter by Country</a:t>
            </a:r>
          </a:p>
          <a:p>
            <a:pPr>
              <a:buFont typeface="Wingdings"/>
            </a:pPr>
            <a:r>
              <a:rPr lang="en-US"/>
              <a:t>Problems:</a:t>
            </a:r>
          </a:p>
          <a:p>
            <a:pPr lvl="1">
              <a:buFont typeface="Wingdings"/>
            </a:pPr>
            <a:r>
              <a:rPr lang="en-US"/>
              <a:t>BBOX insufficient for exact match</a:t>
            </a:r>
          </a:p>
          <a:p>
            <a:pPr lvl="1">
              <a:buFont typeface="Wingdings"/>
            </a:pPr>
            <a:r>
              <a:rPr lang="en-US"/>
              <a:t>Polygon search is unwieldy</a:t>
            </a:r>
          </a:p>
          <a:p>
            <a:pPr lvl="2">
              <a:buFont typeface="Wingdings"/>
            </a:pPr>
            <a:r>
              <a:rPr lang="en-US"/>
              <a:t>Requires client to know the shape</a:t>
            </a:r>
          </a:p>
          <a:p>
            <a:pPr lvl="2">
              <a:buFont typeface="Wingdings"/>
            </a:pPr>
            <a:r>
              <a:rPr lang="en-US"/>
              <a:t>Client would need to supply the geometry as part of query</a:t>
            </a:r>
          </a:p>
          <a:p>
            <a:pPr lvl="1">
              <a:buFont typeface="Wingdings"/>
            </a:pPr>
            <a:r>
              <a:rPr lang="en-US"/>
              <a:t>Cannot pick just one value, image can span multiple countries</a:t>
            </a:r>
          </a:p>
          <a:p>
            <a:pPr>
              <a:buFont typeface="Wingdings"/>
            </a:pPr>
            <a:r>
              <a:rPr lang="en-US"/>
              <a:t>Solution:</a:t>
            </a:r>
          </a:p>
          <a:p>
            <a:pPr lvl="1">
              <a:buFont typeface="Wingdings"/>
            </a:pPr>
            <a:r>
              <a:rPr lang="en-US"/>
              <a:t>Tag image with all intersecting countries</a:t>
            </a:r>
          </a:p>
          <a:p>
            <a:pPr lvl="1">
              <a:buFont typeface="Wingdings"/>
            </a:pPr>
            <a:r>
              <a:rPr lang="en-US"/>
              <a:t>"</a:t>
            </a:r>
            <a:r>
              <a:rPr lang="en-US" err="1">
                <a:latin typeface="Courier New"/>
                <a:cs typeface="Courier New"/>
              </a:rPr>
              <a:t>countryCode</a:t>
            </a:r>
            <a:r>
              <a:rPr lang="en-US">
                <a:latin typeface="Courier New"/>
                <a:cs typeface="Courier New"/>
              </a:rPr>
              <a:t>": ["CC1", "CC2", "CC3"]</a:t>
            </a:r>
          </a:p>
          <a:p>
            <a:pPr lvl="1">
              <a:buFont typeface="Wingdings"/>
            </a:pPr>
            <a:r>
              <a:rPr lang="en-US"/>
              <a:t>Query using </a:t>
            </a:r>
            <a:r>
              <a:rPr lang="en-US" err="1">
                <a:latin typeface="Courier New"/>
                <a:cs typeface="Courier New"/>
              </a:rPr>
              <a:t>countryCode</a:t>
            </a:r>
            <a:r>
              <a:rPr lang="en-US">
                <a:latin typeface="Courier New"/>
                <a:cs typeface="Courier New"/>
              </a:rPr>
              <a:t>='CC2'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1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281-A996-467F-A30E-93E34884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045F-A148-43D4-B6A0-52AB39607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829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Tokens:</a:t>
            </a:r>
          </a:p>
          <a:p>
            <a:pPr lvl="1"/>
            <a:r>
              <a:rPr lang="en-US"/>
              <a:t>'*' All</a:t>
            </a:r>
          </a:p>
          <a:p>
            <a:pPr lvl="1"/>
            <a:r>
              <a:rPr lang="en-US"/>
              <a:t>'-' Remove </a:t>
            </a:r>
          </a:p>
          <a:p>
            <a:pPr lvl="1"/>
            <a:r>
              <a:rPr lang="en-US"/>
              <a:t>'+' or ' ': Add</a:t>
            </a:r>
          </a:p>
          <a:p>
            <a:pPr lvl="1"/>
            <a:r>
              <a:rPr lang="en-US"/>
              <a:t>',' additional field</a:t>
            </a:r>
          </a:p>
          <a:p>
            <a:pPr lvl="1"/>
            <a:r>
              <a:rPr lang="en-US"/>
              <a:t>'#' Predefined Fields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>
                <a:latin typeface="Courier New"/>
                <a:cs typeface="Courier New"/>
              </a:rPr>
              <a:t>fields=-</a:t>
            </a:r>
            <a:r>
              <a:rPr lang="en-US" err="1">
                <a:latin typeface="Courier New"/>
                <a:cs typeface="Courier New"/>
              </a:rPr>
              <a:t>url,id</a:t>
            </a:r>
          </a:p>
          <a:p>
            <a:pPr lvl="2"/>
            <a:r>
              <a:rPr lang="en-US"/>
              <a:t>Default result without </a:t>
            </a:r>
            <a:r>
              <a:rPr lang="en-US" err="1"/>
              <a:t>url</a:t>
            </a:r>
            <a:r>
              <a:rPr lang="en-US"/>
              <a:t> nor id</a:t>
            </a:r>
          </a:p>
          <a:p>
            <a:pPr lvl="1"/>
            <a:r>
              <a:rPr lang="en-US">
                <a:latin typeface="Courier New"/>
                <a:cs typeface="Courier New"/>
              </a:rPr>
              <a:t>fields=*-geometry</a:t>
            </a:r>
          </a:p>
          <a:p>
            <a:pPr lvl="2"/>
            <a:r>
              <a:rPr lang="en-US"/>
              <a:t>Everything but geometry</a:t>
            </a:r>
          </a:p>
          <a:p>
            <a:pPr lvl="1"/>
            <a:r>
              <a:rPr lang="en-US">
                <a:latin typeface="Courier New"/>
                <a:cs typeface="Courier New"/>
              </a:rPr>
              <a:t>fields=</a:t>
            </a:r>
            <a:r>
              <a:rPr lang="en-US" err="1">
                <a:latin typeface="Courier New"/>
                <a:cs typeface="Courier New"/>
              </a:rPr>
              <a:t>niirs</a:t>
            </a:r>
          </a:p>
          <a:p>
            <a:pPr lvl="2"/>
            <a:r>
              <a:rPr lang="en-US"/>
              <a:t>Only NIIRS</a:t>
            </a:r>
          </a:p>
          <a:p>
            <a:pPr lvl="1"/>
            <a:r>
              <a:rPr lang="en-US">
                <a:latin typeface="Courier New"/>
                <a:cs typeface="Courier New"/>
              </a:rPr>
              <a:t>fields=#+</a:t>
            </a:r>
            <a:r>
              <a:rPr lang="en-US" err="1">
                <a:latin typeface="Courier New"/>
                <a:cs typeface="Courier New"/>
              </a:rPr>
              <a:t>customField</a:t>
            </a:r>
          </a:p>
          <a:p>
            <a:pPr lvl="2"/>
            <a:r>
              <a:rPr lang="en-US"/>
              <a:t>Predefined fields plus </a:t>
            </a:r>
            <a:r>
              <a:rPr lang="en-US" err="1"/>
              <a:t>customField</a:t>
            </a:r>
            <a:endParaRPr lang="en-US"/>
          </a:p>
          <a:p>
            <a:pPr lvl="1"/>
            <a:endParaRPr lang="en-US"/>
          </a:p>
          <a:p>
            <a:pPr lvl="2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85D5-DE82-4D76-B522-3CFFCD71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DEE0A-3130-4D75-9457-A57F8560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Support files and groups of files that have geometry and time</a:t>
            </a:r>
          </a:p>
          <a:p>
            <a:pPr lvl="1"/>
            <a:r>
              <a:rPr lang="en-US"/>
              <a:t>Strips</a:t>
            </a:r>
          </a:p>
          <a:p>
            <a:pPr lvl="1"/>
            <a:r>
              <a:rPr lang="en-US"/>
              <a:t>Mosaics</a:t>
            </a:r>
          </a:p>
          <a:p>
            <a:pPr lvl="1"/>
            <a:r>
              <a:rPr lang="en-US"/>
              <a:t>LiDAR</a:t>
            </a:r>
          </a:p>
          <a:p>
            <a:pPr lvl="1"/>
            <a:r>
              <a:rPr lang="en-US"/>
              <a:t>Imagery Containers</a:t>
            </a:r>
          </a:p>
          <a:p>
            <a:r>
              <a:rPr lang="en-US"/>
              <a:t>Support data-type specific metadata queries</a:t>
            </a:r>
          </a:p>
          <a:p>
            <a:pPr lvl="1"/>
            <a:r>
              <a:rPr lang="en-US"/>
              <a:t>LiDAR: point classifications</a:t>
            </a:r>
          </a:p>
          <a:p>
            <a:pPr lvl="1"/>
            <a:r>
              <a:rPr lang="en-US"/>
              <a:t>Imagery: cloud cover</a:t>
            </a:r>
          </a:p>
          <a:p>
            <a:r>
              <a:rPr lang="en-US"/>
              <a:t>Support pixel metadata queries</a:t>
            </a:r>
          </a:p>
          <a:p>
            <a:pPr lvl="1"/>
            <a:r>
              <a:rPr lang="en-US"/>
              <a:t>"</a:t>
            </a:r>
            <a:r>
              <a:rPr lang="en-US" err="1"/>
              <a:t>GetFeatureInfo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7611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6C824-C413-4D5C-9E0A-E686BE9A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Document based</a:t>
            </a:r>
          </a:p>
          <a:p>
            <a:r>
              <a:rPr lang="en-US"/>
              <a:t>Query using ECQL</a:t>
            </a:r>
          </a:p>
          <a:p>
            <a:pPr>
              <a:buFont typeface="Wingdings"/>
            </a:pPr>
            <a:r>
              <a:rPr lang="en-US"/>
              <a:t>Shortcuts for common fields like BBOX and time</a:t>
            </a:r>
          </a:p>
          <a:p>
            <a:pPr>
              <a:buFont typeface="Wingdings"/>
            </a:pPr>
            <a:r>
              <a:rPr lang="en-US"/>
              <a:t>Built-in support for ranges, lists, and sets</a:t>
            </a:r>
          </a:p>
          <a:p>
            <a:pPr>
              <a:buFont typeface="Wingdings"/>
            </a:pPr>
            <a:r>
              <a:rPr lang="en-US"/>
              <a:t>Provide results in </a:t>
            </a:r>
            <a:r>
              <a:rPr lang="en-US" err="1"/>
              <a:t>GeoJSON</a:t>
            </a:r>
            <a:r>
              <a:rPr lang="en-US"/>
              <a:t> and document</a:t>
            </a:r>
          </a:p>
          <a:p>
            <a:pPr>
              <a:buFont typeface="Wingdings"/>
              <a:buChar char="§"/>
            </a:pPr>
            <a:r>
              <a:rPr lang="en-US"/>
              <a:t>Retrieve partial views of documents</a:t>
            </a:r>
          </a:p>
          <a:p>
            <a:pPr>
              <a:buFont typeface="Wingdings"/>
            </a:pPr>
            <a:r>
              <a:rPr lang="en-US"/>
              <a:t>Annotate assets with new metadata as needed</a:t>
            </a:r>
          </a:p>
          <a:p>
            <a:pPr>
              <a:buFont typeface="Wingdings"/>
            </a:pPr>
            <a:r>
              <a:rPr lang="en-US"/>
              <a:t>Support groups of assets when relevant</a:t>
            </a:r>
          </a:p>
        </p:txBody>
      </p:sp>
    </p:spTree>
    <p:extLst>
      <p:ext uri="{BB962C8B-B14F-4D97-AF65-F5344CB8AC3E}">
        <p14:creationId xmlns:p14="http://schemas.microsoft.com/office/powerpoint/2010/main" val="289714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15C6-9827-4B71-A6F2-7E761132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Data-Type Specific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7BC3-DF3C-425D-BC2C-AA918720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/>
              <a:t>Strips</a:t>
            </a:r>
          </a:p>
          <a:p>
            <a:pPr lvl="1"/>
            <a:r>
              <a:rPr lang="en-US"/>
              <a:t>Time field may have a begin/end rather than single time</a:t>
            </a:r>
          </a:p>
          <a:p>
            <a:pPr lvl="1"/>
            <a:r>
              <a:rPr lang="en-US"/>
              <a:t>Need to correlate tiles into strips</a:t>
            </a:r>
          </a:p>
          <a:p>
            <a:r>
              <a:rPr lang="en-US"/>
              <a:t>LiDAR:</a:t>
            </a:r>
          </a:p>
          <a:p>
            <a:pPr lvl="1"/>
            <a:r>
              <a:rPr lang="en-US"/>
              <a:t>Can have multiple collects within a file and therefore multiple time ranges</a:t>
            </a:r>
          </a:p>
          <a:p>
            <a:r>
              <a:rPr lang="en-US"/>
              <a:t>Mosaics</a:t>
            </a:r>
          </a:p>
          <a:p>
            <a:pPr lvl="1"/>
            <a:r>
              <a:rPr lang="en-US"/>
              <a:t>Number of values for a field proportional to number of source images</a:t>
            </a:r>
          </a:p>
          <a:p>
            <a:pPr lvl="1"/>
            <a:r>
              <a:rPr lang="en-US"/>
              <a:t>Vendor may deliver a shape of the metadata for each strip used</a:t>
            </a:r>
          </a:p>
          <a:p>
            <a:pPr lvl="1"/>
            <a:r>
              <a:rPr lang="en-US"/>
              <a:t>Single metadata shape can span multiple tiles</a:t>
            </a:r>
          </a:p>
          <a:p>
            <a:r>
              <a:rPr lang="en-US"/>
              <a:t>Image Containers:</a:t>
            </a:r>
          </a:p>
          <a:p>
            <a:pPr lvl="1"/>
            <a:r>
              <a:rPr lang="en-US"/>
              <a:t>One file may contain multiple images</a:t>
            </a:r>
          </a:p>
        </p:txBody>
      </p:sp>
    </p:spTree>
    <p:extLst>
      <p:ext uri="{BB962C8B-B14F-4D97-AF65-F5344CB8AC3E}">
        <p14:creationId xmlns:p14="http://schemas.microsoft.com/office/powerpoint/2010/main" val="88548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3F5D-54F9-41D2-8645-0B50494C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6846-6160-4025-94DE-E7C560FE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Provider: Type of asset</a:t>
            </a:r>
          </a:p>
          <a:p>
            <a:r>
              <a:rPr lang="en-US"/>
              <a:t>Name: A unique name</a:t>
            </a:r>
          </a:p>
          <a:p>
            <a:r>
              <a:rPr lang="en-US"/>
              <a:t>Geometry: </a:t>
            </a:r>
            <a:r>
              <a:rPr lang="en-US" err="1"/>
              <a:t>GeoJSON</a:t>
            </a:r>
            <a:r>
              <a:rPr lang="en-US"/>
              <a:t> footprint</a:t>
            </a:r>
          </a:p>
          <a:p>
            <a:r>
              <a:rPr lang="en-US"/>
              <a:t>Period: Time range</a:t>
            </a:r>
          </a:p>
          <a:p>
            <a:r>
              <a:rPr lang="en-US"/>
              <a:t>URL: location of the data</a:t>
            </a:r>
          </a:p>
          <a:p>
            <a:r>
              <a:rPr lang="en-US"/>
              <a:t>Id: Generated by catalog on insert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A3F3-A7C9-4C02-A8F5-3655ED2A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088E-5BAD-4778-BEFE-AF78F770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467858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Basic CRUD operations:</a:t>
            </a:r>
          </a:p>
          <a:p>
            <a:pPr lvl="1"/>
            <a:r>
              <a:rPr lang="en-US"/>
              <a:t>/group</a:t>
            </a:r>
          </a:p>
          <a:p>
            <a:pPr lvl="1"/>
            <a:r>
              <a:rPr lang="en-US"/>
              <a:t>/asset</a:t>
            </a:r>
          </a:p>
          <a:p>
            <a:r>
              <a:rPr lang="en-US"/>
              <a:t>Document Search Results:</a:t>
            </a:r>
          </a:p>
          <a:p>
            <a:pPr lvl="1"/>
            <a:r>
              <a:rPr lang="en-US"/>
              <a:t>/groups</a:t>
            </a:r>
          </a:p>
          <a:p>
            <a:pPr lvl="1"/>
            <a:r>
              <a:rPr lang="en-US"/>
              <a:t>/assets</a:t>
            </a:r>
          </a:p>
          <a:p>
            <a:r>
              <a:rPr lang="en-US" err="1"/>
              <a:t>GeoJSON</a:t>
            </a:r>
            <a:r>
              <a:rPr lang="en-US"/>
              <a:t> Search Results:</a:t>
            </a:r>
          </a:p>
          <a:p>
            <a:pPr lvl="1"/>
            <a:r>
              <a:rPr lang="en-US"/>
              <a:t>/feature/groups</a:t>
            </a:r>
          </a:p>
          <a:p>
            <a:pPr lvl="1"/>
            <a:r>
              <a:rPr lang="en-US"/>
              <a:t>/feature/assets</a:t>
            </a:r>
          </a:p>
          <a:p>
            <a:r>
              <a:rPr lang="en-US"/>
              <a:t>Search parameters</a:t>
            </a:r>
          </a:p>
          <a:p>
            <a:pPr lvl="1"/>
            <a:r>
              <a:rPr lang="en-US"/>
              <a:t>Query: ECQL</a:t>
            </a:r>
          </a:p>
          <a:p>
            <a:pPr lvl="1"/>
            <a:r>
              <a:rPr lang="en-US" err="1"/>
              <a:t>Bbox</a:t>
            </a:r>
            <a:r>
              <a:rPr lang="en-US"/>
              <a:t>: w-</a:t>
            </a:r>
            <a:r>
              <a:rPr lang="en-US" err="1"/>
              <a:t>lon,s</a:t>
            </a:r>
            <a:r>
              <a:rPr lang="en-US"/>
              <a:t>-</a:t>
            </a:r>
            <a:r>
              <a:rPr lang="en-US" err="1"/>
              <a:t>lat,e-lon,n-lat</a:t>
            </a:r>
          </a:p>
          <a:p>
            <a:pPr lvl="1"/>
            <a:r>
              <a:rPr lang="en-US"/>
              <a:t>Time: </a:t>
            </a:r>
            <a:r>
              <a:rPr lang="en-US" err="1"/>
              <a:t>begin,end</a:t>
            </a:r>
            <a:r>
              <a:rPr lang="en-US"/>
              <a:t> in milliseconds</a:t>
            </a:r>
          </a:p>
          <a:p>
            <a:pPr lvl="1"/>
            <a:r>
              <a:rPr lang="en-US"/>
              <a:t>Fields: what fields to return</a:t>
            </a:r>
          </a:p>
          <a:p>
            <a:pPr lvl="2"/>
            <a:r>
              <a:rPr lang="en-US"/>
              <a:t>Supports DSL for views such all-but-geometry, default-plus-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BA6D-EF64-4E7B-88F6-D64B2572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WMTS Footprints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61CD5-820B-4C6F-AD00-46A96076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216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Motivations:</a:t>
            </a:r>
          </a:p>
          <a:p>
            <a:pPr lvl="1"/>
            <a:r>
              <a:rPr lang="en-US"/>
              <a:t>Integration with thick clients</a:t>
            </a:r>
          </a:p>
          <a:p>
            <a:pPr lvl="1"/>
            <a:r>
              <a:rPr lang="en-US"/>
              <a:t>Cacheable tiles</a:t>
            </a:r>
          </a:p>
          <a:p>
            <a:r>
              <a:rPr lang="en-US"/>
              <a:t>Basic Search:</a:t>
            </a:r>
          </a:p>
          <a:p>
            <a:pPr lvl="1"/>
            <a:r>
              <a:rPr lang="en-US"/>
              <a:t>WMTS Dimensions provide common search parameters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/</a:t>
            </a:r>
            <a:r>
              <a:rPr lang="en-US" sz="1800" err="1">
                <a:latin typeface="Courier New"/>
                <a:cs typeface="Courier New"/>
              </a:rPr>
              <a:t>wmts</a:t>
            </a:r>
            <a:r>
              <a:rPr lang="en-US" sz="1800">
                <a:latin typeface="Courier New"/>
                <a:cs typeface="Courier New"/>
              </a:rPr>
              <a:t>/basic/{cc}/{</a:t>
            </a:r>
            <a:r>
              <a:rPr lang="en-US" sz="1800" err="1">
                <a:latin typeface="Courier New"/>
                <a:cs typeface="Courier New"/>
              </a:rPr>
              <a:t>gsd</a:t>
            </a:r>
            <a:r>
              <a:rPr lang="en-US" sz="1800">
                <a:latin typeface="Courier New"/>
                <a:cs typeface="Courier New"/>
              </a:rPr>
              <a:t>}/{</a:t>
            </a:r>
            <a:r>
              <a:rPr lang="en-US" sz="1800" err="1">
                <a:latin typeface="Courier New"/>
                <a:cs typeface="Courier New"/>
              </a:rPr>
              <a:t>lastXDays</a:t>
            </a:r>
            <a:r>
              <a:rPr lang="en-US" sz="1800">
                <a:latin typeface="Courier New"/>
                <a:cs typeface="Courier New"/>
              </a:rPr>
              <a:t>}/.../{Z}/{X}/{Y}.png</a:t>
            </a:r>
          </a:p>
          <a:p>
            <a:r>
              <a:rPr lang="en-US"/>
              <a:t>Custom Search:</a:t>
            </a:r>
          </a:p>
          <a:p>
            <a:pPr lvl="1"/>
            <a:r>
              <a:rPr lang="en-US">
                <a:latin typeface="Myriad Pro"/>
                <a:cs typeface="Courier New"/>
              </a:rPr>
              <a:t>Can support any query</a:t>
            </a:r>
          </a:p>
          <a:p>
            <a:pPr lvl="1"/>
            <a:r>
              <a:rPr lang="en-US" sz="1800">
                <a:latin typeface="Courier New"/>
                <a:cs typeface="Courier New"/>
              </a:rPr>
              <a:t>/</a:t>
            </a:r>
            <a:r>
              <a:rPr lang="en-US" sz="1800" err="1">
                <a:latin typeface="Courier New"/>
                <a:cs typeface="Courier New"/>
              </a:rPr>
              <a:t>wmts</a:t>
            </a:r>
            <a:r>
              <a:rPr lang="en-US" sz="1800">
                <a:latin typeface="Courier New"/>
                <a:cs typeface="Courier New"/>
              </a:rPr>
              <a:t>/custom/{encoded query}/{Z}/{X}/{Y}.png</a:t>
            </a:r>
          </a:p>
          <a:p>
            <a:r>
              <a:rPr lang="en-US" err="1"/>
              <a:t>GetFeatureInfo</a:t>
            </a:r>
            <a:r>
              <a:rPr lang="en-US"/>
              <a:t>:</a:t>
            </a:r>
          </a:p>
          <a:p>
            <a:pPr lvl="1"/>
            <a:r>
              <a:rPr lang="en-US" err="1"/>
              <a:t>GeoJSON</a:t>
            </a:r>
            <a:r>
              <a:rPr lang="en-US"/>
              <a:t> result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7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10B8-374D-4738-8CF5-1EAD3A15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512B-4EF4-444C-BE62-20F50D37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Hierarchy of assets</a:t>
            </a:r>
          </a:p>
          <a:p>
            <a:pPr lvl="1"/>
            <a:r>
              <a:rPr lang="en-US"/>
              <a:t>Able to preserve relationships</a:t>
            </a:r>
          </a:p>
          <a:p>
            <a:r>
              <a:rPr lang="en-US"/>
              <a:t>Support search on ranges, sets, and lists</a:t>
            </a:r>
          </a:p>
          <a:p>
            <a:pPr lvl="1"/>
            <a:r>
              <a:rPr lang="en-US"/>
              <a:t>Many data types cannot be reduced to a single value</a:t>
            </a:r>
          </a:p>
          <a:p>
            <a:r>
              <a:rPr lang="en-US"/>
              <a:t>Retrieve subsets of documents</a:t>
            </a:r>
          </a:p>
          <a:p>
            <a:pPr lvl="1"/>
            <a:r>
              <a:rPr lang="en-US"/>
              <a:t>Let client receive only what they need</a:t>
            </a:r>
          </a:p>
          <a:p>
            <a:r>
              <a:rPr lang="en-US"/>
              <a:t>Extensible schema</a:t>
            </a:r>
          </a:p>
          <a:p>
            <a:pPr lvl="1"/>
            <a:r>
              <a:rPr lang="en-US"/>
              <a:t>Add new metadata as needed</a:t>
            </a:r>
          </a:p>
          <a:p>
            <a:r>
              <a:rPr lang="en-US"/>
              <a:t>Support geo-temporal assets that are not images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B3BC-208F-4FE3-BFF5-4D75BA6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3FD5-8C54-465B-BD58-C4B6CFEF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Not every user has a workstation</a:t>
            </a:r>
          </a:p>
          <a:p>
            <a:pPr lvl="1"/>
            <a:r>
              <a:rPr lang="en-US"/>
              <a:t>Browsers may wrapped in a 1 vCPU/ 1 GB VM </a:t>
            </a:r>
          </a:p>
          <a:p>
            <a:r>
              <a:rPr lang="en-US"/>
              <a:t>Avoid user defined parameters in path</a:t>
            </a:r>
          </a:p>
          <a:p>
            <a:pPr lvl="1"/>
            <a:r>
              <a:rPr lang="en-US"/>
              <a:t>URL-encoding issues can get in the way</a:t>
            </a:r>
          </a:p>
          <a:p>
            <a:pPr lvl="1"/>
            <a:r>
              <a:rPr lang="en-US"/>
              <a:t>Stick to server provided ids</a:t>
            </a:r>
          </a:p>
          <a:p>
            <a:r>
              <a:rPr lang="en-US"/>
              <a:t>Time should have millisecond resolution or higher</a:t>
            </a:r>
          </a:p>
          <a:p>
            <a:r>
              <a:rPr lang="en-US"/>
              <a:t>Flat vs spherical query:</a:t>
            </a:r>
          </a:p>
          <a:p>
            <a:pPr lvl="1"/>
            <a:r>
              <a:rPr lang="en-US"/>
              <a:t>User's viewport is rectangular</a:t>
            </a:r>
          </a:p>
          <a:p>
            <a:pPr lvl="1"/>
            <a:r>
              <a:rPr lang="en-US"/>
              <a:t>Spherical query does not follow the bounds of the viewport</a:t>
            </a:r>
          </a:p>
          <a:p>
            <a:pPr lvl="1"/>
            <a:r>
              <a:rPr lang="en-US"/>
              <a:t>Radius search on the user's viewport not the same as a on globe</a:t>
            </a:r>
          </a:p>
        </p:txBody>
      </p:sp>
    </p:spTree>
    <p:extLst>
      <p:ext uri="{BB962C8B-B14F-4D97-AF65-F5344CB8AC3E}">
        <p14:creationId xmlns:p14="http://schemas.microsoft.com/office/powerpoint/2010/main" val="1722020528"/>
      </p:ext>
    </p:extLst>
  </p:cSld>
  <p:clrMapOvr>
    <a:masterClrMapping/>
  </p:clrMapOvr>
</p:sld>
</file>

<file path=ppt/theme/theme1.xml><?xml version="1.0" encoding="utf-8"?>
<a:theme xmlns:a="http://schemas.openxmlformats.org/drawingml/2006/main" name="pixia-template-page-nums-2012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PIXIA Typesetting">
      <a:majorFont>
        <a:latin typeface="Palatino Linotype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pixia-template-page-nums-2012</vt:lpstr>
      <vt:lpstr>PIXIA Catalog </vt:lpstr>
      <vt:lpstr>Primary Requirements</vt:lpstr>
      <vt:lpstr>Key Features</vt:lpstr>
      <vt:lpstr>Data-Type Specific Metadata</vt:lpstr>
      <vt:lpstr>Basic Attributes</vt:lpstr>
      <vt:lpstr>API Essentials</vt:lpstr>
      <vt:lpstr>WMTS Footprints</vt:lpstr>
      <vt:lpstr>Important capabilities</vt:lpstr>
      <vt:lpstr>Design Considerations</vt:lpstr>
      <vt:lpstr>PowerPoint Presentation</vt:lpstr>
      <vt:lpstr>Use case for Set</vt:lpstr>
      <vt:lpstr>Fields DSL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PIXIA Catalog </dc:title>
  <cp:revision>1</cp:revision>
  <dcterms:modified xsi:type="dcterms:W3CDTF">2017-10-23T16:40:43Z</dcterms:modified>
</cp:coreProperties>
</file>