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A29"/>
    <a:srgbClr val="747475"/>
    <a:srgbClr val="101010"/>
    <a:srgbClr val="942B4D"/>
    <a:srgbClr val="D4412F"/>
    <a:srgbClr val="0CA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8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8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7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2127-15A2-455E-AB63-135CC56CCA0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D2-DFEC-417C-8EB0-8723CE46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8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ST BITREGION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939192"/>
            <a:ext cx="6350000" cy="29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59253" y="269929"/>
            <a:ext cx="2613007" cy="465950"/>
          </a:xfrm>
          <a:prstGeom prst="rect">
            <a:avLst/>
          </a:prstGeom>
          <a:solidFill>
            <a:srgbClr val="DB9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119"/>
          <p:cNvSpPr txBox="1"/>
          <p:nvPr/>
        </p:nvSpPr>
        <p:spPr>
          <a:xfrm>
            <a:off x="9924253" y="302866"/>
            <a:ext cx="165705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INVESTOR</a:t>
            </a:r>
            <a:endParaRPr lang="en-US" sz="2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8997" y="721761"/>
            <a:ext cx="11683263" cy="0"/>
          </a:xfrm>
          <a:prstGeom prst="line">
            <a:avLst/>
          </a:prstGeom>
          <a:ln w="38100" cmpd="sng">
            <a:solidFill>
              <a:srgbClr val="DB9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ATEST BITREGION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" y="0"/>
            <a:ext cx="1568267" cy="735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2" y="1996523"/>
            <a:ext cx="1029256" cy="1029254"/>
          </a:xfrm>
          <a:prstGeom prst="rect">
            <a:avLst/>
          </a:prstGeom>
        </p:spPr>
      </p:pic>
      <p:sp>
        <p:nvSpPr>
          <p:cNvPr id="12" name="TextBox 152"/>
          <p:cNvSpPr txBox="1"/>
          <p:nvPr/>
        </p:nvSpPr>
        <p:spPr>
          <a:xfrm>
            <a:off x="302776" y="3232428"/>
            <a:ext cx="159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E09F29"/>
                </a:solidFill>
                <a:latin typeface="Arial Black" panose="020B0A04020102020204" pitchFamily="34" charset="0"/>
              </a:rPr>
              <a:t>Activate account to </a:t>
            </a:r>
            <a:r>
              <a:rPr lang="en-US" sz="1600" dirty="0" smtClean="0">
                <a:solidFill>
                  <a:srgbClr val="E09F29"/>
                </a:solidFill>
                <a:latin typeface="Arial Black" panose="020B0A04020102020204" pitchFamily="34" charset="0"/>
              </a:rPr>
              <a:t>Immigrant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88" y="1817349"/>
            <a:ext cx="1415087" cy="1415079"/>
          </a:xfrm>
          <a:prstGeom prst="rect">
            <a:avLst/>
          </a:prstGeom>
        </p:spPr>
      </p:pic>
      <p:sp>
        <p:nvSpPr>
          <p:cNvPr id="14" name="TextBox 152"/>
          <p:cNvSpPr txBox="1"/>
          <p:nvPr/>
        </p:nvSpPr>
        <p:spPr>
          <a:xfrm>
            <a:off x="3482704" y="3232428"/>
            <a:ext cx="159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E09F29"/>
                </a:solidFill>
                <a:latin typeface="Arial Black" panose="020B0A04020102020204" pitchFamily="34" charset="0"/>
              </a:rPr>
              <a:t>Invest in Region Bank</a:t>
            </a:r>
            <a:endParaRPr lang="en-US" sz="1600" dirty="0" smtClean="0">
              <a:solidFill>
                <a:srgbClr val="E09F29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3321" y="2549833"/>
            <a:ext cx="1101018" cy="0"/>
          </a:xfrm>
          <a:prstGeom prst="straightConnector1">
            <a:avLst/>
          </a:prstGeom>
          <a:ln w="120650">
            <a:solidFill>
              <a:srgbClr val="DB9A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80119" y="2549833"/>
            <a:ext cx="1101018" cy="0"/>
          </a:xfrm>
          <a:prstGeom prst="straightConnector1">
            <a:avLst/>
          </a:prstGeom>
          <a:ln w="120650">
            <a:solidFill>
              <a:srgbClr val="DB9A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52"/>
          <p:cNvSpPr txBox="1"/>
          <p:nvPr/>
        </p:nvSpPr>
        <p:spPr>
          <a:xfrm>
            <a:off x="6869104" y="3218780"/>
            <a:ext cx="1561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E09F29"/>
                </a:solidFill>
                <a:latin typeface="Arial Black" panose="020B0A04020102020204" pitchFamily="34" charset="0"/>
              </a:rPr>
              <a:t>Earn 0.5% to 1% dividend daily</a:t>
            </a:r>
            <a:endParaRPr lang="en-US" sz="1600" dirty="0" smtClean="0">
              <a:solidFill>
                <a:srgbClr val="E09F29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38881" y="2035206"/>
            <a:ext cx="1029254" cy="1029254"/>
          </a:xfrm>
          <a:prstGeom prst="ellipse">
            <a:avLst/>
          </a:prstGeom>
          <a:solidFill>
            <a:srgbClr val="0CA43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0.5%to 1.0%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666788" y="2631696"/>
            <a:ext cx="1101018" cy="0"/>
          </a:xfrm>
          <a:prstGeom prst="straightConnector1">
            <a:avLst/>
          </a:prstGeom>
          <a:ln w="120650">
            <a:solidFill>
              <a:srgbClr val="DB9A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52"/>
          <p:cNvSpPr txBox="1"/>
          <p:nvPr/>
        </p:nvSpPr>
        <p:spPr>
          <a:xfrm>
            <a:off x="10019814" y="2093087"/>
            <a:ext cx="1561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E09F29"/>
                </a:solidFill>
                <a:latin typeface="Arial Black" panose="020B0A04020102020204" pitchFamily="34" charset="0"/>
              </a:rPr>
              <a:t>Minimum maturity investment period 20 days</a:t>
            </a:r>
            <a:endParaRPr lang="en-US" sz="1600" dirty="0" smtClean="0">
              <a:solidFill>
                <a:srgbClr val="E09F29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83695" y="6327869"/>
            <a:ext cx="709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BFBDC1"/>
                </a:solidFill>
                <a:latin typeface="Arial Black" panose="020B0A04020102020204" pitchFamily="34" charset="0"/>
              </a:rPr>
              <a:t>MIN INVESTMENT 0.1 BTC   MAX INVESTMENT 30 BTC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130624" y="6314221"/>
            <a:ext cx="0" cy="412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9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9253" y="269929"/>
            <a:ext cx="2613007" cy="465950"/>
          </a:xfrm>
          <a:prstGeom prst="rect">
            <a:avLst/>
          </a:prstGeom>
          <a:solidFill>
            <a:srgbClr val="DB9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9"/>
          <p:cNvSpPr txBox="1"/>
          <p:nvPr/>
        </p:nvSpPr>
        <p:spPr>
          <a:xfrm>
            <a:off x="9883309" y="302866"/>
            <a:ext cx="164705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NETWORK</a:t>
            </a:r>
            <a:endParaRPr lang="en-US" sz="2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97" y="721761"/>
            <a:ext cx="11683263" cy="0"/>
          </a:xfrm>
          <a:prstGeom prst="line">
            <a:avLst/>
          </a:prstGeom>
          <a:ln w="38100" cmpd="sng">
            <a:solidFill>
              <a:srgbClr val="DB9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ATEST BITREGION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" y="0"/>
            <a:ext cx="1568267" cy="7358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8997" y="3438605"/>
            <a:ext cx="24969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PH Referral Bonus</a:t>
            </a:r>
          </a:p>
          <a:p>
            <a:r>
              <a:rPr lang="en-US" sz="1200" i="1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(Sponsor Bonus)</a:t>
            </a:r>
            <a:endParaRPr lang="en-US" sz="1200" i="1" dirty="0" smtClean="0">
              <a:solidFill>
                <a:srgbClr val="DB9A29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997" y="4492684"/>
            <a:ext cx="39664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Overriding PH Bonus</a:t>
            </a:r>
          </a:p>
          <a:p>
            <a:r>
              <a:rPr lang="en-US" sz="1200" i="1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(Unilevel Bonus)</a:t>
            </a:r>
            <a:endParaRPr lang="en-US" sz="1200" i="1" dirty="0" smtClean="0">
              <a:solidFill>
                <a:srgbClr val="DB9A29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1326" y="1486801"/>
            <a:ext cx="2014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4412F"/>
                </a:solidFill>
                <a:latin typeface="Arial Black" panose="020B0A04020102020204" pitchFamily="34" charset="0"/>
              </a:rPr>
              <a:t>REGION BANK</a:t>
            </a:r>
            <a:endParaRPr lang="en-US" sz="1200" i="1" dirty="0" smtClean="0">
              <a:solidFill>
                <a:srgbClr val="D4412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81201" y="353093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BFBDC1"/>
                </a:solidFill>
                <a:latin typeface="Arial Black" panose="020B0A04020102020204" pitchFamily="34" charset="0"/>
              </a:rPr>
              <a:t>10%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45183" y="453110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BFBDC1"/>
                </a:solidFill>
                <a:latin typeface="Arial Black" panose="020B0A04020102020204" pitchFamily="34" charset="0"/>
              </a:rPr>
              <a:t>0.1% to 5%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8997" y="5546764"/>
            <a:ext cx="1065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Pairing</a:t>
            </a:r>
            <a:endParaRPr lang="en-US" dirty="0" smtClean="0">
              <a:solidFill>
                <a:srgbClr val="DB9A29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4239" y="554676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BFBDC1"/>
                </a:solidFill>
                <a:latin typeface="Arial Black" panose="020B0A04020102020204" pitchFamily="34" charset="0"/>
              </a:rPr>
              <a:t>0.5% to 10%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4" y="891478"/>
            <a:ext cx="1415087" cy="14150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27" y="851543"/>
            <a:ext cx="1417324" cy="1417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5953204" y="1380995"/>
            <a:ext cx="0" cy="4646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71464" y="3438605"/>
            <a:ext cx="29325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Passport Referral Fee</a:t>
            </a:r>
          </a:p>
          <a:p>
            <a:r>
              <a:rPr lang="en-US" sz="1200" i="1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(Sponsor Bonus)</a:t>
            </a:r>
            <a:endParaRPr lang="en-US" sz="1200" i="1" dirty="0" smtClean="0">
              <a:solidFill>
                <a:srgbClr val="DB9A29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71464" y="4492684"/>
            <a:ext cx="32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Overriding Passport Fee</a:t>
            </a:r>
          </a:p>
          <a:p>
            <a:r>
              <a:rPr lang="en-US" sz="1400" i="1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(Unilevel Bonus)</a:t>
            </a:r>
            <a:endParaRPr lang="en-US" sz="1400" i="1" dirty="0" smtClean="0">
              <a:solidFill>
                <a:srgbClr val="DB9A29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36812" y="1486801"/>
            <a:ext cx="361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42B4D"/>
                </a:solidFill>
                <a:latin typeface="Arial Black" panose="020B0A04020102020204" pitchFamily="34" charset="0"/>
              </a:rPr>
              <a:t>ASSISTANCE &amp; GIVE BACK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44010" y="353093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BFBDC1"/>
                </a:solidFill>
                <a:latin typeface="Arial Black" panose="020B0A04020102020204" pitchFamily="34" charset="0"/>
              </a:rPr>
              <a:t>10%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007992" y="4531101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BFBDC1"/>
                </a:solidFill>
                <a:latin typeface="Arial Black" panose="020B0A04020102020204" pitchFamily="34" charset="0"/>
              </a:rPr>
              <a:t>0.01% to 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2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9253" y="269929"/>
            <a:ext cx="2613007" cy="465950"/>
          </a:xfrm>
          <a:prstGeom prst="rect">
            <a:avLst/>
          </a:prstGeom>
          <a:solidFill>
            <a:srgbClr val="DB9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9"/>
          <p:cNvSpPr txBox="1"/>
          <p:nvPr/>
        </p:nvSpPr>
        <p:spPr>
          <a:xfrm>
            <a:off x="9883309" y="302866"/>
            <a:ext cx="120898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BONUS</a:t>
            </a:r>
            <a:endParaRPr lang="en-US" sz="2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97" y="721761"/>
            <a:ext cx="11683263" cy="0"/>
          </a:xfrm>
          <a:prstGeom prst="line">
            <a:avLst/>
          </a:prstGeom>
          <a:ln w="38100" cmpd="sng">
            <a:solidFill>
              <a:srgbClr val="DB9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ATEST BITREGION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" y="0"/>
            <a:ext cx="1568267" cy="735879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4927"/>
              </p:ext>
            </p:extLst>
          </p:nvPr>
        </p:nvGraphicFramePr>
        <p:xfrm>
          <a:off x="288997" y="1102616"/>
          <a:ext cx="11194380" cy="498691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65730"/>
                <a:gridCol w="1865730"/>
                <a:gridCol w="1865730"/>
                <a:gridCol w="1865730"/>
                <a:gridCol w="1865730"/>
                <a:gridCol w="1865730"/>
              </a:tblGrid>
              <a:tr h="5541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Class Status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PH Referral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PH</a:t>
                      </a:r>
                      <a:r>
                        <a:rPr lang="en-US" sz="1400" baseline="0" dirty="0" smtClean="0">
                          <a:latin typeface="Arial Black" panose="020B0A04020102020204" pitchFamily="34" charset="0"/>
                        </a:rPr>
                        <a:t> Overriding*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Passport</a:t>
                      </a:r>
                      <a:r>
                        <a:rPr lang="en-US" sz="1400" baseline="0" dirty="0" smtClean="0">
                          <a:latin typeface="Arial Black" panose="020B0A04020102020204" pitchFamily="34" charset="0"/>
                        </a:rPr>
                        <a:t> Fee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Passport Overriding*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Pairing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554102"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immigrant</a:t>
                      </a:r>
                      <a:endParaRPr 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554102"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Visa Holder</a:t>
                      </a:r>
                      <a:endParaRPr 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5%/ 2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nd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554102"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Permanent</a:t>
                      </a:r>
                    </a:p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Resident</a:t>
                      </a:r>
                      <a:endParaRPr 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3%/ 3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rd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0.5%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554102"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Citizen</a:t>
                      </a:r>
                      <a:endParaRPr 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5%/ 2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nd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1%/ 4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554102"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Ambassador</a:t>
                      </a:r>
                      <a:endParaRPr 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3%/ 3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rd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0.5%/ 5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3%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554102"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Senator</a:t>
                      </a:r>
                      <a:endParaRPr 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1%/ 4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0.1%/ 6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5%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554102"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Vice</a:t>
                      </a:r>
                    </a:p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President</a:t>
                      </a:r>
                      <a:endParaRPr 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0.5%/ 5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0.05%/ 7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7%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554102"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 smtClean="0">
                          <a:latin typeface="Arial Black" panose="020B0A04020102020204" pitchFamily="34" charset="0"/>
                        </a:rPr>
                        <a:t>President</a:t>
                      </a:r>
                      <a:endParaRPr 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0.1%/ 6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level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0.01%/ 8</a:t>
                      </a:r>
                      <a:r>
                        <a:rPr lang="en-US" sz="1400" baseline="30000" dirty="0" smtClean="0">
                          <a:latin typeface="Arial Black" panose="020B0A04020102020204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 to infinity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Black" panose="020B0A04020102020204" pitchFamily="34" charset="0"/>
                        </a:rPr>
                        <a:t>10%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8" y="2306085"/>
            <a:ext cx="365761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5" y="2855702"/>
            <a:ext cx="365761" cy="365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4" y="3427634"/>
            <a:ext cx="365761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8" y="3959246"/>
            <a:ext cx="365761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7" y="4516858"/>
            <a:ext cx="365761" cy="365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7" y="5683459"/>
            <a:ext cx="365761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5" y="5085395"/>
            <a:ext cx="365761" cy="365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" y="1701046"/>
            <a:ext cx="365761" cy="36576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14755" y="6129738"/>
            <a:ext cx="1136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*For overriding bonuses (unilevel), you will also earn previous class status bonuses for overriding. Example: </a:t>
            </a:r>
            <a:r>
              <a:rPr lang="en-US" sz="1200" dirty="0">
                <a:solidFill>
                  <a:srgbClr val="DB9A29"/>
                </a:solidFill>
                <a:latin typeface="Arial Black" panose="020B0A04020102020204" pitchFamily="34" charset="0"/>
              </a:rPr>
              <a:t>Y</a:t>
            </a:r>
            <a:r>
              <a:rPr lang="en-US" sz="12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ou upgrade to Ambassador, you will get : 5%/2</a:t>
            </a:r>
            <a:r>
              <a:rPr lang="en-US" sz="1200" baseline="300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nd</a:t>
            </a:r>
            <a:r>
              <a:rPr lang="en-US" sz="12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 level and 3%/3</a:t>
            </a:r>
            <a:r>
              <a:rPr lang="en-US" sz="1200" baseline="300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rd</a:t>
            </a:r>
            <a:r>
              <a:rPr lang="en-US" sz="12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 level for PH Overriding and 5%/2</a:t>
            </a:r>
            <a:r>
              <a:rPr lang="en-US" sz="1200" baseline="300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nd</a:t>
            </a:r>
            <a:r>
              <a:rPr lang="en-US" sz="12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 level, 3%/ 3</a:t>
            </a:r>
            <a:r>
              <a:rPr lang="en-US" sz="1200" baseline="300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rd</a:t>
            </a:r>
            <a:r>
              <a:rPr lang="en-US" sz="12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 level, 1%, 4</a:t>
            </a:r>
            <a:r>
              <a:rPr lang="en-US" sz="1200" baseline="300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th</a:t>
            </a:r>
            <a:r>
              <a:rPr lang="en-US" sz="12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 level and 0.5%/ 5</a:t>
            </a:r>
            <a:r>
              <a:rPr lang="en-US" sz="1200" baseline="300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th</a:t>
            </a:r>
            <a:r>
              <a:rPr lang="en-US" sz="1200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 level for Passport Overriding</a:t>
            </a:r>
            <a:endParaRPr lang="en-US" sz="1200" dirty="0">
              <a:solidFill>
                <a:srgbClr val="DB9A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1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59253" y="269929"/>
            <a:ext cx="2613007" cy="465950"/>
          </a:xfrm>
          <a:prstGeom prst="rect">
            <a:avLst/>
          </a:prstGeom>
          <a:solidFill>
            <a:srgbClr val="DB9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119"/>
          <p:cNvSpPr txBox="1"/>
          <p:nvPr/>
        </p:nvSpPr>
        <p:spPr>
          <a:xfrm>
            <a:off x="9883309" y="302866"/>
            <a:ext cx="137152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PAIRING</a:t>
            </a:r>
            <a:endParaRPr lang="en-US" sz="2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8997" y="721761"/>
            <a:ext cx="11683263" cy="0"/>
          </a:xfrm>
          <a:prstGeom prst="line">
            <a:avLst/>
          </a:prstGeom>
          <a:ln w="38100" cmpd="sng">
            <a:solidFill>
              <a:srgbClr val="DB9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ATEST BITREGION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" y="0"/>
            <a:ext cx="1568267" cy="7358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8478" y="1187598"/>
            <a:ext cx="2641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Qualification</a:t>
            </a:r>
            <a:endParaRPr lang="en-US" dirty="0">
              <a:solidFill>
                <a:srgbClr val="DB9A29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	</a:t>
            </a:r>
          </a:p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Permanent Resident and above</a:t>
            </a:r>
            <a:endParaRPr lang="en-US" dirty="0" smtClean="0">
              <a:solidFill>
                <a:srgbClr val="747475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05" y="2149250"/>
            <a:ext cx="490244" cy="490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05" y="2887351"/>
            <a:ext cx="490244" cy="490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05" y="3625456"/>
            <a:ext cx="490244" cy="4902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05" y="4363559"/>
            <a:ext cx="490244" cy="4902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05" y="5826723"/>
            <a:ext cx="490244" cy="4902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05" y="5086828"/>
            <a:ext cx="490244" cy="490243"/>
          </a:xfrm>
          <a:prstGeom prst="rect">
            <a:avLst/>
          </a:prstGeom>
        </p:spPr>
      </p:pic>
      <p:sp>
        <p:nvSpPr>
          <p:cNvPr id="16" name="TextBox 139"/>
          <p:cNvSpPr txBox="1"/>
          <p:nvPr/>
        </p:nvSpPr>
        <p:spPr>
          <a:xfrm>
            <a:off x="4691398" y="2227795"/>
            <a:ext cx="95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Arial Black" panose="020B0A04020102020204" pitchFamily="34" charset="0"/>
              </a:rPr>
              <a:t>Permanent</a:t>
            </a:r>
          </a:p>
          <a:p>
            <a:r>
              <a:rPr lang="en-US" sz="1000" dirty="0" smtClean="0">
                <a:latin typeface="Arial Black" panose="020B0A04020102020204" pitchFamily="34" charset="0"/>
              </a:rPr>
              <a:t>Resident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17" name="TextBox 140"/>
          <p:cNvSpPr txBox="1"/>
          <p:nvPr/>
        </p:nvSpPr>
        <p:spPr>
          <a:xfrm>
            <a:off x="4679585" y="3039068"/>
            <a:ext cx="667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Arial Black" panose="020B0A04020102020204" pitchFamily="34" charset="0"/>
              </a:rPr>
              <a:t>Citizen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18" name="TextBox 141"/>
          <p:cNvSpPr txBox="1"/>
          <p:nvPr/>
        </p:nvSpPr>
        <p:spPr>
          <a:xfrm>
            <a:off x="4695962" y="3752742"/>
            <a:ext cx="1053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Arial Black" panose="020B0A04020102020204" pitchFamily="34" charset="0"/>
              </a:rPr>
              <a:t>Ambassador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19" name="TextBox 142"/>
          <p:cNvSpPr txBox="1"/>
          <p:nvPr/>
        </p:nvSpPr>
        <p:spPr>
          <a:xfrm>
            <a:off x="4682267" y="4500519"/>
            <a:ext cx="73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Arial Black" panose="020B0A04020102020204" pitchFamily="34" charset="0"/>
              </a:rPr>
              <a:t>Senator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20" name="TextBox 143"/>
          <p:cNvSpPr txBox="1"/>
          <p:nvPr/>
        </p:nvSpPr>
        <p:spPr>
          <a:xfrm>
            <a:off x="4687279" y="5157039"/>
            <a:ext cx="85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Arial Black" panose="020B0A04020102020204" pitchFamily="34" charset="0"/>
              </a:rPr>
              <a:t>Vice </a:t>
            </a:r>
          </a:p>
          <a:p>
            <a:r>
              <a:rPr lang="en-US" sz="1000" dirty="0" smtClean="0">
                <a:latin typeface="Arial Black" panose="020B0A04020102020204" pitchFamily="34" charset="0"/>
              </a:rPr>
              <a:t>President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21" name="TextBox 144"/>
          <p:cNvSpPr txBox="1"/>
          <p:nvPr/>
        </p:nvSpPr>
        <p:spPr>
          <a:xfrm>
            <a:off x="4687279" y="5970500"/>
            <a:ext cx="856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Arial Black" panose="020B0A04020102020204" pitchFamily="34" charset="0"/>
              </a:rPr>
              <a:t>President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7579" y="227016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0.5%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62995" y="300565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1%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62995" y="447664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5%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62995" y="374115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3%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86051" y="594763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10%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62995" y="52121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7%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81614" y="1173594"/>
            <a:ext cx="2670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Pairing Percentage </a:t>
            </a:r>
          </a:p>
          <a:p>
            <a:pPr algn="ctr"/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by level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510254" y="1266964"/>
            <a:ext cx="0" cy="4646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84278" y="1323646"/>
            <a:ext cx="0" cy="4646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0315" y="2558989"/>
            <a:ext cx="29599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7725" y="2789654"/>
            <a:ext cx="2641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When is bonus calculated?</a:t>
            </a:r>
            <a:endParaRPr lang="en-US" dirty="0">
              <a:solidFill>
                <a:srgbClr val="DB9A29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	</a:t>
            </a:r>
          </a:p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Every 30 days</a:t>
            </a:r>
            <a:endParaRPr lang="en-US" dirty="0" smtClean="0">
              <a:solidFill>
                <a:srgbClr val="74747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50315" y="4242794"/>
            <a:ext cx="29599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9636" y="4365288"/>
            <a:ext cx="2641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How is bonus calculated? </a:t>
            </a:r>
            <a:endParaRPr lang="en-US" dirty="0">
              <a:solidFill>
                <a:srgbClr val="DB9A29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	</a:t>
            </a:r>
          </a:p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Lower leg is calculated and balance will be carry forward.</a:t>
            </a:r>
            <a:endParaRPr lang="en-US" dirty="0" smtClean="0">
              <a:solidFill>
                <a:srgbClr val="747475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27084" y="1173594"/>
            <a:ext cx="167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DB9A29"/>
                </a:solidFill>
                <a:latin typeface="Arial Black" panose="020B0A04020102020204" pitchFamily="34" charset="0"/>
              </a:rPr>
              <a:t>Flex Pairing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191045" y="2828021"/>
            <a:ext cx="869998" cy="465950"/>
          </a:xfrm>
          <a:prstGeom prst="rect">
            <a:avLst/>
          </a:prstGeom>
          <a:solidFill>
            <a:srgbClr val="DB9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LEFT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9517432" y="2829721"/>
            <a:ext cx="1032290" cy="465950"/>
          </a:xfrm>
          <a:prstGeom prst="rect">
            <a:avLst/>
          </a:prstGeom>
          <a:solidFill>
            <a:srgbClr val="DB9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MIDDLE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11010162" y="2829721"/>
            <a:ext cx="869998" cy="465950"/>
          </a:xfrm>
          <a:prstGeom prst="rect">
            <a:avLst/>
          </a:prstGeom>
          <a:solidFill>
            <a:srgbClr val="DB9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RIGHT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>
          <a:xfrm>
            <a:off x="10549722" y="3062696"/>
            <a:ext cx="46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1"/>
            <a:endCxn id="39" idx="3"/>
          </p:cNvCxnSpPr>
          <p:nvPr/>
        </p:nvCxnSpPr>
        <p:spPr>
          <a:xfrm flipH="1" flipV="1">
            <a:off x="9061043" y="3060996"/>
            <a:ext cx="456389" cy="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383167" y="1839370"/>
            <a:ext cx="3418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3 legs pairing mechanism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792410" y="3677114"/>
            <a:ext cx="24961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47475"/>
                </a:solidFill>
                <a:latin typeface="Arial Black" panose="020B0A04020102020204" pitchFamily="34" charset="0"/>
              </a:rPr>
              <a:t>Transfer your middle leg points to either left or right before bonus is calculated every 30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333</Words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2015-11-30T08:45:22Z</dcterms:created>
  <dcterms:modified xsi:type="dcterms:W3CDTF">2015-11-30T09:44:20Z</dcterms:modified>
</cp:coreProperties>
</file>