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presProps" Target="presProps.xml"/><Relationship Id="rId192" Type="http://schemas.openxmlformats.org/officeDocument/2006/relationships/viewProps" Target="viewProps.xml"/><Relationship Id="rId193" Type="http://schemas.openxmlformats.org/officeDocument/2006/relationships/theme" Target="theme/theme1.xml"/><Relationship Id="rId194"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4/14/2023</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April 14, 2023</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Informix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Informix on Cloud helps businesses gain a trusted view of data in a hybrid computing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Informix on Cloud offering provides an Informix database on IBM SoftLayer global cloud infrastructure. It offers customers the rich features of an on-premises Informix deployment without the cost, complexity, and risk of managing their own infrastructure. Informix on Cloud brings you the high-performance engine that integrates TimeSeries, Spatial, NoSQL, and SQL data together with easy access via MQTT, REST and MongoDB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https://cloud.ibm.com/catalog/services/informix-on-cloud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of Things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service is the hub of all things IBM IoT, it is where you can set up and manage your connected devices so that your apps can access their live and historical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service is the hub for IBM Watson IoT and lets you communicate with and consume data from connected devices and gateways. Use the built-in web console dashboards to monitor your IoT data and analyze it in real time. Then, enhance and customize your IBM Watson IoT Platform experience by building and connecting your own apps by using messaging and REST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Internet of Things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https://cloud.ibm.com/catalog/services/iotf-service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provides reliability, performance, and security for Internet facing applications, websites, and services using Cloudflare's 165+ Global Points of Presence (PoPs). It includes Domain Name Service (DNS), Global Load Balancer (GLB), Distributed Denial of Service (DDoS) protection, Web Application Firewall (WAF), Transport Layer Security (TLS), Rate Limiting, Smart Routing, and Caching.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Key Protect for IBM Cloud is a service for managing cryptographic keys, which are used to protect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Language Translator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Translate text, documents, and websites from one language to another. Create industry or region-specific translations via the service's customization capability.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 Machine Translation comes standard for each language pair. Corpus customization allows you to create your own translation models which account for regional or industry-specific terms. </a:t>
            </a:r>
          </a:p>
          <a:p>
            <a:r>
              <a:rPr lang="en-US" sz="1800" dirty="0" smtClean="0"/>
              <a:t/>
            </a:r>
          </a:p>
          <a:p>
            <a:r>
              <a:rPr lang="en-US" sz="1800" dirty="0" smtClean="0"/>
              <a:t>Instantly translate your content into multiple languages. From translating documents, apps, and websites to creating multilingual chatbots, what will you build?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Watson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https://cloud.ibm.com/catalog/services/language-translator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Distribute incoming traffic and provide protection against failure of an individual application server or public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Load Balancer service provides capability to distribute requests and network traffic among the servers or applications hosted within VPC, with proven high availability, ensured performance and reliability for customer workloads. Besides, to monitor the health of applications and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Log Analysis provides log collection and log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Mass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simple, secure way to physically transfer terabytes to petabytes of data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Mass Data Migration uses portable storage devices with 120 TB of usable capacity to physically transfer data to the cloud and overcome common transfer challenges like high costs, long transfer times and security concerns — all in a single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https://cloud.ibm.com/catalog/services/mass-data-migration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Microsoft 365 Backup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Backup for your critical Microsoft 365 data including Exchange Online, Teams, SharePoint Online, and OneDrive for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Microsoft 365 Backup as a Service</a:t>
            </a:r>
          </a:p>
          <a:p>
            <a:r>
              <a:rPr lang="en-US" sz="1800" dirty="0" smtClean="0"/>
              <a:t>People delete data. Mostly accidentally, sometimes intentionally. And there is the ever-present threat of ransomware and other malware.</a:t>
            </a:r>
          </a:p>
          <a:p>
            <a:r>
              <a:rPr lang="en-US" sz="1800" dirty="0" smtClean="0"/>
              <a:t/>
            </a:r>
          </a:p>
          <a:p>
            <a:r>
              <a:rPr lang="en-US" sz="1800" dirty="0" smtClean="0"/>
              <a:t>Microsoft 365 (previously known as Office 365 or O365) provides redundancy that only ensures the availability of the present state of the data. </a:t>
            </a:r>
          </a:p>
          <a:p>
            <a:r>
              <a:rPr lang="en-US" sz="1800" dirty="0" smtClean="0"/>
              <a:t>It does not backup the data to protect against data loss events or retain data for longer term policies or compliance.</a:t>
            </a:r>
          </a:p>
          <a:p>
            <a:r>
              <a:rPr lang="en-US" sz="1800" dirty="0" smtClean="0"/>
              <a:t/>
            </a:r>
          </a:p>
          <a:p>
            <a:r>
              <a:rPr lang="en-US" sz="1800" dirty="0" smtClean="0"/>
              <a:t>That means that even in the cloud, data protection is necessary.</a:t>
            </a:r>
          </a:p>
          <a:p>
            <a:r>
              <a:rPr lang="en-US" sz="1800" dirty="0" smtClean="0"/>
              <a:t/>
            </a:r>
          </a:p>
          <a:p>
            <a:r>
              <a:rPr lang="en-US" sz="1800" dirty="0" smtClean="0"/>
              <a:t>Microsoft 365 Backup as a Service by Storagepipe securely connects to your Microsoft 365 tenant and captures all of the changes to ensure rapid and automated protection.</a:t>
            </a:r>
          </a:p>
          <a:p>
            <a:r>
              <a:rPr lang="en-US" sz="1800" dirty="0" smtClean="0"/>
              <a:t/>
            </a:r>
          </a:p>
          <a:p>
            <a:r>
              <a:rPr lang="en-US" sz="1800" dirty="0" smtClean="0"/>
              <a:t>- Backup Exchange Online, SharePoint Online, OneDrive for Business and Microsoft Teams</a:t>
            </a:r>
          </a:p>
          <a:p>
            <a:r>
              <a:rPr lang="en-US" sz="1800" dirty="0" smtClean="0"/>
              <a:t>- Minimizes risk of data loss and assures availability of data</a:t>
            </a:r>
          </a:p>
          <a:p>
            <a:r>
              <a:rPr lang="en-US" sz="1800" dirty="0" smtClean="0"/>
              <a:t>- Helps to meet retention, audit and compliance requirements for recovery</a:t>
            </a:r>
          </a:p>
          <a:p>
            <a:r>
              <a:rPr lang="en-US" sz="1800" dirty="0" smtClean="0"/>
              <a:t>- Reduces employee downtime by easily restoring lost data and applications</a:t>
            </a:r>
          </a:p>
          <a:p>
            <a:r>
              <a:rPr lang="en-US" sz="1800" dirty="0" smtClean="0"/>
              <a:t>- Automated backup for your cloud services</a:t>
            </a:r>
          </a:p>
          <a:p>
            <a:r>
              <a:rPr lang="en-US" sz="1800" dirty="0" smtClean="0"/>
              <a:t>- Point-in-time backup and accurate, granular restore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Storagepipe Solutions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https://cloud.ibm.com/catalog/services/storagepipe-microsoft-365-backup-as-a-service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Toronto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Block Storage for Virtual Private Cloud service provides secure, persistent public cloud block storage for use with IBM Cloud Virtual Servers for Virtual Private Cloud instances.  Block Storage for Virtual Private Cloud provides consistent performance with lowest possible latency to support your workloads.   Provision block storage volumes up to 2 TB in capacity with up to 20,000 IOPS.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AI-powered conversational Q&amp;A for corporate chatbots. Drastically reduces the time and cost to build and maintain a chatbot.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turns Watson Discovery into an intelligent, conversational answer and curation service for Watson Assistant.</a:t>
            </a:r>
          </a:p>
          <a:p>
            <a:r>
              <a:rPr lang="en-US" sz="1800" dirty="0" smtClean="0"/>
              <a:t/>
            </a:r>
          </a:p>
          <a:p>
            <a:r>
              <a:rPr lang="en-US" sz="1800" dirty="0" smtClean="0"/>
              <a:t/>
            </a:r>
          </a:p>
          <a:p>
            <a:r>
              <a:rPr lang="en-US" sz="1800" dirty="0" smtClean="0"/>
              <a:t>How does it work:</a:t>
            </a:r>
          </a:p>
          <a:p>
            <a:r>
              <a:rPr lang="en-US" sz="1800" dirty="0" smtClean="0"/>
              <a:t/>
            </a:r>
          </a:p>
          <a:p>
            <a:r>
              <a:rPr lang="en-US" sz="1800" dirty="0" smtClean="0"/>
              <a:t>- Make the Connection:</a:t>
            </a:r>
          </a:p>
          <a:p>
            <a:r>
              <a:rPr lang="en-US" sz="1800" dirty="0" smtClean="0"/>
              <a:t>Connect NeuralSeek to Watson Discovery and Watson Assistant via our no-code step-by-step guide</a:t>
            </a:r>
          </a:p>
          <a:p>
            <a:r>
              <a:rPr lang="en-US" sz="1800" dirty="0" smtClean="0"/>
              <a:t>- Unleash the bot:</a:t>
            </a:r>
          </a:p>
          <a:p>
            <a:r>
              <a:rPr lang="en-US" sz="1800" dirty="0" smtClean="0"/>
              <a:t>Allow your bot to dynamically interact with internal and external customers.  NeuralSeek will provide conversational answers, and apply variation when asked the same question again.  NeuralSeek understands context and can build off a string of questions.</a:t>
            </a:r>
          </a:p>
          <a:p>
            <a:r>
              <a:rPr lang="en-US" sz="1800" dirty="0" smtClean="0"/>
              <a:t>- Watch the Magic:</a:t>
            </a:r>
          </a:p>
          <a:p>
            <a:r>
              <a:rPr lang="en-US" sz="1800" dirty="0" smtClean="0"/>
              <a:t>NeuralSeek provides conversational answers to open-ended questions based on the knowledge you have loaded into Watson Discovery.</a:t>
            </a:r>
          </a:p>
          <a:p>
            <a:r>
              <a:rPr lang="en-US" sz="1800" dirty="0" smtClean="0"/>
              <a:t>NeuralSeek categorizes and curates content for your team to gain a more wholistic view of customer interactions.</a:t>
            </a:r>
          </a:p>
          <a:p>
            <a:r>
              <a:rPr lang="en-US" sz="1800" dirty="0" smtClean="0"/>
              <a:t>- Implement what NeuralSeek discovers:</a:t>
            </a:r>
          </a:p>
          <a:p>
            <a:r>
              <a:rPr lang="en-US" sz="1800" dirty="0" smtClean="0"/>
              <a:t>Select the best content that Neuralseek has curated to automatically merge back into Watson Assistant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p>
          <a:p>
            <a:r>
              <a:rPr lang="en-US" sz="1800" dirty="0" smtClean="0"/>
              <a:t>If you run into an issue with using Portworx or you want to chat about Portworx configurations for your specific use case, post a question in the portworx-on-iks channel in the IBM Cloud [Kubernetes Service](https://ibm-container-service.slack.com/) Slack. Log in to Slack by using your IBM ID. If you do not use an IBM ID for your IBM Cloud account, [request an invitation to this Slack](https://cloud.ibm.com/kubernetes/slack).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Kubernetes,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
            </a:r>
          </a:p>
          <a:p>
            <a:r>
              <a:rPr lang="en-US" sz="1800" dirty="0" smtClean="0"/>
              <a:t>Prerequisites:</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Block Storage Snapshots for VPC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Seoul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Govern cloud resource configuration and manage your compliance to internal and external standards.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Security and Compliance Center is comprised of three components - Posture Management, Configuration Governance, and Security Insights - that work together to help you achieve a continuously secure and compliant development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https://cloud.ibm.com/catalog/services/securityAndComplianceCenter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Blockchain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Welcome to the fast, flexible way to build, operate, and grow blockchain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Welcome to the fast, flexible way to build, operate, and grow blockchain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Blockchain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SimpleCloud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SimpleCloud is the best End-User SaaS Workspace to Accelerate and Run Demanding Projects (Uniquely Automated, Collaborative)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SimpleCloud is a global cloud-based workspace as a service for working, creating and learning collaboratively, working in pure cloud as well as hybrid environments, expanding your existing infrastructure. To serve all demanding projects needs, it uses virtual desk solutions with customizable graphic capacity in the cloud, allowing users to connect to powerful virtual desktops from anywhere through any equipment, while keeping their own way of working and their own software, engine and tools.  </a:t>
            </a:r>
          </a:p>
          <a:p>
            <a:r>
              <a:rPr lang="en-US" sz="1800" dirty="0" smtClean="0"/>
              <a:t/>
            </a:r>
          </a:p>
          <a:p>
            <a:r>
              <a:rPr lang="en-US" sz="1800" dirty="0" smtClean="0"/>
              <a:t>All information is kept in IBM Cloud data centres in SSD storages and remains therefore under the constant control of the project leader, ensuring secure use of third party contractors or remote work situation at all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SimpleCloud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https://cloud.ibm.com/catalog/services/3p-summusrender-xaas-simplecl0ud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Features</a:t>
            </a:r>
          </a:p>
          <a:p>
            <a:r>
              <a:rPr lang="en-US" sz="1800" dirty="0" smtClean="0"/>
              <a:t/>
            </a:r>
          </a:p>
          <a:p>
            <a:r>
              <a:rPr lang="en-US" sz="1800" dirty="0" smtClean="0"/>
              <a:t>**Migrate AIX, IBM i, and Linux Application Unchanged**</a:t>
            </a:r>
          </a:p>
          <a:p>
            <a:r>
              <a:rPr lang="en-US" sz="1800" dirty="0" smtClean="0"/>
              <a:t>* Rehost applications in Skytap on IBM Cloud without rearchitecting or rewriting</a:t>
            </a:r>
          </a:p>
          <a:p>
            <a:r>
              <a:rPr lang="en-US" sz="1800" dirty="0" smtClean="0"/>
              <a:t>* Migrate POWER components alongside x86/Windows components</a:t>
            </a:r>
          </a:p>
          <a:p>
            <a:r>
              <a:rPr lang="en-US" sz="1800" dirty="0" smtClean="0"/>
              <a:t>* Choose from multiple migration paths</a:t>
            </a:r>
          </a:p>
          <a:p>
            <a:r>
              <a:rPr lang="en-US" sz="1800" dirty="0" smtClean="0"/>
              <a:t/>
            </a:r>
          </a:p>
          <a:p>
            <a:r>
              <a:rPr lang="en-US" sz="1800" dirty="0" smtClean="0"/>
              <a:t>**Enable Agile Development**</a:t>
            </a:r>
          </a:p>
          <a:p>
            <a:r>
              <a:rPr lang="en-US" sz="1800" dirty="0" smtClean="0"/>
              <a:t>* Provision resource in seconds with self-service access to production-ready environments</a:t>
            </a:r>
          </a:p>
          <a:p>
            <a:r>
              <a:rPr lang="en-US" sz="1800" dirty="0" smtClean="0"/>
              <a:t>* Eliminate configuration drift with cloneable environments that are identical down to MAC and IP addresses</a:t>
            </a:r>
          </a:p>
          <a:p>
            <a:r>
              <a:rPr lang="en-US" sz="1800" dirty="0" smtClean="0"/>
              <a:t>* Streamline end-to-end testing with blended environments running on multiple architectures</a:t>
            </a:r>
          </a:p>
          <a:p>
            <a:r>
              <a:rPr lang="en-US" sz="1800" dirty="0" smtClean="0"/>
              <a:t>* Automate Skytap functionality with RESTful APIs</a:t>
            </a:r>
          </a:p>
          <a:p>
            <a:r>
              <a:rPr lang="en-US" sz="1800" dirty="0" smtClean="0"/>
              <a:t/>
            </a:r>
          </a:p>
          <a:p>
            <a:r>
              <a:rPr lang="en-US" sz="1800" dirty="0" smtClean="0"/>
              <a:t/>
            </a:r>
          </a:p>
          <a:p>
            <a:r>
              <a:rPr lang="en-US" sz="1800" dirty="0" smtClean="0"/>
              <a:t>**Prioritize HA/DR**</a:t>
            </a:r>
          </a:p>
          <a:p>
            <a:r>
              <a:rPr lang="en-US" sz="1800" dirty="0" smtClean="0"/>
              <a:t>* Highly available infrastructure that can be combined with 3rd party HA/DR solutions and redundant application architecture design</a:t>
            </a:r>
          </a:p>
          <a:p>
            <a:r>
              <a:rPr lang="en-US" sz="1800" dirty="0" smtClean="0"/>
              <a:t>* Support for IBM PowerHA, HelpSystems RobotHA, Syncsort Mimix, IBM i BRMS combined with IBM Cloud Storage Solutions for IBM i, and more</a:t>
            </a:r>
          </a:p>
          <a:p>
            <a:r>
              <a:rPr lang="en-US" sz="1800" dirty="0" smtClean="0"/>
              <a:t/>
            </a:r>
          </a:p>
          <a:p>
            <a:r>
              <a:rPr lang="en-US" sz="1800" dirty="0" smtClean="0"/>
              <a:t>**Maintain Visibility and Control**</a:t>
            </a:r>
          </a:p>
          <a:p>
            <a:r>
              <a:rPr lang="en-US" sz="1800" dirty="0" smtClean="0"/>
              <a:t>* Create and manage application environment templates that can be self-provisioned, cloned, and shared</a:t>
            </a:r>
          </a:p>
          <a:p>
            <a:r>
              <a:rPr lang="en-US" sz="1800" dirty="0" smtClean="0"/>
              <a:t>* Set role-based access permissions and granular quota management</a:t>
            </a:r>
          </a:p>
          <a:p>
            <a:r>
              <a:rPr lang="en-US" sz="1800" dirty="0" smtClean="0"/>
              <a:t>* Supports popular IBM i operator functions like Active boot Modes and Dedicated Service Tools (DST)</a:t>
            </a:r>
          </a:p>
          <a:p>
            <a:r>
              <a:rPr lang="en-US" sz="1800" dirty="0" smtClean="0"/>
              <a:t>* Manage IBM i using green screen, Access Client Solutions, or Navigator for i</a:t>
            </a:r>
          </a:p>
          <a:p>
            <a:r>
              <a:rPr lang="en-US" sz="1800" dirty="0" smtClean="0"/>
              <a:t/>
            </a:r>
          </a:p>
          <a:p>
            <a:r>
              <a:rPr lang="en-US" sz="1800" dirty="0" smtClean="0"/>
              <a:t>**Maximize Your Investment Dollars**</a:t>
            </a:r>
          </a:p>
          <a:p>
            <a:r>
              <a:rPr lang="en-US" sz="1800" dirty="0" smtClean="0"/>
              <a:t>* Choose the right size for your workload and avoid unnecessary over provisioning</a:t>
            </a:r>
          </a:p>
          <a:p>
            <a:r>
              <a:rPr lang="en-US" sz="1800" dirty="0" smtClean="0"/>
              <a:t>* Resize as needed</a:t>
            </a:r>
          </a:p>
          <a:p>
            <a:r>
              <a:rPr lang="en-US" sz="1800" dirty="0" smtClean="0"/>
              <a:t>* Manage your spending for dynamic and always on workloads with controls to prevent unplanned overages</a:t>
            </a:r>
          </a:p>
          <a:p>
            <a:r>
              <a:rPr lang="en-US" sz="1800" dirty="0" smtClean="0"/>
              <a:t/>
            </a:r>
          </a:p>
          <a:p>
            <a:r>
              <a:rPr lang="en-US" sz="1800" dirty="0" smtClean="0"/>
              <a:t>Getting Support</a:t>
            </a:r>
          </a:p>
          <a:p>
            <a:r>
              <a:rPr lang="en-US" sz="1800" dirty="0" smtClean="0"/>
              <a:t/>
            </a:r>
          </a:p>
          <a:p>
            <a:r>
              <a:rPr lang="en-US" sz="1800" dirty="0" smtClean="0"/>
              <a:t>Please submit issues directly to our support form:  https://cloud.skytap.com/support. Please include as much detail as possible on the issue. Support is available 24x7x365 and tickets are handled based upon support level and severity. Prior to submitting an issue, please take a moment to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DaaS for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Citrix DaaS environment on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Citrix DaaS resource location on IBM Cloud and manage your applications and desktops in Citrix Cloud. This solution provisions infrastructure services on IBM Cloud and connects them to the Citrix Cloud. You maintain complete control over the infrastructure, applications, and desktops while gaining visibility of your on-premises and cloud-based resource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https://cloud.ibm.com/catalog/services/citrix-virtual-app-desktop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all-new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for VPC to fit any workload need. Now integrated with IBM Cloud Platform services like Identity and Access Management (IAM), Resource Groups, and the Usage Dashboard, you can manage your compute resources in the same place as the rest of your IBM Cloud services. With up to to 5 vNICs for connecting into different subnets in your VPC, it's the perfect building block for your modern cloud deployment.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Disaster Recovery and Cost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Migrations, Disaster Recovery, and Cost Optimization as a Service. At the heart of our approach is our SaaS application called VPC+ enabling seamless and hassle-free migrations, disaster recovery, visibility, and cost optimization.</a:t>
            </a:r>
          </a:p>
          <a:p>
            <a:r>
              <a:rPr lang="en-US" sz="1800" dirty="0" smtClean="0"/>
              <a:t/>
            </a:r>
          </a:p>
          <a:p>
            <a:r>
              <a:rPr lang="en-US" sz="1800" dirty="0" smtClean="0"/>
              <a:t>Add one or multiple public clouds accounts</a:t>
            </a:r>
          </a:p>
          <a:p>
            <a:r>
              <a:rPr lang="en-US" sz="1800" dirty="0" smtClean="0"/>
              <a:t/>
            </a:r>
          </a:p>
          <a:p>
            <a:r>
              <a:rPr lang="en-US" sz="1800" dirty="0" smtClean="0"/>
              <a:t>Disaster Recovery as a Service</a:t>
            </a:r>
          </a:p>
          <a:p>
            <a:r>
              <a:rPr lang="en-US" sz="1800" dirty="0" smtClean="0"/>
              <a:t>- Backup your entire VPC resources and IKS clusters to your IBM COS buckets.</a:t>
            </a:r>
          </a:p>
          <a:p>
            <a:r>
              <a:rPr lang="en-US" sz="1800" dirty="0" smtClean="0"/>
              <a:t>- Backups are stored as immutable objects to guard against ransomware attacks</a:t>
            </a:r>
          </a:p>
          <a:p>
            <a:r>
              <a:rPr lang="en-US" sz="1800" dirty="0" smtClean="0"/>
              <a:t>- Restore or replicate your infrastructure on demand in the same or across different regions</a:t>
            </a:r>
          </a:p>
          <a:p>
            <a:r>
              <a:rPr lang="en-US" sz="1800" dirty="0" smtClean="0"/>
              <a:t>- Backup your on-prem or edge Red Hat OpenShift clusters to IBM Cloud</a:t>
            </a:r>
          </a:p>
          <a:p>
            <a:r>
              <a:rPr lang="en-US" sz="1800" dirty="0" smtClean="0"/>
              <a:t>- Restore your Red Hat OpenShift clusters back to on-prem, edge or IBM Cloud</a:t>
            </a:r>
          </a:p>
          <a:p>
            <a:r>
              <a:rPr lang="en-US" sz="1800" dirty="0" smtClean="0"/>
              <a:t/>
            </a:r>
          </a:p>
          <a:p>
            <a:r>
              <a:rPr lang="en-US" sz="1800" dirty="0" smtClean="0"/>
              <a:t>Migrations as a Service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Compliance and Visualization</a:t>
            </a:r>
          </a:p>
          <a:p>
            <a:r>
              <a:rPr lang="en-US" sz="1800" dirty="0" smtClean="0"/>
              <a:t>- Visualize your infrastructure and resource relationships</a:t>
            </a:r>
          </a:p>
          <a:p>
            <a:r>
              <a:rPr lang="en-US" sz="1800" dirty="0" smtClean="0"/>
              <a:t>- Standardize and Leverage ready-made best practices infrastructure templates for IBM VPCs</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extends on-premise networks into IBM Cloud VPC through site-to-site IPsec tunnels.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Watson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Watson Conversation service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Watson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Machine Learning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manage and integrate machine learning models into your applications and services in as little as one click.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Machine Learning is a full-service IBM Cloud offering that makes it easy for developers and data scientists to work together to integrate predictive capabilities with their applications. The Watson Machine Learning service is a set of REST APIs that you can call from any programming language to develop applications that make smarter decisions, solve tough problems, and improve user outcomes.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OpenScale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your AI models for bias, fairness, and trust with added transparency on how your AI models make decisions.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 OpenScale™ tracks and measures outcomes from AI throughout it's lifecycle, and adapts and governs AI in changing business situations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Watson Query, you can query data across many systems without having to copy and replicate it, saving time and reducing costs. Watson Query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 sophisticated machine learning models using Notebooks and code-free tools to infuse AI throughout your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 Studio democratizes data science and AI to drive innovation in your business. With a suite of tools for all skill levels, everyone can collaborate to prepare, analyze, and model data. You can write Python or R code in notebooks, visually code on a graphical canvas, or automatically build models.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Workspace for Power Systems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with IBM Cloud Activity Tracker. Search and alert on activity events through a hosted event search offering. Financial Services Validated users should read the About tab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Record your IBM Cloud activities with IBM Cloud Activity Tracker. Search and alert on activity events through a hosted event search offering. Financial Services Validated users should read the About tab for more information.</a:t>
            </a:r>
          </a:p>
          <a:p>
            <a:r>
              <a:rPr lang="en-US" sz="1800" dirty="0" smtClean="0"/>
              <a:t/>
            </a:r>
          </a:p>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(https://cloud.ibm.com/docs/activity-tracker?topic=activity-tracker-getting-started-routing)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Provides the ability to schedule VPC block storage snapshot backups and manage retention through backup policies.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for Education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infrastructure and  services for academic and research lab compute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Promotional Details:  Limited time only! Get 3 months at no cost to IBM Cloud for Education Applications Lab. Offer expires 30 September 2021. Chat with IBM Seller to get more detail. </a:t>
            </a:r>
          </a:p>
          <a:p>
            <a:r>
              <a:rPr lang="en-US" sz="1800" dirty="0" smtClean="0"/>
              <a:t/>
            </a:r>
          </a:p>
          <a:p>
            <a:r>
              <a:rPr lang="en-US" sz="1800" dirty="0" smtClean="0"/>
              <a:t>IBM Cloud for Education provides comprehensive cloud-based infrastructure and services to move the client’s academic and research lab compute environment to cloud. It empowers students’ learning and researchers’ work by transforming their university computing environment with modern cloud-based solutions that enable the university to align with enterprise digital transformation and journey to cloud initiatives.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https://cloud.ibm.com/catalog/services/education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Elasticsearch.</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Elasticsearch.* Elasticsearch combines the power of a full text search engine with the indexing strengths of a JSON document database to create a powerful tool for rich data analysis on large volumes of data. Pricing is based on underlying disk usage. CPU &amp; I/O resources scale with the underlying disk usage. IBM Compose for Elasticsearch makes Elasticsearch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etcd.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etcd.* etcd is a key/value store developers can use to hold the always-correct data you need to coordinate and manage your server cluster for distributed server configuration management. Pricing is based on underlying disk usage. CPU &amp; I/O resources scale with the underlying disk usage. IBM Compose for etcd makes etcd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MongoDB.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MongoDB.* MongoDB with its powerful indexing and querying, aggregation and wide driver support, has become the go-to JSON data store for many startups and enterprises. Pricing is based on underlying disk usage. CPU &amp; I/O resources scale with the underlying disk usage. IBM Compose for MongoDB makes MongoDB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PostgreSQL.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PostgreSQL.* PostgreSQL is a powerful, open source object-relational database that is highly customizable. It's a feature-rich enterprise database with JSON support, giving you the best of both the SQL and NoSQL worlds. Pricing is based on underlying disk usage. CPU &amp; I/O resources scale with the underlying disk usage. IBM Compose for PostgreSQL makes PostgreSQL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Messages for RabbitMQ.</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Messages for RabbitMQ.* RabbitMQ asynchronously handles the messages between your applications and databases, allowing you to ensure separation of the data and application layers. Pricing is based on underlying disk usage. CPU &amp; I/O resources scale with the underlying disk usage. IBM Compose for RabbitMQ makes RabbitMQ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p>
          <a:p>
            <a:r>
              <a:rPr lang="en-US" sz="1800" dirty="0" smtClean="0"/>
              <a:t/>
            </a:r>
          </a:p>
          <a:p>
            <a:r>
              <a:rPr lang="en-US" sz="1800" dirty="0" smtClean="0"/>
              <a:t/>
            </a:r>
          </a:p>
          <a:p>
            <a:r>
              <a:rPr lang="en-US" sz="1800" dirty="0" smtClean="0"/>
              <a:t/>
            </a:r>
          </a:p>
          <a:p>
            <a:r>
              <a:rPr lang="en-US" sz="1800" dirty="0" smtClean="0"/>
              <a:t>The Lite (free) and Enterprise (pay-as-you-go) plans utilize a multi-tenant, public cloud deployment of API Connect v5.</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Compose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This offering is deprecated and all instances will be removed after March 1st, 2023. Consider using our next generation service, Databases for Redis.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*Before deploying, consider using our new offering, Databases for Redis.* Redis is an open-source, blazingly fast, key/value low maintenance store. Pricing is based on underlying disk usage. CPU &amp; I/O resources scale with the underlying disk usage. IBM Compose for Redis makes Redis even better by managing it for you. Features include auto-scaling deployments, high availability, and automated no-stop backups.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https://cloud.ibm.com/catalog/services/compose-for-redis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Consult with IBM Garage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your business solutions with IBM's Cloud and Cognitive Experts in an experience that seamlessly blends business strategy, design and technology.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Experts to build a more meaningful application for your users. Get the most out of your IBM Cloud account by working with either of our consulting practices: IBM Garage, or Watson Expert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Garage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offering gives you a fully-managed, automated, and accelerated way of taking your current environment, be it on-premises or cloud, and migrating it to your desired IBM cloud environment. </a:t>
            </a:r>
          </a:p>
          <a:p>
            <a:r>
              <a:rPr lang="en-US" sz="1800" dirty="0" smtClean="0"/>
              <a:t/>
            </a:r>
          </a:p>
          <a:p>
            <a:r>
              <a:rPr lang="en-US" sz="1800" dirty="0" smtClean="0"/>
              <a:t/>
            </a:r>
          </a:p>
          <a:p>
            <a:r>
              <a:rPr lang="en-US" sz="1800" dirty="0" smtClean="0"/>
              <a:t>With this offering you can move from:</a:t>
            </a:r>
          </a:p>
          <a:p>
            <a:r>
              <a:rPr lang="en-US" sz="1800" dirty="0" smtClean="0"/>
              <a:t>- IBM Cloud</a:t>
            </a:r>
          </a:p>
          <a:p>
            <a:r>
              <a:rPr lang="en-US" sz="1800" dirty="0" smtClean="0"/>
              <a:t>- IBM Cloud Classic</a:t>
            </a:r>
          </a:p>
          <a:p>
            <a:r>
              <a:rPr lang="en-US" sz="1800" dirty="0" smtClean="0"/>
              <a:t>- On Premise (including VMware)</a:t>
            </a:r>
          </a:p>
          <a:p>
            <a:r>
              <a:rPr lang="en-US" sz="1800" dirty="0" smtClean="0"/>
              <a:t>- Amazon Webservices</a:t>
            </a:r>
          </a:p>
          <a:p>
            <a:r>
              <a:rPr lang="en-US" sz="1800" dirty="0" smtClean="0"/>
              <a:t>- Google Cloud Platform</a:t>
            </a:r>
          </a:p>
          <a:p>
            <a:r>
              <a:rPr lang="en-US" sz="1800" dirty="0" smtClean="0"/>
              <a:t>- Microsoft Azure</a:t>
            </a:r>
          </a:p>
          <a:p>
            <a:r>
              <a:rPr lang="en-US" sz="1800" dirty="0" smtClean="0"/>
              <a:t/>
            </a:r>
          </a:p>
          <a:p>
            <a:r>
              <a:rPr lang="en-US" sz="1800" dirty="0" smtClean="0"/>
              <a:t>to:</a:t>
            </a:r>
          </a:p>
          <a:p>
            <a:r>
              <a:rPr lang="en-US" sz="1800" dirty="0" smtClean="0"/>
              <a:t>- IBM Cloud</a:t>
            </a:r>
          </a:p>
          <a:p>
            <a:r>
              <a:rPr lang="en-US" sz="1800" dirty="0" smtClean="0"/>
              <a:t>- IBM Kubernetes Service (IKS)</a:t>
            </a:r>
          </a:p>
          <a:p>
            <a:r>
              <a:rPr lang="en-US" sz="1800" dirty="0" smtClean="0"/>
              <a:t>- IBM Cloud Satellite</a:t>
            </a:r>
          </a:p>
          <a:p>
            <a:r>
              <a:rPr lang="en-US" sz="1800" dirty="0" smtClean="0"/>
              <a:t>- VMware on IBM Cloud Classic</a:t>
            </a:r>
          </a:p>
          <a:p>
            <a:r>
              <a:rPr lang="en-US" sz="1800" dirty="0" smtClean="0"/>
              <a:t>- Red Hat OpenShift (ROKS)</a:t>
            </a:r>
          </a:p>
          <a:p>
            <a:r>
              <a:rPr lang="en-US" sz="1800" dirty="0" smtClean="0"/>
              <a:t/>
            </a:r>
          </a:p>
          <a:p>
            <a:r>
              <a:rPr lang="en-US" sz="1800" dirty="0" smtClean="0"/>
              <a:t>Our team of experts leverage our Migrations and Automation Suite, VPC+ for IBM to automate the entire process and eliminate the long, complicated and error-prone manual processes.</a:t>
            </a:r>
          </a:p>
          <a:p>
            <a:r>
              <a:rPr lang="en-US" sz="1800" dirty="0" smtClean="0"/>
              <a:t/>
            </a:r>
          </a:p>
          <a:p>
            <a:r>
              <a:rPr lang="en-US" sz="1800" dirty="0" smtClean="0"/>
              <a:t>Some common usecases this service covers but not limited to are;</a:t>
            </a:r>
          </a:p>
          <a:p>
            <a:r>
              <a:rPr lang="en-US" sz="1800" dirty="0" smtClean="0"/>
              <a:t>- Discover and Migrate Kubernetes cluster and VPC resources from other clouds and migrate to IBM VPC and IKS</a:t>
            </a:r>
          </a:p>
          <a:p>
            <a:r>
              <a:rPr lang="en-US" sz="1800" dirty="0" smtClean="0"/>
              <a:t>- Migrate your application across your Kubernetes clusters</a:t>
            </a:r>
          </a:p>
          <a:p>
            <a:r>
              <a:rPr lang="en-US" sz="1800" dirty="0" smtClean="0"/>
              <a:t>- Migrate your on-prem Red Hat OpenShift Clusters to IKS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DataStax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DataStax is a scale-out NoSQL database built on Apache Cassandra, designed for high-availability and workload flexibility.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DataStax is a scale-out NoSQL database built on Apache Cassandra, designed for high-availability and workload flexibility. Databases for DataStax makes DataStax even better by managing it for you. Features include high availability, automated backup orchestration, and de-coupled scaling of storage, RAM, and vCPUs. Databases for DataStax pricing is based on underlying disk, RAM, and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https://cloud.ibm.com/catalog/services/databases-for-cassandra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your applications, automate tasks, and improve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Connect to connect your different applications and make your business more efficient. Set up flows  that define how data is moved from one application to one or more other applications. App Connect supports a range of skill levels and interfaces, giving you the flexibility to create integrations without writing a single line of code. You can use a web user interface or drop resources into a toolkit that gives a broader range of configuration options. Your entire organization can make smarter business decisions by providing rapid access, visibility, and control over data as it flows through your business applications and systems from a single place - App Connect.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highly-performant relational data store running the enterprise-class Db2 database engine.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fully managed, highly-performant relational data store running the enterprise-class Db2 database engine.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 </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helps 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DaaS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Dizzion Desktop as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reach out to Dizzion directly at:</a:t>
            </a:r>
          </a:p>
          <a:p>
            <a:r>
              <a:rPr lang="en-US" sz="1800" dirty="0" smtClean="0"/>
              <a:t/>
            </a:r>
          </a:p>
          <a:p>
            <a:r>
              <a:rPr lang="en-US" sz="1800" dirty="0" smtClean="0"/>
              <a:t>Phone: 888-225-2974 Opt. 1</a:t>
            </a:r>
          </a:p>
          <a:p>
            <a:r>
              <a:rPr lang="en-US" sz="1800" dirty="0" smtClean="0"/>
              <a:t>Email: Channel@dizzion.com</a:t>
            </a:r>
          </a:p>
          <a:p>
            <a:r>
              <a:rPr lang="en-US" sz="1800" dirty="0" smtClean="0"/>
              <a:t/>
            </a:r>
          </a:p>
          <a:p>
            <a:r>
              <a:rPr lang="en-US" sz="1800" dirty="0" smtClean="0"/>
              <a:t/>
            </a:r>
          </a:p>
          <a:p>
            <a:r>
              <a:rPr lang="en-US" sz="1800" dirty="0" smtClean="0"/>
              <a:t>For product support, reach out to Dizzion directly at:</a:t>
            </a:r>
          </a:p>
          <a:p>
            <a:r>
              <a:rPr lang="en-US" sz="1800" dirty="0" smtClean="0"/>
              <a:t/>
            </a:r>
          </a:p>
          <a:p>
            <a:r>
              <a:rPr lang="en-US" sz="1800" dirty="0" smtClean="0"/>
              <a:t>Phone: 888-225-2974 Opt. 2</a:t>
            </a:r>
          </a:p>
          <a:p>
            <a:r>
              <a:rPr lang="en-US" sz="1800" dirty="0" smtClean="0"/>
              <a:t>Email: support@dizzion.com</a:t>
            </a:r>
          </a:p>
          <a:p>
            <a:r>
              <a:rPr lang="en-US" sz="1800" dirty="0" smtClean="0"/>
              <a:t>Online: https://c3.dizzion.com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Domain Name Registration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offers domain registration services complete with dedicated support staff, knowledgeable customer service, and reasonable prices, all delivered over a secure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offers domain registration services complete with dedicated support staff, knowledgeable customer service, and reasonable prices, all delivered over a secure network. We provide you the option of registering for a selection of top-level domains, including: .COM, .NET, .ORG, .US, .INFO, and .BIZ with our comprehensive and easy-to-use interface. IBM Cloud Domain Name Registration provides customers a central location to view and manage their domains through our basic DNS management interface and also gives users the option to manage reverse and secondary DNS in the same location free of charge.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https://cloud.ibm.com/catalog/infrastructure/DOMAIN_REGISTRATION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Notes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Notes by Dubber helps teams to be more focused and productive in meetings.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Notes by Dubber helps teams to be more focused and productive in calls and meetings. Our AI Notetaker enables everyone to capture important moments of a conversation, allowing people to stay focused. Notes by Dubber automatically generates transcripts of important Moments, lets you add comments, actions and notes in the collaborative editor, all for review after the meeting.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https://cloud.ibm.com/catalog/services/dubber-pty-ltd-dubber-notes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Dubber Unified Recording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AI-enriched communications (call, meeting, chat, sms) recording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AI-enriched communications that delivers rich enterprise-wide insights and intelligence based on conversation data and business intelligence. Unify recordings and data from multiple services and end-points.</a:t>
            </a:r>
          </a:p>
          <a:p>
            <a:r>
              <a:rPr lang="en-US" sz="1800" dirty="0" smtClean="0"/>
              <a:t>Elevate customer experience, ensure compliance and business outcomes by creating deeply integrated solutions with CRM, contact centre and big data sets.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Dubber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https://cloud.ibm.com/catalog/services/dubber-pty-ltd-unified-recording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London 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Osaka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Functions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Functions is a Function-as-a-Service (FaaS) platform which executes functions in response to incoming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Functions is a Function-as-a-Service (FaaS) platform which executes functions in response to incoming events.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https://cloud.ibm.com/catalog/services/functions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Cloud Connect NSX-V to NSX-T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Fasttrack NSX-V to NSX-T Fixed Price Migration Service delivered via -</a:t>
            </a:r>
          </a:p>
          <a:p>
            <a:r>
              <a:rPr lang="en-US" sz="2000" dirty="0" smtClean="0">
                <a:solidFill>
                  <a:srgbClr val="808080"/>
                </a:solidFill>
              </a:rPr>
              <a:t>Module 1 - Discovery &amp; Plan</a:t>
            </a:r>
          </a:p>
          <a:p>
            <a:r>
              <a:rPr lang="en-US" sz="2000" dirty="0" smtClean="0">
                <a:solidFill>
                  <a:srgbClr val="808080"/>
                </a:solidFill>
              </a:rPr>
              <a:t>Module 2 - Build &amp; Migrate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Now that VMware’s NSX-V has passed the end of general support date of Jan 16th, 2022, the need to migrate onto NSX-T has become one of the most pressing requirements that customers face today.</a:t>
            </a:r>
          </a:p>
          <a:p>
            <a:r>
              <a:rPr lang="en-US" sz="1800" dirty="0" smtClean="0"/>
              <a:t/>
            </a:r>
          </a:p>
          <a:p>
            <a:r>
              <a:rPr lang="en-US" sz="1800" dirty="0" smtClean="0"/>
              <a:t>PrimaryIO’s experienced Professional Services team have created a Fasttrack Migration Service that has been optimized to move customers away from NSX-V and onto NSX-T via short form engagements that continually drive progress, focussing on critical path objectives. </a:t>
            </a:r>
          </a:p>
          <a:p>
            <a:r>
              <a:rPr lang="en-US" sz="1800" dirty="0" smtClean="0"/>
              <a:t/>
            </a:r>
          </a:p>
          <a:p>
            <a:r>
              <a:rPr lang="en-US" sz="1800" dirty="0" smtClean="0"/>
              <a:t>Module 1 - NSX-V to NSX-T Discovery and Plan</a:t>
            </a:r>
          </a:p>
          <a:p>
            <a:r>
              <a:rPr lang="en-US" sz="1800" dirty="0" smtClean="0"/>
              <a:t/>
            </a:r>
          </a:p>
          <a:p>
            <a:r>
              <a:rPr lang="en-US" sz="1800" dirty="0" smtClean="0"/>
              <a:t>This Workshop led engagement focuses on gathering critical information from the existing NSX-V environment and its associated platform, along with size and complexity, so as to prime the NSX-T design and planning steps. Full customer participation &amp; interaction will ensure that the NSX-T migration will be best placed for current and future needs.</a:t>
            </a:r>
          </a:p>
          <a:p>
            <a:r>
              <a:rPr lang="en-US" sz="1800" dirty="0" smtClean="0"/>
              <a:t>The deliverables from Module 1 consist of –</a:t>
            </a:r>
          </a:p>
          <a:p>
            <a:r>
              <a:rPr lang="en-US" sz="1800" dirty="0" smtClean="0"/>
              <a:t>•	NSX-V to NSX-T Hardware Requirements</a:t>
            </a:r>
          </a:p>
          <a:p>
            <a:r>
              <a:rPr lang="en-US" sz="1800" dirty="0" smtClean="0"/>
              <a:t>•	Migration Approach</a:t>
            </a:r>
          </a:p>
          <a:p>
            <a:r>
              <a:rPr lang="en-US" sz="1800" dirty="0" smtClean="0"/>
              <a:t>•	Migration Design</a:t>
            </a:r>
          </a:p>
          <a:p>
            <a:r>
              <a:rPr lang="en-US" sz="1800" dirty="0" smtClean="0"/>
              <a:t>•	Migration Plan &amp; Timeline</a:t>
            </a:r>
          </a:p>
          <a:p>
            <a:r>
              <a:rPr lang="en-US" sz="1800" dirty="0" smtClean="0"/>
              <a:t>•	Build &amp; Migrate Scope and Tasks</a:t>
            </a:r>
          </a:p>
          <a:p>
            <a:r>
              <a:rPr lang="en-US" sz="1800" dirty="0" smtClean="0"/>
              <a:t>•	Module 2 – Migration Costs for NSX-V to NSX-T Build and Migrate </a:t>
            </a:r>
          </a:p>
          <a:p>
            <a:r>
              <a:rPr lang="en-US" sz="1800" dirty="0" smtClean="0"/>
              <a:t/>
            </a:r>
          </a:p>
          <a:p>
            <a:r>
              <a:rPr lang="en-US" sz="1800" dirty="0" smtClean="0"/>
              <a:t>Module 1 – Workshops – Engagement Summary</a:t>
            </a:r>
          </a:p>
          <a:p>
            <a:r>
              <a:rPr lang="en-US" sz="1800" dirty="0" smtClean="0"/>
              <a:t>•	Welcome Email with Pre-Requisites Questionnaire</a:t>
            </a:r>
          </a:p>
          <a:p>
            <a:r>
              <a:rPr lang="en-US" sz="1800" dirty="0" smtClean="0"/>
              <a:t>•	Workshop 1 – Discovery</a:t>
            </a:r>
          </a:p>
          <a:p>
            <a:r>
              <a:rPr lang="en-US" sz="1800" dirty="0" smtClean="0"/>
              <a:t>•	Workshop 2 – Detailed Findings, Migration Options and Planning</a:t>
            </a:r>
          </a:p>
          <a:p>
            <a:r>
              <a:rPr lang="en-US" sz="1800" dirty="0" smtClean="0"/>
              <a:t>•	Workshop 3 – Present Migration Design, Timeline, Scope and Costs</a:t>
            </a:r>
          </a:p>
          <a:p>
            <a:r>
              <a:rPr lang="en-US" sz="1800" dirty="0" smtClean="0"/>
              <a:t>•	Next Steps – NSX-V to NSX-T Module 2</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Chennai Osaka Tokyo Seoul Frankfurt London Toronto Dallas Washington DC Sao Paulo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Servers provide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Migrator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Per-VM priced, managed service of rapid, predictable, risk-reduced migration of VMware Virtual Workloads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Organizations are embracing cloud computing.  The HDM Workload Migrator service is designed to assist organizations that have a requirement to migrate their current on-prem, or network resident VMware workloads to the IBM Cloud.  PrimaryIO has created a rapid, reliable migrator service, conducted by experts to shepherd customers moving from their current state to IBM Cloud.</a:t>
            </a:r>
          </a:p>
          <a:p>
            <a:r>
              <a:rPr lang="en-US" sz="1800" dirty="0" smtClean="0"/>
              <a:t/>
            </a:r>
          </a:p>
          <a:p>
            <a:r>
              <a:rPr lang="en-US" sz="1800" dirty="0" smtClean="0"/>
              <a:t>With a goal of reducing time, cost and risk, PrimaryIO’s experienced professional services team has created its fully managed, fixed price, HDM Workload Migrator Service that has been optimized to move customer VM workloads to the IBM Cloud.  This moving of workloads from one environment to another is a detailed process requiring the determining of multiple variables including which workloads, from and to which specific environments, whether the necessary network connections and configurations are in place and when the migration will occur.  This service leverages technology which reduces the time and risk of the migration, minimizing any duration of scheduled unavailability of resources.  </a:t>
            </a:r>
          </a:p>
          <a:p>
            <a:r>
              <a:rPr lang="en-US" sz="1800" dirty="0" smtClean="0"/>
              <a:t/>
            </a:r>
          </a:p>
          <a:p>
            <a:r>
              <a:rPr lang="en-US" sz="1800" dirty="0" smtClean="0"/>
              <a:t>One of the common use cases for the Workload Migrator is for those organizations finding themselves charting their one-time path from VMware’s NSX-V to NSX T, due to end-of-life (EoL) status.  This migration is a complex project comprised of a lengthy sequence of disparate activities and technologies.  Depending on particulars, this migration can take anywhere up to six to eight calendar months to complete, coupled with a lack of clarity and predictability with regard to resources, time, bill-of-materials and ultimately, cost.   Combining Workload Migrator service with our Fasttrack NSX-V to NSX T service (separate offering), a complete turnkey service is achievable for your NSX-V goal.  The Migrator Service involves discrete, well-defined, rapid engagements that drive visible, quick turn-around progress, focussing on critical path milestones and objectives.  Together, these two services offer a complete end-to-end service to bring an organization from an NSX-V environment to an NSX-T IBM Cloud resident environment – including the Workload Migrations.</a:t>
            </a:r>
          </a:p>
          <a:p>
            <a:r>
              <a:rPr lang="en-US" sz="1800" dirty="0" smtClean="0"/>
              <a:t/>
            </a:r>
          </a:p>
          <a:p>
            <a:r>
              <a:rPr lang="en-US" sz="1800" dirty="0" smtClean="0"/>
              <a:t>This “Migrator” is differentiated from, yet works in close conjunction with, the “Fasttrack” NSX V to NSX-T service due its pre-configured Statement of Work and associated per VM fixed price.  In contrast, the Fasttrack NSX-V to NSX-T network infrastructure-oriented service supports customers with a tailored, customer-specific Statement of Work and associated options to include as a method of procurement.</a:t>
            </a:r>
          </a:p>
          <a:p>
            <a:r>
              <a:rPr lang="en-US" sz="1800" dirty="0" smtClean="0"/>
              <a:t/>
            </a:r>
          </a:p>
          <a:p>
            <a:r>
              <a:rPr lang="en-US" sz="1800" dirty="0" smtClean="0"/>
              <a:t>Benefits</a:t>
            </a:r>
          </a:p>
          <a:p>
            <a:r>
              <a:rPr lang="en-US" sz="1800" dirty="0" smtClean="0"/>
              <a:t>The HDM VMware Workload Migrator utilizes project management and technical expertise derived from experience in performing migrations.  In addition, and importantly, migrations can utilize PimaryIO’s proprietary software that handles VM Workload migrations in an exceptional, differentiating manner.</a:t>
            </a:r>
          </a:p>
          <a:p>
            <a:r>
              <a:rPr lang="en-US" sz="1800" dirty="0" smtClean="0"/>
              <a:t>The Migrator Service can begin workload execution with only partial data having been migrated to the new destination environment.  Between the human capital and intellectual capital, this service offers the following benefits:</a:t>
            </a:r>
          </a:p>
          <a:p>
            <a:r>
              <a:rPr lang="en-US" sz="1800" dirty="0" smtClean="0"/>
              <a:t>●	Scheduled downtime is greatly reduced</a:t>
            </a:r>
          </a:p>
          <a:p>
            <a:r>
              <a:rPr lang="en-US" sz="1800" dirty="0" smtClean="0"/>
              <a:t>●	Initial testing can be done much sooner</a:t>
            </a:r>
          </a:p>
          <a:p>
            <a:r>
              <a:rPr lang="en-US" sz="1800" dirty="0" smtClean="0"/>
              <a:t>●	If problems are detected, retreating is faster, easier and more reliable</a:t>
            </a:r>
          </a:p>
          <a:p>
            <a:r>
              <a:rPr lang="en-US" sz="1800" dirty="0" smtClean="0"/>
              <a:t>●	Migration duration is reduced and predictable</a:t>
            </a:r>
          </a:p>
          <a:p>
            <a:r>
              <a:rPr lang="en-US" sz="1800" dirty="0" smtClean="0"/>
              <a:t>●	Network bandwidth requirements can be lessened</a:t>
            </a:r>
          </a:p>
          <a:p>
            <a:r>
              <a:rPr lang="en-US" sz="1800" dirty="0" smtClean="0"/>
              <a:t>●	Cost is optimized and predictable</a:t>
            </a:r>
          </a:p>
          <a:p>
            <a:r>
              <a:rPr lang="en-US" sz="1800" dirty="0" smtClean="0"/>
              <a:t/>
            </a:r>
          </a:p>
          <a:p>
            <a:r>
              <a:rPr lang="en-US" sz="1800" dirty="0" smtClean="0"/>
              <a:t>Engagement Overview</a:t>
            </a:r>
          </a:p>
          <a:p>
            <a:r>
              <a:rPr lang="en-US" sz="1800" dirty="0" smtClean="0"/>
              <a:t>PrimaryIO’s HDM Migrator Service is comprised of four phases:</a:t>
            </a:r>
          </a:p>
          <a:p>
            <a:r>
              <a:rPr lang="en-US" sz="1800" dirty="0" smtClean="0"/>
              <a:t>Discover, Plan, Build and Migrate.</a:t>
            </a:r>
          </a:p>
          <a:p>
            <a:r>
              <a:rPr lang="en-US" sz="1800" dirty="0" smtClean="0"/>
              <a:t> </a:t>
            </a:r>
          </a:p>
          <a:p>
            <a:r>
              <a:rPr lang="en-US" sz="1800" dirty="0" smtClean="0"/>
              <a:t>Discover</a:t>
            </a:r>
          </a:p>
          <a:p>
            <a:r>
              <a:rPr lang="en-US" sz="1800" dirty="0" smtClean="0"/>
              <a:t/>
            </a:r>
          </a:p>
          <a:p>
            <a:r>
              <a:rPr lang="en-US" sz="1800" dirty="0" smtClean="0"/>
              <a:t>This Workshop-led initial phase engagement focuses on gathering critical information from the existing workload environment and its associated platform(s), along with size and complexity to ensure a fully prepared NSX-T and IBM Cloud target. Full customer participation and interaction will mitigate risk and result in a rapid and successful shifting of workloads.</a:t>
            </a:r>
          </a:p>
          <a:p>
            <a:r>
              <a:rPr lang="en-US" sz="1800" dirty="0" smtClean="0"/>
              <a:t>Discover is comprised of:</a:t>
            </a:r>
          </a:p>
          <a:p>
            <a:r>
              <a:rPr lang="en-US" sz="1800" dirty="0" smtClean="0"/>
              <a:t>●	Current state assessment</a:t>
            </a:r>
          </a:p>
          <a:p>
            <a:r>
              <a:rPr lang="en-US" sz="1800" dirty="0" smtClean="0"/>
              <a:t>●	IBM Cloud analysis</a:t>
            </a:r>
          </a:p>
          <a:p>
            <a:r>
              <a:rPr lang="en-US" sz="1800" dirty="0" smtClean="0"/>
              <a:t>●	NSX-T validation (if applicable)</a:t>
            </a:r>
          </a:p>
          <a:p>
            <a:r>
              <a:rPr lang="en-US" sz="1800" dirty="0" smtClean="0"/>
              <a:t>●	Assessment of size and complexity of existing configuration(s)</a:t>
            </a:r>
          </a:p>
          <a:p>
            <a:r>
              <a:rPr lang="en-US" sz="1800" dirty="0" smtClean="0"/>
              <a:t>●	Customer/site-specific requirements</a:t>
            </a:r>
          </a:p>
          <a:p>
            <a:r>
              <a:rPr lang="en-US" sz="1800" dirty="0" smtClean="0"/>
              <a:t>Discover deliverables include:</a:t>
            </a:r>
          </a:p>
          <a:p>
            <a:r>
              <a:rPr lang="en-US" sz="1800" dirty="0" smtClean="0"/>
              <a:t>●	Migration Options</a:t>
            </a:r>
          </a:p>
          <a:p>
            <a:r>
              <a:rPr lang="en-US" sz="1800" dirty="0" smtClean="0"/>
              <a:t>●	Migration Approach</a:t>
            </a:r>
          </a:p>
          <a:p>
            <a:r>
              <a:rPr lang="en-US" sz="1800" dirty="0" smtClean="0"/>
              <a:t/>
            </a:r>
          </a:p>
          <a:p>
            <a:r>
              <a:rPr lang="en-US" sz="1800" dirty="0" smtClean="0"/>
              <a:t>Plan</a:t>
            </a:r>
          </a:p>
          <a:p>
            <a:r>
              <a:rPr lang="en-US" sz="1800" dirty="0" smtClean="0"/>
              <a:t/>
            </a:r>
          </a:p>
          <a:p>
            <a:r>
              <a:rPr lang="en-US" sz="1800" dirty="0" smtClean="0"/>
              <a:t>Plan phase of engagement focuses on generating the project-specific roadmap.  Workshops include the Design Workshop with an outcome of detailed findings, migration options and planning.  The concluding Solution workshop presents the migration design, timeline any remaining prerequisites and a clear view of the Build and Migrate phases.</a:t>
            </a:r>
          </a:p>
          <a:p>
            <a:r>
              <a:rPr lang="en-US" sz="1800" dirty="0" smtClean="0"/>
              <a:t>Plan is comprised of:</a:t>
            </a:r>
          </a:p>
          <a:p>
            <a:r>
              <a:rPr lang="en-US" sz="1800" dirty="0" smtClean="0"/>
              <a:t>●	Identifying migration options</a:t>
            </a:r>
          </a:p>
          <a:p>
            <a:r>
              <a:rPr lang="en-US" sz="1800" dirty="0" smtClean="0"/>
              <a:t>●	Developing the high-level design</a:t>
            </a:r>
          </a:p>
          <a:p>
            <a:r>
              <a:rPr lang="en-US" sz="1800" dirty="0" smtClean="0"/>
              <a:t>●	Developing the high-level plan</a:t>
            </a:r>
          </a:p>
          <a:p>
            <a:r>
              <a:rPr lang="en-US" sz="1800" dirty="0" smtClean="0"/>
              <a:t>●	Developing the timeline</a:t>
            </a:r>
          </a:p>
          <a:p>
            <a:r>
              <a:rPr lang="en-US" sz="1800" dirty="0" smtClean="0"/>
              <a:t>●	Identifying the (out-of-scope) prerequisites for the migration </a:t>
            </a:r>
          </a:p>
          <a:p>
            <a:r>
              <a:rPr lang="en-US" sz="1800" dirty="0" smtClean="0"/>
              <a:t>Plan deliverables include:</a:t>
            </a:r>
          </a:p>
          <a:p>
            <a:r>
              <a:rPr lang="en-US" sz="1800" dirty="0" smtClean="0"/>
              <a:t>●	Migration High-level Design</a:t>
            </a:r>
          </a:p>
          <a:p>
            <a:r>
              <a:rPr lang="en-US" sz="1800" dirty="0" smtClean="0"/>
              <a:t>●	Migration High-level Plan &amp; Timeline</a:t>
            </a:r>
          </a:p>
          <a:p>
            <a:r>
              <a:rPr lang="en-US" sz="1800" dirty="0" smtClean="0"/>
              <a:t>●	Build &amp; Migrate Scope and Tasks</a:t>
            </a:r>
          </a:p>
          <a:p>
            <a:r>
              <a:rPr lang="en-US" sz="1800" dirty="0" smtClean="0"/>
              <a:t/>
            </a:r>
          </a:p>
          <a:p>
            <a:r>
              <a:rPr lang="en-US" sz="1800" dirty="0" smtClean="0"/>
              <a:t>Build</a:t>
            </a:r>
          </a:p>
          <a:p>
            <a:r>
              <a:rPr lang="en-US" sz="1800" dirty="0" smtClean="0"/>
              <a:t/>
            </a:r>
          </a:p>
          <a:p>
            <a:r>
              <a:rPr lang="en-US" sz="1800" dirty="0" smtClean="0"/>
              <a:t>Build phase initiates with developing the detailed design and plan.  Primed by the output of the prior two phases, Build enables the progression through the stages of NSX-T validation and proof-of-concept-testing.  Aligned with these build stages, the Migration Schedule and Timeline are also developed to support the overall migration process along with suitable Roll Back plans where appropriate.</a:t>
            </a:r>
          </a:p>
          <a:p>
            <a:r>
              <a:rPr lang="en-US" sz="1800" dirty="0" smtClean="0"/>
              <a:t>Following successful testing and verification, the migration will continue in order to complete the final stage; the actual migration itself.</a:t>
            </a:r>
          </a:p>
          <a:p>
            <a:r>
              <a:rPr lang="en-US" sz="1800" dirty="0" smtClean="0"/>
              <a:t>Migration will continue based upon the chosen approach and the associated migration schedule and timeline. Each event will be tested and verified for success prior to sign off. </a:t>
            </a:r>
          </a:p>
          <a:p>
            <a:r>
              <a:rPr lang="en-US" sz="1800" dirty="0" smtClean="0"/>
              <a:t>Build is comprised of:</a:t>
            </a:r>
          </a:p>
          <a:p>
            <a:r>
              <a:rPr lang="en-US" sz="1800" dirty="0" smtClean="0"/>
              <a:t>●	Developing the detailed design</a:t>
            </a:r>
          </a:p>
          <a:p>
            <a:r>
              <a:rPr lang="en-US" sz="1800" dirty="0" smtClean="0"/>
              <a:t>●	Developing the detailed plan</a:t>
            </a:r>
          </a:p>
          <a:p>
            <a:r>
              <a:rPr lang="en-US" sz="1800" dirty="0" smtClean="0"/>
              <a:t>●	Validating the target NSX-T configuration</a:t>
            </a:r>
          </a:p>
          <a:p>
            <a:r>
              <a:rPr lang="en-US" sz="1800" dirty="0" smtClean="0"/>
              <a:t>●	Proof-of-Concept and associated testing</a:t>
            </a:r>
          </a:p>
          <a:p>
            <a:r>
              <a:rPr lang="en-US" sz="1800" dirty="0" smtClean="0"/>
              <a:t>●	Generating the migration schedule</a:t>
            </a:r>
          </a:p>
          <a:p>
            <a:r>
              <a:rPr lang="en-US" sz="1800" dirty="0" smtClean="0"/>
              <a:t>Build deliverables include:</a:t>
            </a:r>
          </a:p>
          <a:p>
            <a:r>
              <a:rPr lang="en-US" sz="1800" dirty="0" smtClean="0"/>
              <a:t>●	Detailed design</a:t>
            </a:r>
          </a:p>
          <a:p>
            <a:r>
              <a:rPr lang="en-US" sz="1800" dirty="0" smtClean="0"/>
              <a:t>●	Detailed plan</a:t>
            </a:r>
          </a:p>
          <a:p>
            <a:r>
              <a:rPr lang="en-US" sz="1800" dirty="0" smtClean="0"/>
              <a:t>●	Detailed Workload Migration Schedule</a:t>
            </a:r>
          </a:p>
          <a:p>
            <a:r>
              <a:rPr lang="en-US" sz="1800" dirty="0" smtClean="0"/>
              <a:t/>
            </a:r>
          </a:p>
          <a:p>
            <a:r>
              <a:rPr lang="en-US" sz="1800" dirty="0" smtClean="0"/>
              <a:t>Migrate</a:t>
            </a:r>
          </a:p>
          <a:p>
            <a:r>
              <a:rPr lang="en-US" sz="1800" dirty="0" smtClean="0"/>
              <a:t/>
            </a:r>
          </a:p>
          <a:p>
            <a:r>
              <a:rPr lang="en-US" sz="1800" dirty="0" smtClean="0"/>
              <a:t>Migrate is the phase for which the other phases have paved the way and mitigated all risks.  The migration is executed, tested, verified and ultimately signed of on.  The conclusion is that the VM Workloads are migrated to the destination NSX-T platform, allowing the older NSX-V platform to be retired.</a:t>
            </a:r>
          </a:p>
          <a:p>
            <a:r>
              <a:rPr lang="en-US" sz="1800" dirty="0" smtClean="0"/>
              <a:t>Migrate is comprised of:</a:t>
            </a:r>
          </a:p>
          <a:p>
            <a:r>
              <a:rPr lang="en-US" sz="1800" dirty="0" smtClean="0"/>
              <a:t>●	Migration of the configuration</a:t>
            </a:r>
          </a:p>
          <a:p>
            <a:r>
              <a:rPr lang="en-US" sz="1800" dirty="0" smtClean="0"/>
              <a:t>●	Migration of all VM workloads</a:t>
            </a:r>
          </a:p>
          <a:p>
            <a:r>
              <a:rPr lang="en-US" sz="1800" dirty="0" smtClean="0"/>
              <a:t>●	Configuration and workload testing</a:t>
            </a:r>
          </a:p>
          <a:p>
            <a:r>
              <a:rPr lang="en-US" sz="1800" dirty="0" smtClean="0"/>
              <a:t>●	Migration verification</a:t>
            </a:r>
          </a:p>
          <a:p>
            <a:r>
              <a:rPr lang="en-US" sz="1800" dirty="0" smtClean="0"/>
              <a:t>●	Sign off</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https://cloud.ibm.com/catalog/services/primaryio-hdm-workload-migrator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sp>
        <p:nvSpPr>
          <p:cNvPr id="2" name="Object 2"/>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3" name="Object 3"/>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4" name="Object 4"/>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5" name="Object 5"/>
          <p:cNvSpPr txBox="1"/>
          <p:nvPr/>
        </p:nvSpPr>
        <p:spPr>
          <a:xfrm>
            <a:off x="8300000" y="2300000"/>
            <a:ext cx="3900000" cy="3500000"/>
          </a:xfrm>
          <a:prstGeom prst="rect">
            <a:avLst/>
          </a:prstGeom>
          <a:solidFill>
            <a:srgbClr val="47A9C0"/>
          </a:solidFill>
        </p:spPr>
      </p:sp>
      <p:sp>
        <p:nvSpPr>
          <p:cNvPr id="6" name="Object 6"/>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7" name="Object 7"/>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8" name="Object 8"/>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9" name="Object 9"/>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0" name="Object 10"/>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1" name="Object 11"/>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2" name="Object 12"/>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3" name="Object 13"/>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4" name="Object 14"/>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5" name="Object 15"/>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6" name="Object 16"/>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7" name="Object 17"/>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protection with a dedicated key management service and hardware security module (HSM) - using FIPS 140-2 Level 4 certified hardware.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Hyper Protect Crypto Services is a dedicated key management services and hardware security module (HSM) - using FIPS 140-2 Level 4 certified hardware.  The same state of the art cryptographic technology relied upon by banks and financial services is now offered to cloud users via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Tokyo Frankfurt London Toronto Dallas Washington DC Sao Paulo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MongoDB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MongoDB is a LinuxONE-powered cloud database solution for enterprise workloads with sensitive data. Hyper Protect DBaaS for MongoDB currently contains MongoDB Enterprise Advanced Edition 4.4</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DBaaS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manage a PostgreSQL cluster to protect your sensitive data in a Secure Service Container on IBM LinuxONE.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Hyper Protect DBaaS for PostgreSQL is a LinuxONE-powered cloud database solution for enterprise workloads with sensitive data. Hyper Protect DBaaS for PostgreSQL currently contains PostgreSQL major version 10 and 13.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Frankfurt Dallas Washington DC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https://cloud.ibm.com/catalog/services/hyperp-dbaas-postgresql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and run virtual servers on IBM LinuxONE, the industry’s most secure Linux-based platform. You can now also create Hyper Protect Virtual Servers for VPC in various regions. For details click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
            </a:r>
          </a:p>
          <a:p>
            <a:r>
              <a:rPr lang="en-US" sz="1800" dirty="0" smtClean="0"/>
              <a:t>Note: You can now also create Virtual servers for VPC, see https://cloud.ibm.com/vpc-ext/provision/vs. For more information about Virtual servers for VPC, see  https://cloud.ibm.com/docs/vpc?topic=vpc-about-se. Ensure that you select the s390x architecture and set “Run your workload with an OS and a profile protected by Secure Execution” to 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189</Slides>
  <Notes>0</Notes>
  <HiddenSlides>0</HiddenSlides>
  <MMClips>0</MMClips>
  <ScaleCrop>false</ScaleCrop>
  <HeadingPairs>
    <vt:vector size="4" baseType="variant">
      <vt:variant>
        <vt:lpstr>Theme</vt:lpstr>
      </vt:variant>
      <vt:variant>
        <vt:i4>1</vt:i4>
      </vt:variant>
      <vt:variant>
        <vt:lpstr>Slide Titles</vt:lpstr>
      </vt:variant>
      <vt:variant>
        <vt:i4>189</vt:i4>
      </vt:variant>
    </vt:vector>
  </HeadingPairs>
  <TitlesOfParts>
    <vt:vector size="190"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2023-04-14T17:03:24Z</dcterms:created>
  <dcterms:modified xsi:type="dcterms:W3CDTF">2023-04-14T17:03:24Z</dcterms:modified>
</cp:coreProperties>
</file>