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 id="485" r:id="rId231"/>
    <p:sldId id="486" r:id="rId232"/>
    <p:sldId id="487" r:id="rId233"/>
    <p:sldId id="488" r:id="rId234"/>
    <p:sldId id="489" r:id="rId235"/>
    <p:sldId id="490" r:id="rId236"/>
    <p:sldId id="491" r:id="rId237"/>
    <p:sldId id="492" r:id="rId238"/>
    <p:sldId id="493" r:id="rId239"/>
    <p:sldId id="494" r:id="rId240"/>
    <p:sldId id="495" r:id="rId241"/>
    <p:sldId id="496" r:id="rId242"/>
    <p:sldId id="497" r:id="rId243"/>
    <p:sldId id="498" r:id="rId244"/>
    <p:sldId id="499" r:id="rId245"/>
    <p:sldId id="500" r:id="rId246"/>
    <p:sldId id="501" r:id="rId247"/>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slide" Target="slides/slide228.xml"/><Relationship Id="rId230" Type="http://schemas.openxmlformats.org/officeDocument/2006/relationships/slide" Target="slides/slide229.xml"/><Relationship Id="rId231" Type="http://schemas.openxmlformats.org/officeDocument/2006/relationships/slide" Target="slides/slide230.xml"/><Relationship Id="rId232" Type="http://schemas.openxmlformats.org/officeDocument/2006/relationships/slide" Target="slides/slide231.xml"/><Relationship Id="rId233" Type="http://schemas.openxmlformats.org/officeDocument/2006/relationships/slide" Target="slides/slide232.xml"/><Relationship Id="rId234" Type="http://schemas.openxmlformats.org/officeDocument/2006/relationships/slide" Target="slides/slide233.xml"/><Relationship Id="rId235" Type="http://schemas.openxmlformats.org/officeDocument/2006/relationships/slide" Target="slides/slide234.xml"/><Relationship Id="rId236" Type="http://schemas.openxmlformats.org/officeDocument/2006/relationships/slide" Target="slides/slide235.xml"/><Relationship Id="rId237" Type="http://schemas.openxmlformats.org/officeDocument/2006/relationships/slide" Target="slides/slide236.xml"/><Relationship Id="rId238" Type="http://schemas.openxmlformats.org/officeDocument/2006/relationships/slide" Target="slides/slide237.xml"/><Relationship Id="rId239" Type="http://schemas.openxmlformats.org/officeDocument/2006/relationships/slide" Target="slides/slide238.xml"/><Relationship Id="rId240" Type="http://schemas.openxmlformats.org/officeDocument/2006/relationships/slide" Target="slides/slide239.xml"/><Relationship Id="rId241" Type="http://schemas.openxmlformats.org/officeDocument/2006/relationships/slide" Target="slides/slide240.xml"/><Relationship Id="rId242" Type="http://schemas.openxmlformats.org/officeDocument/2006/relationships/slide" Target="slides/slide241.xml"/><Relationship Id="rId243" Type="http://schemas.openxmlformats.org/officeDocument/2006/relationships/slide" Target="slides/slide242.xml"/><Relationship Id="rId244" Type="http://schemas.openxmlformats.org/officeDocument/2006/relationships/slide" Target="slides/slide243.xml"/><Relationship Id="rId245" Type="http://schemas.openxmlformats.org/officeDocument/2006/relationships/slide" Target="slides/slide244.xml"/><Relationship Id="rId246" Type="http://schemas.openxmlformats.org/officeDocument/2006/relationships/slide" Target="slides/slide245.xml"/><Relationship Id="rId247" Type="http://schemas.openxmlformats.org/officeDocument/2006/relationships/slide" Target="slides/slide246.xml"/><Relationship Id="rId248" Type="http://schemas.openxmlformats.org/officeDocument/2006/relationships/presProps" Target="presProps.xml"/><Relationship Id="rId249" Type="http://schemas.openxmlformats.org/officeDocument/2006/relationships/viewProps" Target="viewProps.xml"/><Relationship Id="rId250" Type="http://schemas.openxmlformats.org/officeDocument/2006/relationships/theme" Target="theme/theme1.xml"/><Relationship Id="rId25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10/6/2025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10/6/2025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10/6/2025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7.png"/><Relationship Id="rId3" Type="http://schemas.openxmlformats.org/officeDocument/2006/relationships/image" Target="../media/image1.png"/></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8.png"/><Relationship Id="rId3" Type="http://schemas.openxmlformats.org/officeDocument/2006/relationships/image" Target="../media/image1.png"/></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9.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0.png"/><Relationship Id="rId3" Type="http://schemas.openxmlformats.org/officeDocument/2006/relationships/image" Target="../media/image1.png"/></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1.png"/><Relationship Id="rId3" Type="http://schemas.openxmlformats.org/officeDocument/2006/relationships/image" Target="../media/image1.png"/></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2.png"/><Relationship Id="rId3" Type="http://schemas.openxmlformats.org/officeDocument/2006/relationships/image" Target="../media/image1.png"/></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3.png"/><Relationship Id="rId3" Type="http://schemas.openxmlformats.org/officeDocument/2006/relationships/image" Target="../media/image1.png"/></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4.png"/><Relationship Id="rId3" Type="http://schemas.openxmlformats.org/officeDocument/2006/relationships/image" Target="../media/image1.png"/></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5.png"/><Relationship Id="rId3" Type="http://schemas.openxmlformats.org/officeDocument/2006/relationships/image" Target="../media/image1.png"/></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6.png"/><Relationship Id="rId3" Type="http://schemas.openxmlformats.org/officeDocument/2006/relationships/image" Target="../media/image1.png"/></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7.png"/><Relationship Id="rId3" Type="http://schemas.openxmlformats.org/officeDocument/2006/relationships/image" Target="../media/image1.png"/></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8.png"/><Relationship Id="rId3" Type="http://schemas.openxmlformats.org/officeDocument/2006/relationships/image" Target="../media/image1.png"/></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9.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0.png"/><Relationship Id="rId3" Type="http://schemas.openxmlformats.org/officeDocument/2006/relationships/image" Target="../media/image1.png"/></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1.png"/><Relationship Id="rId3" Type="http://schemas.openxmlformats.org/officeDocument/2006/relationships/image" Target="../media/image1.png"/></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2.png"/><Relationship Id="rId3" Type="http://schemas.openxmlformats.org/officeDocument/2006/relationships/image" Target="../media/image1.png"/></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3.png"/><Relationship Id="rId3" Type="http://schemas.openxmlformats.org/officeDocument/2006/relationships/image" Target="../media/image1.png"/></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4.png"/><Relationship Id="rId3" Type="http://schemas.openxmlformats.org/officeDocument/2006/relationships/image" Target="../media/image1.png"/></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5.png"/><Relationship Id="rId3" Type="http://schemas.openxmlformats.org/officeDocument/2006/relationships/image" Target="../media/image1.png"/></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6.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October 06,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i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Security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auditing, compliance, data encryption, and intrusion detection software solutions for IBM i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 Security Suite by Fresche Solutions offers a comprehensive approach to safeguarding your critical business data. This suite addresses key areas of vulnerability, including unauthorized remote access through third-party applications, ODBC connections, file shares, and web servers. It also protects against Integrated File System (IFS) exposures and allows continuous monitoring to ensure system integrity is retained and ransomware attacks are minimized. This solution also monitors real-time system access and escalates critical security events to a Security Information and Event Management (SIEM) system or email server. The suite not only enhances security but also simplifies compliance with industry standards such as PCI and HIPAA through built-in content.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https://cloud.ibm.com/catalog/services/fresche-security-suite-v2</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heimr.co - Cloud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 can manage and migrate your IBM Cloud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Heimr can manage and support your IBM Cloud environment.</a:t>
            </a:r>
          </a:p>
          <a:p>
            <a:r>
              <a:rPr lang="en-US" sz="1800" dirty="0" smtClean="0"/>
              <a:t>Our team is ready to build with our partners taylor made solution.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HEIMR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https://cloud.ibm.com/catalog/services/heimr-cps01</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 Managed on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managed IBM i server instance on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i Managed on Power Virtual Server (PowerVS) is a cloud offering where IBM hosts and manages IBM i LPARs (Virtual Servers) on IBM Cloud. This offering extends the existing IaaS based PowerVS on IBM Cloud offering, to one where IBM Cloud will monitor and manage IBM i LPARs and associated infrastructure (network, memory, storage), apply fixes and updates to the IBM i operating system, and manage the applicable security and private controls.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Cloud.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Cloud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Cloud 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Cloud, all from the most trusted data company in the world, Seagate.</a:t>
            </a:r>
          </a:p>
          <a:p>
            <a:r>
              <a:rPr lang="en-US" sz="1800" dirty="0" smtClean="0"/>
              <a:t/>
            </a:r>
          </a:p>
          <a:p>
            <a:r>
              <a:rPr lang="en-US" sz="1800" dirty="0" smtClean="0"/>
              <a:t/>
            </a:r>
          </a:p>
          <a:p>
            <a:r>
              <a:rPr lang="en-US" sz="1800" dirty="0" smtClean="0"/>
              <a:t>PRICING:</a:t>
            </a:r>
          </a:p>
          <a:p>
            <a:r>
              <a:rPr lang="en-US" sz="1800" dirty="0" smtClean="0"/>
              <a:t>Standard migration services are priced at $40/TB per month with a minimum of 50TB per device and includes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
            </a:r>
          </a:p>
          <a:p>
            <a:r>
              <a:rPr lang="en-US" sz="1800" dirty="0" smtClean="0"/>
              <a:t>To better understand the ordering process, please review this informational slide deck before proceeding.</a:t>
            </a:r>
          </a:p>
          <a:p>
            <a:r>
              <a:rPr lang="en-US" sz="1800" dirty="0" smtClean="0"/>
              <a:t/>
            </a:r>
          </a:p>
          <a:p>
            <a:r>
              <a:rPr lang="en-US" sz="1800" dirty="0" smtClean="0"/>
              <a:t>FOR IBM POWER USERS: please click on this link to understand the process for transferring data from IBM Power Systems to IBM Cloud.</a:t>
            </a:r>
          </a:p>
          <a:p>
            <a:r>
              <a:rPr lang="en-US" sz="1800" dirty="0" smtClean="0"/>
              <a:t/>
            </a:r>
          </a:p>
          <a:p>
            <a:r>
              <a:rPr lang="en-US" sz="1800" dirty="0" smtClean="0"/>
              <a:t/>
            </a:r>
          </a:p>
          <a:p>
            <a:r>
              <a:rPr lang="en-US" sz="1800" dirty="0" smtClean="0"/>
              <a:t>PLEASE NOTE: You must have an IBM account prior to ordering this service.  If you do not, please reach out to your IBM Account Manager.</a:t>
            </a:r>
          </a:p>
          <a:p>
            <a:r>
              <a:rPr lang="en-US" sz="1800" dirty="0" smtClean="0"/>
              <a:t/>
            </a:r>
          </a:p>
          <a:p>
            <a:r>
              <a:rPr lang="en-US" sz="1800" dirty="0" smtClean="0"/>
              <a:t/>
            </a:r>
          </a:p>
          <a:p>
            <a:r>
              <a:rPr lang="en-US" sz="1800" dirty="0" smtClean="0"/>
              <a:t>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Maven AGI Agent Platform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Maven AGI is an enterprise Generative AI platform designed to revolutionize customer support.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Maven AGI is an enterprise Generative AI platform designed to revolutionize customer support. It leverages AI agents to autonomously handle a high percentage of customer inquiries (up to 93%), significantly reducing support costs and improving resolution times. Beyond self-service, Maven AGI also provides tools for human agents, such as AI-powered co-pilots, and offers data-driven insights to proactively address customer issues.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Maven AGI,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https://cloud.ibm.com/catalog/services/mavenagi-agent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millionways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HR assistant that analyzes candidate documents to deliver personality insights, interview questions, and hiring recommendations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millionways HR Personality Agent</a:t>
            </a:r>
          </a:p>
          <a:p>
            <a:r>
              <a:rPr lang="en-US" sz="1800" dirty="0" smtClean="0"/>
              <a:t/>
            </a:r>
          </a:p>
          <a:p>
            <a:r>
              <a:rPr lang="en-US" sz="1800" dirty="0" smtClean="0"/>
              <a:t>millionways HR Personality Agent is an AI-powered hiring assistant that transforms candidate documents (interviews, resumes, cover letters) into actionable hiring intelligence. Built on the world’s first **Large Psychological Model (LPM)**, it goes beyond skills and experience to analyze communication style, decision-making patterns, and behavioral traits — enabling data-driven, bias-aware hiring decisions.</a:t>
            </a:r>
          </a:p>
          <a:p>
            <a:r>
              <a:rPr lang="en-US" sz="1800" dirty="0" smtClean="0"/>
              <a:t/>
            </a:r>
          </a:p>
          <a:p>
            <a:r>
              <a:rPr lang="en-US" sz="1800" dirty="0" smtClean="0"/>
              <a:t>## Key Features</a:t>
            </a:r>
          </a:p>
          <a:p>
            <a:r>
              <a:rPr lang="en-US" sz="1800" dirty="0" smtClean="0"/>
              <a:t>- **Candidate Personality Profiling:** Generates a deep psychological profile from any text input  </a:t>
            </a:r>
          </a:p>
          <a:p>
            <a:r>
              <a:rPr lang="en-US" sz="1800" dirty="0" smtClean="0"/>
              <a:t>- **Actionable Hiring Recommendations:** Suggests interview strategies, tailored questions, and candidate follow-ups  </a:t>
            </a:r>
          </a:p>
          <a:p>
            <a:r>
              <a:rPr lang="en-US" sz="1800" dirty="0" smtClean="0"/>
              <a:t>- **Cultural Fit &amp; Team Dynamics:** Evaluates compatibility with your team’s working style  </a:t>
            </a:r>
          </a:p>
          <a:p>
            <a:r>
              <a:rPr lang="en-US" sz="1800" dirty="0" smtClean="0"/>
              <a:t>- **Behavioral Risk Insights:** Flags potential areas for misalignment or friction before a hire is made  </a:t>
            </a:r>
          </a:p>
          <a:p>
            <a:r>
              <a:rPr lang="en-US" sz="1800" dirty="0" smtClean="0"/>
              <a:t>- **Easy Integration:** Fully compatible with IBM Agent Services and available via a simple REST API  </a:t>
            </a:r>
          </a:p>
          <a:p>
            <a:r>
              <a:rPr lang="en-US" sz="1800" dirty="0" smtClean="0"/>
              <a:t/>
            </a:r>
          </a:p>
          <a:p>
            <a:r>
              <a:rPr lang="en-US" sz="1800" dirty="0" smtClean="0"/>
              <a:t>## Business Value</a:t>
            </a:r>
          </a:p>
          <a:p>
            <a:r>
              <a:rPr lang="en-US" sz="1800" dirty="0" smtClean="0"/>
              <a:t>- Reduce bad hires and save millions in replacement costs  </a:t>
            </a:r>
          </a:p>
          <a:p>
            <a:r>
              <a:rPr lang="en-US" sz="1800" dirty="0" smtClean="0"/>
              <a:t>- Enhance interview quality and team performance with psychology-backed recommendations  </a:t>
            </a:r>
          </a:p>
          <a:p>
            <a:r>
              <a:rPr lang="en-US" sz="1800" dirty="0" smtClean="0"/>
              <a:t>- Accelerate hiring decisions by automating personality insights at scale  </a:t>
            </a:r>
          </a:p>
          <a:p>
            <a:r>
              <a:rPr lang="en-US" sz="1800" dirty="0" smtClean="0"/>
              <a:t/>
            </a:r>
          </a:p>
          <a:p>
            <a:r>
              <a:rPr lang="en-US" sz="1800" dirty="0" smtClean="0"/>
              <a:t>## Ideal For</a:t>
            </a:r>
          </a:p>
          <a:p>
            <a:r>
              <a:rPr lang="en-US" sz="1800" dirty="0" smtClean="0"/>
              <a:t>Recruiters, HR leaders, and hiring managers looking to improve quality-of-hire, reduce bias, and optimize team fit.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millionways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https://cloud.ibm.com/catalog/services/millionways-millionways-agent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Backup and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Backup and Recovery is a managed service for File and folder backup &amp; Database servers (such as MS SQL Server) in VMware and VPC environments running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Backup and Recovery is a managed backup service for File and folder &amp; Database servers (such as MS SQL Server) in VMware and VPC environments running on IBM Cloud. This service lets you define backup schedules to routinely protect data sources using a secure, agent-based, application-consistent backup service. Backup infrastructure is managed by IBM.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https://cloud.ibm.com/catalog/services/backup-recovery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Netomi AI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Netomi AI Agent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Netomi is the world’s leading enterprise agentic AI platform for customer experience, trusted in production by Fortune 500 companies across travel, hospitality, retail, insurance, banking, telecom, and media. Its field-proven platform delivers autonomous, goal-driven interactions that go beyond reactive support, anticipating customer needs, acting preemptively, and driving measurable outcomes across every channel and touchpoint. Unlike siloed AI tools, Netomi is architected as a composable and sanctioned agentic system, deeply integrated with enterprise workflows, and pre-built with embedded AI governance, compliance, and security at its core. Through its Agentic Factory and the Agent Development Lifecycle (ADLC), enterprises can rapidly design, govern, and scale specialized AI agents with consistency and resilience at Fortune 500 scale. With the fastest deployment times and consistently proven ROI, Netomi turns customer experience into a strategic advantage for the world’s largest organizations.  For more information, visit www.netomi.com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AI Netomi,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https://cloud.ibm.com/catalog/services/netomi-ai-agent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agentic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Patient Facing AI Agent for Healthcare Companies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powered Patient AI Agent handles patient inquiries, appointments, and assessments across voice, web, and social media.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IBM Watsonx Orchestrate Powered Patient AI Agent (Sofie) helps both prospective and existing patients with healthcare needs such as assessments, appointment scheduling, and managing interactions across the entire patient journey. Hospitals and healthcare clinics can use it to deliver better patient experiences while reducing operational workload. The solution is HIPAA compliant and built to extend into electronic health record (EHR) systems such as NextGen and others, depending on the customer’s environment.</a:t>
            </a:r>
          </a:p>
          <a:p>
            <a:r>
              <a:rPr lang="en-US" sz="1800" dirty="0" smtClean="0"/>
              <a:t/>
            </a:r>
          </a:p>
          <a:p>
            <a:r>
              <a:rPr lang="en-US" sz="1800" dirty="0" smtClean="0"/>
              <a:t>The AI Agent works seamlessly across channels—including voice, web, and leading social platforms like WhatsApp, Instagram, and Facebook—making patient engagement easy, intuitive, and always accessible.</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Streebo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https://cloud.ibm.com/catalog/services/patient-facing-ai-agent-for-healthcare-companies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Route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https://cloud.ibm.com/catalog/services/power-iaas.route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https://cloud.ibm.com/catalog/services/power-iaas.spp-placement-group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Beam Agent - Invoice Reconciliation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Automates invoice status tracking by reading emails, checking payment status, and sending responses to suppliers &amp; internal teams.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Beam's Invoice Reconciliaton Agents streamlines invoice status management. Beam's agent autmatomatically</a:t>
            </a:r>
          </a:p>
          <a:p>
            <a:r>
              <a:rPr lang="en-US" sz="1800" dirty="0" smtClean="0"/>
              <a:t>1. Detects and validates email relevance to filter invoice-related commmunications</a:t>
            </a:r>
          </a:p>
          <a:p>
            <a:r>
              <a:rPr lang="en-US" sz="1800" dirty="0" smtClean="0"/>
              <a:t>2. Extracts key information from incoming emails and attachments including invoices and external data</a:t>
            </a:r>
          </a:p>
          <a:p>
            <a:r>
              <a:rPr lang="en-US" sz="1800" dirty="0" smtClean="0"/>
              <a:t>3. Integrates with internal systems to check invoice status and retrieve payment and transactions history</a:t>
            </a:r>
          </a:p>
          <a:p>
            <a:r>
              <a:rPr lang="en-US" sz="1800" dirty="0" smtClean="0"/>
              <a:t>4. Reasoning on invoice status and determining whether invoices are paid, pending, in processing, not received, or required status clarification.</a:t>
            </a:r>
          </a:p>
          <a:p>
            <a:r>
              <a:rPr lang="en-US" sz="1800" dirty="0" smtClean="0"/>
              <a:t>5. Generates automated responses and appropiate email formatting based on invoice status.</a:t>
            </a:r>
          </a:p>
          <a:p>
            <a:r>
              <a:rPr lang="en-US" sz="1800" dirty="0" smtClean="0"/>
              <a:t/>
            </a:r>
          </a:p>
          <a:p>
            <a:r>
              <a:rPr lang="en-US" sz="1800" dirty="0" smtClean="0"/>
              <a:t>Includes POC verficiation for addtional validation and quality assurance.</a:t>
            </a:r>
          </a:p>
          <a:p>
            <a:r>
              <a:rPr lang="en-US" sz="1800" dirty="0" smtClean="0"/>
              <a:t/>
            </a:r>
          </a:p>
          <a:p>
            <a:r>
              <a:rPr lang="en-US" sz="1800" dirty="0" smtClean="0"/>
              <a:t/>
            </a:r>
          </a:p>
          <a:p>
            <a:r>
              <a:rPr lang="en-US" sz="1800" dirty="0" smtClean="0"/>
              <a:t>Key benefits:</a:t>
            </a:r>
          </a:p>
          <a:p>
            <a:r>
              <a:rPr lang="en-US" sz="1800" dirty="0" smtClean="0"/>
              <a:t>1. Reduces manual invoice tracking and follow-ups up to 80%</a:t>
            </a:r>
          </a:p>
          <a:p>
            <a:r>
              <a:rPr lang="en-US" sz="1800" dirty="0" smtClean="0"/>
              <a:t>2. Maintains accuracte records through system integration with accuracy scores at 95%</a:t>
            </a:r>
          </a:p>
          <a:p>
            <a:r>
              <a:rPr lang="en-US" sz="1800" dirty="0" smtClean="0"/>
              <a:t>3. Provides consistent communciation with suppliers and internal teams</a:t>
            </a:r>
          </a:p>
          <a:p>
            <a:r>
              <a:rPr lang="en-US" sz="1800" dirty="0" smtClean="0"/>
              <a:t>4. Minimizes human error by 5 - 15%</a:t>
            </a:r>
          </a:p>
          <a:p>
            <a:r>
              <a:rPr lang="en-US" sz="1800" dirty="0" smtClean="0"/>
              <a:t>5. Scale efficiently to handle high volume invoice inquiries</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Beam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https://cloud.ibm.com/catalog/services/beam-invoice-rec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VCFcomplete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VCF (VMware by Broadcom) in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VCFcomplete services to enable a smooth transition or extension of your onprem </a:t>
            </a:r>
          </a:p>
          <a:p>
            <a:r>
              <a:rPr lang="en-US" sz="1800" dirty="0" smtClean="0"/>
              <a:t>VMware by Broadcom infrastructure to the IBM Cloud, empowering your business to leverage the reliability and scalability </a:t>
            </a:r>
          </a:p>
          <a:p>
            <a:r>
              <a:rPr lang="en-US" sz="1800" dirty="0" smtClean="0"/>
              <a:t>of the different VCF offerings in the IBM Cloud.</a:t>
            </a:r>
          </a:p>
          <a:p>
            <a:r>
              <a:rPr lang="en-US" sz="1800" dirty="0" smtClean="0"/>
              <a:t/>
            </a:r>
          </a:p>
          <a:p>
            <a:r>
              <a:rPr lang="en-US" sz="1800" dirty="0" smtClean="0"/>
              <a:t>All services offered are designed to make your transition or extension to the IBM Cloud risk-free and as smooth as possible.</a:t>
            </a:r>
          </a:p>
          <a:p>
            <a:r>
              <a:rPr lang="en-US" sz="1800" dirty="0" smtClean="0"/>
              <a:t/>
            </a:r>
          </a:p>
          <a:p>
            <a:r>
              <a:rPr lang="en-US" sz="1800" dirty="0" smtClean="0"/>
              <a:t>Benefits:</a:t>
            </a:r>
          </a:p>
          <a:p>
            <a:r>
              <a:rPr lang="en-US" sz="1800" dirty="0" smtClean="0"/>
              <a:t>•	Design and Architecture Support: </a:t>
            </a:r>
          </a:p>
          <a:p>
            <a:r>
              <a:rPr lang="en-US" sz="1800" dirty="0" smtClean="0"/>
              <a:t>Use the service to get a personally designed and architected environment in the IBM Cloud</a:t>
            </a:r>
          </a:p>
          <a:p>
            <a:r>
              <a:rPr lang="en-US" sz="1800" dirty="0" smtClean="0"/>
              <a:t>•	Migration and Extension Support: </a:t>
            </a:r>
          </a:p>
          <a:p>
            <a:r>
              <a:rPr lang="en-US" sz="1800" dirty="0" smtClean="0"/>
              <a:t>Use the service to easily migrate or extend your environment to the IBM Cloud</a:t>
            </a:r>
          </a:p>
          <a:p>
            <a:r>
              <a:rPr lang="en-US" sz="1800" dirty="0" smtClean="0"/>
              <a:t>•	Enhanced Scalability and Reliability:</a:t>
            </a:r>
          </a:p>
          <a:p>
            <a:r>
              <a:rPr lang="en-US" sz="1800" dirty="0" smtClean="0"/>
              <a:t>Leverage the benefits of the different VCF offerings in the IBM Cloud to achieve enhanced scalability and reliability for </a:t>
            </a:r>
          </a:p>
          <a:p>
            <a:r>
              <a:rPr lang="en-US" sz="1800" dirty="0" smtClean="0"/>
              <a:t> your workloads.</a:t>
            </a:r>
          </a:p>
          <a:p>
            <a:r>
              <a:rPr lang="en-US" sz="1800" dirty="0" smtClean="0"/>
              <a:t>•	Future-Proof Infrastructure:</a:t>
            </a:r>
          </a:p>
          <a:p>
            <a:r>
              <a:rPr lang="en-US" sz="1800" dirty="0" smtClean="0"/>
              <a:t>Focus on your business instead of focusing on your IT infrastructure by using IBM VCF offerings.</a:t>
            </a:r>
          </a:p>
          <a:p>
            <a:r>
              <a:rPr lang="en-US" sz="1800" dirty="0" smtClean="0"/>
              <a:t>•	Cost-Efficiency:</a:t>
            </a:r>
          </a:p>
          <a:p>
            <a:r>
              <a:rPr lang="en-US" sz="1800" dirty="0" smtClean="0"/>
              <a:t>Optimize costs by the advantages of moving your workloads to the IBM VCF offerings by reducing permanent overhead and </a:t>
            </a:r>
          </a:p>
          <a:p>
            <a:r>
              <a:rPr lang="en-US" sz="1800" dirty="0" smtClean="0"/>
              <a:t> disaster reservations.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vcfservice@profi-ag.de and </a:t>
            </a:r>
          </a:p>
          <a:p>
            <a:r>
              <a:rPr lang="en-US" sz="1800" dirty="0" smtClean="0"/>
              <a:t>we will find a solution together.</a:t>
            </a:r>
          </a:p>
          <a:p>
            <a:r>
              <a:rPr lang="en-US" sz="1800" dirty="0" smtClean="0"/>
              <a:t/>
            </a:r>
          </a:p>
          <a:p>
            <a:r>
              <a:rPr lang="en-US" sz="1800" dirty="0" smtClean="0"/>
              <a:t>Please contact us before ordering: vcfservice@profi-ag.de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https://cloud.ibm.com/catalog/services/profi-vcfcomplete-service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Address Range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Address Range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Address Range allows reserving a contiguous set of IBM-provided Public IPs that can be used in VPC custom routes to route public internet traffic to a Firewall/VNF in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https://cloud.ibm.com/catalog/services/is.public-address-range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Bespoken is a leader in fully automated testing for IVR systems, conversational AI, and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Bespoken is the AI-powered solution built to reduce the time, cost, and tedium of testing, monitoring, and scaling your contact center. </a:t>
            </a:r>
          </a:p>
          <a:p>
            <a:r>
              <a:rPr lang="en-US" sz="1800" dirty="0" smtClean="0"/>
              <a:t>Our platform automates testing, monitoring, and load simulation to ensure your voice and chatbot experiences are working exactly as they should — every time.</a:t>
            </a:r>
          </a:p>
          <a:p>
            <a:r>
              <a:rPr lang="en-US" sz="1800" dirty="0" smtClean="0"/>
              <a:t/>
            </a:r>
          </a:p>
          <a:p>
            <a:r>
              <a:rPr lang="en-US" sz="1800" dirty="0" smtClean="0"/>
              <a:t>Bespoken helps your contact center deliver flawless customer interactions, reduce costs, and scale with confidence.  Our suite of tools ensures better customer experiences and better business outcomes.</a:t>
            </a:r>
          </a:p>
          <a:p>
            <a:r>
              <a:rPr lang="en-US" sz="1800" dirty="0" smtClean="0"/>
              <a:t/>
            </a:r>
          </a:p>
          <a:p>
            <a:r>
              <a:rPr lang="en-US" sz="1800" dirty="0" smtClean="0"/>
              <a:t>The Bespoken platform consists of five products: Exploratory Testing, Functional Testing, Continuous Monitoring, Model/LLM Testing, and Load Testing.</a:t>
            </a:r>
          </a:p>
          <a:p>
            <a:r>
              <a:rPr lang="en-US" sz="1800" dirty="0" smtClean="0"/>
              <a:t/>
            </a:r>
          </a:p>
          <a:p>
            <a:r>
              <a:rPr lang="en-US" sz="1800" dirty="0" smtClean="0"/>
              <a:t>Exploratory Testing, Functional Testing, and Continuous Monitoring are included in all Bespoken subscriptions (Self-Serve Professional, Guided Professional, and Enterprise).  Model/LLM Testing is available with Guided Professional and higher, and Load Testing is a separate product priced on the load test parameters.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the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Qiskit Runtime service provides access to the world’s largest and most performant fleet of quantum computers. Get access to the service plus a full suite of research and development tools on IBM Quantum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Montreal (ca-mon)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Standard Live Payment HSM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service using a group of 3 x HSMs deployed in two separate datacenters with 99.999% availability &amp; low latency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Utimaco’s Payment HSM as a Service provides access to a fully managed PCI-certified Payment HSM service through IBM Cloud, with the highest availability in the industry at 99.999%, and the lowest latency.</a:t>
            </a:r>
          </a:p>
          <a:p>
            <a:r>
              <a:rPr lang="en-US" sz="1800" dirty="0" smtClean="0"/>
              <a:t/>
            </a:r>
          </a:p>
          <a:p>
            <a:r>
              <a:rPr lang="en-US" sz="1800" dirty="0" smtClean="0"/>
              <a:t>The Payment HSM as a Service is a true alternative to operating your own Payment HSMs and removes the investments tied to hardware, secure facilities, and management resources while reducing the burden of PCI compliance, audit, and support.</a:t>
            </a:r>
          </a:p>
          <a:p>
            <a:r>
              <a:rPr lang="en-US" sz="1800" dirty="0" smtClean="0"/>
              <a:t/>
            </a:r>
          </a:p>
          <a:p>
            <a:r>
              <a:rPr lang="en-US" sz="1800" dirty="0" smtClean="0"/>
              <a:t>Besides reducing total cost of ownership, it provides flexible deployment and scalability and enables most robust security for organizations’ digital infrastructure.</a:t>
            </a:r>
          </a:p>
          <a:p>
            <a:r>
              <a:rPr lang="en-US" sz="1800" dirty="0" smtClean="0"/>
              <a:t/>
            </a:r>
          </a:p>
          <a:p>
            <a:r>
              <a:rPr lang="en-US" sz="1800" dirty="0" smtClean="0"/>
              <a:t>This Catalog tile covers subscription to the Live service. For connection to the service, instances of the PHI load balancer should be deployed within your IBM infrastructure, using the PHI Deployable Architecture tile.</a:t>
            </a:r>
          </a:p>
          <a:p>
            <a:r>
              <a:rPr lang="en-US" sz="1800" dirty="0" smtClean="0"/>
              <a:t/>
            </a:r>
          </a:p>
          <a:p>
            <a:r>
              <a:rPr lang="en-US" sz="1800" dirty="0" smtClean="0"/>
              <a:t>For full details please follow the Docs link and sign up to the Service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Utimaco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https://cloud.ibm.com/catalog/services/standard-live-payment-hsm-service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STAR Virtual Learning Platform (VLP)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Hands-on virtual labs accessible worldwide on any device at cloud scale, eliminating expensive lab environments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Lab Platform (VLP)</a:t>
            </a:r>
          </a:p>
          <a:p>
            <a:r>
              <a:rPr lang="en-US" sz="1800" dirty="0" smtClean="0"/>
              <a:t/>
            </a:r>
          </a:p>
          <a:p>
            <a:r>
              <a:rPr lang="en-US" sz="1800" dirty="0" smtClean="0"/>
              <a:t>-------------------------------------------------------------------</a:t>
            </a:r>
          </a:p>
          <a:p>
            <a:r>
              <a:rPr lang="en-US" sz="1800" dirty="0" smtClean="0"/>
              <a:t> is a SaaS platform that gives organizations the ability to deliver their own customized hands-on virtual training labs to anyone on the planet at cloud scale.  </a:t>
            </a:r>
          </a:p>
          <a:p>
            <a:r>
              <a:rPr lang="en-US" sz="1800" dirty="0" smtClean="0"/>
              <a:t/>
            </a:r>
          </a:p>
          <a:p>
            <a:r>
              <a:rPr lang="en-US" sz="1800" dirty="0" smtClean="0"/>
              <a:t>-------------------------------------------------------------------</a:t>
            </a:r>
          </a:p>
          <a:p>
            <a:r>
              <a:rPr lang="en-US" sz="1800" dirty="0" smtClean="0"/>
              <a:t/>
            </a:r>
          </a:p>
          <a:p>
            <a:r>
              <a:rPr lang="en-US" sz="1800" dirty="0" smtClean="0"/>
              <a:t>Instructor Led Training: Training platform that allows students to have their own individual lab environment while allowing the instructor to proctor, shadow, assist and interact with students virtually from anywhere.</a:t>
            </a:r>
          </a:p>
          <a:p>
            <a:r>
              <a:rPr lang="en-US" sz="1800" dirty="0" smtClean="0"/>
              <a:t/>
            </a:r>
          </a:p>
          <a:p>
            <a:r>
              <a:rPr lang="en-US" sz="1800" dirty="0" smtClean="0"/>
              <a:t>-------------------------------------------------------------------</a:t>
            </a:r>
          </a:p>
          <a:p>
            <a:r>
              <a:rPr lang="en-US" sz="1800" dirty="0" smtClean="0"/>
              <a:t/>
            </a:r>
          </a:p>
          <a:p>
            <a:r>
              <a:rPr lang="en-US" sz="1800" dirty="0" smtClean="0"/>
              <a:t>Sales Demo: Easily expand your ability to give effect sales demos of your software solutions. Provisioning a known good template with a demo environment pre-staged for you demo allows for a quick and easy demo without any of the pre-configuration or cleanup between customers.</a:t>
            </a:r>
          </a:p>
          <a:p>
            <a:r>
              <a:rPr lang="en-US" sz="1800" dirty="0" smtClean="0"/>
              <a:t/>
            </a:r>
          </a:p>
          <a:p>
            <a:r>
              <a:rPr lang="en-US" sz="1800" dirty="0" smtClean="0"/>
              <a:t>-------------------------------------------------------------------</a:t>
            </a:r>
          </a:p>
          <a:p>
            <a:r>
              <a:rPr lang="en-US" sz="1800" dirty="0" smtClean="0"/>
              <a:t/>
            </a:r>
          </a:p>
          <a:p>
            <a:r>
              <a:rPr lang="en-US" sz="1800" dirty="0" smtClean="0"/>
              <a:t>Customer Proof of Concept: Moving from Sales Demo into Proof of Concept is extremely easy when you can entitle a customer to a time bound copy of their own demo environment.  Provide access to a POC environment for the customer to evaluate your software, and even provide remote assistance and monitor their progress.</a:t>
            </a:r>
          </a:p>
          <a:p>
            <a:r>
              <a:rPr lang="en-US" sz="1800" dirty="0" smtClean="0"/>
              <a:t/>
            </a:r>
          </a:p>
          <a:p>
            <a:r>
              <a:rPr lang="en-US" sz="1800" dirty="0" smtClean="0"/>
              <a:t>-------------------------------------------------------------------</a:t>
            </a:r>
          </a:p>
          <a:p>
            <a:r>
              <a:rPr lang="en-US" sz="1800" dirty="0" smtClean="0"/>
              <a:t/>
            </a:r>
          </a:p>
          <a:p>
            <a:r>
              <a:rPr lang="en-US" sz="1800" dirty="0" smtClean="0"/>
              <a:t>Cyber Security Training:  Security operations training is essential to preparing the cybersecurity workforce of tomorrow, and for keeping current cybersecurity workers up-to-date on skills and evolving threats.  VLP provides a safe environment to develop training scenarios and build their capabilities. </a:t>
            </a:r>
          </a:p>
          <a:p>
            <a:r>
              <a:rPr lang="en-US" sz="1800" dirty="0" smtClean="0"/>
              <a:t/>
            </a:r>
          </a:p>
          <a:p>
            <a:r>
              <a:rPr lang="en-US" sz="1800" dirty="0" smtClean="0"/>
              <a:t>-------------------------------------------------------------------</a:t>
            </a:r>
          </a:p>
          <a:p>
            <a:r>
              <a:rPr lang="en-US" sz="1800" dirty="0" smtClean="0"/>
              <a:t/>
            </a:r>
          </a:p>
          <a:p>
            <a:r>
              <a:rPr lang="en-US" sz="1800" dirty="0" smtClean="0"/>
              <a:t>We are complementary to most leading Learning Management Systems (LMS) and support Learning Tools Interoperability (LTI) allowing you to leverage your existing education platform.</a:t>
            </a:r>
          </a:p>
          <a:p>
            <a:r>
              <a:rPr lang="en-US" sz="1800" dirty="0" smtClean="0"/>
              <a:t/>
            </a:r>
          </a:p>
          <a:p>
            <a:r>
              <a:rPr lang="en-US" sz="1800" dirty="0" smtClean="0"/>
              <a:t/>
            </a:r>
          </a:p>
          <a:p>
            <a:r>
              <a:rPr lang="en-US" sz="1800" dirty="0" smtClean="0"/>
              <a:t>VLP has a rich set of API’s making it easy to create any kind of user experience you can imagine.</a:t>
            </a:r>
          </a:p>
          <a:p>
            <a:r>
              <a:rPr lang="en-US" sz="1800" dirty="0" smtClean="0"/>
              <a:t/>
            </a:r>
          </a:p>
          <a:p>
            <a:r>
              <a:rPr lang="en-US" sz="1800" dirty="0" smtClean="0"/>
              <a:t/>
            </a:r>
          </a:p>
          <a:p>
            <a:r>
              <a:rPr lang="en-US" sz="1800" dirty="0" smtClean="0"/>
              <a:t>Extend your own cloud infrastructure or use a hybrid model to support your most complex lab use cases.</a:t>
            </a:r>
          </a:p>
          <a:p>
            <a:r>
              <a:rPr lang="en-US" sz="1800" dirty="0" smtClean="0"/>
              <a:t/>
            </a:r>
          </a:p>
          <a:p>
            <a:r>
              <a:rPr lang="en-US" sz="1800" dirty="0" smtClean="0"/>
              <a:t/>
            </a:r>
          </a:p>
          <a:p>
            <a:r>
              <a:rPr lang="en-US" sz="1800" dirty="0" smtClean="0"/>
              <a:t>VMware Lab Platform integrates instructional materials, labs, video, social media, and more. It is specifically designed to deliver hands-on lab content to students/clients.  There are a standard set of APIs that allow it to easily integrate with most Learning Management Systems on the market.  It is a SaaS solution that is a cloud-based multi-tenant solution owned, maintained, and updated by Partner STAR Systems. </a:t>
            </a:r>
          </a:p>
          <a:p>
            <a:r>
              <a:rPr lang="en-US" sz="1800" dirty="0" smtClean="0"/>
              <a:t/>
            </a:r>
          </a:p>
          <a:p>
            <a:r>
              <a:rPr lang="en-US" sz="1800" dirty="0" smtClean="0"/>
              <a:t>-------------------------------------------------------------------</a:t>
            </a:r>
          </a:p>
          <a:p>
            <a:r>
              <a:rPr lang="en-US" sz="1800" dirty="0" smtClean="0"/>
              <a:t/>
            </a:r>
          </a:p>
          <a:p>
            <a:r>
              <a:rPr lang="en-US" sz="1800" dirty="0" smtClean="0"/>
              <a:t>- SaaS platform delivering hands-on virtual IT Training labs to anyone on the planet at cloud scale </a:t>
            </a:r>
          </a:p>
          <a:p>
            <a:r>
              <a:rPr lang="en-US" sz="1800" dirty="0" smtClean="0"/>
              <a:t/>
            </a:r>
          </a:p>
          <a:p>
            <a:r>
              <a:rPr lang="en-US" sz="1800" dirty="0" smtClean="0"/>
              <a:t>- Access from Anywhere - Training content is accessible university, at any time, on most devices with a browser. </a:t>
            </a:r>
          </a:p>
          <a:p>
            <a:r>
              <a:rPr lang="en-US" sz="1800" dirty="0" smtClean="0"/>
              <a:t/>
            </a:r>
          </a:p>
          <a:p>
            <a:r>
              <a:rPr lang="en-US" sz="1800" dirty="0" smtClean="0"/>
              <a:t>- A powerful virtual lab supports complex multi-vM configurations and almost all guest operating systems</a:t>
            </a:r>
          </a:p>
          <a:p>
            <a:r>
              <a:rPr lang="en-US" sz="1800" dirty="0" smtClean="0"/>
              <a:t/>
            </a:r>
          </a:p>
          <a:p>
            <a:r>
              <a:rPr lang="en-US" sz="1800" dirty="0" smtClean="0"/>
              <a:t>- Hybrid Cloud Scale from one lab to thousands of labs. Trust that the platform will scale with you.</a:t>
            </a:r>
          </a:p>
          <a:p>
            <a:r>
              <a:rPr lang="en-US" sz="1800" dirty="0" smtClean="0"/>
              <a:t/>
            </a:r>
          </a:p>
          <a:p>
            <a:r>
              <a:rPr lang="en-US" sz="1800" dirty="0" smtClean="0"/>
              <a:t>- supports labaccess directly from the the console </a:t>
            </a:r>
          </a:p>
          <a:p>
            <a:r>
              <a:rPr lang="en-US" sz="1800" dirty="0" smtClean="0"/>
              <a:t/>
            </a:r>
          </a:p>
          <a:p>
            <a:r>
              <a:rPr lang="en-US" sz="1800" dirty="0" smtClean="0"/>
              <a:t>- Set it and forget it administration </a:t>
            </a:r>
          </a:p>
          <a:p>
            <a:r>
              <a:rPr lang="en-US" sz="1800" dirty="0" smtClean="0"/>
              <a:t/>
            </a:r>
          </a:p>
          <a:p>
            <a:r>
              <a:rPr lang="en-US" sz="1800" dirty="0" smtClean="0"/>
              <a:t>- Learning management Systems support through standard LTI and API integrations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Star Systems India Private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https://cloud.ibm.com/catalog/services/starvlp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symplistic.ContentIQ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Turn websites, document repositories, helpdesks and workspaces into an intelligent conversational AI Agent using advanced, AI powered RAG in minutes.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ContentIQ transforms your existing content, web pages, documents, helpdesks, and internal knowledge bases, into a powerful AI assistant that delivers accurate, conversational answers in real time. Powered by Retrieval-Augmented Generation (RAG), ContentIQ connects to platforms like SharePoint, Google Drive, Box, Notion, etc, to ingest, process, and intelligently search your information so your team or customers can simply ask a question and get instant, source-cited results.</a:t>
            </a:r>
          </a:p>
          <a:p>
            <a:r>
              <a:rPr lang="en-US" sz="1800" dirty="0" smtClean="0"/>
              <a:t/>
            </a:r>
          </a:p>
          <a:p>
            <a:r>
              <a:rPr lang="en-US" sz="1800" dirty="0" smtClean="0"/>
              <a:t>Setup takes just minutes with no heavy development required. Built for enterprise needs, ContentIQ includes full access control, real-time sync, usage analytics, and seamless integration into your workflows. It helps reduce search time, automate internal support, and unlock the full value of your knowledge, all through secure, explainable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symplistic.ai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https://cloud.ibm.com/catalog/services/symplistic-contentiq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TapestryX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TapestryX is next-generation Networked Accounting Ledger Technology (NALT) that can be deployed to support B2B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TapestryX is a real-time, high-capacity, secure and scalable, decentralized B2B transaction synchronization and double-entry accounting protocol.</a:t>
            </a:r>
          </a:p>
          <a:p>
            <a:r>
              <a:rPr lang="en-US" sz="1800" dirty="0" smtClean="0"/>
              <a:t/>
            </a:r>
          </a:p>
          <a:p>
            <a:r>
              <a:rPr lang="en-US" sz="1800" dirty="0" smtClean="0"/>
              <a:t>▪ Each Node (representing an institutional participant) controls its segment of the entire, interlinked platform ledger</a:t>
            </a:r>
          </a:p>
          <a:p>
            <a:r>
              <a:rPr lang="en-US" sz="1800" dirty="0" smtClean="0"/>
              <a:t>▪ Event-driven and self-synchronizing(1)</a:t>
            </a:r>
          </a:p>
          <a:p>
            <a:r>
              <a:rPr lang="en-US" sz="1800" dirty="0" smtClean="0"/>
              <a:t>▪ Each Node posts asset transfer details as well as (future-dated) obligations into immutable ledgers</a:t>
            </a:r>
          </a:p>
          <a:p>
            <a:r>
              <a:rPr lang="en-US" sz="1800" dirty="0" smtClean="0"/>
              <a:t>▪ Transaction Accounting Periods - allowing period archiving and active memory optimization</a:t>
            </a:r>
          </a:p>
          <a:p>
            <a:r>
              <a:rPr lang="en-US" sz="1800" dirty="0" smtClean="0"/>
              <a:t>▪ Simple, deterministic scripts (asset &amp; life-cycle agnostic)</a:t>
            </a:r>
          </a:p>
          <a:p>
            <a:r>
              <a:rPr lang="en-US" sz="1800" dirty="0" smtClean="0"/>
              <a:t>▪ Interoperable with legacy infrastructure (via Airlock feature)</a:t>
            </a:r>
          </a:p>
          <a:p>
            <a:r>
              <a:rPr lang="en-US" sz="1800" dirty="0" smtClean="0"/>
              <a:t>▪ Confidential and Secure</a:t>
            </a:r>
          </a:p>
          <a:p>
            <a:r>
              <a:rPr lang="en-US" sz="1800" dirty="0" smtClean="0"/>
              <a:t>▪ Configurable for proper GAAP or IFRS Financial Reporting</a:t>
            </a:r>
          </a:p>
          <a:p>
            <a:r>
              <a:rPr lang="en-US" sz="1800" dirty="0" smtClean="0"/>
              <a:t>▪ Decentralized initiation of transaction, validation and processing – no single point of failure</a:t>
            </a:r>
          </a:p>
          <a:p>
            <a:r>
              <a:rPr lang="en-US" sz="1800" dirty="0" smtClean="0"/>
              <a:t>▪ High Performance (~ 100K TPS) and Resilient to Cyber attacks</a:t>
            </a:r>
          </a:p>
          <a:p>
            <a:r>
              <a:rPr lang="en-US" sz="1800" dirty="0" smtClean="0"/>
              <a:t/>
            </a:r>
          </a:p>
          <a:p>
            <a:r>
              <a:rPr lang="en-US" sz="1800" dirty="0" smtClean="0"/>
              <a:t>Consistency and Completeness of all Decentralized Ledgers without reliance on consensus, mining or 3rd Party validation.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L4S Corp.</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https://cloud.ibm.com/catalog/services/l4s-corp-tapestryx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Tavily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Tavily is a search engine for AI agents, tailored for RAG, delivering realtime, reliable info from trusted 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Web Infrastructure for AI Agents A purpose-built web API for real-time search, scraping, crawling, and structured data retrieval. AI-native enterprises trust Tavily for data enrichment, research, RAG pipelines, and autonomous AI systems-ensuring fresh, accurate, and scalable intelligence.</a:t>
            </a:r>
          </a:p>
          <a:p>
            <a:r>
              <a:rPr lang="en-US" sz="1800" dirty="0" smtClean="0"/>
              <a:t/>
            </a:r>
          </a:p>
          <a:p>
            <a:r>
              <a:rPr lang="en-US" sz="1800" dirty="0" smtClean="0"/>
              <a:t/>
            </a:r>
          </a:p>
          <a:p>
            <a:r>
              <a:rPr lang="en-US" sz="1800" dirty="0" smtClean="0"/>
              <a:t>Why Tavily?</a:t>
            </a:r>
          </a:p>
          <a:p>
            <a:r>
              <a:rPr lang="en-US" sz="1800" dirty="0" smtClean="0"/>
              <a:t/>
            </a:r>
          </a:p>
          <a:p>
            <a:r>
              <a:rPr lang="en-US" sz="1800" dirty="0" smtClean="0"/>
              <a:t>Built for AI Agents : Unlike traditional web APIs, Tavily delivers structured, customizable data retrieval with full control over search depth, domain targeting, and content extraction via a single API call.</a:t>
            </a:r>
          </a:p>
          <a:p>
            <a:r>
              <a:rPr lang="en-US" sz="1800" dirty="0" smtClean="0"/>
              <a:t/>
            </a:r>
          </a:p>
          <a:p>
            <a:r>
              <a:rPr lang="en-US" sz="1800" dirty="0" smtClean="0"/>
              <a:t>Enterprise-Grade Security : SOC 2 certified with zero data retention and an AI security layer to prevent prompt injection and data leakage.</a:t>
            </a:r>
          </a:p>
          <a:p>
            <a:r>
              <a:rPr lang="en-US" sz="1800" dirty="0" smtClean="0"/>
              <a:t/>
            </a:r>
          </a:p>
          <a:p>
            <a:r>
              <a:rPr lang="en-US" sz="1800" dirty="0" smtClean="0"/>
              <a:t>Scalable &amp; Reliable : Custom API throughput, guaranteed uptime, and enterprise SLAs support high-volume AI workloads.</a:t>
            </a:r>
          </a:p>
          <a:p>
            <a:r>
              <a:rPr lang="en-US" sz="1800" dirty="0" smtClean="0"/>
              <a:t/>
            </a:r>
          </a:p>
          <a:p>
            <a:r>
              <a:rPr lang="en-US" sz="1800" dirty="0" smtClean="0"/>
              <a:t>Seamless AI Integration : Deploy with one line of code. Tavily natively supports LangChain, LlamaIndex, and leading AI frameworks with developer-friendly APIs and via the Model Context Protocol (MCP) .</a:t>
            </a:r>
          </a:p>
          <a:p>
            <a:r>
              <a:rPr lang="en-US" sz="1800" dirty="0" smtClean="0"/>
              <a:t/>
            </a:r>
          </a:p>
          <a:p>
            <a:r>
              <a:rPr lang="en-US" sz="1800" dirty="0" smtClean="0"/>
              <a:t>Enterprise-Ready : Designed for scalability, security, and high availability, ensuring fast, reliable data access.</a:t>
            </a:r>
          </a:p>
          <a:p>
            <a:r>
              <a:rPr lang="en-US" sz="1800" dirty="0" smtClean="0"/>
              <a:t/>
            </a:r>
          </a:p>
          <a:p>
            <a:r>
              <a:rPr lang="en-US" sz="1800" dirty="0" smtClean="0"/>
              <a:t>Trusted by 800,000+ developers and AI leaders, Tavily is the go-to solution for real-time, structured web access.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Tavily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https://cloud.ibm.com/catalog/services/tavily-tavily-web-access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p>
          <a:p>
            <a:r>
              <a:rPr lang="en-US" sz="1800" dirty="0" smtClean="0"/>
              <a:t>Pricing Plan:</a:t>
            </a:r>
          </a:p>
          <a:p>
            <a:r>
              <a:rPr lang="en-US" sz="1800" dirty="0" smtClean="0"/>
              <a:t/>
            </a:r>
          </a:p>
          <a:p>
            <a:r>
              <a:rPr lang="en-US" sz="1800" dirty="0" smtClean="0"/>
              <a:t>Pricing Model: Platform Subscription (Base) + Optionals </a:t>
            </a:r>
          </a:p>
          <a:p>
            <a:r>
              <a:rPr lang="en-US" sz="1800" dirty="0" smtClean="0"/>
              <a:t/>
            </a:r>
          </a:p>
          <a:p>
            <a:r>
              <a:rPr lang="en-US" sz="1800" dirty="0" smtClean="0"/>
              <a:t>1. Base Platform Subscription Fee Annually: 20000 USD </a:t>
            </a:r>
          </a:p>
          <a:p>
            <a:r>
              <a:rPr lang="en-US" sz="1800" dirty="0" smtClean="0"/>
              <a:t>2. Optionals (at an extra cost in USD): per transaction checks </a:t>
            </a:r>
          </a:p>
          <a:p>
            <a:r>
              <a:rPr lang="en-US" sz="1800" dirty="0" smtClean="0"/>
              <a:t/>
            </a:r>
          </a:p>
          <a:p>
            <a:r>
              <a:rPr lang="en-US" sz="1800" dirty="0" smtClean="0"/>
              <a:t>Document Extraction &amp; Classification Module</a:t>
            </a:r>
          </a:p>
          <a:p>
            <a:r>
              <a:rPr lang="en-US" sz="1800" dirty="0" smtClean="0"/>
              <a:t>TBML Checks Module</a:t>
            </a:r>
          </a:p>
          <a:p>
            <a:r>
              <a:rPr lang="en-US" sz="1800" dirty="0" smtClean="0"/>
              <a:t>Goods Screening Checks Module</a:t>
            </a:r>
          </a:p>
          <a:p>
            <a:r>
              <a:rPr lang="en-US" sz="1800" dirty="0" smtClean="0"/>
              <a:t>Sanctions &amp; AML Checks Module</a:t>
            </a:r>
          </a:p>
          <a:p>
            <a:r>
              <a:rPr lang="en-US" sz="1800" dirty="0" smtClean="0"/>
              <a:t>Documentary Checks Module</a:t>
            </a:r>
          </a:p>
          <a:p>
            <a:r>
              <a:rPr lang="en-US" sz="1800" dirty="0" smtClean="0"/>
              <a:t>Maritime Checks Module</a:t>
            </a:r>
          </a:p>
          <a:p>
            <a:r>
              <a:rPr lang="en-US" sz="1800" dirty="0" smtClean="0"/>
              <a:t/>
            </a:r>
          </a:p>
          <a:p>
            <a:r>
              <a:rPr lang="en-US" sz="1800" dirty="0" smtClean="0"/>
              <a:t>Kindly get in touch with this email ID to understand more about the plan: akshit.gupta@trademo.com</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BrightAgent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BrightAgent is your agentic data companion that makes the end to end complex data analysis work easy for everyone!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BrightAgent is your agentic data companion that makes the end to end complex data analysis work easy for everyone! Powered by a team of specialized data agents that are engineered to focus on the end to end data workflow - ingestion, governance, retervial, engineering, analytics and visualization - BrightAgent orchestrates every step of the data workflow for you. A conversational natural langugage user interface empowers you to work with BrightAgent without needing any technical data skills. Every team member, regarless of technical skill level, can easily unlock rich insights from all their data assets, wherever the data lives. From 600+ connectors for data ingestion, plus ability to upload structured and unstructured dat, BrightAgent guides you through data quality checks, governance tasks, schema creation, metadata management, and full data transformations to ensure clean data pipelines are established to power all your agentic insight and analytics needs. The data workflow journey is broken and BrightAgent, your super data agent, is able to fix it end to end, transforming everyone's work to be data informed 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Brighthive ,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https://cloud.ibm.com/catalog/services/brighthive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name="Slide 2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227</a:t>
            </a:r>
            <a:endParaRPr lang="en-US" dirty="0"/>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name="Slide 2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228</a:t>
            </a:r>
            <a:endParaRPr lang="en-US" dirty="0"/>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name="Slide 2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229</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name="Slide 2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230</a:t>
            </a:r>
            <a:endParaRPr lang="en-US" dirty="0"/>
          </a:p>
        </p:txBody>
      </p:sp>
    </p:spTree>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name="Slide 2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231</a:t>
            </a:r>
            <a:endParaRPr lang="en-US" dirty="0"/>
          </a:p>
        </p:txBody>
      </p:sp>
    </p:spTree>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name="Slide 2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232</a:t>
            </a:r>
            <a:endParaRPr lang="en-US" dirty="0"/>
          </a:p>
        </p:txBody>
      </p:sp>
    </p:spTree>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name="Slide 2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233</a:t>
            </a:r>
            <a:endParaRPr lang="en-US" dirty="0"/>
          </a:p>
        </p:txBody>
      </p:sp>
    </p:spTree>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name="Slide 2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234</a:t>
            </a:r>
            <a:endParaRPr lang="en-US" dirty="0"/>
          </a:p>
        </p:txBody>
      </p:sp>
    </p:spTree>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name="Slide 2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235</a:t>
            </a:r>
            <a:endParaRPr lang="en-US" dirty="0"/>
          </a:p>
        </p:txBody>
      </p:sp>
    </p:spTree>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name="Slide 2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BI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Get AI-generated personalized insights and data-aware recommendations from your business data, in natural language.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BI is a generative AI-powered business intelligence tool that is designed to help you uncover hidden insights from your data. Use natural language to analyze complex data, generate insights and data-aware recommendations that are easy to understand and actionable.</a:t>
            </a:r>
          </a:p>
          <a:p>
            <a:r>
              <a:rPr lang="en-US" sz="1800" dirty="0" smtClean="0"/>
              <a:t> </a:t>
            </a:r>
          </a:p>
          <a:p>
            <a:r>
              <a:rPr lang="en-US" sz="1800" dirty="0" smtClean="0"/>
              <a:t>After provisioning, the IBM account owner is required to complete the initial setup steps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236</a:t>
            </a:r>
            <a:endParaRPr lang="en-US" dirty="0"/>
          </a:p>
        </p:txBody>
      </p:sp>
    </p:spTree>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name="Slide 2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237</a:t>
            </a:r>
            <a:endParaRPr lang="en-US" dirty="0"/>
          </a:p>
        </p:txBody>
      </p:sp>
    </p:spTree>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name="Slide 2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238</a:t>
            </a:r>
            <a:endParaRPr lang="en-US" dirty="0"/>
          </a:p>
        </p:txBody>
      </p:sp>
    </p:spTree>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name="Slide 2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239</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name="Slide 2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240</a:t>
            </a:r>
            <a:endParaRPr lang="en-US" dirty="0"/>
          </a:p>
        </p:txBody>
      </p:sp>
    </p:spTree>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name="Slide 2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241</a:t>
            </a:r>
            <a:endParaRPr lang="en-US" dirty="0"/>
          </a:p>
        </p:txBody>
      </p:sp>
    </p:spTree>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name="Slide 2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Scale the delivery of reliable data with a unified user experience for diverse data integration styles, including stream, replication and bulk/batch patterns.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integration is a data integration tool that offers a unified experience for data teams to seamlessly handle real-time streaming, replication and bulk/batch integration patterns, without having to switch context or preselect the integration style. Modernize your data flows with a SaaS-based architecture that promotes reusability of data flows, enhances security and cost effectiveness, leveraging deployment flexibility across hybrid cloud environments. Boost data reliability with continuous monitoring of data quality issues with data observability.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https://cloud.ibm.com/catalog/services/watsonx-data-integration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242</a:t>
            </a:r>
            <a:endParaRPr lang="en-US" dirty="0"/>
          </a:p>
        </p:txBody>
      </p:sp>
    </p:spTree>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name="Slide 2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243</a:t>
            </a:r>
            <a:endParaRPr lang="en-US" dirty="0"/>
          </a:p>
        </p:txBody>
      </p:sp>
    </p:spTree>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name="Slide 2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244</a:t>
            </a:r>
            <a:endParaRPr lang="en-US" dirty="0"/>
          </a:p>
        </p:txBody>
      </p:sp>
    </p:spTree>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name="Slide 2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245</a:t>
            </a:r>
            <a:endParaRPr lang="en-US" dirty="0"/>
          </a:p>
        </p:txBody>
      </p:sp>
    </p:spTree>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name="Slide 2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246</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CopyAssure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Continuous recovery and clean room testing with snapshots, clones &amp; exports—aligned with IBM Cyber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CopyAssure – Clean, Fast, and Secure Cyber Recovery for IBM PowerVS</a:t>
            </a:r>
          </a:p>
          <a:p>
            <a:r>
              <a:rPr lang="en-US" sz="1800" dirty="0" smtClean="0"/>
              <a:t/>
            </a:r>
          </a:p>
          <a:p>
            <a:r>
              <a:rPr lang="en-US" sz="1800" dirty="0" smtClean="0"/>
              <a:t>**CopyAssure** is Celerity’s advanced cyber recovery and data resilience solution for **IBM Power Virtual Server (PowerVS)** environments, supporting **IBM i, AIX, and Linux**.  </a:t>
            </a:r>
          </a:p>
          <a:p>
            <a:r>
              <a:rPr lang="en-US" sz="1800" dirty="0" smtClean="0"/>
              <a:t>Built for mission-critical workloads, CopyAssure delivers automated, verified recovery using continuously tested backup copies. Based on IBM’s **Cyber Vault blueprint**, it combines frequent data copies, immutable storage, cleanroom validation, and end-to-end orchestration—helping organisations recover with confidence from even the most disruptive cyberattacks and more.</a:t>
            </a:r>
          </a:p>
          <a:p>
            <a:r>
              <a:rPr lang="en-US" sz="1800" dirty="0" smtClean="0"/>
              <a:t/>
            </a:r>
          </a:p>
          <a:p>
            <a:r>
              <a:rPr lang="en-US" sz="1800" dirty="0" smtClean="0"/>
              <a:t>CopyAssure can also be leveraged to spin up clean, digital twin system copies for testing, development, or even **AI training**—without risking the integrity of the core environment.</a:t>
            </a:r>
          </a:p>
          <a:p>
            <a:r>
              <a:rPr lang="en-US" sz="1800" dirty="0" smtClean="0"/>
              <a:t/>
            </a:r>
          </a:p>
          <a:p>
            <a:r>
              <a:rPr lang="en-US" sz="1800" dirty="0" smtClean="0"/>
              <a:t>Find out more: https://celerity-uk.com/data-security-and-resilience/copyassure</a:t>
            </a:r>
          </a:p>
          <a:p>
            <a:r>
              <a:rPr lang="en-US" sz="1800" dirty="0" smtClean="0"/>
              <a:t/>
            </a:r>
          </a:p>
          <a:p>
            <a:r>
              <a:rPr lang="en-US" sz="1800" dirty="0" smtClean="0"/>
              <a:t>---</a:t>
            </a:r>
          </a:p>
          <a:p>
            <a:r>
              <a:rPr lang="en-US" sz="1800" dirty="0" smtClean="0"/>
              <a:t/>
            </a:r>
          </a:p>
          <a:p>
            <a:r>
              <a:rPr lang="en-US" sz="1800" dirty="0" smtClean="0"/>
              <a:t>### Key Features</a:t>
            </a:r>
          </a:p>
          <a:p>
            <a:r>
              <a:rPr lang="en-US" sz="1800" dirty="0" smtClean="0"/>
              <a:t/>
            </a:r>
          </a:p>
          <a:p>
            <a:r>
              <a:rPr lang="en-US" sz="1800" dirty="0" smtClean="0"/>
              <a:t>---</a:t>
            </a:r>
          </a:p>
          <a:p>
            <a:r>
              <a:rPr lang="en-US" sz="1800" dirty="0" smtClean="0"/>
              <a:t/>
            </a:r>
          </a:p>
          <a:p>
            <a:r>
              <a:rPr lang="en-US" sz="1800" dirty="0" smtClean="0"/>
              <a:t>### Scheduled Snapshots, Cloning &amp; Exports with Continuous Testing</a:t>
            </a:r>
          </a:p>
          <a:p>
            <a:r>
              <a:rPr lang="en-US" sz="1800" dirty="0" smtClean="0"/>
              <a:t/>
            </a:r>
          </a:p>
          <a:p>
            <a:r>
              <a:rPr lang="en-US" sz="1800" dirty="0" smtClean="0"/>
              <a:t>CopyAssure orchestrates scheduled snapshots, volume clones, and optional image export to IBM Cloud Object Storage (COS) to provide layered, resilient recovery points with immutability. These are continuously tested to demonstrate recoverability within defined RPO and RTO thresholds.</a:t>
            </a:r>
          </a:p>
          <a:p>
            <a:r>
              <a:rPr lang="en-US" sz="1800" dirty="0" smtClean="0"/>
              <a:t/>
            </a:r>
          </a:p>
          <a:p>
            <a:r>
              <a:rPr lang="en-US" sz="1800" dirty="0" smtClean="0"/>
              <a:t>To extend assurance further, the service includes automated system validation through a proprietary virtual operator. This technology emulates real user interactions—such as 5250 terminal sessions for IBM i, and interactive workloads for AIX and Linux—to verify that systems are fully operational post-recovery.</a:t>
            </a:r>
          </a:p>
          <a:p>
            <a:r>
              <a:rPr lang="en-US" sz="1800" dirty="0" smtClean="0"/>
              <a:t/>
            </a:r>
          </a:p>
          <a:p>
            <a:r>
              <a:rPr lang="en-US" sz="1800" dirty="0" smtClean="0"/>
              <a:t>---</a:t>
            </a:r>
          </a:p>
          <a:p>
            <a:r>
              <a:rPr lang="en-US" sz="1800" dirty="0" smtClean="0"/>
              <a:t/>
            </a:r>
          </a:p>
          <a:p>
            <a:r>
              <a:rPr lang="en-US" sz="1800" dirty="0" smtClean="0"/>
              <a:t>### Proactive Air-Gapped Copies</a:t>
            </a:r>
          </a:p>
          <a:p>
            <a:r>
              <a:rPr lang="en-US" sz="1800" dirty="0" smtClean="0"/>
              <a:t/>
            </a:r>
          </a:p>
          <a:p>
            <a:r>
              <a:rPr lang="en-US" sz="1800" dirty="0" smtClean="0"/>
              <a:t>CopyAssure leverages PowerVS volume clone technology to create logically air-gapped snapshots. This approach provides an additional layer of defence against ransomware and insider threats by ensuring backup copies are inaccessible from compromised systems.</a:t>
            </a:r>
          </a:p>
          <a:p>
            <a:r>
              <a:rPr lang="en-US" sz="1800" dirty="0" smtClean="0"/>
              <a:t/>
            </a:r>
          </a:p>
          <a:p>
            <a:r>
              <a:rPr lang="en-US" sz="1800" dirty="0" smtClean="0"/>
              <a:t>---</a:t>
            </a:r>
          </a:p>
          <a:p>
            <a:r>
              <a:rPr lang="en-US" sz="1800" dirty="0" smtClean="0"/>
              <a:t/>
            </a:r>
          </a:p>
          <a:p>
            <a:r>
              <a:rPr lang="en-US" sz="1800" dirty="0" smtClean="0"/>
              <a:t>### Immutable Data Protection</a:t>
            </a:r>
          </a:p>
          <a:p>
            <a:r>
              <a:rPr lang="en-US" sz="1800" dirty="0" smtClean="0"/>
              <a:t/>
            </a:r>
          </a:p>
          <a:p>
            <a:r>
              <a:rPr lang="en-US" sz="1800" dirty="0" smtClean="0"/>
              <a:t>CopyAssure supports image export to IBM Cloud Object Storage (COS) using write-once, read-many (WORM) storage, providing immutable backup copies protected against tampering, deletion, or ransomware encryption. This capability supports long-term data integrity and aligns with regulatory and audit-readiness requirements.</a:t>
            </a:r>
          </a:p>
          <a:p>
            <a:r>
              <a:rPr lang="en-US" sz="1800" dirty="0" smtClean="0"/>
              <a:t/>
            </a:r>
          </a:p>
          <a:p>
            <a:r>
              <a:rPr lang="en-US" sz="1800" dirty="0" smtClean="0"/>
              <a:t>---</a:t>
            </a:r>
          </a:p>
          <a:p>
            <a:r>
              <a:rPr lang="en-US" sz="1800" dirty="0" smtClean="0"/>
              <a:t/>
            </a:r>
          </a:p>
          <a:p>
            <a:r>
              <a:rPr lang="en-US" sz="1800" dirty="0" smtClean="0"/>
              <a:t>### Continuous Recoverability Validation</a:t>
            </a:r>
          </a:p>
          <a:p>
            <a:r>
              <a:rPr lang="en-US" sz="1800" dirty="0" smtClean="0"/>
              <a:t/>
            </a:r>
          </a:p>
          <a:p>
            <a:r>
              <a:rPr lang="en-US" sz="1800" dirty="0" smtClean="0"/>
              <a:t>Aligned with IBM’s Cyber Vault methodology, CopyAssure provisions secure cleanroom environments to validate cloned backups prior to restoration. This process proves that a system is fully recoverable through controlled boot procedures, OS-level checks, and bespoke validation of user activity and application services.</a:t>
            </a:r>
          </a:p>
          <a:p>
            <a:r>
              <a:rPr lang="en-US" sz="1800" dirty="0" smtClean="0"/>
              <a:t/>
            </a:r>
          </a:p>
          <a:p>
            <a:r>
              <a:rPr lang="en-US" sz="1800" dirty="0" smtClean="0"/>
              <a:t>**The validation framework includes multiple stages:**</a:t>
            </a:r>
          </a:p>
          <a:p>
            <a:r>
              <a:rPr lang="en-US" sz="1800" dirty="0" smtClean="0"/>
              <a:t/>
            </a:r>
          </a:p>
          <a:p>
            <a:r>
              <a:rPr lang="en-US" sz="1800" dirty="0" smtClean="0"/>
              <a:t>- **T1 – System Validation**: Confirms successful boot and core OS integrity  </a:t>
            </a:r>
          </a:p>
          <a:p>
            <a:r>
              <a:rPr lang="en-US" sz="1800" dirty="0" smtClean="0"/>
              <a:t>- **T2 – Application Validation**: Verifies application availability and service responsiveness  </a:t>
            </a:r>
          </a:p>
          <a:p>
            <a:r>
              <a:rPr lang="en-US" sz="1800" dirty="0" smtClean="0"/>
              <a:t>- **T3 – Data Validation**: Confirms access to critical data and consistency within key datasets</a:t>
            </a:r>
          </a:p>
          <a:p>
            <a:r>
              <a:rPr lang="en-US" sz="1800" dirty="0" smtClean="0"/>
              <a:t/>
            </a:r>
          </a:p>
          <a:p>
            <a:r>
              <a:rPr lang="en-US" sz="1800" dirty="0" smtClean="0"/>
              <a:t>This multi-layered approach ensures only clean, operational recovery points are promoted for restoration.</a:t>
            </a:r>
          </a:p>
          <a:p>
            <a:r>
              <a:rPr lang="en-US" sz="1800" dirty="0" smtClean="0"/>
              <a:t/>
            </a:r>
          </a:p>
          <a:p>
            <a:r>
              <a:rPr lang="en-US" sz="1800" dirty="0" smtClean="0"/>
              <a:t>---</a:t>
            </a:r>
          </a:p>
          <a:p>
            <a:r>
              <a:rPr lang="en-US" sz="1800" dirty="0" smtClean="0"/>
              <a:t/>
            </a:r>
          </a:p>
          <a:p>
            <a:r>
              <a:rPr lang="en-US" sz="1800" dirty="0" smtClean="0"/>
              <a:t>### Fully Automated Workflow</a:t>
            </a:r>
          </a:p>
          <a:p>
            <a:r>
              <a:rPr lang="en-US" sz="1800" dirty="0" smtClean="0"/>
              <a:t/>
            </a:r>
          </a:p>
          <a:p>
            <a:r>
              <a:rPr lang="en-US" sz="1800" dirty="0" smtClean="0"/>
              <a:t>CopyAssure delivers end-to-end automation across backup validation and recovery orchestration. By removing manual steps, the service improves consistency, reduces human error, and accelerates recovery across complex environments—enabling repeatable, policy-driven execution at scale.</a:t>
            </a:r>
          </a:p>
          <a:p>
            <a:r>
              <a:rPr lang="en-US" sz="1800" dirty="0" smtClean="0"/>
              <a:t/>
            </a:r>
          </a:p>
          <a:p>
            <a:r>
              <a:rPr lang="en-US" sz="1800" dirty="0" smtClean="0"/>
              <a:t>---</a:t>
            </a:r>
          </a:p>
          <a:p>
            <a:r>
              <a:rPr lang="en-US" sz="1800" dirty="0" smtClean="0"/>
              <a:t/>
            </a:r>
          </a:p>
          <a:p>
            <a:r>
              <a:rPr lang="en-US" sz="1800" dirty="0" smtClean="0"/>
              <a:t>### NIST-Aligned Architecture</a:t>
            </a:r>
          </a:p>
          <a:p>
            <a:r>
              <a:rPr lang="en-US" sz="1800" dirty="0" smtClean="0"/>
              <a:t/>
            </a:r>
          </a:p>
          <a:p>
            <a:r>
              <a:rPr lang="en-US" sz="1800" dirty="0" smtClean="0"/>
              <a:t>CopyAssure is aligned with the NIST Cybersecurity Framework, supporting the core functions of Identify, Protect, Detect, Respond, and Recover. This alignment helps organisations strengthen their cyber resilience strategy, meet regulatory expectations, and streamline audit readiness.</a:t>
            </a:r>
          </a:p>
          <a:p>
            <a:r>
              <a:rPr lang="en-US" sz="1800" dirty="0" smtClean="0"/>
              <a:t/>
            </a:r>
          </a:p>
          <a:p>
            <a:r>
              <a:rPr lang="en-US" sz="1800" dirty="0" smtClean="0"/>
              <a:t>---</a:t>
            </a:r>
          </a:p>
          <a:p>
            <a:r>
              <a:rPr lang="en-US" sz="1800" dirty="0" smtClean="0"/>
              <a:t/>
            </a:r>
          </a:p>
          <a:p>
            <a:r>
              <a:rPr lang="en-US" sz="1800" dirty="0" smtClean="0"/>
              <a:t>### Operational Continuity</a:t>
            </a:r>
          </a:p>
          <a:p>
            <a:r>
              <a:rPr lang="en-US" sz="1800" dirty="0" smtClean="0"/>
              <a:t/>
            </a:r>
          </a:p>
          <a:p>
            <a:r>
              <a:rPr lang="en-US" sz="1800" dirty="0" smtClean="0"/>
              <a:t>CopyAssure enables secure, verified recovery without interrupting production systems. All validation and testing occur in isolated cleanroom environments, ensuring non-disruptive assurance for high-availability workloads and regulated operations. This supports continuous business operations, even during threat response or audit preparation.</a:t>
            </a:r>
          </a:p>
          <a:p>
            <a:r>
              <a:rPr lang="en-US" sz="1800" dirty="0" smtClean="0"/>
              <a:t/>
            </a:r>
          </a:p>
          <a:p>
            <a:r>
              <a:rPr lang="en-US" sz="1800" dirty="0" smtClean="0"/>
              <a:t>---</a:t>
            </a:r>
          </a:p>
          <a:p>
            <a:r>
              <a:rPr lang="en-US" sz="1800" dirty="0" smtClean="0"/>
              <a:t/>
            </a:r>
          </a:p>
          <a:p>
            <a:r>
              <a:rPr lang="en-US" sz="1800" dirty="0" smtClean="0"/>
              <a:t>### Cost Efficiency</a:t>
            </a:r>
          </a:p>
          <a:p>
            <a:r>
              <a:rPr lang="en-US" sz="1800" dirty="0" smtClean="0"/>
              <a:t/>
            </a:r>
          </a:p>
          <a:p>
            <a:r>
              <a:rPr lang="en-US" sz="1800" dirty="0" smtClean="0"/>
              <a:t>CopyAssure helps reduce both direct and hidden costs associated with cyber recovery—including unplanned downtime, manual recovery labour, extended investigation cycles, and potential ransomware-related losses. Automated processes and cleanroom validation reduce operational burden while accelerating time-to-recovery.</a:t>
            </a:r>
          </a:p>
          <a:p>
            <a:r>
              <a:rPr lang="en-US" sz="1800" dirty="0" smtClean="0"/>
              <a:t/>
            </a:r>
          </a:p>
          <a:p>
            <a:r>
              <a:rPr lang="en-US" sz="1800" dirty="0" smtClean="0"/>
              <a:t>---</a:t>
            </a:r>
          </a:p>
          <a:p>
            <a:r>
              <a:rPr lang="en-US" sz="1800" dirty="0" smtClean="0"/>
              <a:t/>
            </a:r>
          </a:p>
          <a:p>
            <a:r>
              <a:rPr lang="en-US" sz="1800" dirty="0" smtClean="0"/>
              <a:t>### Peace of Mind</a:t>
            </a:r>
          </a:p>
          <a:p>
            <a:r>
              <a:rPr lang="en-US" sz="1800" dirty="0" smtClean="0"/>
              <a:t/>
            </a:r>
          </a:p>
          <a:p>
            <a:r>
              <a:rPr lang="en-US" sz="1800" dirty="0" smtClean="0"/>
              <a:t>With immutable storage, automated cleanroom validation, and proven recovery workflows, CopyAssure gives organisations confidence that every restore point is secure, tested, and reliable. This assurance supports both operational resilience and regulatory compliance.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https://cloud.ibm.com/catalog/services/celerity-copy-assure-for-powervs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Professional Services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Expert services for IBM i, AIX &amp; Linux on PowerVS including Migrations, Cyber Resilience, Backups &amp; DR + Performance Optimisation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Expert Power Systems Services for PowerVS and Hybrid Cloud</a:t>
            </a:r>
          </a:p>
          <a:p>
            <a:r>
              <a:rPr lang="en-US" sz="1800" dirty="0" smtClean="0"/>
              <a:t/>
            </a:r>
          </a:p>
          <a:p>
            <a:r>
              <a:rPr lang="en-US" sz="1800" dirty="0" smtClean="0"/>
              <a:t>### Ensure Resilience, Security, and Performance</a:t>
            </a:r>
          </a:p>
          <a:p>
            <a:r>
              <a:rPr lang="en-US" sz="1800" dirty="0" smtClean="0"/>
              <a:t/>
            </a:r>
          </a:p>
          <a:p>
            <a:r>
              <a:rPr lang="en-US" sz="1800" dirty="0" smtClean="0"/>
              <a:t>Expert services for IBM i, AIX, and Linux on Power to ensure critical workloads in PowerVS and hybrid cloud remain resilient, secure, and performant.</a:t>
            </a:r>
          </a:p>
          <a:p>
            <a:r>
              <a:rPr lang="en-US" sz="1800" dirty="0" smtClean="0"/>
              <a:t/>
            </a:r>
          </a:p>
          <a:p>
            <a:r>
              <a:rPr lang="en-US" sz="1800" dirty="0" smtClean="0"/>
              <a:t>---</a:t>
            </a:r>
          </a:p>
          <a:p>
            <a:r>
              <a:rPr lang="en-US" sz="1800" dirty="0" smtClean="0"/>
              <a:t/>
            </a:r>
          </a:p>
          <a:p>
            <a:r>
              <a:rPr lang="en-US" sz="1800" dirty="0" smtClean="0"/>
              <a:t>### Migration to PowerVS</a:t>
            </a:r>
          </a:p>
          <a:p>
            <a:r>
              <a:rPr lang="en-US" sz="1800" dirty="0" smtClean="0"/>
              <a:t/>
            </a:r>
          </a:p>
          <a:p>
            <a:r>
              <a:rPr lang="en-US" sz="1800" dirty="0" smtClean="0"/>
              <a:t>- Full end-to-end workload migrations for IBM i, AIX, and Linux on Power—with minimal downtime.</a:t>
            </a:r>
          </a:p>
          <a:p>
            <a:r>
              <a:rPr lang="en-US" sz="1800" dirty="0" smtClean="0"/>
              <a:t>- Industry-leading replication tools ensure data integrity and seamless cutover without disrupting operations.</a:t>
            </a:r>
          </a:p>
          <a:p>
            <a:r>
              <a:rPr lang="en-US" sz="1800" dirty="0" smtClean="0"/>
              <a:t>- Support for deploying cloud-native applications and AI to IBM i and AIX VMs in PowerVS.</a:t>
            </a:r>
          </a:p>
          <a:p>
            <a:r>
              <a:rPr lang="en-US" sz="1800" dirty="0" smtClean="0"/>
              <a:t>- Modernise data management by moving away from traditional tape and multiple VTL instances.</a:t>
            </a:r>
          </a:p>
          <a:p>
            <a:r>
              <a:rPr lang="en-US" sz="1800" dirty="0" smtClean="0"/>
              <a:t/>
            </a:r>
          </a:p>
          <a:p>
            <a:r>
              <a:rPr lang="en-US" sz="1800" dirty="0" smtClean="0"/>
              <a:t>---</a:t>
            </a:r>
          </a:p>
          <a:p>
            <a:r>
              <a:rPr lang="en-US" sz="1800" dirty="0" smtClean="0"/>
              <a:t/>
            </a:r>
          </a:p>
          <a:p>
            <a:r>
              <a:rPr lang="en-US" sz="1800" dirty="0" smtClean="0"/>
              <a:t>### Disaster Recovery (DR) in the Cloud</a:t>
            </a:r>
          </a:p>
          <a:p>
            <a:r>
              <a:rPr lang="en-US" sz="1800" dirty="0" smtClean="0"/>
              <a:t/>
            </a:r>
          </a:p>
          <a:p>
            <a:r>
              <a:rPr lang="en-US" sz="1800" dirty="0" smtClean="0"/>
              <a:t>- Proven DR strategies for IBM i, AIX, and Linux on Power, tailored to environments of any size.</a:t>
            </a:r>
          </a:p>
          <a:p>
            <a:r>
              <a:rPr lang="en-US" sz="1800" dirty="0" smtClean="0"/>
              <a:t>- DR designs that dynamically scale to match production capacity.</a:t>
            </a:r>
          </a:p>
          <a:p>
            <a:r>
              <a:rPr lang="en-US" sz="1800" dirty="0" smtClean="0"/>
              <a:t>- Testing and validation to ensure DR readiness and reliability.</a:t>
            </a:r>
          </a:p>
          <a:p>
            <a:r>
              <a:rPr lang="en-US" sz="1800" dirty="0" smtClean="0"/>
              <a:t/>
            </a:r>
          </a:p>
          <a:p>
            <a:r>
              <a:rPr lang="en-US" sz="1800" dirty="0" smtClean="0"/>
              <a:t>---</a:t>
            </a:r>
          </a:p>
          <a:p>
            <a:r>
              <a:rPr lang="en-US" sz="1800" dirty="0" smtClean="0"/>
              <a:t/>
            </a:r>
          </a:p>
          <a:p>
            <a:r>
              <a:rPr lang="en-US" sz="1800" dirty="0" smtClean="0"/>
              <a:t>### System Design and Sizing in PowerVS</a:t>
            </a:r>
          </a:p>
          <a:p>
            <a:r>
              <a:rPr lang="en-US" sz="1800" dirty="0" smtClean="0"/>
              <a:t/>
            </a:r>
          </a:p>
          <a:p>
            <a:r>
              <a:rPr lang="en-US" sz="1800" dirty="0" smtClean="0"/>
              <a:t>- Expert resource planning for compute, storage, and network requirements.</a:t>
            </a:r>
          </a:p>
          <a:p>
            <a:r>
              <a:rPr lang="en-US" sz="1800" dirty="0" smtClean="0"/>
              <a:t>- Design includes secure routing, workload optimization, and hybrid or multi-cloud integration.</a:t>
            </a:r>
          </a:p>
          <a:p>
            <a:r>
              <a:rPr lang="en-US" sz="1800" dirty="0" smtClean="0"/>
              <a:t/>
            </a:r>
          </a:p>
          <a:p>
            <a:r>
              <a:rPr lang="en-US" sz="1800" dirty="0" smtClean="0"/>
              <a:t>---</a:t>
            </a:r>
          </a:p>
          <a:p>
            <a:r>
              <a:rPr lang="en-US" sz="1800" dirty="0" smtClean="0"/>
              <a:t/>
            </a:r>
          </a:p>
          <a:p>
            <a:r>
              <a:rPr lang="en-US" sz="1800" dirty="0" smtClean="0"/>
              <a:t>### Data Resilience in the Cloud</a:t>
            </a:r>
          </a:p>
          <a:p>
            <a:r>
              <a:rPr lang="en-US" sz="1800" dirty="0" smtClean="0"/>
              <a:t/>
            </a:r>
          </a:p>
          <a:p>
            <a:r>
              <a:rPr lang="en-US" sz="1800" dirty="0" smtClean="0"/>
              <a:t>- Cloud-based VTL solutions and native storage backups.</a:t>
            </a:r>
          </a:p>
          <a:p>
            <a:r>
              <a:rPr lang="en-US" sz="1800" dirty="0" smtClean="0"/>
              <a:t>- Use of software replication and snapshot technology for layered protection.</a:t>
            </a:r>
          </a:p>
          <a:p>
            <a:r>
              <a:rPr lang="en-US" sz="1800" dirty="0" smtClean="0"/>
              <a:t>- Cross-cloud and hybrid replication options for added resilience.</a:t>
            </a:r>
          </a:p>
          <a:p>
            <a:r>
              <a:rPr lang="en-US" sz="1800" dirty="0" smtClean="0"/>
              <a:t/>
            </a:r>
          </a:p>
          <a:p>
            <a:r>
              <a:rPr lang="en-US" sz="1800" dirty="0" smtClean="0"/>
              <a:t>---</a:t>
            </a:r>
          </a:p>
          <a:p>
            <a:r>
              <a:rPr lang="en-US" sz="1800" dirty="0" smtClean="0"/>
              <a:t/>
            </a:r>
          </a:p>
          <a:p>
            <a:r>
              <a:rPr lang="en-US" sz="1800" dirty="0" smtClean="0"/>
              <a:t>### Ongoing Support and Monitoring</a:t>
            </a:r>
          </a:p>
          <a:p>
            <a:r>
              <a:rPr lang="en-US" sz="1800" dirty="0" smtClean="0"/>
              <a:t/>
            </a:r>
          </a:p>
          <a:p>
            <a:r>
              <a:rPr lang="en-US" sz="1800" dirty="0" smtClean="0"/>
              <a:t>- Proactive monitoring and support for IBM i, AIX, and Linux workloads in PowerVS.</a:t>
            </a:r>
          </a:p>
          <a:p>
            <a:r>
              <a:rPr lang="en-US" sz="1800" dirty="0" smtClean="0"/>
              <a:t>- Ensure continuous system health, performance, and compliance.</a:t>
            </a:r>
          </a:p>
          <a:p>
            <a:r>
              <a:rPr lang="en-US" sz="1800" dirty="0" smtClean="0"/>
              <a:t/>
            </a:r>
          </a:p>
          <a:p>
            <a:r>
              <a:rPr lang="en-US" sz="1800" dirty="0" smtClean="0"/>
              <a:t>---</a:t>
            </a:r>
          </a:p>
          <a:p>
            <a:r>
              <a:rPr lang="en-US" sz="1800" dirty="0" smtClean="0"/>
              <a:t/>
            </a:r>
          </a:p>
          <a:p>
            <a:r>
              <a:rPr lang="en-US" sz="1800" dirty="0" smtClean="0"/>
              <a:t>### Security for IBM Power Workloads in PowerVS</a:t>
            </a:r>
          </a:p>
          <a:p>
            <a:r>
              <a:rPr lang="en-US" sz="1800" dirty="0" smtClean="0"/>
              <a:t/>
            </a:r>
          </a:p>
          <a:p>
            <a:r>
              <a:rPr lang="en-US" sz="1800" dirty="0" smtClean="0"/>
              <a:t>- TLS and certificate management across platforms.</a:t>
            </a:r>
          </a:p>
          <a:p>
            <a:r>
              <a:rPr lang="en-US" sz="1800" dirty="0" smtClean="0"/>
              <a:t>- IBM i exit point controls and hardened remote access.</a:t>
            </a:r>
          </a:p>
          <a:p>
            <a:r>
              <a:rPr lang="en-US" sz="1800" dirty="0" smtClean="0"/>
              <a:t>- OS-level lockdowns and configuration reviews for AIX and Linux.</a:t>
            </a:r>
          </a:p>
          <a:p>
            <a:r>
              <a:rPr lang="en-US" sz="1800" dirty="0" smtClean="0"/>
              <a:t>- Continuous compliance assessments.</a:t>
            </a:r>
          </a:p>
          <a:p>
            <a:r>
              <a:rPr lang="en-US" sz="1800" dirty="0" smtClean="0"/>
              <a:t/>
            </a:r>
          </a:p>
          <a:p>
            <a:r>
              <a:rPr lang="en-US" sz="1800" dirty="0" smtClean="0"/>
              <a:t>---</a:t>
            </a:r>
          </a:p>
          <a:p>
            <a:r>
              <a:rPr lang="en-US" sz="1800" dirty="0" smtClean="0"/>
              <a:t/>
            </a:r>
          </a:p>
          <a:p>
            <a:r>
              <a:rPr lang="en-US" sz="1800" dirty="0" smtClean="0"/>
              <a:t>### SIEM Integration</a:t>
            </a:r>
          </a:p>
          <a:p>
            <a:r>
              <a:rPr lang="en-US" sz="1800" dirty="0" smtClean="0"/>
              <a:t/>
            </a:r>
          </a:p>
          <a:p>
            <a:r>
              <a:rPr lang="en-US" sz="1800" dirty="0" smtClean="0"/>
              <a:t>- Centralised log and event forwarding to your SIEM platform.</a:t>
            </a:r>
          </a:p>
          <a:p>
            <a:r>
              <a:rPr lang="en-US" sz="1800" dirty="0" smtClean="0"/>
              <a:t>- Support for IBM i logs, AIX syslogs, and Linux event streams.</a:t>
            </a:r>
          </a:p>
          <a:p>
            <a:r>
              <a:rPr lang="en-US" sz="1800" dirty="0" smtClean="0"/>
              <a:t>- Integration with cloud or on-prem SIEM, configured and tuned by our SOC experts.</a:t>
            </a:r>
          </a:p>
          <a:p>
            <a:r>
              <a:rPr lang="en-US" sz="1800" dirty="0" smtClean="0"/>
              <a:t/>
            </a:r>
          </a:p>
          <a:p>
            <a:r>
              <a:rPr lang="en-US" sz="1800" dirty="0" smtClean="0"/>
              <a:t>---</a:t>
            </a:r>
          </a:p>
          <a:p>
            <a:r>
              <a:rPr lang="en-US" sz="1800" dirty="0" smtClean="0"/>
              <a:t/>
            </a:r>
          </a:p>
          <a:p>
            <a:r>
              <a:rPr lang="en-US" sz="1800" dirty="0" smtClean="0"/>
              <a:t>### Scoping Our Professional Services</a:t>
            </a:r>
          </a:p>
          <a:p>
            <a:r>
              <a:rPr lang="en-US" sz="1800" dirty="0" smtClean="0"/>
              <a:t/>
            </a:r>
          </a:p>
          <a:p>
            <a:r>
              <a:rPr lang="en-US" sz="1800" dirty="0" smtClean="0"/>
              <a:t>- Engagements begin with a structured discovery phase to define scope and objectives.</a:t>
            </a:r>
          </a:p>
          <a:p>
            <a:r>
              <a:rPr lang="en-US" sz="1800" dirty="0" smtClean="0"/>
              <a:t>- All services are delivered remotely via secure connections.</a:t>
            </a:r>
          </a:p>
          <a:p>
            <a:r>
              <a:rPr lang="en-US" sz="1800" dirty="0" smtClean="0"/>
              <a:t>- Regular communication and reporting ensure project visibility and success.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https://cloud.ibm.com/catalog/services/celerity-professional-services-for-powervs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Company Research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Performs in-depth company analysis. Ideal for investors, analysts, business researchers seeking a systematic &amp;  complete overview.</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multi-stage company research agent is a specialized AI-driven solution that delivers deep, structured insights into any company. Designed to support professionals in investment, strategy, consulting, and business development, the agent follows a systematic research process to ensure no critical area is overlooked.</a:t>
            </a:r>
          </a:p>
          <a:p>
            <a:r>
              <a:rPr lang="en-US" sz="1800" dirty="0" smtClean="0"/>
              <a:t/>
            </a:r>
          </a:p>
          <a:p>
            <a:r>
              <a:rPr lang="en-US" sz="1800" dirty="0" smtClean="0"/>
              <a:t>It analyzes a company across multiple dimensions—including business operations, financial health, competitive positioning, market presence, leadership, innovation, and risks—providing a complete picture of the organization's strengths, challenges, and strategic direction.</a:t>
            </a:r>
          </a:p>
          <a:p>
            <a:r>
              <a:rPr lang="en-US" sz="1800" dirty="0" smtClean="0"/>
              <a:t/>
            </a:r>
          </a:p>
          <a:p>
            <a:r>
              <a:rPr lang="en-US" sz="1800" dirty="0" smtClean="0"/>
              <a:t>The agent’s methodology ensures that the research output is consistent, comprehensive, and aligned with industry standards—making it ideal for due diligence, enterprise evaluations, and executive decision-making.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Lyzr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https://cloud.ibm.com/catalog/services/lyzr-company-research-agent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Alice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11x AI SDR that provides granular customer research and drives outreach campaigns converting prospects into high-value leads.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11x's Alice provides deep, granular customer research, drives email and LinkedIn outreach, mastering your playbook, converting prospects into high-value leads.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11x AI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https://cloud.ibm.com/catalog/services/11x-alice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CORIZANCE AML Screening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AML screening against global sanctions and PEP lists to help detect financial crime and ensure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Corizance AML Screening is a cloud-based compliance solution that enables organizations to automatically screen individuals and entities against global sanctions lists, politically exposed persons (PEP), and watchlists. Designed to support anti-money laundering (AML) obligations, this service helps financial institutions, fintechs, and regulated businesses detect potential risks and prevent financial crime.</a:t>
            </a:r>
          </a:p>
          <a:p>
            <a:r>
              <a:rPr lang="en-US" sz="1800" dirty="0" smtClean="0"/>
              <a:t/>
            </a:r>
          </a:p>
          <a:p>
            <a:r>
              <a:rPr lang="en-US" sz="1800" dirty="0" smtClean="0"/>
              <a:t>The platform supports bulk data uploads, API-based integration, and real-time search, offering flexibility for both batch and interactive workflows. With robust matching algorithms, fuzzy logic, and regular updates of sanctions data from official sources (OFAC, UN, EU, UK, Australia, SEBI), Corizance AML Screening ensures high accuracy and comprehensive coverage.</a:t>
            </a:r>
          </a:p>
          <a:p>
            <a:r>
              <a:rPr lang="en-US" sz="1800" dirty="0" smtClean="0"/>
              <a:t/>
            </a:r>
          </a:p>
          <a:p>
            <a:r>
              <a:rPr lang="en-US" sz="1800" dirty="0" smtClean="0"/>
              <a:t>Key features include:</a:t>
            </a:r>
          </a:p>
          <a:p>
            <a:r>
              <a:rPr lang="en-US" sz="1800" dirty="0" smtClean="0"/>
              <a:t/>
            </a:r>
          </a:p>
          <a:p>
            <a:r>
              <a:rPr lang="en-US" sz="1800" dirty="0" smtClean="0"/>
              <a:t>1.Sanctions and PEP screening using structured and unstructured data</a:t>
            </a:r>
          </a:p>
          <a:p>
            <a:r>
              <a:rPr lang="en-US" sz="1800" dirty="0" smtClean="0"/>
              <a:t/>
            </a:r>
          </a:p>
          <a:p>
            <a:r>
              <a:rPr lang="en-US" sz="1800" dirty="0" smtClean="0"/>
              <a:t>2.Support for CSV, Excel, form-based, and JSON input</a:t>
            </a:r>
          </a:p>
          <a:p>
            <a:r>
              <a:rPr lang="en-US" sz="1800" dirty="0" smtClean="0"/>
              <a:t/>
            </a:r>
          </a:p>
          <a:p>
            <a:r>
              <a:rPr lang="en-US" sz="1800" dirty="0" smtClean="0"/>
              <a:t>3.Real-time and bulk screening capabilities</a:t>
            </a:r>
          </a:p>
          <a:p>
            <a:r>
              <a:rPr lang="en-US" sz="1800" dirty="0" smtClean="0"/>
              <a:t/>
            </a:r>
          </a:p>
          <a:p>
            <a:r>
              <a:rPr lang="en-US" sz="1800" dirty="0" smtClean="0"/>
              <a:t>4.High-performance matching with fuzzy logic</a:t>
            </a:r>
          </a:p>
          <a:p>
            <a:r>
              <a:rPr lang="en-US" sz="1800" dirty="0" smtClean="0"/>
              <a:t/>
            </a:r>
          </a:p>
          <a:p>
            <a:r>
              <a:rPr lang="en-US" sz="1800" dirty="0" smtClean="0"/>
              <a:t>Whether you’re onboarding new customers, conducting periodic reviews, or ensuring continuous compliance, Corizance AML Screening provides a scalable and efficient solution to meet your regulatory requirements.</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CORIZANCE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https://cloud.ibm.com/catalog/services/corizance-aml-screening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CtrlAgent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AI-native platform to build, deploy &amp; govern intelligent agents that automate enterprise processes securely.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CtrlAgent.ai is an AI-native enterprise transformation platform that empowers large organizations to build, deploy, and govern intelligent digital agents (or “digital workers”) at scale. With CtrlAgent, businesses can redesign core operations — from customer support and HR to IT and financial services — by automating processes with human-level conversation, cross-agent collaboration, and built-in security &amp; compliance.</a:t>
            </a:r>
          </a:p>
          <a:p>
            <a:r>
              <a:rPr lang="en-US" sz="1800" dirty="0" smtClean="0"/>
              <a:t/>
            </a:r>
          </a:p>
          <a:p>
            <a:r>
              <a:rPr lang="en-US" sz="1800" dirty="0" smtClean="0"/>
              <a:t/>
            </a:r>
          </a:p>
          <a:p>
            <a:r>
              <a:rPr lang="en-US" sz="1800" dirty="0" smtClean="0"/>
              <a:t/>
            </a:r>
          </a:p>
          <a:p>
            <a:r>
              <a:rPr lang="en-US" sz="1800" dirty="0" smtClean="0"/>
              <a:t/>
            </a:r>
          </a:p>
          <a:p>
            <a:r>
              <a:rPr lang="en-US" sz="1800" dirty="0" smtClean="0"/>
              <a:t>Rather than having isolated bots or fixed workflows, CtrlAgent gives you:</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Seamless orchestration &amp; collaboration across multiple agents and systems</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Customizable business rules via a flexible studio to enforce deterministic outcomes</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Lifelike multi-channel engagement (voice, web, mobile) in 130+ languages</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Enterprise-grade governance &amp; compliance built-in</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Actionable monitoring and insights to continuously optimize performance</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With CtrlAgent, you avoid long, costly AI projects and instead get a unified, secure, scalable “autonomous AI factory” — turning your enterprise into a self-driving, insight-rich system that delivers speed, precision, and ROI across verticals like banking, insurance, telecom, healthcare, HR, and more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CtrlAgent,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https://cloud.ibm.com/catalog/services/ctrlagent-inc-ctrlagent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CVVkey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Card Security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Debit and Credit Cards Fraud Prevention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Keyno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https://cloud.ibm.com/catalog/services/keyno-cvvkey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Cloud 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modern, secure, and scalable cloud desktops with Dizzion Cloud PC, a fully managed solution on IBM VPC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Dizzion Cloud PC on IBM Cloud VPC, organizations can streamline their virtual desktop delivery by combining the power of the Dizzion cloud-native platform with the global scale and security of IBM Cloud. This fully managed Desktop as a Service (DaaS) solution enables persistent, personal Windows 11 desktop experiences, built for hybrid work and maximum productivity. We offer two complementary tiers - Core and Complete - to fit every operational model.</a:t>
            </a:r>
          </a:p>
          <a:p>
            <a:r>
              <a:rPr lang="en-US" sz="1800" dirty="0" smtClean="0"/>
              <a:t/>
            </a:r>
          </a:p>
          <a:p>
            <a:r>
              <a:rPr lang="en-US" sz="1800" dirty="0" smtClean="0"/>
              <a:t/>
            </a:r>
          </a:p>
          <a:p>
            <a:r>
              <a:rPr lang="en-US" sz="1800" dirty="0" smtClean="0"/>
              <a:t>The Core Tier is ideal for organizations that already have in-house IT operations, identity services, and endpoint management tools in place. If your team can handle monitoring, patching, and support with existing staff and systems, Core lets you spin up Cloud PCs in minutes - without overhauling your workflows. Companies with 25 or more users can choose from five performance-tuned configurations, plug into your existing AD or run as standalone, and deploy directly over the internet or via private networking.</a:t>
            </a:r>
          </a:p>
          <a:p>
            <a:r>
              <a:rPr lang="en-US" sz="1800" dirty="0" smtClean="0"/>
              <a:t/>
            </a:r>
          </a:p>
          <a:p>
            <a:r>
              <a:rPr lang="en-US" sz="1800" dirty="0" smtClean="0"/>
              <a:t/>
            </a:r>
          </a:p>
          <a:p>
            <a:r>
              <a:rPr lang="en-US" sz="1800" dirty="0" smtClean="0"/>
              <a:t>The Complete Tier builds on the flexibility of Core with enterprise-grade management, security, and unlimited scalability for 50+ desktops, and requires Private Network Access per region. With Dizzion-managed services - Overwatch real-time observability &amp; analytics, automated OS and Application patching, and self-service software deployment for up to two administrators - you get a truly hands-off Cloud PC experience. Tailored for organizations requiring centralized identity, granular performance controls, and seamless global expansion, the Complete Tier also offers a rich add-on catalog - from vulnerability monitoring to advanced firewalling - delivering a turnkey solution that scales with your business. The only elements you manage are end-user support and application deployment.</a:t>
            </a:r>
          </a:p>
          <a:p>
            <a:r>
              <a:rPr lang="en-US" sz="1800" dirty="0" smtClean="0"/>
              <a:t/>
            </a:r>
          </a:p>
          <a:p>
            <a:r>
              <a:rPr lang="en-US" sz="1800" dirty="0" smtClean="0"/>
              <a:t/>
            </a:r>
          </a:p>
          <a:p>
            <a:r>
              <a:rPr lang="en-US" sz="1800" dirty="0" smtClean="0"/>
              <a:t>Whether you are migrating from on-premises VDI or looking to modernize legacy PC deployments, Dizzion Cloud PC provides a seamless path forward with predictable pricing, great user experience, fast provisioning, simplified management, and deployment.</a:t>
            </a:r>
          </a:p>
          <a:p>
            <a:r>
              <a:rPr lang="en-US" sz="1800" dirty="0" smtClean="0"/>
              <a:t/>
            </a:r>
          </a:p>
          <a:p>
            <a:r>
              <a:rPr lang="en-US" sz="1800" dirty="0" smtClean="0"/>
              <a:t/>
            </a:r>
          </a:p>
          <a:p>
            <a:r>
              <a:rPr lang="en-US" sz="1800" dirty="0" smtClean="0"/>
              <a:t>For sales support, reach out to Dizzion directly at sales@dizzion.com.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https://cloud.ibm.com/catalog/services/dizzion-cloud-pc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SaaS-based backup and recovery solution designed to secure data across Microsoft 365. The service covers Exchange Online, OneDrive for Business, SharePoint, and Teams, ensuring safe storage, simple restore, and long-term compliance. It is built for both end-users and enterprises that require reliable protection and fast recovery, with storage hosted in IBM Cloud data centers worldwide.</a:t>
            </a:r>
          </a:p>
          <a:p>
            <a:r>
              <a:rPr lang="en-US" sz="1800" dirty="0" smtClean="0"/>
              <a:t/>
            </a:r>
          </a:p>
          <a:p>
            <a:r>
              <a:rPr lang="en-US" sz="1800" dirty="0" smtClean="0"/>
              <a:t/>
            </a:r>
          </a:p>
          <a:p>
            <a:r>
              <a:rPr lang="en-US" sz="1800" dirty="0" smtClean="0"/>
              <a:t>USER-FRIENDLY PORTAL</a:t>
            </a:r>
          </a:p>
          <a:p>
            <a:r>
              <a:rPr lang="en-US" sz="1800" dirty="0" smtClean="0"/>
              <a:t>The solution is operated through an intuitive web portal that enables:</a:t>
            </a:r>
          </a:p>
          <a:p>
            <a:r>
              <a:rPr lang="en-US" sz="1800" dirty="0" smtClean="0"/>
              <a:t>• Central management of organizational data and scheduling of backup jobs</a:t>
            </a:r>
          </a:p>
          <a:p>
            <a:r>
              <a:rPr lang="en-US" sz="1800" dirty="0" smtClean="0"/>
              <a:t>• Definition of retention policies from 1 year up to 25 years, all with unlimited storage under fair usage</a:t>
            </a:r>
          </a:p>
          <a:p>
            <a:r>
              <a:rPr lang="en-US" sz="1800" dirty="0" smtClean="0"/>
              <a:t>• Self-service restore of emails and OneDrive data for end-users</a:t>
            </a:r>
          </a:p>
          <a:p>
            <a:r>
              <a:rPr lang="en-US" sz="1800" dirty="0" smtClean="0"/>
              <a:t>• Full restore options for administrators, including single files, entire folders, or whole sites</a:t>
            </a:r>
          </a:p>
          <a:p>
            <a:r>
              <a:rPr lang="en-US" sz="1800" dirty="0" smtClean="0"/>
              <a:t/>
            </a:r>
          </a:p>
          <a:p>
            <a:r>
              <a:rPr lang="en-US" sz="1800" dirty="0" smtClean="0"/>
              <a:t/>
            </a:r>
          </a:p>
          <a:p>
            <a:r>
              <a:rPr lang="en-US" sz="1800" dirty="0" smtClean="0"/>
              <a:t>KEY BENEFITS</a:t>
            </a:r>
          </a:p>
          <a:p>
            <a:r>
              <a:rPr lang="en-US" sz="1800" dirty="0" smtClean="0"/>
              <a:t>• Cloud-to-cloud backup with complete segregation from Microsoft 365</a:t>
            </a:r>
          </a:p>
          <a:p>
            <a:r>
              <a:rPr lang="en-US" sz="1800" dirty="0" smtClean="0"/>
              <a:t>• Compliance-ready for all industries including finance and public sector</a:t>
            </a:r>
          </a:p>
          <a:p>
            <a:r>
              <a:rPr lang="en-US" sz="1800" dirty="0" smtClean="0"/>
              <a:t>• Data resilience with geographical redundancy across IBM Cloud Tier-3+ data centers</a:t>
            </a:r>
          </a:p>
          <a:p>
            <a:r>
              <a:rPr lang="en-US" sz="1800" dirty="0" smtClean="0"/>
              <a:t>• Simple onboarding and automated daily backups with configurable RPO and RTO</a:t>
            </a:r>
          </a:p>
          <a:p>
            <a:r>
              <a:rPr lang="en-US" sz="1800" dirty="0" smtClean="0"/>
              <a:t>• Insider Threat Protection with 30-day undelete safeguard</a:t>
            </a:r>
          </a:p>
          <a:p>
            <a:r>
              <a:rPr lang="en-US" sz="1800" dirty="0" smtClean="0"/>
              <a:t>• Fully scalable solution with predictable cost model</a:t>
            </a:r>
          </a:p>
          <a:p>
            <a:r>
              <a:rPr lang="en-US" sz="1800" dirty="0" smtClean="0"/>
              <a:t/>
            </a:r>
          </a:p>
          <a:p>
            <a:r>
              <a:rPr lang="en-US" sz="1800" dirty="0" smtClean="0"/>
              <a:t/>
            </a:r>
          </a:p>
          <a:p>
            <a:r>
              <a:rPr lang="en-US" sz="1800" dirty="0" smtClean="0"/>
              <a:t>COMPLIANCE AND SECURITY</a:t>
            </a:r>
          </a:p>
          <a:p>
            <a:r>
              <a:rPr lang="en-US" sz="1800" dirty="0" smtClean="0"/>
              <a:t>Data protection and compliance are core to Anycloud Backup for 365. Backups are encrypted with AES-256 in transit and at rest, and data locality remains fixed once chosen by the customer. The service fully supports GDPR, including the right-to-be-forgotten, and provides a complete audit trail of activities. All IBM data centers used are certified for ISO 27001, ISO 27017, ISO 27018, and SOC reports, ensuring maximum trust and security.</a:t>
            </a:r>
          </a:p>
          <a:p>
            <a:r>
              <a:rPr lang="en-US" sz="1800" dirty="0" smtClean="0"/>
              <a:t/>
            </a:r>
          </a:p>
          <a:p>
            <a:r>
              <a:rPr lang="en-US" sz="1800" dirty="0" smtClean="0"/>
              <a:t/>
            </a:r>
          </a:p>
          <a:p>
            <a:r>
              <a:rPr lang="en-US" sz="1800" dirty="0" smtClean="0"/>
              <a:t>TECHNICAL SPECIFICATIONS</a:t>
            </a:r>
          </a:p>
          <a:p>
            <a:r>
              <a:rPr lang="en-US" sz="1800" dirty="0" smtClean="0"/>
              <a:t>• 99.9% SLA uptime</a:t>
            </a:r>
          </a:p>
          <a:p>
            <a:r>
              <a:rPr lang="en-US" sz="1800" dirty="0" smtClean="0"/>
              <a:t>• AES-256 encryption in transit and at rest</a:t>
            </a:r>
          </a:p>
          <a:p>
            <a:r>
              <a:rPr lang="en-US" sz="1800" dirty="0" smtClean="0"/>
              <a:t>• Retention up to 25 years with unlimited storage under fair usage</a:t>
            </a:r>
          </a:p>
          <a:p>
            <a:r>
              <a:rPr lang="en-US" sz="1800" dirty="0" smtClean="0"/>
              <a:t>• GDPR-compliant with right-to-be-forgotten support</a:t>
            </a:r>
          </a:p>
          <a:p>
            <a:r>
              <a:rPr lang="en-US" sz="1800" dirty="0" smtClean="0"/>
              <a:t>• Automated backup scheduling and fast restore workflows</a:t>
            </a:r>
          </a:p>
          <a:p>
            <a:r>
              <a:rPr lang="en-US" sz="1800" dirty="0" smtClean="0"/>
              <a:t>• Hosted in 16+ IBM Cloud data centers worldwide</a:t>
            </a:r>
          </a:p>
          <a:p>
            <a:r>
              <a:rPr lang="en-US" sz="1800" dirty="0" smtClean="0"/>
              <a:t/>
            </a:r>
          </a:p>
          <a:p>
            <a:r>
              <a:rPr lang="en-US" sz="1800" dirty="0" smtClean="0"/>
              <a:t/>
            </a:r>
          </a:p>
          <a:p>
            <a:r>
              <a:rPr lang="en-US" sz="1800" dirty="0" smtClean="0"/>
              <a:t>BETTER TOGETHER</a:t>
            </a:r>
          </a:p>
          <a:p>
            <a:r>
              <a:rPr lang="en-US" sz="1800" dirty="0" smtClean="0"/>
              <a:t>Anycloud Backup for 365 protects business-critical data across Exchange, SharePoint, OneDrive, and Teams. Anycloud Backup for Entra ID secures the identity layer with protection of users, groups, roles, and access policies. Together, they deliver full coverage of both data and identity, ensuring resilience, compliance, and rapid recovery in case of cyberattacks, misconfiguration, or accidental deletion. By combining the two services, organizations achieve a unified and future-proof protection strategy for their entire Microsoft 365 environment.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Dynamiq AI Legal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comprehensive legal research agent supporting legal professionals, law students, and individuals requiring legal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Dynamiq Legal Agent is a comprehensive legal research assistant that supports legal professionals, law students, and individuals requiring legal information through a structured three-phase approach:</a:t>
            </a:r>
          </a:p>
          <a:p>
            <a:r>
              <a:rPr lang="en-US" sz="1800" dirty="0" smtClean="0"/>
              <a:t>1.	Client intake and case analysis</a:t>
            </a:r>
          </a:p>
          <a:p>
            <a:r>
              <a:rPr lang="en-US" sz="1800" dirty="0" smtClean="0"/>
              <a:t>2.	Iterative legal research using EXA search capabilities</a:t>
            </a:r>
          </a:p>
          <a:p>
            <a:r>
              <a:rPr lang="en-US" sz="1800" dirty="0" smtClean="0"/>
              <a:t>3.	Professional legal document structuring and synthesis</a:t>
            </a:r>
          </a:p>
          <a:p>
            <a:r>
              <a:rPr lang="en-US" sz="1800" dirty="0" smtClean="0"/>
              <a:t>The agent operates as a multi-functional tool combining paralegal intake procedures, systematic legal research methodology, and professional document drafting, powered by xAI Grok 4 for advanced reasoning and EXA for precise legal information retrieval.</a:t>
            </a:r>
          </a:p>
          <a:p>
            <a:r>
              <a:rPr lang="en-US" sz="1800" dirty="0" smtClean="0"/>
              <a:t/>
            </a:r>
          </a:p>
          <a:p>
            <a:r>
              <a:rPr lang="en-US" sz="1800" dirty="0" smtClean="0"/>
              <a:t>It is an API-only service designed for IBM watsonx Orchestrate.</a:t>
            </a:r>
          </a:p>
          <a:p>
            <a:r>
              <a:rPr lang="en-US" sz="1800" dirty="0" smtClean="0"/>
              <a:t>Important Disclaimer: This agent is not providing legal advice; this is research synthesis only.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Dynamiq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https://cloud.ibm.com/catalog/services/dynamiq-ai-agent-legal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Dynamiq AI Medical Researcher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is Medical Researcher AI Agent that supports clinicians, patients, and caregivers.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agent is a medical researcher and assistant  that supports clinicians, patients, and caregivers by providing recommendations and guidance across a wide range of medical conditions. </a:t>
            </a:r>
          </a:p>
          <a:p>
            <a:r>
              <a:rPr lang="en-US" sz="1800" dirty="0" smtClean="0"/>
              <a:t>It can recommend clinical treatment for a patient (decisions belong to the doctor), help with interpretation of diagnostic results, and answer general questions such as guidelines, common practices or research findings.</a:t>
            </a:r>
          </a:p>
          <a:p>
            <a:r>
              <a:rPr lang="en-US" sz="1800" dirty="0" smtClean="0"/>
              <a:t>It is an API-only service designed for IBM watsonx Orchestrate.</a:t>
            </a:r>
          </a:p>
          <a:p>
            <a:r>
              <a:rPr lang="en-US" sz="1800" dirty="0" smtClean="0"/>
              <a:t/>
            </a:r>
          </a:p>
          <a:p>
            <a:r>
              <a:rPr lang="en-US" sz="1800" dirty="0" smtClean="0"/>
              <a:t>⚠️ IMPORTANT MEDICAL DISCLAIMER AND LIMITATION OF LIABILITY</a:t>
            </a:r>
          </a:p>
          <a:p>
            <a:r>
              <a:rPr lang="en-US" sz="1800" dirty="0" smtClean="0"/>
              <a:t>The agent does not replace professional medical judgment or legal requirements.</a:t>
            </a:r>
          </a:p>
          <a:p>
            <a:r>
              <a:rPr lang="en-US" sz="1800" dirty="0" smtClean="0"/>
              <a:t>This AI system is designed **solely for research, educational, and informational purposes and is not intended for clinical decision-making, diagnosis, treatment, or patient care**. </a:t>
            </a:r>
          </a:p>
          <a:p>
            <a:r>
              <a:rPr lang="en-US" sz="1800" dirty="0" smtClean="0"/>
              <a:t>This system does **not provide medical advice, diagnosis, treatment recommendations, or professional healthcare guidance**.</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Dynamiq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https://cloud.ibm.com/catalog/services/dynamiq-ai-agent-001</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application platform for building, deploying, and running enterprise Java applications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(EASeJ) is a fully managed application platform that simplifies how enterprises build, deploy, and run Java applications in the cloud. EASeJ optimizes the entire Java application lifecycle, enabling users to deliver faster, and focus on innovation and value creation.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246</Slides>
  <Notes>0</Notes>
  <HiddenSlides>0</HiddenSlides>
  <MMClips>0</MMClips>
  <ScaleCrop>false</ScaleCrop>
  <HeadingPairs>
    <vt:vector size="4" baseType="variant">
      <vt:variant>
        <vt:lpstr>Theme</vt:lpstr>
      </vt:variant>
      <vt:variant>
        <vt:i4>1</vt:i4>
      </vt:variant>
      <vt:variant>
        <vt:lpstr>Slide Titles</vt:lpstr>
      </vt:variant>
      <vt:variant>
        <vt:i4>246</vt:i4>
      </vt:variant>
    </vt:vector>
  </HeadingPairs>
  <TitlesOfParts>
    <vt:vector size="247"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lpstr>Slide 227</vt:lpstr>
      <vt:lpstr>Slide 228</vt:lpstr>
      <vt:lpstr>Slide 229</vt:lpstr>
      <vt:lpstr>Slide 230</vt:lpstr>
      <vt:lpstr>Slide 231</vt:lpstr>
      <vt:lpstr>Slide 232</vt:lpstr>
      <vt:lpstr>Slide 233</vt:lpstr>
      <vt:lpstr>Slide 234</vt:lpstr>
      <vt:lpstr>Slide 235</vt:lpstr>
      <vt:lpstr>Slide 236</vt:lpstr>
      <vt:lpstr>Slide 237</vt:lpstr>
      <vt:lpstr>Slide 238</vt:lpstr>
      <vt:lpstr>Slide 239</vt:lpstr>
      <vt:lpstr>Slide 240</vt:lpstr>
      <vt:lpstr>Slide 241</vt:lpstr>
      <vt:lpstr>Slide 242</vt:lpstr>
      <vt:lpstr>Slide 243</vt:lpstr>
      <vt:lpstr>Slide 244</vt:lpstr>
      <vt:lpstr>Slide 245</vt:lpstr>
      <vt:lpstr>Slide 246</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2025-10-06T00:54:12Z</dcterms:created>
  <dcterms:modified xsi:type="dcterms:W3CDTF">2025-10-06T00:54:12Z</dcterms:modified>
</cp:coreProperties>
</file>