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Lst>
  <p:sldSz cx="12191996"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21451-1387-4CA6-816F-3879F97B5CB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Active Deploy</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Update your running apps with zero downtime, or quickly revert to your original version.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Active Deploy allows you to release a new version of your software with no down time. If at any time during the release a problem occurs, Active Deploy allows you to quickly revert back to the original version. You finalize the new version only when it has shown to work properly.</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https://www.ng.bluemix.net/docs/services/ActiveDeploy/index.html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Automated Accessibility Tester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Integrate automated accessibility auditing and reporting capabilities into your deployment DevOps processes.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Incorporate automated accessibility reporting and auditing capabilities directly within your testing environment to quickly remediate accessibility violations before an application is deployed. Works seamlessly with the Selenium testing framework so development teams can add accessibility checkpoints to run during agile development.</a:t>
            </a:r>
          </a:p>
          <a:p>
            <a:r>
              <a:rPr lang="en-US" sz="2000" dirty="0" smtClean="0"/>
              <a:t/>
            </a:r>
          </a:p>
          <a:p>
            <a:r>
              <a:rPr lang="en-US" sz="2000" dirty="0" smtClean="0"/>
              <a:t>The Automated Accessibility Tester is intended to be used with test systems and test/staging data. The Automated Accessibility Tester will take screen shots in order to assist your team in identifying where accessibility issues occur. Use with production data could inadvertently cause personal information to be capture by these screen shots.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https://www.ng.bluemix.net/docs/services/ecsdashboard/index.html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Tone Analyzer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It helps people detect, understand and revise the language tones of emotions, social propensities and writing styles from their writings.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People show various language tones, such as joy, sadness, anger, and agreeableness, in daily written communications. Such tones can impact the effectiveness of communication in different contexts. Tone Analyzer leverages cognitive linguistic analysis to identify such tones for better communication. It detects three types of tones, including emotion (anger, disgust, fear, joy and sadness), social propensities (openness, conscientiousness, extraversion, agreeableness, and emotional range), and writing styles (analytical, confident and tentative) from text.</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https://www.ibm.com/smarterplanet/us/en/ibmwatson/developercloud/tone-analyzer.html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Track &amp; Plan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Use IBM DevOps Services to create stories, tasks, and defects to describe and track project work, and use agile planning tools for the product backlog, releases, and sprints.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Use IBM DevOps Services to create stories, tasks, and defects to describe and track project work, and use agile planning tools for the product backlog, releases, and sprints.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https://www.ng.bluemix.net/docs/#services/TrackPlan/index.html#gettingstartedtemplate</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Tradeoff Analytics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Helps make better choices under multiple conflicting goals. Combines smart visualization and recommendations for tradeoff exploration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Tradeoff Analytics helps people make better choices while taking into account multiple, often conflicting, goals that matter when making that choice. The service can be used to help make complex decisions like what mortgage to take, and also for helping with more everyday ones like which laptop to purchase. Tradeoff Analytics uses Pareto filtering techniques in order to identify the optimal alternatives across multiple criteria. It then uses various analytical and visual approaches to help the decision maker explore the tradeoffs within the optimal set of alternatives. This insures that the chosen option will adhere to the goals and criteria that matter for the decision maker.</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https://www.ibm.com/smarterplanet/us/en/ibmwatson/developercloud/tradeoff-analytics.html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1500000" y="300000"/>
            <a:ext cx="12191996" cy="369332"/>
          </a:xfrm>
          <a:prstGeom prst="rect">
            <a:avLst/>
          </a:prstGeom>
          <a:noFill/>
        </p:spPr>
        <p:txBody>
          <a:bodyPr wrap="square" rtlCol="0"/>
          <a:lstStyle/>
          <a:p>
            <a:r>
              <a:rPr lang="en-US" sz="3000" b="1" dirty="0" smtClean="0"/>
              <a:t>Twilio</a:t>
            </a:r>
            <a:endParaRPr lang="en-US" sz="3000" dirty="0"/>
          </a:p>
        </p:txBody>
      </p:sp>
      <p:sp>
        <p:nvSpPr>
          <p:cNvPr id="3" name="Object 2"/>
          <p:cNvSpPr txBox="1"/>
          <p:nvPr/>
        </p:nvSpPr>
        <p:spPr>
          <a:xfrm>
            <a:off x="1000000" y="1500000"/>
            <a:ext cx="12191996" cy="369332"/>
          </a:xfrm>
          <a:prstGeom prst="rect">
            <a:avLst/>
          </a:prstGeom>
          <a:noFill/>
        </p:spPr>
        <p:txBody>
          <a:bodyPr wrap="square" rtlCol="0"/>
          <a:lstStyle/>
          <a:p>
            <a:r>
              <a:rPr lang="en-US" sz="2000" dirty="0" smtClean="0"/>
              <a:t>Build apps that communicate. Integrate voice, messaging and VoIP into your web and mobile apps.</a:t>
            </a:r>
            <a:endParaRPr lang="en-US"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Ustream</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Video streaming, storage and publishing.</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most powerful way to stream live video. Ustream offers cloud storage, multi-screen compatibility and customized video embedding.</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Ustream.tv</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https://www.ng.bluemix.net/docs/#services/ustream/index.html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Virtual Private Network (VPN)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Secured VPN connection for Bluemix App, Containers and VM</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IBM Virtual Private Network (VPN) service provides a secure IP-layer connectivity between your on-premise data center and your IBM Bluemix cloud. It leverages Internet Protocol Security (IPsec) protocol suite for protecting IP communication between endpoints residing on your private subnets. An IPsec-compatible VPN gateway is required in your on-premise data center for establishing secure connectivity with IBM VPN service. No other client software is necessary.</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https://www.ng.bluemix.net/docs/services/vpn/index.html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Visual Insights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Visual Insights enhances the customer view by analyzing photos and video to extract consumer insights related to interests, activities, hobbies, life events, and products.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Visual Insights enhances the customer view by analyzing  photos and video to extract consumer insights related to interests, activities, hobbies, life events, and products.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https://www.ibm.com/smarterplanet/us/en/ibmwatson/developercloud/visual-insights.html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Visual Recognition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Analyzes the visual content of images and videos to understand their content without requiring a textual description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Visual Recognition service enables you to analyze the visual appearance of images or video frames to understand what is happening in a scene.  Using machine learning technology, semantic classifiers recognize many visual entities, such as settings, objects, and events. The service applies these pre-learned models to imagery that you have uploaded to the service and returns a score for each image for each model, indicating the likelihood of that visual element being present in the image.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https://www.ibm.com/smarterplanet/us/en/ibmwatson/developercloud/visual-recognition.html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WebSphere Application Server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Allows you to quickly get up and running on a pre-configured WebSphere Application Server installation in a hosted cloud environment on Bluemix.</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This service gives you the WebSphere Application Server experience in Bluemix.  Choose from Liberty, Classic, or ND installations of WebSphere Application Server, preconfigured and hosted on your own Red Hat Enterprise Linux guest.</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http://www.ng.bluemix.net/docs/services/ApplicationServeronCloud/index.html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Workflow</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Workflow for Bluemix makes it easy for you to create workflows that orchestrate and coordinate the REST-based services that you use in your apps.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Workflow for Bluemix makes it easy for you to create workflows that orchestrate and coordinate the REST-based services that you use in your apps. The JavaScript based Workflow language lets you define interactions between any services. By off-loading all the  service interactions to the Workflow service, your application becomes easier to understand, maintain and evolve. Your workflows are run and managed in a robust and scalable way, regardless of whether your workflow and services run for milliseconds or days.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https://www.ng.bluemix.net/docs/#services/workflow/index.html#workflow</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BigInsights for Apache Hadoop</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Provision managed bare metal Apache Hadoop clusters for production use or POCs at scale.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Develop analytics applications by using open source Apache Hadoop and BigInsights™ APIs without having to manage the platform. The service is managed and scaled for you by the Big Data experts at IBM®.</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https://www.ng.bluemix.net/docs/#services/BigInsights/index.html#biginsights</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Workload Scheduler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Automate your tasks to run one time or on recurring schedules. Far beyond Cron, exploit job scheduling within and outside Bluemix.</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Exploit our APIs to trigger the execution of simple or complex sequences of actions (REST call, database query, etc..). Leave repetitive activities to be automated by us, and keep control of the execution through APIs or summarized views.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http://www.ng.bluemix.net/docs/#services/WorkloadScheduler/index.html#gettingstarted</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XPages NoSQL Database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Create an IBM Notes .NSF database to store your XPages Domino data.</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XPages NoSQL Database - Create an IBM Notes .NSF database to store your XPages Domino data using forms and views. Access and modify the database in Domino Designer with an ID file generated by the service.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https://www.ng.bluemix.net/docs/services/XPagesNoSQLDatabase/index.html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BlazeMeter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Performance Testing Platform</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BlazeMeter is a self-service, web and mobile load testing platform</a:t>
            </a:r>
          </a:p>
          <a:p>
            <a:r>
              <a:rPr lang="en-US" sz="2000" dirty="0" smtClean="0"/>
              <a:t>(PaaS) providing developers an enterprise grade, out-of-the-box load</a:t>
            </a:r>
          </a:p>
          <a:p>
            <a:r>
              <a:rPr lang="en-US" sz="2000" dirty="0" smtClean="0"/>
              <a:t>testing solution that’s 100% compatible with Apache JMeter™. Start</a:t>
            </a:r>
          </a:p>
          <a:p>
            <a:r>
              <a:rPr lang="en-US" sz="2000" dirty="0" smtClean="0"/>
              <a:t>testing in under five minutes.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BlazeMeter</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https://docs.blazemeter.com/</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Blockchain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Utilize IBM's Blockchain Technology within Bluemix</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Blockchain is a peer to peer distributed ledger technology for a new generation of transactional applications that establishes trust, accountability and transparency while streamlining business processes. Think of it as an operating system for interactions. It has the potential to vastly reduce the cost and complexity of getting things done. The distributed ledger makes it easier to create cost-efficient business networks where virtually anything of value can be tracked and traded, without requiring a central point of control.</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https://www.ng.bluemix.net/docs/services/blockchain/index.html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Business Rules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Enables developers to spend less time recoding and testing when the business policy changes. The Business Rules service minimizes your code changes by keeping business logic separate from application logic.</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Enables developers to spend less time recoding and testing when the business policy changes. The Business Rules service minimizes your code changes by keeping business logic separate from application logic.</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Business Rules</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https://www.ng.bluemix.net/docs/#services/rules/index.html#rules</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ClearDB MySQL Database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Highly available MySQL for Apps.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ClearDB is a reliable, fault tolerant, geo-distributed database-as-a-service for your MySQL powered applications.  It's built on native MySQL 5.5, and requires no use of special engines or alterations to your code.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SuccessBricks, Inc. DBA ClearDB</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http://www.cleardb.com/developers</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Cloud Integration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Bluemix Cloud Integration enables users to integrate cloud services with enterprise systems of record</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Bluemix Cloud Integration enables users to integrate cloud services with enterprise systems of record. Bluemix Cloud Integration exposes the backend systems of record as ReST APIs to be used by applications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https://www.ng.bluemix.net/docs/#services/CloudIntegration/index.html#gettingstartedwithcloudintegation</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CloudAMQP</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Managed HA RabbitMQ servers in the cloud</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Decouple, distribute and scale your applications with the speed of CloudAMQP</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84codes AB</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http://www.cloudamqp.com/docs/index.html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Cloudant NoSQL DB</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Cloudant NoSQL DB provides access to a fully managed NoSQL JSON data layer that's always on. This service is compatible with CouchDB, and accessible through a simple to use HTTP interface for mobile and web application models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Cloudant NoSQL DB provides access to a fully managed NoSQL JSON data layer that's always on. This service is compatible with CouchDB, and accessible through a simple to use HTTP interface for mobile and web application models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https://www.ng.bluemix.net/docs/#services/Cloudant/index.html#Cloudant</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Cognitive Commerce™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Cognitive Commerce is a service provided by Cognitive Scale.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Cognitive insights and advice fuel personalized and contextual commerce opportunities for consumers and businesses and provide more relevant and actionable recommendations. Cognitive Commerce™, a service provided by Cognitive Scale, provides the next level of fulfillment and helps drive commercial transactions.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Cognitive Scale</a:t>
            </a:r>
            <a:endParaRPr lang="en-US" sz="2000" dirty="0"/>
          </a:p>
        </p:txBody>
      </p:sp>
      <p:sp>
        <p:nvSpPr>
          <p:cNvPr id="9" name="Object 8"/>
          <p:cNvSpPr txBox="1"/>
          <p:nvPr/>
        </p:nvSpPr>
        <p:spPr>
          <a:xfrm>
            <a:off x="1000000" y="6000000"/>
            <a:ext cx="12191996" cy="200000"/>
          </a:xfrm>
          <a:prstGeom prst="rect">
            <a:avLst/>
          </a:prstGeom>
          <a:noFill/>
        </p:spPr>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AlchemyAPI</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An AlchemyAPI service that analyzes your unstructured text and image content</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AlchemyAPI offers a set of three services that enable businesses and developers to build cognitive applications that understand the content and context within text and images. For instance, using AlchemyAPI, developers can perform tasks such as extracting the people, places, companies, and other entities mentioned in a news article or analyze an image to understand the contents of the photo.</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http://www.alchemyapi.com/api</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Cognitive Graph</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Cognitive Graph is a service provided by Cognitive Scale.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A service provided by Cognitive Scale, Cognitive Graphs are an encapsulation of knowledge, sourced from 3rd party, internal, and private data sources, using domain specific models, into a query-able graph representation. Sourcing Agents pull, enrich, transform, and map, multi-structured and dark data, using machine learning techniques. The Cognitive Graph can be projected in multiple ways to be applied to different problem sets.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Cognitive Scale</a:t>
            </a:r>
            <a:endParaRPr lang="en-US" sz="2000" dirty="0"/>
          </a:p>
        </p:txBody>
      </p:sp>
      <p:sp>
        <p:nvSpPr>
          <p:cNvPr id="9" name="Object 8"/>
          <p:cNvSpPr txBox="1"/>
          <p:nvPr/>
        </p:nvSpPr>
        <p:spPr>
          <a:xfrm>
            <a:off x="1000000" y="6000000"/>
            <a:ext cx="12191996" cy="200000"/>
          </a:xfrm>
          <a:prstGeom prst="rect">
            <a:avLst/>
          </a:prstGeom>
          <a:noFill/>
        </p:spPr>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Cognitive Insights™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Cognitive Insights™ is a service provided by Cognitive Scale.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A service provided by Cognitive Scale, Cognitive Insights are contextually relevant and personalized observations or predictions, presented with a recommendation, with the purpose of invoking user action. An insight serves to augment the knowledge, perception, and awareness of the end user, with the goal of improving their efficiency, decisions, and ability to quickly react to emerging scenarios. This service, when used in conjunction with a basis of knowledge and  real-time data provided by the cognitive graph, can be used to power end-user applications.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Cognitive Scale</a:t>
            </a:r>
            <a:endParaRPr lang="en-US" sz="2000" dirty="0"/>
          </a:p>
        </p:txBody>
      </p:sp>
      <p:sp>
        <p:nvSpPr>
          <p:cNvPr id="9" name="Object 8"/>
          <p:cNvSpPr txBox="1"/>
          <p:nvPr/>
        </p:nvSpPr>
        <p:spPr>
          <a:xfrm>
            <a:off x="1000000" y="6000000"/>
            <a:ext cx="12191996" cy="200000"/>
          </a:xfrm>
          <a:prstGeom prst="rect">
            <a:avLst/>
          </a:prstGeom>
          <a:noFill/>
        </p:spPr>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Concept Expansion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Maps euphemisms or colloquial terms to more commonly understood phrases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Concept Expansion analyzes text and learns similar terms (words or phrases) based on context.  It helps users to rapidly create a lexicon (a set of related terms) from a data set of text fragments. The output can be used to provide further understanding of data and  improve text analytics pipelines.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https://www.ibm.com/smarterplanet/us/en/ibmwatson/developercloud/concept-expansion.html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Concept Insights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Explore the concepts behind your input, identifying associations beyond traditional text matching.</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 The Concept Insights service links documents that you provide with a pre-existing graph of concepts based on Wikipedia (e.g. 'The New York Times', 'Machine learning', etc.). Two types of links are identified: explicit links when a document directly mentions a concept, and implicit links which connect your documents to relevant concepts that are not directly mentioned in them. Users of this service can also search for documents that are relevant to a concept or collection of concepts by exploring the explicit and implicit links.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https://www.ibm.com/smarterplanet/us/en/ibmwatson/developercloud/concept-insights.html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Connect &amp; Compose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Integrate cloud services with enterprise systems of record.</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Bluemix Connect &amp; Compose enables users to integrate cloud services with enterprise systems of record. Bluemix Cloud Integration exposes the backend systems of record as ReST APIs to be used by applications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https://www.ng.bluemix.net/docs/services/ConnectandCompose/index.html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Cupenya Insights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Business Activity Insights for Bluemix© apps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Business analytics for the proactive enterprise. Connect and monitor business activities in and across your Bluemix© applications, define KPI targets and receive notifications every time a work item requires action.</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Cupenya</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http://cupenya.github.io/ibm-bluemix-support/</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dashDB</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 data warehouse with lots of storage, flexibility, and power. Discover the insights revealed from within your data or data from other cloud services by using our built-in analytics or by connecting your own apps.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dashDB is a data warehousing and analytics solution. Use dashDB to store relational data, including special types such as geospatial data. Then analyze that data with SQL or advanced built-in analytics like predictive analytics and data mining, analytics with R, and geospatial analytics. You can leverage the in-memory database technology to use both columnar and row-based tables.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https://www.ng.bluemix.net/docs/#services/dashDB/index.html#dashDB</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Data Cache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Improve the performance and user experience of web applications by retrieving information from fast, managed, in-memory caches, instead of relying entirely on slower disk-based databases.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Improve the performance and user experience of web applications by retrieving information from fast, managed, in-memory caches, instead of relying entirely on slower disk-based databases.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https://www.ng.bluemix.net/docs/#services/DataCache/index.html#data_cache</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DataWorks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DataWorks is a fully managed data preparation and movement service.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DataWorks is a fully managed data preparation and movement service for IBM Cloud Data Services, that enables business analysts, developers, data scientists and engineers to put data to work. DataWorks empowers technical &amp; non-technical users to discover, cleanse, standardize, transform, and move data in support of application development &amp; analytic use cases.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https://www.ng.bluemix.net/docs/#services/dataworks1/index.html#dataworks</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Delivery Pipeline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Use IBM DevOps Services to automate builds and deployments, test execution, configure build scripts, and automate execution of unit tests. Automatically build and deploy your application to IBM's cloud platform, Bluemix.</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Use IBM DevOps Services to automate builds and deployments, test execution, configure build scripts, and automate execution of unit tests. Automatically build and deploy your application to IBM's cloud platform, Bluemix.</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https://www.ng.bluemix.net/docs/#services/DeliveryPipeline/index.html#getstartwithCD</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Analytics for Apache Hadoop</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Analytics for Apache Hadoop is a quick and free option to try Apache Hadoop and BigInsights. For production use or proof of concept at scale, use the IBM BigInsights for Apache Hadoop service.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Analytics for Apache Hadoop combines the power of 100% open source Apache Hadoop technology and Hadoop analytics capabilities from IBM BigInsights for Apache Hadoop to deliver insights across your organization. It provides a 2-node Hadoop cluster. IBM Analytics for Apache Hadoop is an extremely quick and simple way to try out BigInsights features without having to worry about installing, configuring, or administering a Hadoop cluster. For production use or enterprise-level POCs, use the IBM BigInsights for Apache Hadoop Bluemix service and provision one or more scalable clusters on bare metal hardware.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https://www.ng.bluemix.net/docs/#services/AnalyticsforHadoop/index.html#analyticsforhadoop</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Dialog</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Enable your application to use natural language to converse with users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IBM Watson Dialog Service allows a developer to design the way an application interacts with an end user through a conversational interface. The Dialog service enables applications to use natural language to automatically respond to user questions, cross-sell and up-sell, walk users through processes or applications, or even hand-hold users through difficult tasks. The Dialog service can track and store user profile information to learn more about end users, guide them through processes based on their unique situation, or pass their information to a back-end system to help them take action and get the help they need.</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https://www.ibm.com/smarterplanet/us/en/ibmwatson/developercloud/dialog.html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Digital Content Checker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Automate accessibility verification of HTML and EPUB documents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Easily upload and verify the accessibility of HTML content or EPUB documents to enhance the user experience for your clients, employees and constituents by ensuring they have access to the information in your web and mobile applications.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https://www.ng.bluemix.net/docs/services/ecschecker/index.html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Document Conversion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Converts a  HTML, PDF, or Microsoft Word™ document into a normalized HTML, plain text, or a set of JSON-formatted Answer units.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IBM Watson™ Document conversion service converts a single HTML, PDF, or Microsoft Word™ document into a normalized HTML, plain text, or a set of JSON-formatted Answer units that can be used with other Watson services.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https://www.ibm.com/smarterplanet/us/en/ibmwatson/developercloud/document-conversion.html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Document Generation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Generate documents from any standard data source with the Document Generation for Bluemix service.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You can connect this service to any application to generate Word, PDF, and HTML documents from any standard data source by using the service REST APIs. You can also create reports from templates by using the Report Builder APIs.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https://www.ng.bluemix.net/docs/services/DocumentGeneration/index.html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DreamFace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Cloud Application Development Platform</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DreamFace is a cloud-based development platform that delivers enterprise-grade cloud applications – from development right in the browser to deployment on Web or Mobile with just a click. A team with blended skills can produce Internet Web applications quickly and easily – combining a rich UI, importing and consuming any public or private API, and respecting enterprise-standards for security, scalability and manageability.</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Interactive Clouds</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http://interactive-clouds.com/documentation/</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ElephantSQL</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PostgreSQL as a Service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most advanced open-source database, hosted in the cloud.</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84codes AB</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http://www.elephantsql.com/docs/index.html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Embeddable Reporting</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Embeddable Reporting for Bluemix provides a mechanism to connect to relational data sources, create reports/dashboard, and embed this service within your application.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Include dashboards and reports in your web or mobile application. Author using a simple cloud editor removing the need to understand complex query syntaxes and expressions required for rich visualizations. Then embed reports and dashboards using a wide variety of languages such as Node.js or Java using a RESTful API.</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https://www.ng.bluemix.net/docs/#services/EmbeddableReporting/index.html#gettingstartedtemplate</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flowthings.io</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agile intelligence for IoT</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flowthings.io empowers any developer or organization to leverage the growing instrumentation of the physical world (aka, the Internet of Things) in order to build solutions that surprise with their intelligence, contextual awareness, and effectiveness in operations and user experiences.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Flow Search Corporation</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https://www.ng.bluemix.net/docs/#services/flowthings/index.html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Gamification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This service provides an easy-to-use platform to gamify your apps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This service provides an easy-to-use platform to gamify your apps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https://www.ng.bluemix.net/docs/#services/Gamification/index.html#gamification</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Geospatial Analytics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Expand the boundaries of your application. Leverage real-time geospatial analytics to track when devices enter or leave defined regions.  Powered by IBM Streaming Analytics on Bluemix.</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Expand the boundaries of your application. Leverage real-time geospatial analytics to track when devices enter or leave defined regions.  Powered by IBM Streaming Analytics on Bluemix.</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 InfoSphere® Streams</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https://www.ng.bluemix.net/docs/#services/geospatial/index.html#geospatial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Apache Spark</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Analytics for Apache Spark for Bluemix.</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Apache Spark is an open source cluster computing framework optimized for extremely fast and large scale data processing, which you can access via the newly integrated notebook interface IBM Analytics for Apache Spark. You can connect to your existing data sources or take advantage of the on-demand big data optimization of Object Storage. Spark plans are based on the maximum number of executors available to process your analytic jobs. Executors exist only as long as they're needed for processing, so you're charged only for processing done.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https://www.ng.bluemix.net/docs/services/AnalyticsforApacheSpark/index.html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Globalization Pipeline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Quickly translate your web or mobile application UI into a selection of target languages.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Globalization Pipeline provides machine translation and editing capabilities that enable you to rapidly translate your web or mobile UI and release to your global customers without having to rebuild or re-deploy your application.  Access Globalization Pipeline capabilities through its dashboard, RESTful API, or integrate it seamlessly into your application's Delivery Pipeline.  File types such as Java properties, JSON, AMD i18n are currently supported.</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https://www.ng.bluemix.net/docs/services/GlobalizationPipeline/index.html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IBM Alert Notification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Never miss critical alerts. Notify the right people immediately. Speed up response with automated escalation policies.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Use Alert Notification to get early notification of application or service issues before they affect your users. Spend more time innovating, confident you are not ignoring critical issues.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https://www.ng.bluemix.net/docs/services/AlertNotification/index.html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IBM DB2 on Cloud</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DB2 on Cloud: Offers customers the rich features of an on-premise DB2 deployment without the cost, complexity, and risk of managing their own infrastructure.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DB2 on Cloud offering provides a database on IBM's SoftLayer® global cloud infrastructure. It offers customers the rich features of an on-premise DB2 deployment without the cost, complexity, and risk of managing their own infrastructure.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https://www.ng.bluemix.net/docs/services/DB2OnCloud/index.html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IBM Graph</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 fully-managed graph database service based on the TinkerPop stack.</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Graph is an easy-to-use, fully-managed graph database service for storing, querying, and visualizing data points, their connections, and properties. IBM Graph offers an Apache TinkerPop3 compatible API and plugs into your Bluemix application seamlessly. This service can be used for building recommendation engines, analyzing social networks, and fraud detection.</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https://www.ng.bluemix.net/docs/services/graphdb/index.html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IBM Identity Mixer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Identity Mixer Bluemix Service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Identity Mixer is a cryptographic protocol suite for privacy-preserving authentication and transfer of certified attributes. It allows for user authentication without collecting any personal data. Thus, there is no personal data that needs to be protected, managed, and treated according to complex legal regulations. Nevertheless, service providers can rest assured that their access restrictions are fully satisfied.</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https://www.ng.bluemix.net/docs/services/identitymixer/index.html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IBM Push Notifications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Engage Android and iOS  mobile users by sending relevant content including interactive notifications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Push service helps to send push notifications to Android and iOS devices. The devices can be targetted using tags or device identifier. Use simple and uniform REST APIs to configure, subscribe, send, and monitor push notifications to Android and iOS devices.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https://www.ng.bluemix.net/docs/#services/mobilepush/index.html#gettingstarted</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Insights for Twitter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Use IBM Insights for Twitter to incorporate Twitter search results into your Bluemix applications.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service provides sentiment and other enrichments for multiple languages, based on deep natural language processing algorithms from IBM Social Media Analytics. Real-time processing of Twitter data streams is fully supported; configurable through a rich set of query parameters and keywords. Insights for Twitter includes RESTful APIs that allow you to customize your searches and returns Tweets and enrichments in JSON format.</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https://www.ng.bluemix.net/docs/#services/Twitter/index.html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Insights for Weather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Use Insights for Weather to incorporate weather data into your Bluemix applications.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This service lets you integrate historical and real-time weather data from The Weather Company into your IBM Bluemix application. You can retrieve weather data for an area specified by a geolocation. The data allows you to forecast, detect, and visualize disruptive weather events that might affect decision making in your application.</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https://www.ng.bluemix.net/docs/services/Weather/index.html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Integration Testing</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Automated Integration Testing for Bluemix</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Shift left, test early, test often with our Integration Testing for Bluemix service. Our service brings automated Integration Testing to Bluemix. Test at the service layer. Test while your system is being built and at an accelerated rate. Gain greater coverage with greater confidence.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https://www.ng.bluemix.net/docs/#services/IntegrationTesting/index.html#gettingstartedtemplate</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Internet of Things Platform</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IBM Internet of Things service lets your apps communicate with and consume data collected by your connected devices, sensors, and gateways. Our recipes make it super easy to get devices connected to our Internet of Things cloud. Your apps can then use our real-time and REST APIs to communicate with your devices and consume the data you've set them up to collect.</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https://www.ng.bluemix.net/docs/#services/IoT/index.html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aPersona Adaptive Security Manager (ASM)</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Frictionless Adaptive Multi-Factor Authentication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Prevent credential fraud. aPersona's Adaptive Security Manager transparently protects your users from stolen ID’s and Passwords.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aPersona, Inc.</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http://support.apersona.com/support/solutions/articles/4000045862-apersona-admin-account-activation-for-ibm-bluemix-users</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Internet of Things Workbench</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An intuitive development environment for rapid design, simulation, &amp; construction of complete Internet of Things solutions and services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Internet of Things Workbench is a service for designing, constructing and simulating Internet of Things systems consisting of devices, cloud services and clients. At this point it is provided as an experimental service which focuses on visual design using diagrams and rapid simulation of multiple devices over IBM Internet of Things Foundation as well as generic message brokers such as IBM Message Sight. Internet of Things Workbench generates Node.js and Node-RED application for the cloud services (applications) on top of IBM Bluemix, as well as simulated devices and clients using Javascript.</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https://www.ng.bluemix.net/docs/#services/iotworkbench/index.html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IoT Real-Time Insights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Leverage your IOT Platform with real-time analytics of your IoT data. Connect your devices and map to your assets, use customizable dashboards, and trigger alerts from your IoT sensor data.</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IBM Watson IoT Platform Analytics Real-Time Insights allows you to understand IoT data in context and monitor the conditions of your devices and operations. IoT Real-Time Insights works with IOT Platform to enrich and monitor data from you devices, visualize what’s happening now, and respond to emerging conditions through automated actions.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http://www.ng.bluemix.net/docs/services/iotrtinsights/index.html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IQP IoT Code-Free App Development</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Code-Free IoT App Creation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IQP integrates with Bluemix IoT Foundation for IoT solution. Create code free Enterprise Apps for monitoring, controlling devices, user reports, video camera.</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IQP Corporation</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http://www.info.iqpiot.com/Bluemix/</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jKool</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jKool provides real-time &amp;amp; historical visualization &amp;amp; analytics as a service for your applications.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jKool SaaS provides real-time visualization as a service for data-at-rest or data-in-motion.  It visualizes applications using Spark, Log4j/SLF4j/Logback, STORM and InfoSphere Streams.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jKool LLC</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https://www.jkoolcloud.com/support/jkool-on-ibm-bluemix</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Kinetise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Mobile applications creator. Multiplatform. Native.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Mobile applications creator allowing to build even most advanced apps in under 24 hours. Multiplatform. Native.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Kinetise</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https://helpcenter.kinetise.com/video-tutorials</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Language Translation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Translate text from one language to another for specific domains.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Want to dynamically translate news, patents, or conversational documents? Instantly publish content in multiple languages? Or allow your French-speaking staff to instantly send emails in English? You can with Watson Language Translation! Connect the Watson service to your code, and you can leverage the power of our service in the following domains / language pairs: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 Watson</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https://www.ibm.com/smarterplanet/us/en/ibmwatson/developercloud/language-translation.html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Load Impact</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Performance and load testing for DevOps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Worlds #1 load testing tool - trusted by over 120,000 developers and testers. Unlimited testing, on-demand from multiple geographic locations. Create sophisticated tests using our simple GUI or connect directly to our platform via our API.</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Load Impact</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http://support.loadimpact.com/</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Memcached Cloud</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Enterprise-Class Memcached for Developers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A fully-managed cloud service for hosting and running your Memcached dataset in BlueMix in a highly-available and scalable manner, with predictable and stable top performance. It offers true high-availability with data persistence, in-memory replication and instant auto-fail-over.</a:t>
            </a:r>
          </a:p>
          <a:p>
            <a:r>
              <a:rPr lang="en-US" sz="2000" dirty="0" smtClean="0"/>
              <a:t>Signing up for this offering will add an instance to your BlueMix account.</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Redis Labs</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http://redislabs.com/developers</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Message Connect</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Publish events.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Message Connect lets you connect to streams of events from a variety of sources and feed them to your applications and services in Bluemix via the Message Hub publish/subscribe service.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https://www.ng.bluemix.net/docs/services/MessageConnect/index.html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Message Hub</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Message Hub is a scalable, distributed, high throughput message bus to unite your on-premise and off-premise cloud technologies.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Message Hub is a scalable, distributed, high throughput message bus to unite your on-premise and off-premise cloud technologies. Wire micro-services together using open protocols. Connect Stream data to analytics to realise powerful insight. Feed Event data to multiple applications to react in real time.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https://www.ng.bluemix.net/docs/services/MessageHub/index.html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API Harmony</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API Harmony for Bluemix supports developers in identifying and selecting APIs.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API Harmony for Bluemix supports developers in identifying and selecting APIs. It reveals relationships of already selected and searched for APIs, guiding developers in finding useful API combinations.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 https://www.ng.bluemix.net/docs/services/APIHarmony/index.html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Message Hub Incubator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Message Hub Incubator is an experimental service which gives early access to features under development for possible future inclusion in the IBM Message Hub service.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Message Hub Incubator is an experimental service which gives early access to features under development for possible future inclusion in the IBM Message Hub service. Because the code is still under development, its behavior may change over time and key aspects such as performance and reliability are not yet final. From time to time, you may have to rebind your applications to the service to take advantage of the latest features. Message data in the Message Hub Incubator may be discarded occasionally.</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https://www.ng.bluemix.net/docs/services/MessageHubIncubator/index.html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Mobile Application Content Manager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Mobile Application Content Manager enables a mobile project team to engage app users with personal and contextual content in the mobile moment.</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Mobile Application Content Manager enables a mobile project team to engage app users with personal and contextual content in the mobile moment.</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https://www.ng.bluemix.net/docs/services/macm/index.html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Mobile Client Access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Finely tune mobile apps with operational analytics, and ensure communications with back end systems are secure.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Finely tune mobile apps with operational analytics from real time performance and data usage. Ensure communications with your back end systems are secure. Let your app users to log in with custom accounts or existing social accounts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https://www.ng.bluemix.net/docs/#services/mobileaccess/index.html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Mobile Quality Assurance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Capture tester and live user experience to continuously build and deliver high quality mobile apps.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Mobile Quality Assurance enables mobile app testing, user validation, and streamlined quality feedback with sentiment analysis, over-the-air build distribution, automated crash reporting, in-app bug reporting and user feedback.</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https://www.ng.bluemix.net/docs/#services/MobileQualityAssurance/index.html#MobileQualityAssurance</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Mobile Quality Extensions</a:t>
            </a:r>
            <a:endParaRPr lang="en-US" sz="3000" dirty="0"/>
          </a:p>
        </p:txBody>
      </p:sp>
      <p:sp>
        <p:nvSpPr>
          <p:cNvPr id="5" name="Object 4"/>
          <p:cNvSpPr txBox="1"/>
          <p:nvPr/>
        </p:nvSpPr>
        <p:spPr>
          <a:xfrm>
            <a:off x="1000000" y="1500000"/>
            <a:ext cx="12191996" cy="369332"/>
          </a:xfrm>
          <a:prstGeom prst="rect">
            <a:avLst/>
          </a:prstGeom>
          <a:noFill/>
        </p:spPr>
        <p:txBody>
          <a:bodyPr wrap="square" rtlCol="0"/>
          <a:lstStyle/>
          <a:p>
            <a:r>
              <a:rPr lang="en-US" sz="2000" dirty="0" smtClean="0"/>
              <a:t>This service provides some experimentation services for Mobile Application</a:t>
            </a: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1500000" y="300000"/>
            <a:ext cx="12191996" cy="369332"/>
          </a:xfrm>
          <a:prstGeom prst="rect">
            <a:avLst/>
          </a:prstGeom>
          <a:noFill/>
        </p:spPr>
        <p:txBody>
          <a:bodyPr wrap="square" rtlCol="0"/>
          <a:lstStyle/>
          <a:p>
            <a:r>
              <a:rPr lang="en-US" sz="3000" b="1" dirty="0" smtClean="0"/>
              <a:t>mongodb</a:t>
            </a:r>
            <a:endParaRPr lang="en-US" sz="3000" dirty="0"/>
          </a:p>
        </p:txBody>
      </p:sp>
      <p:sp>
        <p:nvSpPr>
          <p:cNvPr id="3" name="Object 2"/>
          <p:cNvSpPr txBox="1"/>
          <p:nvPr/>
        </p:nvSpPr>
        <p:spPr>
          <a:xfrm>
            <a:off x="1000000" y="1500000"/>
            <a:ext cx="12191996" cy="369332"/>
          </a:xfrm>
          <a:prstGeom prst="rect">
            <a:avLst/>
          </a:prstGeom>
          <a:noFill/>
        </p:spPr>
        <p:txBody>
          <a:bodyPr wrap="square" rtlCol="0"/>
          <a:lstStyle/>
          <a:p>
            <a:r>
              <a:rPr lang="en-US" sz="2000" dirty="0" smtClean="0"/>
              <a:t>MongoDB NoSQL database</a:t>
            </a:r>
            <a:endParaRPr lang="en-US"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MongoMsgAPI</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MongoDB Message API</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MongoDB Message API</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7e6bebce-ca34-4214-9b88-119481c3da20</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https://www.ng.bluemix.net/docs/#services/CloudIntegration/index.html#gettingstartedwithcloudintegation</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Moni.ai</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Virtual Assistant for the IoT</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Moni.ai is an interactive virtual assistant from which users can navigate virtually any internet connected product or service via simple conversational commands. Companies can utilize Moni.ai as a platform to define new forms of human-machine-interaction with their customers.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Moni.ai, Inc.</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http://blog.moni.ai/</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Monitoring and Analytics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Gain the visibility and control you need over your application. Determine the response time your users see, understand the performance and availability of the application components, leverage analytics to keep your application up and performing well, and get automatically notified if application problems occur.</a:t>
            </a:r>
            <a:endParaRPr lang="en-US" sz="2000" dirty="0"/>
          </a:p>
        </p:txBody>
      </p:sp>
      <p:sp>
        <p:nvSpPr>
          <p:cNvPr id="6" name="Object 5"/>
          <p:cNvSpPr txBox="1"/>
          <p:nvPr/>
        </p:nvSpPr>
        <p:spPr>
          <a:xfrm>
            <a:off x="1000000" y="2500000"/>
            <a:ext cx="11000000" cy="369332"/>
          </a:xfrm>
          <a:prstGeom prst="rect">
            <a:avLst/>
          </a:prstGeom>
          <a:noFill/>
        </p:spPr>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https://www.ng.bluemix.net/docs/#services/monana/index.html#gettingstartedtemplate</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MQ Light</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Develop responsive, scalable applications with a fully-managed messaging provider in the cloud. Quickly integrate with application frameworks through easy-to-use APIs.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Develop responsive, scalable applications with a fully-managed messaging provider in the cloud. Quickly integrate with application frameworks through easy-to-use APIs.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https://www.ng.bluemix.net/docs/#services/MQLight/index.html#mqlight010</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API Management</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Publish, manage, and consume APIs.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API Management service enables developers and organizations to manage and enforce policies around the consumption of their business services. Use an existing API, or design a new API; then apply security controls, set rate limits, test APIs in place, and finally publish these "managed APIs" on Bluemix--either to yourself or to select developer organizations--or to app developers outside of Bluemix. Share your APIs using an available self-service portal that can be white-labeled and provides built-in support for blogs, discussion forums, comments, ratings, FAQs, and the APIs that you choose to publish. This service includes API versioning, lifecycle management, and API usage analytics.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https://www.ng.bluemix.net/docs/services/APIManagement/index.html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1500000" y="300000"/>
            <a:ext cx="12191996" cy="369332"/>
          </a:xfrm>
          <a:prstGeom prst="rect">
            <a:avLst/>
          </a:prstGeom>
          <a:noFill/>
        </p:spPr>
        <p:txBody>
          <a:bodyPr wrap="square" rtlCol="0"/>
          <a:lstStyle/>
          <a:p>
            <a:r>
              <a:rPr lang="en-US" sz="3000" b="1" dirty="0" smtClean="0"/>
              <a:t>mysql</a:t>
            </a:r>
            <a:endParaRPr lang="en-US" sz="3000" dirty="0"/>
          </a:p>
        </p:txBody>
      </p:sp>
      <p:sp>
        <p:nvSpPr>
          <p:cNvPr id="3" name="Object 2"/>
          <p:cNvSpPr txBox="1"/>
          <p:nvPr/>
        </p:nvSpPr>
        <p:spPr>
          <a:xfrm>
            <a:off x="1000000" y="1500000"/>
            <a:ext cx="12191996" cy="369332"/>
          </a:xfrm>
          <a:prstGeom prst="rect">
            <a:avLst/>
          </a:prstGeom>
          <a:noFill/>
        </p:spPr>
        <p:txBody>
          <a:bodyPr wrap="square" rtlCol="0"/>
          <a:lstStyle/>
          <a:p>
            <a:r>
              <a:rPr lang="en-US" sz="2000" dirty="0" smtClean="0"/>
              <a:t>MySQL database</a:t>
            </a:r>
            <a:endParaRPr 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Namara.io Catalog</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Open Data. Clean and simple.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Namara.io platform aggregates available open data released by all levels of government and presents it to users in a single portal. It organizes and catalogues this public data, providing users with API access to high value information.</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ThinkData Works Inc.</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http://namara.io/#/api</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Natural Language Classifier</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Natural Language Classifier performs natural language classification on question texts. A user would be able to train their data and the predict the appropriate class for a input question.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Natural Language Classifier service applies cognitive computing techniques to return the best matching classes for a sentence or phrase. For example, you submit a question and the service returns keys to the best matching answers or next actions for your application. You create a classifier instance by providing a set of representative strings and a set of one or more correct classes for each training. After training, the new classifier can accept new questions or phrases and return the top matches with a probability value for each match.</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https://www.ibm.com/smarterplanet/us/en/ibmwatson/developercloud/nl-classifier.html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New Relic</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Manage and monitor your apps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New Relic is the all-in-one web app performance tool that lets you see</a:t>
            </a:r>
          </a:p>
          <a:p>
            <a:r>
              <a:rPr lang="en-US" sz="2000" dirty="0" smtClean="0"/>
              <a:t>performance from the end user experience, through servers, and down to</a:t>
            </a:r>
          </a:p>
          <a:p>
            <a:r>
              <a:rPr lang="en-US" sz="2000" dirty="0" smtClean="0"/>
              <a:t>the line of code.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New Relic</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http://docs.run.pivotal.io/marketplace/services/newrelic/</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Object Storage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Provides an unstructured cloud data store to build and deliver cloud applications and services with lowered cost, reliability, and speed to market.</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Object Storage provides an unstructured cloud data store to build and deliver cloud applications and services with lowered cost, reliability, and speed to market. Bluemix developers and users can access and store unstructured data content and can interactively compose and connect to applications and services. The Object Storage service also provides programmatic access via API, SDKs and a consumable UI for object management.</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https://www.ng.bluemix.net/docs/services/ObjectStorage/index.html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Personality Insights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The Watson Personality Insights derives insights from transactional and social media data to identify psychological traits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Watson Personality Insights: Personality Insights derives insights from transactional and social media data to identify psychological traits which determine purchase decisions, intent and behavioral traits; utilized to improve conversion rates.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https://www.ibm.com/smarterplanet/us/en/ibmwatson/developercloud/personality-insights.html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1500000" y="300000"/>
            <a:ext cx="12191996" cy="369332"/>
          </a:xfrm>
          <a:prstGeom prst="rect">
            <a:avLst/>
          </a:prstGeom>
          <a:noFill/>
        </p:spPr>
        <p:txBody>
          <a:bodyPr wrap="square" rtlCol="0"/>
          <a:lstStyle/>
          <a:p>
            <a:r>
              <a:rPr lang="en-US" sz="3000" b="1" dirty="0" smtClean="0"/>
              <a:t>postgresql</a:t>
            </a:r>
            <a:endParaRPr lang="en-US" sz="3000" dirty="0"/>
          </a:p>
        </p:txBody>
      </p:sp>
      <p:sp>
        <p:nvSpPr>
          <p:cNvPr id="3" name="Object 2"/>
          <p:cNvSpPr txBox="1"/>
          <p:nvPr/>
        </p:nvSpPr>
        <p:spPr>
          <a:xfrm>
            <a:off x="1000000" y="1500000"/>
            <a:ext cx="12191996" cy="369332"/>
          </a:xfrm>
          <a:prstGeom prst="rect">
            <a:avLst/>
          </a:prstGeom>
          <a:noFill/>
        </p:spPr>
        <p:txBody>
          <a:bodyPr wrap="square" rtlCol="0"/>
          <a:lstStyle/>
          <a:p>
            <a:r>
              <a:rPr lang="en-US" sz="2000" dirty="0" smtClean="0"/>
              <a:t>PostgreSQL database</a:t>
            </a:r>
            <a:endParaRPr lang="en-US"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Predictive Analytics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Predictive Analytics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Predictive Analytics is a full-service Bluemix offering that makes it easy for developers and data scientists to work together to integrate predictive capabilities with their applications. Built on IBM's proven SPSS analytics platform, Predictive Analytics allows you to develop applications that make smarter decisions, solve tough problems, and improve user outcomes.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 SPSS</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http://www.ng.bluemix.net/docs/#services/PredictiveModeling/index.html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Presence Insights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This service performs real-time and historical analytics on mobile device movements in a physical location. These insights can fuel contextually relevant engagement strategies that optimize the user experience and increase in-app conversions.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Presence Insights helps you understand mobile activity in and around a physical location, such as malls, stadiums, airports and retail establishments. Presence Insights extends customer service, inventory promotions, and support through your customer's mobile devices.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https://www.ng.bluemix.net/docs/#services/presenceinsights/index.html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Probabilistic Match</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Index, match, and search data for the 360 view of your customer. You have confidence in your ops and analytics, as you gather records across data sets.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Use IBM Probabilistic Match to index, match, and search data for the 360 view of your customer. You have confidence in your ops and analytics, as you gather records across data sets. For example, your Customer Service Reps need an app where they find the right customer amid many duplicate and fractured records. To address the Reps' need, you embed IBM Probabilistic Match into their web app, perfect when they don't have exact search criteria for a deterministic search. Then your Reps can search across all those data sources, even on common names, and easily find close matches. Why is it so easy? Each search result is ranked with a score.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https://www.ng.bluemix.net/docs/#services/probabilisticmatch/index.html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Application Security on Cloud</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 robust, practical security vulnerability assessment for your web applications.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Application Security on Cloud helps secure your organization's applications by detecting dozens of today's most pervasive published security vulnerabilities. As such, it helps to eliminate vulnerabilities from applications before they are placed into production and deployed. Convenient, detailed reporting permits you to effectively address vulnerabilities that are found, enabling application users to benefit from a more secure experience.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 Security Systems</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https://ng.bluemix.net/docs/#services/ApplicationSecurityonCloud/index.html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PubNub</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Data Streaming and Realtime Communication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PubNub is a global Data Stream Network (DSN) and easy-to-use secure realtime communication API for IoT, mobile and web apps. The service scales to hundreds of millions of devices with 1/4-second worldwide latency and over 70 SDKs.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PubNub</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http://www.pubnub.com/blog/getting-started-pubnub-ibm-bluemix/</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1500000" y="300000"/>
            <a:ext cx="12191996" cy="369332"/>
          </a:xfrm>
          <a:prstGeom prst="rect">
            <a:avLst/>
          </a:prstGeom>
          <a:noFill/>
        </p:spPr>
        <p:txBody>
          <a:bodyPr wrap="square" rtlCol="0"/>
          <a:lstStyle/>
          <a:p>
            <a:r>
              <a:rPr lang="en-US" sz="3000" b="1" dirty="0" smtClean="0"/>
              <a:t>rabbitmq</a:t>
            </a:r>
            <a:endParaRPr lang="en-US" sz="3000" dirty="0"/>
          </a:p>
        </p:txBody>
      </p:sp>
      <p:sp>
        <p:nvSpPr>
          <p:cNvPr id="3" name="Object 2"/>
          <p:cNvSpPr txBox="1"/>
          <p:nvPr/>
        </p:nvSpPr>
        <p:spPr>
          <a:xfrm>
            <a:off x="1000000" y="1500000"/>
            <a:ext cx="12191996" cy="369332"/>
          </a:xfrm>
          <a:prstGeom prst="rect">
            <a:avLst/>
          </a:prstGeom>
          <a:noFill/>
        </p:spPr>
        <p:txBody>
          <a:bodyPr wrap="square" rtlCol="0"/>
          <a:lstStyle/>
          <a:p>
            <a:r>
              <a:rPr lang="en-US" sz="2000" dirty="0" smtClean="0"/>
              <a:t>RabbitMQ message queue</a:t>
            </a:r>
            <a:endParaRPr lang="en-US"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Reappt from Push Technology</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Real Time Data Distribution Service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Reappt helps you develop reactive applications faster with lower costs and reduced risks. By overcoming the unpredictable nature of the Internet, Reappt allows you to stream data at extreme scale and speed, to millions of connections in real time.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Push Technology Limited</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http://developer.reappt.io/docs/manual/html/cloud/intro/cloud_getting_started.html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txBox="1"/>
          <p:nvPr/>
        </p:nvSpPr>
        <p:spPr>
          <a:xfrm>
            <a:off x="1500000" y="300000"/>
            <a:ext cx="12191996" cy="369332"/>
          </a:xfrm>
          <a:prstGeom prst="rect">
            <a:avLst/>
          </a:prstGeom>
          <a:noFill/>
        </p:spPr>
        <p:txBody>
          <a:bodyPr wrap="square" rtlCol="0"/>
          <a:lstStyle/>
          <a:p>
            <a:r>
              <a:rPr lang="en-US" sz="3000" b="1" dirty="0" smtClean="0"/>
              <a:t>redis</a:t>
            </a:r>
            <a:endParaRPr lang="en-US" sz="3000" dirty="0"/>
          </a:p>
        </p:txBody>
      </p:sp>
      <p:sp>
        <p:nvSpPr>
          <p:cNvPr id="3" name="Object 2"/>
          <p:cNvSpPr txBox="1"/>
          <p:nvPr/>
        </p:nvSpPr>
        <p:spPr>
          <a:xfrm>
            <a:off x="1000000" y="1500000"/>
            <a:ext cx="12191996" cy="369332"/>
          </a:xfrm>
          <a:prstGeom prst="rect">
            <a:avLst/>
          </a:prstGeom>
          <a:noFill/>
        </p:spPr>
        <p:txBody>
          <a:bodyPr wrap="square" rtlCol="0"/>
          <a:lstStyle/>
          <a:p>
            <a:r>
              <a:rPr lang="en-US" sz="2000" dirty="0" smtClean="0"/>
              <a:t>Redis key-value store</a:t>
            </a:r>
            <a:endParaRPr lang="en-US"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Redis Cloud</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Enterprise-Class Redis for Developers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A fully-managed cloud service for hosting and running your Redis dataset in BlueMix in a highly-available and scalable manner.</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Redis Labs</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http://redislabs.com/developers</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Relationship Extraction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Intelligently finds relationships between sentences components (nouns, verbs, subjects, objects, etc.)</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Parses sentences into their various components and detects relationships between the components. It can process new terms (like people's names in a news feed) it has never analyzed before through contextual analysis. Sentence components include parts of speech (noun, verb, adjective, conjunction, etc.) and functions (subjects, objects, predicates, etc.). The service maps the relationships between the components so that users or analytics engines can more easily understand the meaning of individual sentences and documents.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https://www.ibm.com/smarterplanet/us/en/ibmwatson/developercloud/relationship-extraction.html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Retrieve and Rank</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Add machine learning enhanced search capabilities to your application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IBM Watson Retrieve and Rank service helps users find the most relevant information for their query by using a combination of search and machine learning algorithms to detect "signals" in the data.  Built on top of Apache Solr, developers load their data into the service, train a machine learning model based on known relevant results, then leverage this model to provide improved results to their end users based on their question or query.</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https://www.ibm.com/smarterplanet/us/en/ibmwatson/developercloud/retrieve-rank.html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Searchly</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Search Made Simple. Powered-by Elasticsearch</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Hosted search service powered by Elasticsearch. Searchly aims to provide</a:t>
            </a:r>
          </a:p>
          <a:p>
            <a:r>
              <a:rPr lang="en-US" sz="2000" dirty="0" smtClean="0"/>
              <a:t>great search experience with advanced features and APIs of ElasticSearch</a:t>
            </a:r>
          </a:p>
          <a:p>
            <a:r>
              <a:rPr lang="en-US" sz="2000" dirty="0" smtClean="0"/>
              <a:t>as well as easy integration (built-in crawler and data importers) and</a:t>
            </a:r>
          </a:p>
          <a:p>
            <a:r>
              <a:rPr lang="en-US" sz="2000" dirty="0" smtClean="0"/>
              <a:t>search analytics.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Sebula LTD</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http://www.searchly.com/documentation/bluemix</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Secure Gateway</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IBM Secure Gateway for Bluemix enables users to integrate cloud services with enterprise systems on premises.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Secure Gateway Service brings Hybrid Integration capability to your Bluemix environment.  It provides secure connectivity from Bluemix to other applications and data sources running on-premise or in other clouds.  A remote client is provided to enable secure connectivity.</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https://www.ng.bluemix.net/docs/#services/SecureGateway/index.html#gettingstartedsecuregateway</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SendGrid</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Delivering your email through one reliable platform.</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Sendgrid's cloud-based email infrastructure relieves businesses of the</a:t>
            </a:r>
          </a:p>
          <a:p>
            <a:r>
              <a:rPr lang="en-US" sz="2000" dirty="0" smtClean="0"/>
              <a:t>cost and complexity of maintaining email systems.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SendGrid</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https://sendgrid.com/docs/index.html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Auto-Scaling</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Automatically increase or decrease the number of application instances based on a policy you define.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Auto-Scaling for Bluemix service enables you to automatically increase or decrease the compute capacity of your application. The number of application instances are adjusted dynamically based on the Auto-Scaling policy you define.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https://www.ng.bluemix.net/docs/#services/Auto-Scaling/index.html#autoscaling</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Service Discovery</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Register and locate microservices running in your cloud environment.</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IBM Service Discovery is a lightweight directory that enables microservices to dynamically register and locate each other at runtime.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https://www.ng.bluemix.net/docs/services/ServiceDiscovery/index.html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Session Cache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Improve application resiliency by storing session state information across many HTTP requests. Enable persistent HTTP sessions for your application and seamless session recovery in event of an application failure.</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Improve application resiliency by storing session state information across many HTTP requests. Enable persistent HTTP sessions for your application and seamless session recovery in event of an application failure.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https://www.ng.bluemix.net/docs/#services/SessionCache/index.html#session_cache</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Simplicite aPaaS for Bluemix</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Versatile Cloud Platform for Enterprise Applications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Simplicite aPaaS (application Platform as a Service) is a dynamically model-driven platform for building agile custom enterprise applications in the cloud.</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Simplicite Software</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http://www.simplicitesoftware.com/resources/</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Single Sign On</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Implement user authentication for your web and mobile apps quickly, using simple policy-based configurations.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Implement user authentication for your web and mobile apps quickly, using simple policy-based configurations.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https://www.ng.bluemix.net/docs/#services/SingleSignOn/index.html#sso_gettingstarted</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Speech To Text</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Speech to Text service converts the human voice into the written word. It can be used anywhere there is a need to bridge the gap between the spoken word and their written form, including voice control of embedded systems, transcription of meetings and conference calls, and dictation of email and notes. This easy-to-use service uses machine intelligence to combine information about grammar and language structure with knowledge of the composition of the audio signal to generate an accurate transcription. The following languages and features are currently available:</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https://www.ibm.com/smarterplanet/us/en/ibmwatson/developercloud/speech-to-text.html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SQL Database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SQL Database adds an on-demand relational database to your application. Powered by DB2, it provides a managed database service to handle web and transactional workloads.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SQL Database adds an on-demand relational database to your application. Powered by DB2, it provides a managed database service to handle web and transactional workloads.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http://www.ng.bluemix.net/docs/#services/SQLDB/index.html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Statica</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Enterprise Static IP Addresses</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Access resources behind firewalls and IP whitelisted services by routing your traffic via a Static IP. Your requests always originate from the same IP address regardless of where your app is running or how many instances you have up.</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Teachmatic Ltd</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http://support.statica.io/solution/articles/5000614144-ibm-bluemix</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Streaming Analytics</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Ingest, analyze, monitor, and correlate data as it arrives from real-time data sources. View information and events as they unfold.</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Ingest, analyze, monitor, and correlate data as it arrives from real-time data sources. View information and events as they unfold.</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 InfoSphere® Streams</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https://www.ng.bluemix.net/docs/services/StreamingAnalytics/index.html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Text to Speech</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The Text to Speech service processes text and natural language to generate synthesized audio output complete with appropriate cadence and intonation. It is available in several voices:</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txBody>
          <a:bodyPr wrap="square" rtlCol="0"/>
          <a:lstStyle/>
          <a:p>
            <a:r>
              <a:rPr lang="en-US" sz="2000" dirty="0" smtClean="0"/>
              <a:t>IBM</a:t>
            </a:r>
            <a:endParaRPr lang="en-US" sz="2000" dirty="0"/>
          </a:p>
        </p:txBody>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https://www.ibm.com/smarterplanet/us/en/ibmwatson/developercloud/text-to-speech.html</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1000000" y="300000"/>
            <a:ext cx="700000" cy="700000"/>
          </a:xfrm>
          <a:prstGeom prst="rect">
            <a:avLst/>
          </a:prstGeom>
        </p:spPr>
      </p:pic>
      <p:sp>
        <p:nvSpPr>
          <p:cNvPr id="4" name="Object 3"/>
          <p:cNvSpPr txBox="1"/>
          <p:nvPr/>
        </p:nvSpPr>
        <p:spPr>
          <a:xfrm>
            <a:off x="1500000" y="300000"/>
            <a:ext cx="12191996" cy="369332"/>
          </a:xfrm>
          <a:prstGeom prst="rect">
            <a:avLst/>
          </a:prstGeom>
          <a:noFill/>
        </p:spPr>
        <p:txBody>
          <a:bodyPr wrap="square" rtlCol="0"/>
          <a:lstStyle/>
          <a:p>
            <a:r>
              <a:rPr lang="en-US" sz="3000" b="1" dirty="0" smtClean="0"/>
              <a:t>Time Series Database</a:t>
            </a:r>
            <a:endParaRPr lang="en-US" sz="3000" dirty="0"/>
          </a:p>
        </p:txBody>
      </p:sp>
      <p:sp>
        <p:nvSpPr>
          <p:cNvPr id="5" name="Object 4"/>
          <p:cNvSpPr txBox="1"/>
          <p:nvPr/>
        </p:nvSpPr>
        <p:spPr>
          <a:xfrm>
            <a:off x="1000000" y="1500000"/>
            <a:ext cx="11000000" cy="369332"/>
          </a:xfrm>
          <a:prstGeom prst="rect">
            <a:avLst/>
          </a:prstGeom>
          <a:noFill/>
        </p:spPr>
        <p:txBody>
          <a:bodyPr wrap="square" rtlCol="0"/>
          <a:lstStyle/>
          <a:p>
            <a:r>
              <a:rPr lang="en-US" sz="2000" dirty="0" smtClean="0">
                <a:solidFill>
                  <a:srgbClr val="808080"/>
                </a:solidFill>
              </a:rPr>
              <a:t>Time Series Database (powered by Informix) is purpose-built for fast and efficient storage and analysis of time series data.</a:t>
            </a:r>
            <a:endParaRPr lang="en-US" sz="2000" dirty="0"/>
          </a:p>
        </p:txBody>
      </p:sp>
      <p:sp>
        <p:nvSpPr>
          <p:cNvPr id="6" name="Object 5"/>
          <p:cNvSpPr txBox="1"/>
          <p:nvPr/>
        </p:nvSpPr>
        <p:spPr>
          <a:xfrm>
            <a:off x="1000000" y="2500000"/>
            <a:ext cx="11000000" cy="369332"/>
          </a:xfrm>
          <a:prstGeom prst="rect">
            <a:avLst/>
          </a:prstGeom>
          <a:noFill/>
        </p:spPr>
        <p:txBody>
          <a:bodyPr wrap="square" rtlCol="0"/>
          <a:lstStyle/>
          <a:p>
            <a:r>
              <a:rPr lang="en-US" sz="2000" dirty="0" smtClean="0"/>
              <a:t>Time Series Database (powered by Informix) is purpose-built for fast and efficient storage and analysis of time series data</a:t>
            </a:r>
            <a:endParaRPr lang="en-US" sz="2000" dirty="0"/>
          </a:p>
        </p:txBody>
      </p:sp>
      <p:sp>
        <p:nvSpPr>
          <p:cNvPr id="7" name="Object 6"/>
          <p:cNvSpPr txBox="1"/>
          <p:nvPr/>
        </p:nvSpPr>
        <p:spPr>
          <a:xfrm>
            <a:off x="1000000" y="5300000"/>
            <a:ext cx="12191996" cy="369332"/>
          </a:xfrm>
          <a:prstGeom prst="rect">
            <a:avLst/>
          </a:prstGeom>
          <a:noFill/>
        </p:spPr>
        <p:txBody>
          <a:bodyPr wrap="square" rtlCol="0"/>
          <a:lstStyle/>
          <a:p>
            <a:r>
              <a:rPr lang="en-US" sz="2000" b="1" dirty="0" smtClean="0"/>
              <a:t>Author: </a:t>
            </a:r>
            <a:endParaRPr lang="en-US" sz="2000" dirty="0"/>
          </a:p>
        </p:txBody>
      </p:sp>
      <p:sp>
        <p:nvSpPr>
          <p:cNvPr id="8" name="Object 7"/>
          <p:cNvSpPr txBox="1"/>
          <p:nvPr/>
        </p:nvSpPr>
        <p:spPr>
          <a:xfrm>
            <a:off x="2000000" y="5300000"/>
            <a:ext cx="12191996" cy="369332"/>
          </a:xfrm>
          <a:prstGeom prst="rect">
            <a:avLst/>
          </a:prstGeom>
          <a:noFill/>
        </p:spPr>
      </p:sp>
      <p:sp>
        <p:nvSpPr>
          <p:cNvPr id="9" name="Object 8"/>
          <p:cNvSpPr txBox="1"/>
          <p:nvPr/>
        </p:nvSpPr>
        <p:spPr>
          <a:xfrm>
            <a:off x="1000000" y="6000000"/>
            <a:ext cx="12191996" cy="200000"/>
          </a:xfrm>
          <a:prstGeom prst="rect">
            <a:avLst/>
          </a:prstGeom>
          <a:noFill/>
        </p:spPr>
        <p:txBody>
          <a:bodyPr wrap="square" rtlCol="0"/>
          <a:lstStyle/>
          <a:p>
            <a:r>
              <a:rPr lang="en-US" dirty="0" smtClean="0">
                <a:solidFill>
                  <a:srgbClr val="0000ff"/>
                </a:solidFill>
              </a:rPr>
              <a:t>https://www.ng.bluemix.net/docs/#services/TimeSeries/index.html#timeseriesdatabase</a:t>
            </a:r>
            <a:endParaRPr lang="en-US" dirty="0"/>
          </a:p>
        </p:txBody>
      </p:sp>
      <p:sp>
        <p:nvSpPr>
          <p:cNvPr id="10" name="Object 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111</Slides>
  <Notes>0</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2016-02-26T13:34:13Z</dcterms:created>
  <dcterms:modified xsi:type="dcterms:W3CDTF">2016-02-26T13:34:13Z</dcterms:modified>
</cp:coreProperties>
</file>