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 id="476" r:id="rId222"/>
    <p:sldId id="477" r:id="rId223"/>
    <p:sldId id="478" r:id="rId224"/>
    <p:sldId id="479" r:id="rId225"/>
    <p:sldId id="480" r:id="rId226"/>
    <p:sldId id="481" r:id="rId227"/>
    <p:sldId id="482" r:id="rId228"/>
    <p:sldId id="483" r:id="rId229"/>
    <p:sldId id="484" r:id="rId230"/>
    <p:sldId id="485" r:id="rId231"/>
    <p:sldId id="486" r:id="rId232"/>
    <p:sldId id="487" r:id="rId233"/>
    <p:sldId id="488" r:id="rId234"/>
    <p:sldId id="489" r:id="rId235"/>
    <p:sldId id="490" r:id="rId236"/>
    <p:sldId id="491" r:id="rId237"/>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slide" Target="slides/slide219.xml"/><Relationship Id="rId221" Type="http://schemas.openxmlformats.org/officeDocument/2006/relationships/slide" Target="slides/slide220.xml"/><Relationship Id="rId222" Type="http://schemas.openxmlformats.org/officeDocument/2006/relationships/slide" Target="slides/slide221.xml"/><Relationship Id="rId223" Type="http://schemas.openxmlformats.org/officeDocument/2006/relationships/slide" Target="slides/slide222.xml"/><Relationship Id="rId224" Type="http://schemas.openxmlformats.org/officeDocument/2006/relationships/slide" Target="slides/slide223.xml"/><Relationship Id="rId225" Type="http://schemas.openxmlformats.org/officeDocument/2006/relationships/slide" Target="slides/slide224.xml"/><Relationship Id="rId226" Type="http://schemas.openxmlformats.org/officeDocument/2006/relationships/slide" Target="slides/slide225.xml"/><Relationship Id="rId227" Type="http://schemas.openxmlformats.org/officeDocument/2006/relationships/slide" Target="slides/slide226.xml"/><Relationship Id="rId228" Type="http://schemas.openxmlformats.org/officeDocument/2006/relationships/slide" Target="slides/slide227.xml"/><Relationship Id="rId229" Type="http://schemas.openxmlformats.org/officeDocument/2006/relationships/slide" Target="slides/slide228.xml"/><Relationship Id="rId230" Type="http://schemas.openxmlformats.org/officeDocument/2006/relationships/slide" Target="slides/slide229.xml"/><Relationship Id="rId231" Type="http://schemas.openxmlformats.org/officeDocument/2006/relationships/slide" Target="slides/slide230.xml"/><Relationship Id="rId232" Type="http://schemas.openxmlformats.org/officeDocument/2006/relationships/slide" Target="slides/slide231.xml"/><Relationship Id="rId233" Type="http://schemas.openxmlformats.org/officeDocument/2006/relationships/slide" Target="slides/slide232.xml"/><Relationship Id="rId234" Type="http://schemas.openxmlformats.org/officeDocument/2006/relationships/slide" Target="slides/slide233.xml"/><Relationship Id="rId235" Type="http://schemas.openxmlformats.org/officeDocument/2006/relationships/slide" Target="slides/slide234.xml"/><Relationship Id="rId236" Type="http://schemas.openxmlformats.org/officeDocument/2006/relationships/slide" Target="slides/slide235.xml"/><Relationship Id="rId237" Type="http://schemas.openxmlformats.org/officeDocument/2006/relationships/slide" Target="slides/slide236.xml"/><Relationship Id="rId238" Type="http://schemas.openxmlformats.org/officeDocument/2006/relationships/presProps" Target="presProps.xml"/><Relationship Id="rId239" Type="http://schemas.openxmlformats.org/officeDocument/2006/relationships/viewProps" Target="viewProps.xml"/><Relationship Id="rId240" Type="http://schemas.openxmlformats.org/officeDocument/2006/relationships/theme" Target="theme/theme1.xml"/><Relationship Id="rId241"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9/27/2025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9/27/2025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9/27/2025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9.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0.png"/><Relationship Id="rId3" Type="http://schemas.openxmlformats.org/officeDocument/2006/relationships/image" Target="../media/image1.png"/></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1.png"/><Relationship Id="rId3" Type="http://schemas.openxmlformats.org/officeDocument/2006/relationships/image" Target="../media/image1.png"/></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2.png"/><Relationship Id="rId3" Type="http://schemas.openxmlformats.org/officeDocument/2006/relationships/image" Target="../media/image1.png"/></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3.png"/><Relationship Id="rId3" Type="http://schemas.openxmlformats.org/officeDocument/2006/relationships/image" Target="../media/image1.png"/></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4.png"/><Relationship Id="rId3" Type="http://schemas.openxmlformats.org/officeDocument/2006/relationships/image" Target="../media/image1.png"/></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5.png"/><Relationship Id="rId3" Type="http://schemas.openxmlformats.org/officeDocument/2006/relationships/image" Target="../media/image1.png"/></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6.png"/><Relationship Id="rId3" Type="http://schemas.openxmlformats.org/officeDocument/2006/relationships/image" Target="../media/image1.png"/></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7.png"/><Relationship Id="rId3" Type="http://schemas.openxmlformats.org/officeDocument/2006/relationships/image" Target="../media/image1.png"/></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8.png"/><Relationship Id="rId3" Type="http://schemas.openxmlformats.org/officeDocument/2006/relationships/image" Target="../media/image1.png"/></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9.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0.png"/><Relationship Id="rId3" Type="http://schemas.openxmlformats.org/officeDocument/2006/relationships/image" Target="../media/image1.png"/></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1.png"/><Relationship Id="rId3" Type="http://schemas.openxmlformats.org/officeDocument/2006/relationships/image" Target="../media/image1.png"/></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2.png"/><Relationship Id="rId3" Type="http://schemas.openxmlformats.org/officeDocument/2006/relationships/image" Target="../media/image1.png"/></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3.png"/><Relationship Id="rId3" Type="http://schemas.openxmlformats.org/officeDocument/2006/relationships/image" Target="../media/image1.png"/></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4.png"/><Relationship Id="rId3" Type="http://schemas.openxmlformats.org/officeDocument/2006/relationships/image" Target="../media/image1.png"/></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5.png"/><Relationship Id="rId3" Type="http://schemas.openxmlformats.org/officeDocument/2006/relationships/image" Target="../media/image1.png"/></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6.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September 27,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i </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heimr.co - Cloud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We can manage and migrate your IBM Cloud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Heimr can manage and support your IBM Cloud environment.</a:t>
            </a:r>
          </a:p>
          <a:p>
            <a:r>
              <a:rPr lang="en-US" sz="1800" dirty="0" smtClean="0"/>
              <a:t>Our team is ready to build with our partners taylor made solution.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HEIMR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https://cloud.ibm.com/catalog/services/heimr-cps01</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 Managed on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managed IBM i server instance on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i Managed on Power Virtual Server (PowerVS) is a cloud offering where IBM hosts and manages IBM i LPARs (Virtual Servers) on IBM Cloud. This offering extends the existing IaaS based PowerVS on IBM Cloud offering, to one where IBM Cloud will monitor and manage IBM i LPARs and associated infrastructure (network, memory, storage), apply fixes and updates to the IBM i operating system, and manage the applicable security and private controls.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Cloud.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Cloud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Cloud 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Cloud, all from the most trusted data company in the world, Seagate.</a:t>
            </a:r>
          </a:p>
          <a:p>
            <a:r>
              <a:rPr lang="en-US" sz="1800" dirty="0" smtClean="0"/>
              <a:t/>
            </a:r>
          </a:p>
          <a:p>
            <a:r>
              <a:rPr lang="en-US" sz="1800" dirty="0" smtClean="0"/>
              <a:t/>
            </a:r>
          </a:p>
          <a:p>
            <a:r>
              <a:rPr lang="en-US" sz="1800" dirty="0" smtClean="0"/>
              <a:t>PRICING:</a:t>
            </a:r>
          </a:p>
          <a:p>
            <a:r>
              <a:rPr lang="en-US" sz="1800" dirty="0" smtClean="0"/>
              <a:t>Standard migration services are priced at $40/TB per month with a minimum of 50TB per device and includes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
            </a:r>
          </a:p>
          <a:p>
            <a:r>
              <a:rPr lang="en-US" sz="1800" dirty="0" smtClean="0"/>
              <a:t>To better understand the ordering process, please review this informational slide deck before proceeding.</a:t>
            </a:r>
          </a:p>
          <a:p>
            <a:r>
              <a:rPr lang="en-US" sz="1800" dirty="0" smtClean="0"/>
              <a:t/>
            </a:r>
          </a:p>
          <a:p>
            <a:r>
              <a:rPr lang="en-US" sz="1800" dirty="0" smtClean="0"/>
              <a:t>FOR IBM POWER USERS: please click on this link to understand the process for transferring data from IBM Power Systems to IBM Cloud.</a:t>
            </a:r>
          </a:p>
          <a:p>
            <a:r>
              <a:rPr lang="en-US" sz="1800" dirty="0" smtClean="0"/>
              <a:t/>
            </a:r>
          </a:p>
          <a:p>
            <a:r>
              <a:rPr lang="en-US" sz="1800" dirty="0" smtClean="0"/>
              <a:t/>
            </a:r>
          </a:p>
          <a:p>
            <a:r>
              <a:rPr lang="en-US" sz="1800" dirty="0" smtClean="0"/>
              <a:t>PLEASE NOTE: You must have an IBM account prior to ordering this service.  If you do not, please reach out to your IBM Account Manager.</a:t>
            </a:r>
          </a:p>
          <a:p>
            <a:r>
              <a:rPr lang="en-US" sz="1800" dirty="0" smtClean="0"/>
              <a:t/>
            </a:r>
          </a:p>
          <a:p>
            <a:r>
              <a:rPr lang="en-US" sz="1800" dirty="0" smtClean="0"/>
              <a:t/>
            </a:r>
          </a:p>
          <a:p>
            <a:r>
              <a:rPr lang="en-US" sz="1800" dirty="0" smtClean="0"/>
              <a:t>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Improve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multi-agent LLM orchestration platform that gets  Generative AI usecases running faster.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onboarding, training, and implementation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At NeuralSeek, we understand that implementing AI-powered solutions requires expert guidance and support to achieve optimal results. Our comprehensive professional services team partners with you throughout your journey, providing end-to-end support for implementation, seamless integration with your existing systems, thorough team training, and ongoing technical assistance. Whether you're just getting started with NeuralSeek or looking to optimize your current deployment, our experienced consultants ensure you maximize the value of your investment while maintaining the highest standards of accuracy and performance. We're committed to helping your organization harness the full potential of AI-driven customer support solutions.</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Dedicated Host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DR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Power Virtual Server DR Automation® simplifies disaster recovery by automating the recovery of virtual machines, leveraging IBM Cloud infrastructure to offer a flexible, scalable, and efficient DR process. Use DR Automation to ensure the continuity of operations with minimal manual intervention.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simplified DR for PowerVS VMs.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https://cloud.ibm.com/catalog/services/power-dr-automation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Image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Address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https://cloud.ibm.com/catalog/services/power-iaas.network-address-group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Security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Placement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Route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https://cloud.ibm.com/catalog/services/power-iaas.route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Bespoken is a leader in fully automated testing for IVR systems, conversational AI, and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Bespoken is the AI-powered solution built to reduce the time, cost, and tedium of testing, monitoring, and scaling your contact center. </a:t>
            </a:r>
          </a:p>
          <a:p>
            <a:r>
              <a:rPr lang="en-US" sz="1800" dirty="0" smtClean="0"/>
              <a:t>Our platform automates testing, monitoring, and load simulation to ensure your voice and chatbot experiences are working exactly as they should — every time.</a:t>
            </a:r>
          </a:p>
          <a:p>
            <a:r>
              <a:rPr lang="en-US" sz="1800" dirty="0" smtClean="0"/>
              <a:t/>
            </a:r>
          </a:p>
          <a:p>
            <a:r>
              <a:rPr lang="en-US" sz="1800" dirty="0" smtClean="0"/>
              <a:t>Bespoken helps your contact center deliver flawless customer interactions, reduce costs, and scale with confidence.  Our suite of tools ensures better customer experiences and better business outcomes.</a:t>
            </a:r>
          </a:p>
          <a:p>
            <a:r>
              <a:rPr lang="en-US" sz="1800" dirty="0" smtClean="0"/>
              <a:t/>
            </a:r>
          </a:p>
          <a:p>
            <a:r>
              <a:rPr lang="en-US" sz="1800" dirty="0" smtClean="0"/>
              <a:t>The Bespoken platform consists of five products: Exploratory Testing, Functional Testing, Continuous Monitoring, Model/LLM Testing, and Load Testing.</a:t>
            </a:r>
          </a:p>
          <a:p>
            <a:r>
              <a:rPr lang="en-US" sz="1800" dirty="0" smtClean="0"/>
              <a:t/>
            </a:r>
          </a:p>
          <a:p>
            <a:r>
              <a:rPr lang="en-US" sz="1800" dirty="0" smtClean="0"/>
              <a:t>Exploratory Testing, Functional Testing, and Continuous Monitoring are included in all Bespoken subscriptions (Self-Serve Professional, Guided Professional, and Enterprise).  Model/LLM Testing is available with Guided Professional and higher, and Load Testing is a separate product priced on the load test parameters.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 Placement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https://cloud.ibm.com/catalog/services/power-iaas.spp-placement-group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PROFI PowerVS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PROFI Services for building your environment around PowerVS in IBM Cloud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PROFI Engineering Systems AG offers the PowerVS services to enable a smooth transition from on-prem LPARs to the IBM Cloud, empowering your business to leverage the reliability and scalability of IBM PowerVS.</a:t>
            </a:r>
          </a:p>
          <a:p>
            <a:r>
              <a:rPr lang="en-US" sz="1800" dirty="0" smtClean="0"/>
              <a:t/>
            </a:r>
          </a:p>
          <a:p>
            <a:r>
              <a:rPr lang="en-US" sz="1800" dirty="0" smtClean="0"/>
              <a:t>All services offered are designed to make your transition to the IBM Cloud risk-free and as smooth as possible.</a:t>
            </a:r>
          </a:p>
          <a:p>
            <a:r>
              <a:rPr lang="en-US" sz="1800" dirty="0" smtClean="0"/>
              <a:t/>
            </a:r>
          </a:p>
          <a:p>
            <a:r>
              <a:rPr lang="en-US" sz="1800" dirty="0" smtClean="0"/>
              <a:t>Benefits:</a:t>
            </a:r>
          </a:p>
          <a:p>
            <a:r>
              <a:rPr lang="en-US" sz="1800" dirty="0" smtClean="0"/>
              <a:t>•	Migration Support: </a:t>
            </a:r>
          </a:p>
          <a:p>
            <a:r>
              <a:rPr lang="en-US" sz="1800" dirty="0" smtClean="0"/>
              <a:t>Use the service to easily migrate your environment to the IBM Cloud</a:t>
            </a:r>
          </a:p>
          <a:p>
            <a:r>
              <a:rPr lang="en-US" sz="1800" dirty="0" smtClean="0"/>
              <a:t>•	Enhanced Scalability and Reliability:</a:t>
            </a:r>
          </a:p>
          <a:p>
            <a:r>
              <a:rPr lang="en-US" sz="1800" dirty="0" smtClean="0"/>
              <a:t>Leverage the benefits of IBM PowerVS to achieve enhanced scalability and reliability for your workloads.</a:t>
            </a:r>
          </a:p>
          <a:p>
            <a:r>
              <a:rPr lang="en-US" sz="1800" dirty="0" smtClean="0"/>
              <a:t>•	Future-Proof Infrastructure:</a:t>
            </a:r>
          </a:p>
          <a:p>
            <a:r>
              <a:rPr lang="en-US" sz="1800" dirty="0" smtClean="0"/>
              <a:t>Focus on your business instead of on your IT infrastructure by unsing IBM PowerVS.</a:t>
            </a:r>
          </a:p>
          <a:p>
            <a:r>
              <a:rPr lang="en-US" sz="1800" dirty="0" smtClean="0"/>
              <a:t>•	Cost-Efficiency:</a:t>
            </a:r>
          </a:p>
          <a:p>
            <a:r>
              <a:rPr lang="en-US" sz="1800" dirty="0" smtClean="0"/>
              <a:t>Optimize costs by the advantages of moving your workloads to IBM PowerVS.</a:t>
            </a:r>
          </a:p>
          <a:p>
            <a:r>
              <a:rPr lang="en-US" sz="1800" dirty="0" smtClean="0"/>
              <a:t/>
            </a:r>
          </a:p>
          <a:p>
            <a:r>
              <a:rPr lang="en-US" sz="1800" dirty="0" smtClean="0"/>
              <a:t>All services offered can of course also be called up individually.</a:t>
            </a:r>
          </a:p>
          <a:p>
            <a:r>
              <a:rPr lang="en-US" sz="1800" dirty="0" smtClean="0"/>
              <a:t>Do you need certain services that are not included in this description? Then write to us at PowerVS@profi-ag.de and we will find a solution together.</a:t>
            </a:r>
          </a:p>
          <a:p>
            <a:r>
              <a:rPr lang="en-US" sz="1800" dirty="0" smtClean="0"/>
              <a:t/>
            </a:r>
          </a:p>
          <a:p>
            <a:r>
              <a:rPr lang="en-US" sz="1800" dirty="0" smtClean="0"/>
              <a:t>Please contact us before ordering: PowerVS@profi-ag.de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PROFI Engineering Systems AG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https://cloud.ibm.com/catalog/services/profi-powervs-service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PROFI VCFcomplete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PROFI Services for building your environment around VCF (VMware by Broadcom) in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PROFI Engineering Systems AG offers the VCFcomplete services to enable a smooth transition or extension of your onprem </a:t>
            </a:r>
          </a:p>
          <a:p>
            <a:r>
              <a:rPr lang="en-US" sz="1800" dirty="0" smtClean="0"/>
              <a:t>VMware by Broadcom infrastructure to the IBM Cloud, empowering your business to leverage the reliability and scalability </a:t>
            </a:r>
          </a:p>
          <a:p>
            <a:r>
              <a:rPr lang="en-US" sz="1800" dirty="0" smtClean="0"/>
              <a:t>of the different VCF offerings in the IBM Cloud.</a:t>
            </a:r>
          </a:p>
          <a:p>
            <a:r>
              <a:rPr lang="en-US" sz="1800" dirty="0" smtClean="0"/>
              <a:t/>
            </a:r>
          </a:p>
          <a:p>
            <a:r>
              <a:rPr lang="en-US" sz="1800" dirty="0" smtClean="0"/>
              <a:t>All services offered are designed to make your transition or extension to the IBM Cloud risk-free and as smooth as possible.</a:t>
            </a:r>
          </a:p>
          <a:p>
            <a:r>
              <a:rPr lang="en-US" sz="1800" dirty="0" smtClean="0"/>
              <a:t/>
            </a:r>
          </a:p>
          <a:p>
            <a:r>
              <a:rPr lang="en-US" sz="1800" dirty="0" smtClean="0"/>
              <a:t>Benefits:</a:t>
            </a:r>
          </a:p>
          <a:p>
            <a:r>
              <a:rPr lang="en-US" sz="1800" dirty="0" smtClean="0"/>
              <a:t>•	Design and Architecture Support: </a:t>
            </a:r>
          </a:p>
          <a:p>
            <a:r>
              <a:rPr lang="en-US" sz="1800" dirty="0" smtClean="0"/>
              <a:t>Use the service to get a personally designed and architected environment in the IBM Cloud</a:t>
            </a:r>
          </a:p>
          <a:p>
            <a:r>
              <a:rPr lang="en-US" sz="1800" dirty="0" smtClean="0"/>
              <a:t>•	Migration and Extension Support: </a:t>
            </a:r>
          </a:p>
          <a:p>
            <a:r>
              <a:rPr lang="en-US" sz="1800" dirty="0" smtClean="0"/>
              <a:t>Use the service to easily migrate or extend your environment to the IBM Cloud</a:t>
            </a:r>
          </a:p>
          <a:p>
            <a:r>
              <a:rPr lang="en-US" sz="1800" dirty="0" smtClean="0"/>
              <a:t>•	Enhanced Scalability and Reliability:</a:t>
            </a:r>
          </a:p>
          <a:p>
            <a:r>
              <a:rPr lang="en-US" sz="1800" dirty="0" smtClean="0"/>
              <a:t>Leverage the benefits of the different VCF offerings in the IBM Cloud to achieve enhanced scalability and reliability for </a:t>
            </a:r>
          </a:p>
          <a:p>
            <a:r>
              <a:rPr lang="en-US" sz="1800" dirty="0" smtClean="0"/>
              <a:t> your workloads.</a:t>
            </a:r>
          </a:p>
          <a:p>
            <a:r>
              <a:rPr lang="en-US" sz="1800" dirty="0" smtClean="0"/>
              <a:t>•	Future-Proof Infrastructure:</a:t>
            </a:r>
          </a:p>
          <a:p>
            <a:r>
              <a:rPr lang="en-US" sz="1800" dirty="0" smtClean="0"/>
              <a:t>Focus on your business instead of focusing on your IT infrastructure by using IBM VCF offerings.</a:t>
            </a:r>
          </a:p>
          <a:p>
            <a:r>
              <a:rPr lang="en-US" sz="1800" dirty="0" smtClean="0"/>
              <a:t>•	Cost-Efficiency:</a:t>
            </a:r>
          </a:p>
          <a:p>
            <a:r>
              <a:rPr lang="en-US" sz="1800" dirty="0" smtClean="0"/>
              <a:t>Optimize costs by the advantages of moving your workloads to the IBM VCF offerings by reducing permanent overhead and </a:t>
            </a:r>
          </a:p>
          <a:p>
            <a:r>
              <a:rPr lang="en-US" sz="1800" dirty="0" smtClean="0"/>
              <a:t> disaster reservations.</a:t>
            </a:r>
          </a:p>
          <a:p>
            <a:r>
              <a:rPr lang="en-US" sz="1800" dirty="0" smtClean="0"/>
              <a:t/>
            </a:r>
          </a:p>
          <a:p>
            <a:r>
              <a:rPr lang="en-US" sz="1800" dirty="0" smtClean="0"/>
              <a:t>All services offered can of course also be called up individually.</a:t>
            </a:r>
          </a:p>
          <a:p>
            <a:r>
              <a:rPr lang="en-US" sz="1800" dirty="0" smtClean="0"/>
              <a:t>Do you need certain services that are not included in this description? Then write to us at vcfservice@profi-ag.de and </a:t>
            </a:r>
          </a:p>
          <a:p>
            <a:r>
              <a:rPr lang="en-US" sz="1800" dirty="0" smtClean="0"/>
              <a:t>we will find a solution together.</a:t>
            </a:r>
          </a:p>
          <a:p>
            <a:r>
              <a:rPr lang="en-US" sz="1800" dirty="0" smtClean="0"/>
              <a:t/>
            </a:r>
          </a:p>
          <a:p>
            <a:r>
              <a:rPr lang="en-US" sz="1800" dirty="0" smtClean="0"/>
              <a:t>Please contact us before ordering: vcfservice@profi-ag.de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PROFI Engineering Systems AG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https://cloud.ibm.com/catalog/services/profi-vcfcomplete-service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Address Range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Address Range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Address Range allows reserving a contiguous set of IBM-provided Public IPs that can be used in VPC custom routes to route public internet traffic to a Firewall/VNF in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https://cloud.ibm.com/catalog/services/is.public-address-range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and manage workloads on IBM quantum computers with the Qiskit Runtime service on IBM Quantum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Qiskit Runtime service provides access to the world’s largest and most performant fleet of quantum computers. Get access to the service plus a full suite of research and development tools on IBM Quantum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AI InstructLab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scale, and secure the alignment of LLMs— addressing the challenges enterprises face in ownership, accuracy,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 Hat AI InstructLab deployed as a service on IBM Cloud is designed to simplify, scale, and secure the training and deployment of AI models. By simplifying InstructLab model creation, organizations can build highly accurate and efficient models while retaining ownership of their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Tyler Lisowski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https://cloud.ibm.com/catalog/services/instructlab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Montreal (ca-mon)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Application Protection Platform solution to manage your security and compliance posture, allowing you to monitor misconfigurations and detect and respond to vulnerabilities and threats in real-time.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threats and respond faster at every stage of the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Standard Live Payment HSM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service using a group of 3 x HSMs deployed in two separate datacenters with 99.999% availability &amp; low latency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Utimaco’s Payment HSM as a Service provides access to a fully managed PCI-certified Payment HSM service through IBM Cloud, with the highest availability in the industry at 99.999%, and the lowest latency.</a:t>
            </a:r>
          </a:p>
          <a:p>
            <a:r>
              <a:rPr lang="en-US" sz="1800" dirty="0" smtClean="0"/>
              <a:t/>
            </a:r>
          </a:p>
          <a:p>
            <a:r>
              <a:rPr lang="en-US" sz="1800" dirty="0" smtClean="0"/>
              <a:t>The Payment HSM as a Service is a true alternative to operating your own Payment HSMs and removes the investments tied to hardware, secure facilities, and management resources while reducing the burden of PCI compliance, audit, and support.</a:t>
            </a:r>
          </a:p>
          <a:p>
            <a:r>
              <a:rPr lang="en-US" sz="1800" dirty="0" smtClean="0"/>
              <a:t/>
            </a:r>
          </a:p>
          <a:p>
            <a:r>
              <a:rPr lang="en-US" sz="1800" dirty="0" smtClean="0"/>
              <a:t>Besides reducing total cost of ownership, it provides flexible deployment and scalability and enables most robust security for organizations’ digital infrastructure.</a:t>
            </a:r>
          </a:p>
          <a:p>
            <a:r>
              <a:rPr lang="en-US" sz="1800" dirty="0" smtClean="0"/>
              <a:t/>
            </a:r>
          </a:p>
          <a:p>
            <a:r>
              <a:rPr lang="en-US" sz="1800" dirty="0" smtClean="0"/>
              <a:t>This Catalog tile covers subscription to the Live service. For connection to the service, instances of the PHI load balancer should be deployed within your IBM infrastructure, using the PHI Deployable Architecture tile.</a:t>
            </a:r>
          </a:p>
          <a:p>
            <a:r>
              <a:rPr lang="en-US" sz="1800" dirty="0" smtClean="0"/>
              <a:t/>
            </a:r>
          </a:p>
          <a:p>
            <a:r>
              <a:rPr lang="en-US" sz="1800" dirty="0" smtClean="0"/>
              <a:t>For full details please follow the Docs link and sign up to the Service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Utimaco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https://cloud.ibm.com/catalog/services/standard-live-payment-hsm-service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STAR Virtual Learning Platform (VLP)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Hands-on virtual labs accessible worldwide on any device at cloud scale, eliminating expensive lab environments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Lab Platform (VLP)</a:t>
            </a:r>
          </a:p>
          <a:p>
            <a:r>
              <a:rPr lang="en-US" sz="1800" dirty="0" smtClean="0"/>
              <a:t/>
            </a:r>
          </a:p>
          <a:p>
            <a:r>
              <a:rPr lang="en-US" sz="1800" dirty="0" smtClean="0"/>
              <a:t>-------------------------------------------------------------------</a:t>
            </a:r>
          </a:p>
          <a:p>
            <a:r>
              <a:rPr lang="en-US" sz="1800" dirty="0" smtClean="0"/>
              <a:t> is a SaaS platform that gives organizations the ability to deliver their own customized hands-on virtual training labs to anyone on the planet at cloud scale.  </a:t>
            </a:r>
          </a:p>
          <a:p>
            <a:r>
              <a:rPr lang="en-US" sz="1800" dirty="0" smtClean="0"/>
              <a:t/>
            </a:r>
          </a:p>
          <a:p>
            <a:r>
              <a:rPr lang="en-US" sz="1800" dirty="0" smtClean="0"/>
              <a:t>-------------------------------------------------------------------</a:t>
            </a:r>
          </a:p>
          <a:p>
            <a:r>
              <a:rPr lang="en-US" sz="1800" dirty="0" smtClean="0"/>
              <a:t/>
            </a:r>
          </a:p>
          <a:p>
            <a:r>
              <a:rPr lang="en-US" sz="1800" dirty="0" smtClean="0"/>
              <a:t>Instructor Led Training: Training platform that allows students to have their own individual lab environment while allowing the instructor to proctor, shadow, assist and interact with students virtually from anywhere.</a:t>
            </a:r>
          </a:p>
          <a:p>
            <a:r>
              <a:rPr lang="en-US" sz="1800" dirty="0" smtClean="0"/>
              <a:t/>
            </a:r>
          </a:p>
          <a:p>
            <a:r>
              <a:rPr lang="en-US" sz="1800" dirty="0" smtClean="0"/>
              <a:t>-------------------------------------------------------------------</a:t>
            </a:r>
          </a:p>
          <a:p>
            <a:r>
              <a:rPr lang="en-US" sz="1800" dirty="0" smtClean="0"/>
              <a:t/>
            </a:r>
          </a:p>
          <a:p>
            <a:r>
              <a:rPr lang="en-US" sz="1800" dirty="0" smtClean="0"/>
              <a:t>Sales Demo: Easily expand your ability to give effect sales demos of your software solutions. Provisioning a known good template with a demo environment pre-staged for you demo allows for a quick and easy demo without any of the pre-configuration or cleanup between customers.</a:t>
            </a:r>
          </a:p>
          <a:p>
            <a:r>
              <a:rPr lang="en-US" sz="1800" dirty="0" smtClean="0"/>
              <a:t/>
            </a:r>
          </a:p>
          <a:p>
            <a:r>
              <a:rPr lang="en-US" sz="1800" dirty="0" smtClean="0"/>
              <a:t>-------------------------------------------------------------------</a:t>
            </a:r>
          </a:p>
          <a:p>
            <a:r>
              <a:rPr lang="en-US" sz="1800" dirty="0" smtClean="0"/>
              <a:t/>
            </a:r>
          </a:p>
          <a:p>
            <a:r>
              <a:rPr lang="en-US" sz="1800" dirty="0" smtClean="0"/>
              <a:t>Customer Proof of Concept: Moving from Sales Demo into Proof of Concept is extremely easy when you can entitle a customer to a time bound copy of their own demo environment.  Provide access to a POC environment for the customer to evaluate your software, and even provide remote assistance and monitor their progress.</a:t>
            </a:r>
          </a:p>
          <a:p>
            <a:r>
              <a:rPr lang="en-US" sz="1800" dirty="0" smtClean="0"/>
              <a:t/>
            </a:r>
          </a:p>
          <a:p>
            <a:r>
              <a:rPr lang="en-US" sz="1800" dirty="0" smtClean="0"/>
              <a:t>-------------------------------------------------------------------</a:t>
            </a:r>
          </a:p>
          <a:p>
            <a:r>
              <a:rPr lang="en-US" sz="1800" dirty="0" smtClean="0"/>
              <a:t/>
            </a:r>
          </a:p>
          <a:p>
            <a:r>
              <a:rPr lang="en-US" sz="1800" dirty="0" smtClean="0"/>
              <a:t>Cyber Security Training:  Security operations training is essential to preparing the cybersecurity workforce of tomorrow, and for keeping current cybersecurity workers up-to-date on skills and evolving threats.  VLP provides a safe environment to develop training scenarios and build their capabilities. </a:t>
            </a:r>
          </a:p>
          <a:p>
            <a:r>
              <a:rPr lang="en-US" sz="1800" dirty="0" smtClean="0"/>
              <a:t/>
            </a:r>
          </a:p>
          <a:p>
            <a:r>
              <a:rPr lang="en-US" sz="1800" dirty="0" smtClean="0"/>
              <a:t>-------------------------------------------------------------------</a:t>
            </a:r>
          </a:p>
          <a:p>
            <a:r>
              <a:rPr lang="en-US" sz="1800" dirty="0" smtClean="0"/>
              <a:t/>
            </a:r>
          </a:p>
          <a:p>
            <a:r>
              <a:rPr lang="en-US" sz="1800" dirty="0" smtClean="0"/>
              <a:t>We are complementary to most leading Learning Management Systems (LMS) and support Learning Tools Interoperability (LTI) allowing you to leverage your existing education platform.</a:t>
            </a:r>
          </a:p>
          <a:p>
            <a:r>
              <a:rPr lang="en-US" sz="1800" dirty="0" smtClean="0"/>
              <a:t/>
            </a:r>
          </a:p>
          <a:p>
            <a:r>
              <a:rPr lang="en-US" sz="1800" dirty="0" smtClean="0"/>
              <a:t/>
            </a:r>
          </a:p>
          <a:p>
            <a:r>
              <a:rPr lang="en-US" sz="1800" dirty="0" smtClean="0"/>
              <a:t>VLP has a rich set of API’s making it easy to create any kind of user experience you can imagine.</a:t>
            </a:r>
          </a:p>
          <a:p>
            <a:r>
              <a:rPr lang="en-US" sz="1800" dirty="0" smtClean="0"/>
              <a:t/>
            </a:r>
          </a:p>
          <a:p>
            <a:r>
              <a:rPr lang="en-US" sz="1800" dirty="0" smtClean="0"/>
              <a:t/>
            </a:r>
          </a:p>
          <a:p>
            <a:r>
              <a:rPr lang="en-US" sz="1800" dirty="0" smtClean="0"/>
              <a:t>Extend your own cloud infrastructure or use a hybrid model to support your most complex lab use cases.</a:t>
            </a:r>
          </a:p>
          <a:p>
            <a:r>
              <a:rPr lang="en-US" sz="1800" dirty="0" smtClean="0"/>
              <a:t/>
            </a:r>
          </a:p>
          <a:p>
            <a:r>
              <a:rPr lang="en-US" sz="1800" dirty="0" smtClean="0"/>
              <a:t/>
            </a:r>
          </a:p>
          <a:p>
            <a:r>
              <a:rPr lang="en-US" sz="1800" dirty="0" smtClean="0"/>
              <a:t>VMware Lab Platform integrates instructional materials, labs, video, social media, and more. It is specifically designed to deliver hands-on lab content to students/clients.  There are a standard set of APIs that allow it to easily integrate with most Learning Management Systems on the market.  It is a SaaS solution that is a cloud-based multi-tenant solution owned, maintained, and updated by Partner STAR Systems. </a:t>
            </a:r>
          </a:p>
          <a:p>
            <a:r>
              <a:rPr lang="en-US" sz="1800" dirty="0" smtClean="0"/>
              <a:t/>
            </a:r>
          </a:p>
          <a:p>
            <a:r>
              <a:rPr lang="en-US" sz="1800" dirty="0" smtClean="0"/>
              <a:t>-------------------------------------------------------------------</a:t>
            </a:r>
          </a:p>
          <a:p>
            <a:r>
              <a:rPr lang="en-US" sz="1800" dirty="0" smtClean="0"/>
              <a:t/>
            </a:r>
          </a:p>
          <a:p>
            <a:r>
              <a:rPr lang="en-US" sz="1800" dirty="0" smtClean="0"/>
              <a:t>- SaaS platform delivering hands-on virtual IT Training labs to anyone on the planet at cloud scale </a:t>
            </a:r>
          </a:p>
          <a:p>
            <a:r>
              <a:rPr lang="en-US" sz="1800" dirty="0" smtClean="0"/>
              <a:t/>
            </a:r>
          </a:p>
          <a:p>
            <a:r>
              <a:rPr lang="en-US" sz="1800" dirty="0" smtClean="0"/>
              <a:t>- Access from Anywhere - Training content is accessible university, at any time, on most devices with a browser. </a:t>
            </a:r>
          </a:p>
          <a:p>
            <a:r>
              <a:rPr lang="en-US" sz="1800" dirty="0" smtClean="0"/>
              <a:t/>
            </a:r>
          </a:p>
          <a:p>
            <a:r>
              <a:rPr lang="en-US" sz="1800" dirty="0" smtClean="0"/>
              <a:t>- A powerful virtual lab supports complex multi-vM configurations and almost all guest operating systems</a:t>
            </a:r>
          </a:p>
          <a:p>
            <a:r>
              <a:rPr lang="en-US" sz="1800" dirty="0" smtClean="0"/>
              <a:t/>
            </a:r>
          </a:p>
          <a:p>
            <a:r>
              <a:rPr lang="en-US" sz="1800" dirty="0" smtClean="0"/>
              <a:t>- Hybrid Cloud Scale from one lab to thousands of labs. Trust that the platform will scale with you.</a:t>
            </a:r>
          </a:p>
          <a:p>
            <a:r>
              <a:rPr lang="en-US" sz="1800" dirty="0" smtClean="0"/>
              <a:t/>
            </a:r>
          </a:p>
          <a:p>
            <a:r>
              <a:rPr lang="en-US" sz="1800" dirty="0" smtClean="0"/>
              <a:t>- supports labaccess directly from the the console </a:t>
            </a:r>
          </a:p>
          <a:p>
            <a:r>
              <a:rPr lang="en-US" sz="1800" dirty="0" smtClean="0"/>
              <a:t/>
            </a:r>
          </a:p>
          <a:p>
            <a:r>
              <a:rPr lang="en-US" sz="1800" dirty="0" smtClean="0"/>
              <a:t>- Set it and forget it administration </a:t>
            </a:r>
          </a:p>
          <a:p>
            <a:r>
              <a:rPr lang="en-US" sz="1800" dirty="0" smtClean="0"/>
              <a:t/>
            </a:r>
          </a:p>
          <a:p>
            <a:r>
              <a:rPr lang="en-US" sz="1800" dirty="0" smtClean="0"/>
              <a:t>- Learning management Systems support through standard LTI and API integrations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Star Systems India Private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https://cloud.ibm.com/catalog/services/starvlp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Storage Ceph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Experience cloud-like enterprise storage on-premises with the convenience of a pay-as-you-go model.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Experience cloud-like enterprise storage on-premises with the convenience of a pay-as-you-go model.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https://cloud.ibm.com/catalog/services/software-defined-storage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symplistic.ContentIQ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Turn websites, document repositories, helpdesks and workspaces into an intelligent conversational AI Agent using advanced, AI powered RAG in minutes.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ContentIQ transforms your existing content, web pages, documents, helpdesks, and internal knowledge bases, into a powerful AI assistant that delivers accurate, conversational answers in real time. Powered by Retrieval-Augmented Generation (RAG), ContentIQ connects to platforms like SharePoint, Google Drive, Box, Notion, etc, to ingest, process, and intelligently search your information so your team or customers can simply ask a question and get instant, source-cited results.</a:t>
            </a:r>
          </a:p>
          <a:p>
            <a:r>
              <a:rPr lang="en-US" sz="1800" dirty="0" smtClean="0"/>
              <a:t/>
            </a:r>
          </a:p>
          <a:p>
            <a:r>
              <a:rPr lang="en-US" sz="1800" dirty="0" smtClean="0"/>
              <a:t>Setup takes just minutes with no heavy development required. Built for enterprise needs, ContentIQ includes full access control, real-time sync, usage analytics, and seamless integration into your workflows. It helps reduce search time, automate internal support, and unlock the full value of your knowledge, all through secure, explainable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symplistic.ai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https://cloud.ibm.com/catalog/services/symplistic-contentiq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TapestryX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TapestryX is next-generation Networked Accounting Ledger Technology (NALT) that can be deployed to support B2B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TapestryX is a real-time, high-capacity, secure and scalable, decentralized B2B transaction synchronization and double-entry accounting protocol.</a:t>
            </a:r>
          </a:p>
          <a:p>
            <a:r>
              <a:rPr lang="en-US" sz="1800" dirty="0" smtClean="0"/>
              <a:t/>
            </a:r>
          </a:p>
          <a:p>
            <a:r>
              <a:rPr lang="en-US" sz="1800" dirty="0" smtClean="0"/>
              <a:t>▪ Each Node (representing an institutional participant) controls its segment of the entire, interlinked platform ledger</a:t>
            </a:r>
          </a:p>
          <a:p>
            <a:r>
              <a:rPr lang="en-US" sz="1800" dirty="0" smtClean="0"/>
              <a:t>▪ Event-driven and self-synchronizing(1)</a:t>
            </a:r>
          </a:p>
          <a:p>
            <a:r>
              <a:rPr lang="en-US" sz="1800" dirty="0" smtClean="0"/>
              <a:t>▪ Each Node posts asset transfer details as well as (future-dated) obligations into immutable ledgers</a:t>
            </a:r>
          </a:p>
          <a:p>
            <a:r>
              <a:rPr lang="en-US" sz="1800" dirty="0" smtClean="0"/>
              <a:t>▪ Transaction Accounting Periods - allowing period archiving and active memory optimization</a:t>
            </a:r>
          </a:p>
          <a:p>
            <a:r>
              <a:rPr lang="en-US" sz="1800" dirty="0" smtClean="0"/>
              <a:t>▪ Simple, deterministic scripts (asset &amp; life-cycle agnostic)</a:t>
            </a:r>
          </a:p>
          <a:p>
            <a:r>
              <a:rPr lang="en-US" sz="1800" dirty="0" smtClean="0"/>
              <a:t>▪ Interoperable with legacy infrastructure (via Airlock feature)</a:t>
            </a:r>
          </a:p>
          <a:p>
            <a:r>
              <a:rPr lang="en-US" sz="1800" dirty="0" smtClean="0"/>
              <a:t>▪ Confidential and Secure</a:t>
            </a:r>
          </a:p>
          <a:p>
            <a:r>
              <a:rPr lang="en-US" sz="1800" dirty="0" smtClean="0"/>
              <a:t>▪ Configurable for proper GAAP or IFRS Financial Reporting</a:t>
            </a:r>
          </a:p>
          <a:p>
            <a:r>
              <a:rPr lang="en-US" sz="1800" dirty="0" smtClean="0"/>
              <a:t>▪ Decentralized initiation of transaction, validation and processing – no single point of failure</a:t>
            </a:r>
          </a:p>
          <a:p>
            <a:r>
              <a:rPr lang="en-US" sz="1800" dirty="0" smtClean="0"/>
              <a:t>▪ High Performance (~ 100K TPS) and Resilient to Cyber attacks</a:t>
            </a:r>
          </a:p>
          <a:p>
            <a:r>
              <a:rPr lang="en-US" sz="1800" dirty="0" smtClean="0"/>
              <a:t/>
            </a:r>
          </a:p>
          <a:p>
            <a:r>
              <a:rPr lang="en-US" sz="1800" dirty="0" smtClean="0"/>
              <a:t>Consistency and Completeness of all Decentralized Ledgers without reliance on consensus, mining or 3rd Party validation.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L4S Corp.</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https://cloud.ibm.com/catalog/services/l4s-corp-tapestryx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TechD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TechD consulting, onboarding, implementation, training, and managed services for IBM Data &amp; AI products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TechD stands at the forefront of data and artificial intelligence solutions, serving as IBM's premier strategic partner for over 14 years. With a proven track record of excellence and innovation, we have established ourselves as the trusted leader in implementing and optimizing IBM's comprehensive suite of technologies. Our deep expertise spans the entire IBM ecosystem, including Watson's AI capabilities, Cognos analytics, Information Server's data integration platform, Master Data Management (MDM) solutions, and the latest CloudPak offerings. By combining our technical prowess with a thorough understanding of business challenges, TechD helps organizations transform their data into actionable insights, enabling them to make smarter decisions and drive digital transformation in an increasingly complex technological landscape.</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https://cloud.ibm.com/catalog/services/techdservices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BrightAgent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BrightAgent is your agentic data companion that makes the end to end complex data analysis work easy for everyone!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BrightAgent is your agentic data companion that makes the end to end complex data analysis work easy for everyone! Powered by a team of specialized data agents that are engineered to focus on the end to end data workflow - ingestion, governance, retervial, engineering, analytics and visualization - BrightAgent orchestrates every step of the data workflow for you. A conversational natural langugage user interface empowers you to work with BrightAgent without needing any technical data skills. Every team member, regarless of technical skill level, can easily unlock rich insights from all their data assets, wherever the data lives. From 600+ connectors for data ingestion, plus ability to upload structured and unstructured dat, BrightAgent guides you through data quality checks, governance tasks, schema creation, metadata management, and full data transformations to ensure clean data pipelines are established to power all your agentic insight and analytics needs. The data workflow journey is broken and BrightAgent, your super data agent, is able to fix it end to end, transforming everyone's work to be data informed 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Brighthive ,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https://cloud.ibm.com/catalog/services/brighthive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TradeScreen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Trademo TradeScreen is an AI-based real-time trade transaction validation tool powered by  Knowledge graph of over 10 billion+data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Trademo TradeScreen is an advanced AI-powered platform that revolutionizes how key stakeholders in global trade, i.e., Trade Finance, Insurance, Logistics, Ports, and Customs authorities, manage trade transaction processing, operations, compliance, and risk. </a:t>
            </a:r>
          </a:p>
          <a:p>
            <a:r>
              <a:rPr lang="en-US" sz="1800" dirty="0" smtClean="0"/>
              <a:t/>
            </a:r>
          </a:p>
          <a:p>
            <a:r>
              <a:rPr lang="en-US" sz="1800" dirty="0" smtClean="0"/>
              <a:t>By leveraging Trademo's proprietary fine-tuned vision models and global supply chain knowledge graph (TrademoKG) powered by open-source intelligence from thousands of authoritative data sources and billions of data points, TradeScreen provides real-time trade digitization, compliance automation, and risk management capabilities.</a:t>
            </a:r>
          </a:p>
          <a:p>
            <a:r>
              <a:rPr lang="en-US" sz="1800" dirty="0" smtClean="0"/>
              <a:t/>
            </a:r>
          </a:p>
          <a:p>
            <a:r>
              <a:rPr lang="en-US" sz="1800" dirty="0" smtClean="0"/>
              <a:t>Key Features</a:t>
            </a:r>
          </a:p>
          <a:p>
            <a:r>
              <a:rPr lang="en-US" sz="1800" dirty="0" smtClean="0"/>
              <a:t/>
            </a:r>
          </a:p>
          <a:p>
            <a:r>
              <a:rPr lang="en-US" sz="1800" dirty="0" smtClean="0"/>
              <a:t>Document Digitization &amp; Classification</a:t>
            </a:r>
          </a:p>
          <a:p>
            <a:r>
              <a:rPr lang="en-US" sz="1800" dirty="0" smtClean="0"/>
              <a:t/>
            </a:r>
          </a:p>
          <a:p>
            <a:r>
              <a:rPr lang="en-US" sz="1800" dirty="0" smtClean="0"/>
              <a:t>Our system uses advanced machine learning algorithms to automatically classify trade documents into specific categories, completely eliminating the need for manual sorting. Whether it's a Bill of Lading (BoL), Letter of Credit (LC), Commercial Invoice, Packing List, Certificate of Origin, or any other trade document, our intelligent classification engine instantly recognizes and organizes them into the correct buckets. This not only speeds up processing times but also enhances accuracy and reduces operational overhead.</a:t>
            </a:r>
          </a:p>
          <a:p>
            <a:r>
              <a:rPr lang="en-US" sz="1800" dirty="0" smtClean="0"/>
              <a:t/>
            </a:r>
          </a:p>
          <a:p>
            <a:r>
              <a:rPr lang="en-US" sz="1800" dirty="0" smtClean="0"/>
              <a:t>Document Extraction</a:t>
            </a:r>
          </a:p>
          <a:p>
            <a:r>
              <a:rPr lang="en-US" sz="1800" dirty="0" smtClean="0"/>
              <a:t/>
            </a:r>
          </a:p>
          <a:p>
            <a:r>
              <a:rPr lang="en-US" sz="1800" dirty="0" smtClean="0"/>
              <a:t>Powered by an advanced vision model combined with Optical Character Recognition (OCR), our system precisely extracts all the key attributes from your trade documents regardless of inconsistent formats and data structures. From shipment details and payment terms to product specifications and consignee information, the platform automates data extraction at scale, removing hours of manual effort and reducing the risk of human error. The result is faster workflows, more accurate data, and a significant boost in operational efficiency.</a:t>
            </a:r>
          </a:p>
          <a:p>
            <a:r>
              <a:rPr lang="en-US" sz="1800" dirty="0" smtClean="0"/>
              <a:t/>
            </a:r>
          </a:p>
          <a:p>
            <a:r>
              <a:rPr lang="en-US" sz="1800" dirty="0" smtClean="0"/>
              <a:t>Maritime</a:t>
            </a:r>
          </a:p>
          <a:p>
            <a:r>
              <a:rPr lang="en-US" sz="1800" dirty="0" smtClean="0"/>
              <a:t/>
            </a:r>
          </a:p>
          <a:p>
            <a:r>
              <a:rPr lang="en-US" sz="1800" dirty="0" smtClean="0"/>
              <a:t>Validate master bill of lading data and get details on transhipment ports, vessel location, and previous port calls of the vessel with the right information from shipping lines. Identify and mitigate risk by screening vessels and shipping entities flagged for maritime sanctions violations.</a:t>
            </a:r>
          </a:p>
          <a:p>
            <a:r>
              <a:rPr lang="en-US" sz="1800" dirty="0" smtClean="0"/>
              <a:t/>
            </a:r>
          </a:p>
          <a:p>
            <a:r>
              <a:rPr lang="en-US" sz="1800" dirty="0" smtClean="0"/>
              <a:t>Compliance &amp; Risk Checks</a:t>
            </a:r>
          </a:p>
          <a:p>
            <a:r>
              <a:rPr lang="en-US" sz="1800" dirty="0" smtClean="0"/>
              <a:t/>
            </a:r>
          </a:p>
          <a:p>
            <a:r>
              <a:rPr lang="en-US" sz="1800" dirty="0" smtClean="0"/>
              <a:t>TBML (Trade-Based Money Laundering) Checks</a:t>
            </a:r>
          </a:p>
          <a:p>
            <a:r>
              <a:rPr lang="en-US" sz="1800" dirty="0" smtClean="0"/>
              <a:t/>
            </a:r>
          </a:p>
          <a:p>
            <a:r>
              <a:rPr lang="en-US" sz="1800" dirty="0" smtClean="0"/>
              <a:t>Leverage real-time trade transactional data to identify risk from supply chain networks, such as limited trade partners, new product trade, multiple addresses, and more. Identify patterns in trade data that could indicate fraudulent activity, such as huge shipments, frequent changes in trading partners, unusual payment patterns, or inconsistent documentation.</a:t>
            </a:r>
          </a:p>
          <a:p>
            <a:r>
              <a:rPr lang="en-US" sz="1800" dirty="0" smtClean="0"/>
              <a:t/>
            </a:r>
          </a:p>
          <a:p>
            <a:r>
              <a:rPr lang="en-US" sz="1800" dirty="0" smtClean="0"/>
              <a:t>Goods Screening</a:t>
            </a:r>
          </a:p>
          <a:p>
            <a:r>
              <a:rPr lang="en-US" sz="1800" dirty="0" smtClean="0"/>
              <a:t/>
            </a:r>
          </a:p>
          <a:p>
            <a:r>
              <a:rPr lang="en-US" sz="1800" dirty="0" smtClean="0"/>
              <a:t>Ensure compliant financing by thoroughly screening for dual-use, hazardous, restricted/prohibited goods across different trade lanes. Trademo empowers trade finance institutions by offering real-time insights into country-specific trade restrictions, OGA/PGA regulations, and controls to mitigate risks, accelerate due diligence, and facilitate secure, compliant cross-border transactions.</a:t>
            </a:r>
          </a:p>
          <a:p>
            <a:r>
              <a:rPr lang="en-US" sz="1800" dirty="0" smtClean="0"/>
              <a:t/>
            </a:r>
          </a:p>
          <a:p>
            <a:r>
              <a:rPr lang="en-US" sz="1800" dirty="0" smtClean="0"/>
              <a:t>Sanctions &amp; AML Screening</a:t>
            </a:r>
          </a:p>
          <a:p>
            <a:r>
              <a:rPr lang="en-US" sz="1800" dirty="0" smtClean="0"/>
              <a:t/>
            </a:r>
          </a:p>
          <a:p>
            <a:r>
              <a:rPr lang="en-US" sz="1800" dirty="0" smtClean="0"/>
              <a:t>Conduct enhanced due diligence on parties with links to sanctioned countries, entities, individuals, politically exposed persons, and forced labor entities.</a:t>
            </a:r>
          </a:p>
          <a:p>
            <a:r>
              <a:rPr lang="en-US" sz="1800" dirty="0" smtClean="0"/>
              <a:t/>
            </a:r>
          </a:p>
          <a:p>
            <a:r>
              <a:rPr lang="en-US" sz="1800" dirty="0" smtClean="0"/>
              <a:t>UCP 600 Checks</a:t>
            </a:r>
          </a:p>
          <a:p>
            <a:r>
              <a:rPr lang="en-US" sz="1800" dirty="0" smtClean="0"/>
              <a:t/>
            </a:r>
          </a:p>
          <a:p>
            <a:r>
              <a:rPr lang="en-US" sz="1800" dirty="0" smtClean="0"/>
              <a:t>Ensure trade documents meet the standards outlined under UCP 600 rules for seamless processing.</a:t>
            </a:r>
          </a:p>
          <a:p>
            <a:r>
              <a:rPr lang="en-US" sz="1800" dirty="0" smtClean="0"/>
              <a:t/>
            </a:r>
          </a:p>
          <a:p>
            <a:r>
              <a:rPr lang="en-US" sz="1800" dirty="0" smtClean="0"/>
              <a:t>Entity Resolution</a:t>
            </a:r>
          </a:p>
          <a:p>
            <a:r>
              <a:rPr lang="en-US" sz="1800" dirty="0" smtClean="0"/>
              <a:t/>
            </a:r>
          </a:p>
          <a:p>
            <a:r>
              <a:rPr lang="en-US" sz="1800" dirty="0" smtClean="0"/>
              <a:t>Trademo’s Entity Resolution helps trade finance institutions uncover hidden risks by mapping ownership structures, identifying linked entities, and automatically screening them against global sanctions and watchlists. This end-to-end visibility strengthens due diligence, enhances compliance, and ensures safer financing decisions.</a:t>
            </a:r>
          </a:p>
          <a:p>
            <a:r>
              <a:rPr lang="en-US" sz="1800" dirty="0" smtClean="0"/>
              <a:t/>
            </a:r>
          </a:p>
          <a:p>
            <a:r>
              <a:rPr lang="en-US" sz="1800" dirty="0" smtClean="0"/>
              <a:t>Document Verification as per ICC Rules (UCP, ISBP, URC)</a:t>
            </a:r>
          </a:p>
          <a:p>
            <a:r>
              <a:rPr lang="en-US" sz="1800" dirty="0" smtClean="0"/>
              <a:t/>
            </a:r>
          </a:p>
          <a:p>
            <a:r>
              <a:rPr lang="en-US" sz="1800" dirty="0" smtClean="0"/>
              <a:t>Trademo’s Document Check automates verification against UCP, URDG, URC, and ISBP rules as applicable, helping trade finance institutions quickly validate trade documents for compliance and accuracy. By reducing manual errors and speeding up document review, it ensures smoother letter of credit processing, lowers operational risk, and accelerates transaction approval.</a:t>
            </a:r>
          </a:p>
          <a:p>
            <a:r>
              <a:rPr lang="en-US" sz="1800" dirty="0" smtClean="0"/>
              <a:t/>
            </a:r>
          </a:p>
          <a:p>
            <a:r>
              <a:rPr lang="en-US" sz="1800" dirty="0" smtClean="0"/>
              <a:t>Benefits:</a:t>
            </a:r>
          </a:p>
          <a:p>
            <a:r>
              <a:rPr lang="en-US" sz="1800" dirty="0" smtClean="0"/>
              <a:t/>
            </a:r>
          </a:p>
          <a:p>
            <a:r>
              <a:rPr lang="en-US" sz="1800" dirty="0" smtClean="0"/>
              <a:t>Cost Efficiency Through Automation</a:t>
            </a:r>
          </a:p>
          <a:p>
            <a:r>
              <a:rPr lang="en-US" sz="1800" dirty="0" smtClean="0"/>
              <a:t/>
            </a:r>
          </a:p>
          <a:p>
            <a:r>
              <a:rPr lang="en-US" sz="1800" dirty="0" smtClean="0"/>
              <a:t>By reducing manual tasks by up to 75%, TradeScreen lowers the cost of transaction processing and fraud detection. This reduction leads to decreased overhead for organizations as they streamline their operations.</a:t>
            </a:r>
          </a:p>
          <a:p>
            <a:r>
              <a:rPr lang="en-US" sz="1800" dirty="0" smtClean="0"/>
              <a:t/>
            </a:r>
          </a:p>
          <a:p>
            <a:r>
              <a:rPr lang="en-US" sz="1800" dirty="0" smtClean="0"/>
              <a:t>Fraud Prevention</a:t>
            </a:r>
          </a:p>
          <a:p>
            <a:r>
              <a:rPr lang="en-US" sz="1800" dirty="0" smtClean="0"/>
              <a:t/>
            </a:r>
          </a:p>
          <a:p>
            <a:r>
              <a:rPr lang="en-US" sz="1800" dirty="0" smtClean="0"/>
              <a:t>TradeScreen uses AI models to identify suspicious patterns before transactions are processed, enabling early intervention. This helps mitigate losses and prevent financial fraud, which is projected to cost the industry billions by 2027.</a:t>
            </a:r>
          </a:p>
          <a:p>
            <a:r>
              <a:rPr lang="en-US" sz="1800" dirty="0" smtClean="0"/>
              <a:t/>
            </a:r>
          </a:p>
          <a:p>
            <a:r>
              <a:rPr lang="en-US" sz="1800" dirty="0" smtClean="0"/>
              <a:t>Improved Accuracy &amp; Fewer False Positives</a:t>
            </a:r>
          </a:p>
          <a:p>
            <a:r>
              <a:rPr lang="en-US" sz="1800" dirty="0" smtClean="0"/>
              <a:t/>
            </a:r>
          </a:p>
          <a:p>
            <a:r>
              <a:rPr lang="en-US" sz="1800" dirty="0" smtClean="0"/>
              <a:t>By reducing false positives by up to 40%, TradeScreen ensures compliance teams spend less time investigating non-issues and more time focusing on actual risks, making institutions more efficient and productive.</a:t>
            </a:r>
          </a:p>
          <a:p>
            <a:r>
              <a:rPr lang="en-US" sz="1800" dirty="0" smtClean="0"/>
              <a:t/>
            </a:r>
          </a:p>
          <a:p>
            <a:r>
              <a:rPr lang="en-US" sz="1800" dirty="0" smtClean="0"/>
              <a:t>Enhanced Regulatory Compliance</a:t>
            </a:r>
          </a:p>
          <a:p>
            <a:r>
              <a:rPr lang="en-US" sz="1800" dirty="0" smtClean="0"/>
              <a:t/>
            </a:r>
          </a:p>
          <a:p>
            <a:r>
              <a:rPr lang="en-US" sz="1800" dirty="0" smtClean="0"/>
              <a:t>With integrated tools for sanctions screening, goods checks, and supply chain transparency, TradeScreen helps financial institutions comply with AML, CTF, and sanctions laws, reducing the risk of regulatory penalties.</a:t>
            </a:r>
          </a:p>
          <a:p>
            <a:r>
              <a:rPr lang="en-US" sz="1800" dirty="0" smtClean="0"/>
              <a:t/>
            </a:r>
          </a:p>
          <a:p>
            <a:r>
              <a:rPr lang="en-US" sz="1800" dirty="0" smtClean="0"/>
              <a:t>Increased Visibility Across Ecosystems</a:t>
            </a:r>
          </a:p>
          <a:p>
            <a:r>
              <a:rPr lang="en-US" sz="1800" dirty="0" smtClean="0"/>
              <a:t/>
            </a:r>
          </a:p>
          <a:p>
            <a:r>
              <a:rPr lang="en-US" sz="1800" dirty="0" smtClean="0"/>
              <a:t>TradeScreen merges data from multiple sources to provide a transparent view of the entire trade and financial ecosystem. This visibility helps institutions better understand their clients, suppliers, and third-party risks.</a:t>
            </a:r>
          </a:p>
          <a:p>
            <a:r>
              <a:rPr lang="en-US" sz="1800" dirty="0" smtClean="0"/>
              <a:t/>
            </a:r>
          </a:p>
          <a:p>
            <a:r>
              <a:rPr lang="en-US" sz="1800" dirty="0" smtClean="0"/>
              <a:t>Seamless Integration With Existing Infrastructure</a:t>
            </a:r>
          </a:p>
          <a:p>
            <a:r>
              <a:rPr lang="en-US" sz="1800" dirty="0" smtClean="0"/>
              <a:t/>
            </a:r>
          </a:p>
          <a:p>
            <a:r>
              <a:rPr lang="en-US" sz="1800" dirty="0" smtClean="0"/>
              <a:t>TradeScreen is an open, scalable platform that easily integrates with existing banking infrastructure, enabling institutions to leverage its capabilities without extensive system overhauls.'</a:t>
            </a:r>
          </a:p>
          <a:p>
            <a:r>
              <a:rPr lang="en-US" sz="1800" dirty="0" smtClean="0"/>
              <a:t/>
            </a:r>
          </a:p>
          <a:p>
            <a:r>
              <a:rPr lang="en-US" sz="1800" dirty="0" smtClean="0"/>
              <a:t>Enhanced Decision-Making</a:t>
            </a:r>
          </a:p>
          <a:p>
            <a:r>
              <a:rPr lang="en-US" sz="1800" dirty="0" smtClean="0"/>
              <a:t/>
            </a:r>
          </a:p>
          <a:p>
            <a:r>
              <a:rPr lang="en-US" sz="1800" dirty="0" smtClean="0"/>
              <a:t>The platform delivers actionable insights and transparency into the participants in each transaction, empowering financial institutions to make informed decisions about trade transactions and client relationships.</a:t>
            </a:r>
          </a:p>
          <a:p>
            <a:r>
              <a:rPr lang="en-US" sz="1800" dirty="0" smtClean="0"/>
              <a:t/>
            </a:r>
          </a:p>
          <a:p>
            <a:r>
              <a:rPr lang="en-US" sz="1800" dirty="0" smtClean="0"/>
              <a:t/>
            </a:r>
          </a:p>
          <a:p>
            <a:r>
              <a:rPr lang="en-US" sz="1800" dirty="0" smtClean="0"/>
              <a:t>Capabilities</a:t>
            </a:r>
          </a:p>
          <a:p>
            <a:r>
              <a:rPr lang="en-US" sz="1800" dirty="0" smtClean="0"/>
              <a:t/>
            </a:r>
          </a:p>
          <a:p>
            <a:r>
              <a:rPr lang="en-US" sz="1800" dirty="0" smtClean="0"/>
              <a:t>Global Trade Risk Mitigation</a:t>
            </a:r>
          </a:p>
          <a:p>
            <a:r>
              <a:rPr lang="en-US" sz="1800" dirty="0" smtClean="0"/>
              <a:t/>
            </a:r>
          </a:p>
          <a:p>
            <a:r>
              <a:rPr lang="en-US" sz="1800" dirty="0" smtClean="0"/>
              <a:t>Detects and prevents risks in trade transactions using a comprehensive database of international regulations and risk checks.</a:t>
            </a:r>
          </a:p>
          <a:p>
            <a:r>
              <a:rPr lang="en-US" sz="1800" dirty="0" smtClean="0"/>
              <a:t/>
            </a:r>
          </a:p>
          <a:p>
            <a:r>
              <a:rPr lang="en-US" sz="1800" dirty="0" smtClean="0"/>
              <a:t>500+ Real-Time Compliance Checks</a:t>
            </a:r>
          </a:p>
          <a:p>
            <a:r>
              <a:rPr lang="en-US" sz="1800" dirty="0" smtClean="0"/>
              <a:t/>
            </a:r>
          </a:p>
          <a:p>
            <a:r>
              <a:rPr lang="en-US" sz="1800" dirty="0" smtClean="0"/>
              <a:t>Perform 500+ real-time checks to ensure trade transactions comply with global regulations, reducing risks and non-compliance.</a:t>
            </a:r>
          </a:p>
          <a:p>
            <a:r>
              <a:rPr lang="en-US" sz="1800" dirty="0" smtClean="0"/>
              <a:t/>
            </a:r>
          </a:p>
          <a:p>
            <a:r>
              <a:rPr lang="en-US" sz="1800" dirty="0" smtClean="0"/>
              <a:t>AI-Driven Knowledge Graph</a:t>
            </a:r>
          </a:p>
          <a:p>
            <a:r>
              <a:rPr lang="en-US" sz="1800" dirty="0" smtClean="0"/>
              <a:t/>
            </a:r>
          </a:p>
          <a:p>
            <a:r>
              <a:rPr lang="en-US" sz="1800" dirty="0" smtClean="0"/>
              <a:t>Unlock insights with an AI-powered graph integrating billions of data points on trade, supply chains, risks, and ownership.</a:t>
            </a:r>
          </a:p>
          <a:p>
            <a:r>
              <a:rPr lang="en-US" sz="1800" dirty="0" smtClean="0"/>
              <a:t/>
            </a:r>
          </a:p>
          <a:p>
            <a:r>
              <a:rPr lang="en-US" sz="1800" dirty="0" smtClean="0"/>
              <a:t>End-to-End Transaction Validation</a:t>
            </a:r>
          </a:p>
          <a:p>
            <a:r>
              <a:rPr lang="en-US" sz="1800" dirty="0" smtClean="0"/>
              <a:t/>
            </a:r>
          </a:p>
          <a:p>
            <a:r>
              <a:rPr lang="en-US" sz="1800" dirty="0" smtClean="0"/>
              <a:t>Validate every aspect of trade transactions, ensuring full transparency and compliance from start to finish.</a:t>
            </a:r>
          </a:p>
          <a:p>
            <a:r>
              <a:rPr lang="en-US" sz="1800" dirty="0" smtClean="0"/>
              <a:t/>
            </a:r>
          </a:p>
          <a:p>
            <a:r>
              <a:rPr lang="en-US" sz="1800" dirty="0" smtClean="0"/>
              <a:t>Continuous Risk Updates</a:t>
            </a:r>
          </a:p>
          <a:p>
            <a:r>
              <a:rPr lang="en-US" sz="1800" dirty="0" smtClean="0"/>
              <a:t/>
            </a:r>
          </a:p>
          <a:p>
            <a:r>
              <a:rPr lang="en-US" sz="1800" dirty="0" smtClean="0"/>
              <a:t>Stay compliant with evolving regulations, as TradeScreen continuously updates its risk assessment framework in real time.</a:t>
            </a:r>
          </a:p>
          <a:p>
            <a:r>
              <a:rPr lang="en-US" sz="1800" dirty="0" smtClean="0"/>
              <a:t/>
            </a:r>
          </a:p>
          <a:p>
            <a:r>
              <a:rPr lang="en-US" sz="1800" dirty="0" smtClean="0"/>
              <a:t>User Management Capabilities</a:t>
            </a:r>
          </a:p>
          <a:p>
            <a:r>
              <a:rPr lang="en-US" sz="1800" dirty="0" smtClean="0"/>
              <a:t/>
            </a:r>
          </a:p>
          <a:p>
            <a:r>
              <a:rPr lang="en-US" sz="1800" dirty="0" smtClean="0"/>
              <a:t>Enable role-based access controls to tailor access and permissions across your teams, ensuring data security and governance compliance across workflows.</a:t>
            </a:r>
          </a:p>
          <a:p>
            <a:r>
              <a:rPr lang="en-US" sz="1800" dirty="0" smtClean="0"/>
              <a:t/>
            </a:r>
          </a:p>
          <a:p>
            <a:r>
              <a:rPr lang="en-US" sz="1800" dirty="0" smtClean="0"/>
              <a:t/>
            </a:r>
          </a:p>
          <a:p>
            <a:r>
              <a:rPr lang="en-US" sz="1800" dirty="0" smtClean="0"/>
              <a:t>Workflow Capabilities</a:t>
            </a:r>
          </a:p>
          <a:p>
            <a:r>
              <a:rPr lang="en-US" sz="1800" dirty="0" smtClean="0"/>
              <a:t/>
            </a:r>
          </a:p>
          <a:p>
            <a:r>
              <a:rPr lang="en-US" sz="1800" dirty="0" smtClean="0"/>
              <a:t>Support for maker-checker workflows, allowing teams to create, review, and approve trade transactions collaboratively. These workflows increase accountability and auditability across departments.</a:t>
            </a:r>
          </a:p>
          <a:p>
            <a:r>
              <a:rPr lang="en-US" sz="1800" dirty="0" smtClean="0"/>
              <a:t/>
            </a:r>
          </a:p>
          <a:p>
            <a:r>
              <a:rPr lang="en-US" sz="1800" dirty="0" smtClean="0"/>
              <a:t>Configuration &amp; Integration</a:t>
            </a:r>
          </a:p>
          <a:p>
            <a:r>
              <a:rPr lang="en-US" sz="1800" dirty="0" smtClean="0"/>
              <a:t/>
            </a:r>
          </a:p>
          <a:p>
            <a:r>
              <a:rPr lang="en-US" sz="1800" dirty="0" smtClean="0"/>
              <a:t>Flexible Configuration</a:t>
            </a:r>
          </a:p>
          <a:p>
            <a:r>
              <a:rPr lang="en-US" sz="1800" dirty="0" smtClean="0"/>
              <a:t/>
            </a:r>
          </a:p>
          <a:p>
            <a:r>
              <a:rPr lang="en-US" sz="1800" dirty="0" smtClean="0"/>
              <a:t>Customize workflows, compliance checks, and validation logic based on your internal policies and risk appetite.</a:t>
            </a:r>
          </a:p>
          <a:p>
            <a:r>
              <a:rPr lang="en-US" sz="1800" dirty="0" smtClean="0"/>
              <a:t/>
            </a:r>
          </a:p>
          <a:p>
            <a:r>
              <a:rPr lang="en-US" sz="1800" dirty="0" smtClean="0"/>
              <a:t/>
            </a:r>
          </a:p>
          <a:p>
            <a:r>
              <a:rPr lang="en-US" sz="1800" dirty="0" smtClean="0"/>
              <a:t>Available via API</a:t>
            </a:r>
          </a:p>
          <a:p>
            <a:r>
              <a:rPr lang="en-US" sz="1800" dirty="0" smtClean="0"/>
              <a:t/>
            </a:r>
          </a:p>
          <a:p>
            <a:r>
              <a:rPr lang="en-US" sz="1800" dirty="0" smtClean="0"/>
              <a:t>All core TradeScreen features are available through well-documented APIs, enabling seamless integration into existing banking, logistics, or compliance systems.</a:t>
            </a:r>
          </a:p>
          <a:p>
            <a:r>
              <a:rPr lang="en-US" sz="1800" dirty="0" smtClean="0"/>
              <a:t/>
            </a:r>
          </a:p>
          <a:p>
            <a:r>
              <a:rPr lang="en-US" sz="1800" dirty="0" smtClean="0"/>
              <a:t/>
            </a:r>
          </a:p>
          <a:p>
            <a:r>
              <a:rPr lang="en-US" sz="1800" dirty="0" smtClean="0"/>
              <a:t>Workflow Capabilities</a:t>
            </a:r>
          </a:p>
          <a:p>
            <a:r>
              <a:rPr lang="en-US" sz="1800" dirty="0" smtClean="0"/>
              <a:t/>
            </a:r>
          </a:p>
          <a:p>
            <a:r>
              <a:rPr lang="en-US" sz="1800" dirty="0" smtClean="0"/>
              <a:t>The platform supports maker-checker workflows, allowing multiple teams to collaborate, review, and approve documents efficiently. This enhances accountability and strengthens the overall due diligence process.</a:t>
            </a:r>
          </a:p>
          <a:p>
            <a:r>
              <a:rPr lang="en-US" sz="1800" dirty="0" smtClean="0"/>
              <a:t/>
            </a:r>
          </a:p>
          <a:p>
            <a:r>
              <a:rPr lang="en-US" sz="1800" dirty="0" smtClean="0"/>
              <a:t>Pricing Plan:</a:t>
            </a:r>
          </a:p>
          <a:p>
            <a:r>
              <a:rPr lang="en-US" sz="1800" dirty="0" smtClean="0"/>
              <a:t/>
            </a:r>
          </a:p>
          <a:p>
            <a:r>
              <a:rPr lang="en-US" sz="1800" dirty="0" smtClean="0"/>
              <a:t>Pricing Model: Platform Subscription (Base) + Optionals </a:t>
            </a:r>
          </a:p>
          <a:p>
            <a:r>
              <a:rPr lang="en-US" sz="1800" dirty="0" smtClean="0"/>
              <a:t/>
            </a:r>
          </a:p>
          <a:p>
            <a:r>
              <a:rPr lang="en-US" sz="1800" dirty="0" smtClean="0"/>
              <a:t>1. Base Platform Subscription Fee Annually: 20000 USD </a:t>
            </a:r>
          </a:p>
          <a:p>
            <a:r>
              <a:rPr lang="en-US" sz="1800" dirty="0" smtClean="0"/>
              <a:t>2. Optionals (at an extra cost in USD): per transaction checks </a:t>
            </a:r>
          </a:p>
          <a:p>
            <a:r>
              <a:rPr lang="en-US" sz="1800" dirty="0" smtClean="0"/>
              <a:t/>
            </a:r>
          </a:p>
          <a:p>
            <a:r>
              <a:rPr lang="en-US" sz="1800" dirty="0" smtClean="0"/>
              <a:t>Document Extraction &amp; Classification Module</a:t>
            </a:r>
          </a:p>
          <a:p>
            <a:r>
              <a:rPr lang="en-US" sz="1800" dirty="0" smtClean="0"/>
              <a:t>TBML Checks Module</a:t>
            </a:r>
          </a:p>
          <a:p>
            <a:r>
              <a:rPr lang="en-US" sz="1800" dirty="0" smtClean="0"/>
              <a:t>Goods Screening Checks Module</a:t>
            </a:r>
          </a:p>
          <a:p>
            <a:r>
              <a:rPr lang="en-US" sz="1800" dirty="0" smtClean="0"/>
              <a:t>Sanctions &amp; AML Checks Module</a:t>
            </a:r>
          </a:p>
          <a:p>
            <a:r>
              <a:rPr lang="en-US" sz="1800" dirty="0" smtClean="0"/>
              <a:t>Documentary Checks Module</a:t>
            </a:r>
          </a:p>
          <a:p>
            <a:r>
              <a:rPr lang="en-US" sz="1800" dirty="0" smtClean="0"/>
              <a:t>Maritime Checks Module</a:t>
            </a:r>
          </a:p>
          <a:p>
            <a:r>
              <a:rPr lang="en-US" sz="1800" dirty="0" smtClean="0"/>
              <a:t/>
            </a:r>
          </a:p>
          <a:p>
            <a:r>
              <a:rPr lang="en-US" sz="1800" dirty="0" smtClean="0"/>
              <a:t>Kindly get in touch with this email ID to understand more about the plan: akshit.gupta@trademo.com</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Trademo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https://cloud.ibm.com/catalog/services/trademo-technologies-inc-finscreener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Usage Meter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VMware Usage Meter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Usage Meter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https://cloud.ibm.com/catalog/services/vmware.usage-meter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name="Slide 2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219</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name="Slide 2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220</a:t>
            </a:r>
            <a:endParaRPr lang="en-US" dirty="0"/>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name="Slide 2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221</a:t>
            </a:r>
            <a:endParaRPr lang="en-US" dirty="0"/>
          </a:p>
        </p:txBody>
      </p:sp>
    </p:spTree>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name="Slide 2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222</a:t>
            </a:r>
            <a:endParaRPr lang="en-US" dirty="0"/>
          </a:p>
        </p:txBody>
      </p:sp>
    </p:spTree>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name="Slide 2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223</a:t>
            </a:r>
            <a:endParaRPr lang="en-US" dirty="0"/>
          </a:p>
        </p:txBody>
      </p:sp>
    </p:spTree>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name="Slide 2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224</a:t>
            </a:r>
            <a:endParaRPr lang="en-US" dirty="0"/>
          </a:p>
        </p:txBody>
      </p:sp>
    </p:spTree>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name="Slide 2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225</a:t>
            </a:r>
            <a:endParaRPr lang="en-US" dirty="0"/>
          </a:p>
        </p:txBody>
      </p:sp>
    </p:spTree>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name="Slide 2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BI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Get AI-generated personalized insights and data-aware recommendations from your business data, in natural language.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BI is a generative AI-powered business intelligence tool that is designed to help you uncover hidden insights from your data. Use natural language to analyze complex data, generate insights and data-aware recommendations that are easy to understand and actionable.</a:t>
            </a:r>
          </a:p>
          <a:p>
            <a:r>
              <a:rPr lang="en-US" sz="1800" dirty="0" smtClean="0"/>
              <a:t> </a:t>
            </a:r>
          </a:p>
          <a:p>
            <a:r>
              <a:rPr lang="en-US" sz="1800" dirty="0" smtClean="0"/>
              <a:t>After provisioning, the IBM account owner is required to complete the initial setup steps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226</a:t>
            </a:r>
            <a:endParaRPr lang="en-US" dirty="0"/>
          </a:p>
        </p:txBody>
      </p:sp>
    </p:spTree>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name="Slide 2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227</a:t>
            </a:r>
            <a:endParaRPr lang="en-US" dirty="0"/>
          </a:p>
        </p:txBody>
      </p:sp>
    </p:spTree>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name="Slide 2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228</a:t>
            </a:r>
            <a:endParaRPr lang="en-US" dirty="0"/>
          </a:p>
        </p:txBody>
      </p:sp>
    </p:spTree>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name="Slide 2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229</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Celerity CopyAssure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Continuous recovery and clean room testing with snapshots, clones &amp; exports—aligned with IBM Cyber 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CopyAssure – Clean, Fast, and Secure Cyber Recovery for IBM PowerVS</a:t>
            </a:r>
          </a:p>
          <a:p>
            <a:r>
              <a:rPr lang="en-US" sz="1800" dirty="0" smtClean="0"/>
              <a:t/>
            </a:r>
          </a:p>
          <a:p>
            <a:r>
              <a:rPr lang="en-US" sz="1800" dirty="0" smtClean="0"/>
              <a:t>**CopyAssure** is Celerity’s advanced cyber recovery and data resilience solution for **IBM Power Virtual Server (PowerVS)** environments, supporting **IBM i, AIX, and Linux**.  </a:t>
            </a:r>
          </a:p>
          <a:p>
            <a:r>
              <a:rPr lang="en-US" sz="1800" dirty="0" smtClean="0"/>
              <a:t>Built for mission-critical workloads, CopyAssure delivers automated, verified recovery using continuously tested backup copies. Based on IBM’s **Cyber Vault blueprint**, it combines frequent data copies, immutable storage, cleanroom validation, and end-to-end orchestration—helping organisations recover with confidence from even the most disruptive cyberattacks and more.</a:t>
            </a:r>
          </a:p>
          <a:p>
            <a:r>
              <a:rPr lang="en-US" sz="1800" dirty="0" smtClean="0"/>
              <a:t/>
            </a:r>
          </a:p>
          <a:p>
            <a:r>
              <a:rPr lang="en-US" sz="1800" dirty="0" smtClean="0"/>
              <a:t>CopyAssure can also be leveraged to spin up clean, digital twin system copies for testing, development, or even **AI training**—without risking the integrity of the core environment.</a:t>
            </a:r>
          </a:p>
          <a:p>
            <a:r>
              <a:rPr lang="en-US" sz="1800" dirty="0" smtClean="0"/>
              <a:t/>
            </a:r>
          </a:p>
          <a:p>
            <a:r>
              <a:rPr lang="en-US" sz="1800" dirty="0" smtClean="0"/>
              <a:t>Find out more: https://celerity-uk.com/data-security-and-resilience/copyassure</a:t>
            </a:r>
          </a:p>
          <a:p>
            <a:r>
              <a:rPr lang="en-US" sz="1800" dirty="0" smtClean="0"/>
              <a:t/>
            </a:r>
          </a:p>
          <a:p>
            <a:r>
              <a:rPr lang="en-US" sz="1800" dirty="0" smtClean="0"/>
              <a:t>---</a:t>
            </a:r>
          </a:p>
          <a:p>
            <a:r>
              <a:rPr lang="en-US" sz="1800" dirty="0" smtClean="0"/>
              <a:t/>
            </a:r>
          </a:p>
          <a:p>
            <a:r>
              <a:rPr lang="en-US" sz="1800" dirty="0" smtClean="0"/>
              <a:t>### Key Features</a:t>
            </a:r>
          </a:p>
          <a:p>
            <a:r>
              <a:rPr lang="en-US" sz="1800" dirty="0" smtClean="0"/>
              <a:t/>
            </a:r>
          </a:p>
          <a:p>
            <a:r>
              <a:rPr lang="en-US" sz="1800" dirty="0" smtClean="0"/>
              <a:t>---</a:t>
            </a:r>
          </a:p>
          <a:p>
            <a:r>
              <a:rPr lang="en-US" sz="1800" dirty="0" smtClean="0"/>
              <a:t/>
            </a:r>
          </a:p>
          <a:p>
            <a:r>
              <a:rPr lang="en-US" sz="1800" dirty="0" smtClean="0"/>
              <a:t>### Scheduled Snapshots, Cloning &amp; Exports with Continuous Testing</a:t>
            </a:r>
          </a:p>
          <a:p>
            <a:r>
              <a:rPr lang="en-US" sz="1800" dirty="0" smtClean="0"/>
              <a:t/>
            </a:r>
          </a:p>
          <a:p>
            <a:r>
              <a:rPr lang="en-US" sz="1800" dirty="0" smtClean="0"/>
              <a:t>CopyAssure orchestrates scheduled snapshots, volume clones, and optional image export to IBM Cloud Object Storage (COS) to provide layered, resilient recovery points with immutability. These are continuously tested to demonstrate recoverability within defined RPO and RTO thresholds.</a:t>
            </a:r>
          </a:p>
          <a:p>
            <a:r>
              <a:rPr lang="en-US" sz="1800" dirty="0" smtClean="0"/>
              <a:t/>
            </a:r>
          </a:p>
          <a:p>
            <a:r>
              <a:rPr lang="en-US" sz="1800" dirty="0" smtClean="0"/>
              <a:t>To extend assurance further, the service includes automated system validation through a proprietary virtual operator. This technology emulates real user interactions—such as 5250 terminal sessions for IBM i, and interactive workloads for AIX and Linux—to verify that systems are fully operational post-recovery.</a:t>
            </a:r>
          </a:p>
          <a:p>
            <a:r>
              <a:rPr lang="en-US" sz="1800" dirty="0" smtClean="0"/>
              <a:t/>
            </a:r>
          </a:p>
          <a:p>
            <a:r>
              <a:rPr lang="en-US" sz="1800" dirty="0" smtClean="0"/>
              <a:t>---</a:t>
            </a:r>
          </a:p>
          <a:p>
            <a:r>
              <a:rPr lang="en-US" sz="1800" dirty="0" smtClean="0"/>
              <a:t/>
            </a:r>
          </a:p>
          <a:p>
            <a:r>
              <a:rPr lang="en-US" sz="1800" dirty="0" smtClean="0"/>
              <a:t>### Proactive Air-Gapped Copies</a:t>
            </a:r>
          </a:p>
          <a:p>
            <a:r>
              <a:rPr lang="en-US" sz="1800" dirty="0" smtClean="0"/>
              <a:t/>
            </a:r>
          </a:p>
          <a:p>
            <a:r>
              <a:rPr lang="en-US" sz="1800" dirty="0" smtClean="0"/>
              <a:t>CopyAssure leverages PowerVS volume clone technology to create logically air-gapped snapshots. This approach provides an additional layer of defence against ransomware and insider threats by ensuring backup copies are inaccessible from compromised systems.</a:t>
            </a:r>
          </a:p>
          <a:p>
            <a:r>
              <a:rPr lang="en-US" sz="1800" dirty="0" smtClean="0"/>
              <a:t/>
            </a:r>
          </a:p>
          <a:p>
            <a:r>
              <a:rPr lang="en-US" sz="1800" dirty="0" smtClean="0"/>
              <a:t>---</a:t>
            </a:r>
          </a:p>
          <a:p>
            <a:r>
              <a:rPr lang="en-US" sz="1800" dirty="0" smtClean="0"/>
              <a:t/>
            </a:r>
          </a:p>
          <a:p>
            <a:r>
              <a:rPr lang="en-US" sz="1800" dirty="0" smtClean="0"/>
              <a:t>### Immutable Data Protection</a:t>
            </a:r>
          </a:p>
          <a:p>
            <a:r>
              <a:rPr lang="en-US" sz="1800" dirty="0" smtClean="0"/>
              <a:t/>
            </a:r>
          </a:p>
          <a:p>
            <a:r>
              <a:rPr lang="en-US" sz="1800" dirty="0" smtClean="0"/>
              <a:t>CopyAssure supports image export to IBM Cloud Object Storage (COS) using write-once, read-many (WORM) storage, providing immutable backup copies protected against tampering, deletion, or ransomware encryption. This capability supports long-term data integrity and aligns with regulatory and audit-readiness requirements.</a:t>
            </a:r>
          </a:p>
          <a:p>
            <a:r>
              <a:rPr lang="en-US" sz="1800" dirty="0" smtClean="0"/>
              <a:t/>
            </a:r>
          </a:p>
          <a:p>
            <a:r>
              <a:rPr lang="en-US" sz="1800" dirty="0" smtClean="0"/>
              <a:t>---</a:t>
            </a:r>
          </a:p>
          <a:p>
            <a:r>
              <a:rPr lang="en-US" sz="1800" dirty="0" smtClean="0"/>
              <a:t/>
            </a:r>
          </a:p>
          <a:p>
            <a:r>
              <a:rPr lang="en-US" sz="1800" dirty="0" smtClean="0"/>
              <a:t>### Continuous Recoverability Validation</a:t>
            </a:r>
          </a:p>
          <a:p>
            <a:r>
              <a:rPr lang="en-US" sz="1800" dirty="0" smtClean="0"/>
              <a:t/>
            </a:r>
          </a:p>
          <a:p>
            <a:r>
              <a:rPr lang="en-US" sz="1800" dirty="0" smtClean="0"/>
              <a:t>Aligned with IBM’s Cyber Vault methodology, CopyAssure provisions secure cleanroom environments to validate cloned backups prior to restoration. This process proves that a system is fully recoverable through controlled boot procedures, OS-level checks, and bespoke validation of user activity and application services.</a:t>
            </a:r>
          </a:p>
          <a:p>
            <a:r>
              <a:rPr lang="en-US" sz="1800" dirty="0" smtClean="0"/>
              <a:t/>
            </a:r>
          </a:p>
          <a:p>
            <a:r>
              <a:rPr lang="en-US" sz="1800" dirty="0" smtClean="0"/>
              <a:t>**The validation framework includes multiple stages:**</a:t>
            </a:r>
          </a:p>
          <a:p>
            <a:r>
              <a:rPr lang="en-US" sz="1800" dirty="0" smtClean="0"/>
              <a:t/>
            </a:r>
          </a:p>
          <a:p>
            <a:r>
              <a:rPr lang="en-US" sz="1800" dirty="0" smtClean="0"/>
              <a:t>- **T1 – System Validation**: Confirms successful boot and core OS integrity  </a:t>
            </a:r>
          </a:p>
          <a:p>
            <a:r>
              <a:rPr lang="en-US" sz="1800" dirty="0" smtClean="0"/>
              <a:t>- **T2 – Application Validation**: Verifies application availability and service responsiveness  </a:t>
            </a:r>
          </a:p>
          <a:p>
            <a:r>
              <a:rPr lang="en-US" sz="1800" dirty="0" smtClean="0"/>
              <a:t>- **T3 – Data Validation**: Confirms access to critical data and consistency within key datasets</a:t>
            </a:r>
          </a:p>
          <a:p>
            <a:r>
              <a:rPr lang="en-US" sz="1800" dirty="0" smtClean="0"/>
              <a:t/>
            </a:r>
          </a:p>
          <a:p>
            <a:r>
              <a:rPr lang="en-US" sz="1800" dirty="0" smtClean="0"/>
              <a:t>This multi-layered approach ensures only clean, operational recovery points are promoted for restoration.</a:t>
            </a:r>
          </a:p>
          <a:p>
            <a:r>
              <a:rPr lang="en-US" sz="1800" dirty="0" smtClean="0"/>
              <a:t/>
            </a:r>
          </a:p>
          <a:p>
            <a:r>
              <a:rPr lang="en-US" sz="1800" dirty="0" smtClean="0"/>
              <a:t>---</a:t>
            </a:r>
          </a:p>
          <a:p>
            <a:r>
              <a:rPr lang="en-US" sz="1800" dirty="0" smtClean="0"/>
              <a:t/>
            </a:r>
          </a:p>
          <a:p>
            <a:r>
              <a:rPr lang="en-US" sz="1800" dirty="0" smtClean="0"/>
              <a:t>### Fully Automated Workflow</a:t>
            </a:r>
          </a:p>
          <a:p>
            <a:r>
              <a:rPr lang="en-US" sz="1800" dirty="0" smtClean="0"/>
              <a:t/>
            </a:r>
          </a:p>
          <a:p>
            <a:r>
              <a:rPr lang="en-US" sz="1800" dirty="0" smtClean="0"/>
              <a:t>CopyAssure delivers end-to-end automation across backup validation and recovery orchestration. By removing manual steps, the service improves consistency, reduces human error, and accelerates recovery across complex environments—enabling repeatable, policy-driven execution at scale.</a:t>
            </a:r>
          </a:p>
          <a:p>
            <a:r>
              <a:rPr lang="en-US" sz="1800" dirty="0" smtClean="0"/>
              <a:t/>
            </a:r>
          </a:p>
          <a:p>
            <a:r>
              <a:rPr lang="en-US" sz="1800" dirty="0" smtClean="0"/>
              <a:t>---</a:t>
            </a:r>
          </a:p>
          <a:p>
            <a:r>
              <a:rPr lang="en-US" sz="1800" dirty="0" smtClean="0"/>
              <a:t/>
            </a:r>
          </a:p>
          <a:p>
            <a:r>
              <a:rPr lang="en-US" sz="1800" dirty="0" smtClean="0"/>
              <a:t>### NIST-Aligned Architecture</a:t>
            </a:r>
          </a:p>
          <a:p>
            <a:r>
              <a:rPr lang="en-US" sz="1800" dirty="0" smtClean="0"/>
              <a:t/>
            </a:r>
          </a:p>
          <a:p>
            <a:r>
              <a:rPr lang="en-US" sz="1800" dirty="0" smtClean="0"/>
              <a:t>CopyAssure is aligned with the NIST Cybersecurity Framework, supporting the core functions of Identify, Protect, Detect, Respond, and Recover. This alignment helps organisations strengthen their cyber resilience strategy, meet regulatory expectations, and streamline audit readiness.</a:t>
            </a:r>
          </a:p>
          <a:p>
            <a:r>
              <a:rPr lang="en-US" sz="1800" dirty="0" smtClean="0"/>
              <a:t/>
            </a:r>
          </a:p>
          <a:p>
            <a:r>
              <a:rPr lang="en-US" sz="1800" dirty="0" smtClean="0"/>
              <a:t>---</a:t>
            </a:r>
          </a:p>
          <a:p>
            <a:r>
              <a:rPr lang="en-US" sz="1800" dirty="0" smtClean="0"/>
              <a:t/>
            </a:r>
          </a:p>
          <a:p>
            <a:r>
              <a:rPr lang="en-US" sz="1800" dirty="0" smtClean="0"/>
              <a:t>### Operational Continuity</a:t>
            </a:r>
          </a:p>
          <a:p>
            <a:r>
              <a:rPr lang="en-US" sz="1800" dirty="0" smtClean="0"/>
              <a:t/>
            </a:r>
          </a:p>
          <a:p>
            <a:r>
              <a:rPr lang="en-US" sz="1800" dirty="0" smtClean="0"/>
              <a:t>CopyAssure enables secure, verified recovery without interrupting production systems. All validation and testing occur in isolated cleanroom environments, ensuring non-disruptive assurance for high-availability workloads and regulated operations. This supports continuous business operations, even during threat response or audit preparation.</a:t>
            </a:r>
          </a:p>
          <a:p>
            <a:r>
              <a:rPr lang="en-US" sz="1800" dirty="0" smtClean="0"/>
              <a:t/>
            </a:r>
          </a:p>
          <a:p>
            <a:r>
              <a:rPr lang="en-US" sz="1800" dirty="0" smtClean="0"/>
              <a:t>---</a:t>
            </a:r>
          </a:p>
          <a:p>
            <a:r>
              <a:rPr lang="en-US" sz="1800" dirty="0" smtClean="0"/>
              <a:t/>
            </a:r>
          </a:p>
          <a:p>
            <a:r>
              <a:rPr lang="en-US" sz="1800" dirty="0" smtClean="0"/>
              <a:t>### Cost Efficiency</a:t>
            </a:r>
          </a:p>
          <a:p>
            <a:r>
              <a:rPr lang="en-US" sz="1800" dirty="0" smtClean="0"/>
              <a:t/>
            </a:r>
          </a:p>
          <a:p>
            <a:r>
              <a:rPr lang="en-US" sz="1800" dirty="0" smtClean="0"/>
              <a:t>CopyAssure helps reduce both direct and hidden costs associated with cyber recovery—including unplanned downtime, manual recovery labour, extended investigation cycles, and potential ransomware-related losses. Automated processes and cleanroom validation reduce operational burden while accelerating time-to-recovery.</a:t>
            </a:r>
          </a:p>
          <a:p>
            <a:r>
              <a:rPr lang="en-US" sz="1800" dirty="0" smtClean="0"/>
              <a:t/>
            </a:r>
          </a:p>
          <a:p>
            <a:r>
              <a:rPr lang="en-US" sz="1800" dirty="0" smtClean="0"/>
              <a:t>---</a:t>
            </a:r>
          </a:p>
          <a:p>
            <a:r>
              <a:rPr lang="en-US" sz="1800" dirty="0" smtClean="0"/>
              <a:t/>
            </a:r>
          </a:p>
          <a:p>
            <a:r>
              <a:rPr lang="en-US" sz="1800" dirty="0" smtClean="0"/>
              <a:t>### Peace of Mind</a:t>
            </a:r>
          </a:p>
          <a:p>
            <a:r>
              <a:rPr lang="en-US" sz="1800" dirty="0" smtClean="0"/>
              <a:t/>
            </a:r>
          </a:p>
          <a:p>
            <a:r>
              <a:rPr lang="en-US" sz="1800" dirty="0" smtClean="0"/>
              <a:t>With immutable storage, automated cleanroom validation, and proven recovery workflows, CopyAssure gives organisations confidence that every restore point is secure, tested, and reliable. This assurance supports both operational resilience and regulatory compliance.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Celerity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https://cloud.ibm.com/catalog/services/celerity-copy-assure-for-powervs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name="Slide 2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230</a:t>
            </a:r>
            <a:endParaRPr lang="en-US" dirty="0"/>
          </a:p>
        </p:txBody>
      </p:sp>
    </p:spTree>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name="Slide 2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231</a:t>
            </a:r>
            <a:endParaRPr lang="en-US" dirty="0"/>
          </a:p>
        </p:txBody>
      </p:sp>
    </p:spTree>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name="Slide 2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Scale the delivery of reliable data with a unified user experience for diverse data integration styles, including stream, replication and bulk/batch patterns.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integration is a data integration tool that offers a unified experience for data teams to seamlessly handle real-time streaming, replication and bulk/batch integration patterns, without having to switch context or preselect the integration style. Modernize your data flows with a SaaS-based architecture that promotes reusability of data flows, enhances security and cost effectiveness, leveraging deployment flexibility across hybrid cloud environments. Boost data reliability with continuous monitoring of data quality issues with data observability.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https://cloud.ibm.com/catalog/services/watsonx-data-integration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232</a:t>
            </a:r>
            <a:endParaRPr lang="en-US" dirty="0"/>
          </a:p>
        </p:txBody>
      </p:sp>
    </p:spTree>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name="Slide 2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 intelligent data foundation to accelerate data insights.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watsonx.data intelligence revolutionizes the way organizations curate, manage, and utilize data by leveraging the power of AI to simplify data delivery across hybrid ecosystems. It empowers organizations to discover, trust, and access meaningful data by unifying governance, lineage, quality, and sharing, providing consumers with reliable data products.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233</a:t>
            </a:r>
            <a:endParaRPr lang="en-US" dirty="0"/>
          </a:p>
        </p:txBody>
      </p:sp>
    </p:spTree>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name="Slide 2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234</a:t>
            </a:r>
            <a:endParaRPr lang="en-US" dirty="0"/>
          </a:p>
        </p:txBody>
      </p:sp>
    </p:spTree>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name="Slide 2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WealthGrowth.AI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AI-powered platform tailored for advisors and financial institutions to drive asset growth and enhance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WealthGrowth.ai: Transforming Wealth Management with AI</a:t>
            </a:r>
          </a:p>
          <a:p>
            <a:r>
              <a:rPr lang="en-US" sz="1800" dirty="0" smtClean="0"/>
              <a:t/>
            </a:r>
          </a:p>
          <a:p>
            <a:r>
              <a:rPr lang="en-US" sz="1800" dirty="0" smtClean="0"/>
              <a:t>WealthGrowth.ai is an Agentic AI workflow designed to enhance financial advisory services by leveraging 64 AI models, multiple AI agents, over 250 APIs, and six digital applications. By automating up to 95% of advisors' tasks, it helps boost asset growth and expand client outreach.</a:t>
            </a:r>
          </a:p>
          <a:p>
            <a:r>
              <a:rPr lang="en-US" sz="1800" dirty="0" smtClean="0"/>
              <a:t/>
            </a:r>
          </a:p>
          <a:p>
            <a:r>
              <a:rPr lang="en-US" sz="1800" dirty="0" smtClean="0"/>
              <a:t>Key Benefits:</a:t>
            </a:r>
          </a:p>
          <a:p>
            <a:r>
              <a:rPr lang="en-US" sz="1800" dirty="0" smtClean="0"/>
              <a:t/>
            </a:r>
          </a:p>
          <a:p>
            <a:r>
              <a:rPr lang="en-US" sz="1800" dirty="0" smtClean="0"/>
              <a:t>1. Growing with Current Clients</a:t>
            </a:r>
          </a:p>
          <a:p>
            <a:r>
              <a:rPr lang="en-US" sz="1800" dirty="0" smtClean="0"/>
              <a:t>Increases product utilization by 3 to 4 times.</a:t>
            </a:r>
          </a:p>
          <a:p>
            <a:r>
              <a:rPr lang="en-US" sz="1800" dirty="0" smtClean="0"/>
              <a:t>Expands wallet share by up to 40%.</a:t>
            </a:r>
          </a:p>
          <a:p>
            <a:r>
              <a:rPr lang="en-US" sz="1800" dirty="0" smtClean="0"/>
              <a:t>   </a:t>
            </a:r>
          </a:p>
          <a:p>
            <a:r>
              <a:rPr lang="en-US" sz="1800" dirty="0" smtClean="0"/>
              <a:t>2. Transitioning Bank Clients &amp; Acquiring New Prospects</a:t>
            </a:r>
          </a:p>
          <a:p>
            <a:r>
              <a:rPr lang="en-US" sz="1800" dirty="0" smtClean="0"/>
              <a:t>Enables advisors to manage 6 to 10 times more clients.</a:t>
            </a:r>
          </a:p>
          <a:p>
            <a:r>
              <a:rPr lang="en-US" sz="1800" dirty="0" smtClean="0"/>
              <a:t>Boosts assets under management (AUM) by up to 6 times.</a:t>
            </a:r>
          </a:p>
          <a:p>
            <a:r>
              <a:rPr lang="en-US" sz="1800" dirty="0" smtClean="0"/>
              <a:t/>
            </a:r>
          </a:p>
          <a:p>
            <a:r>
              <a:rPr lang="en-US" sz="1800" dirty="0" smtClean="0"/>
              <a:t>3. Enabling a Centralized/Remote/Digital Advisor Strategy</a:t>
            </a:r>
          </a:p>
          <a:p>
            <a:r>
              <a:rPr lang="en-US" sz="1800" dirty="0" smtClean="0"/>
              <a:t>Expands reach to new channels, regions, and products.</a:t>
            </a:r>
          </a:p>
          <a:p>
            <a:r>
              <a:rPr lang="en-US" sz="1800" dirty="0" smtClean="0"/>
              <a:t>Reduces advisor workload while maximizing efficiency.</a:t>
            </a:r>
          </a:p>
          <a:p>
            <a:r>
              <a:rPr lang="en-US" sz="1800" dirty="0" smtClean="0"/>
              <a:t/>
            </a:r>
          </a:p>
          <a:p>
            <a:r>
              <a:rPr lang="en-US" sz="1800" dirty="0" smtClean="0"/>
              <a:t>Powered by Cognerium, WealthGrowth.ai is shaping the future of wealth management by integrating AI-driven strategies to optimize client engagement and financial growth.</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Cognerium AI,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https://cloud.ibm.com/catalog/services/cognerium-wealthgrowth-ai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235</a:t>
            </a:r>
            <a:endParaRPr lang="en-US" dirty="0"/>
          </a:p>
        </p:txBody>
      </p:sp>
    </p:spTree>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name="Slide 2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236</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Celerity Professional Services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Expert services for IBM i, AIX &amp; Linux on PowerVS including Migrations, Cyber Resilience, Backups &amp; DR + Performance Optimisation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Expert Power Systems Services for PowerVS and Hybrid Cloud</a:t>
            </a:r>
          </a:p>
          <a:p>
            <a:r>
              <a:rPr lang="en-US" sz="1800" dirty="0" smtClean="0"/>
              <a:t/>
            </a:r>
          </a:p>
          <a:p>
            <a:r>
              <a:rPr lang="en-US" sz="1800" dirty="0" smtClean="0"/>
              <a:t>### Ensure Resilience, Security, and Performance</a:t>
            </a:r>
          </a:p>
          <a:p>
            <a:r>
              <a:rPr lang="en-US" sz="1800" dirty="0" smtClean="0"/>
              <a:t/>
            </a:r>
          </a:p>
          <a:p>
            <a:r>
              <a:rPr lang="en-US" sz="1800" dirty="0" smtClean="0"/>
              <a:t>Expert services for IBM i, AIX, and Linux on Power to ensure critical workloads in PowerVS and hybrid cloud remain resilient, secure, and performant.</a:t>
            </a:r>
          </a:p>
          <a:p>
            <a:r>
              <a:rPr lang="en-US" sz="1800" dirty="0" smtClean="0"/>
              <a:t/>
            </a:r>
          </a:p>
          <a:p>
            <a:r>
              <a:rPr lang="en-US" sz="1800" dirty="0" smtClean="0"/>
              <a:t>---</a:t>
            </a:r>
          </a:p>
          <a:p>
            <a:r>
              <a:rPr lang="en-US" sz="1800" dirty="0" smtClean="0"/>
              <a:t/>
            </a:r>
          </a:p>
          <a:p>
            <a:r>
              <a:rPr lang="en-US" sz="1800" dirty="0" smtClean="0"/>
              <a:t>### Migration to PowerVS</a:t>
            </a:r>
          </a:p>
          <a:p>
            <a:r>
              <a:rPr lang="en-US" sz="1800" dirty="0" smtClean="0"/>
              <a:t/>
            </a:r>
          </a:p>
          <a:p>
            <a:r>
              <a:rPr lang="en-US" sz="1800" dirty="0" smtClean="0"/>
              <a:t>- Full end-to-end workload migrations for IBM i, AIX, and Linux on Power—with minimal downtime.</a:t>
            </a:r>
          </a:p>
          <a:p>
            <a:r>
              <a:rPr lang="en-US" sz="1800" dirty="0" smtClean="0"/>
              <a:t>- Industry-leading replication tools ensure data integrity and seamless cutover without disrupting operations.</a:t>
            </a:r>
          </a:p>
          <a:p>
            <a:r>
              <a:rPr lang="en-US" sz="1800" dirty="0" smtClean="0"/>
              <a:t>- Support for deploying cloud-native applications and AI to IBM i and AIX VMs in PowerVS.</a:t>
            </a:r>
          </a:p>
          <a:p>
            <a:r>
              <a:rPr lang="en-US" sz="1800" dirty="0" smtClean="0"/>
              <a:t>- Modernise data management by moving away from traditional tape and multiple VTL instances.</a:t>
            </a:r>
          </a:p>
          <a:p>
            <a:r>
              <a:rPr lang="en-US" sz="1800" dirty="0" smtClean="0"/>
              <a:t/>
            </a:r>
          </a:p>
          <a:p>
            <a:r>
              <a:rPr lang="en-US" sz="1800" dirty="0" smtClean="0"/>
              <a:t>---</a:t>
            </a:r>
          </a:p>
          <a:p>
            <a:r>
              <a:rPr lang="en-US" sz="1800" dirty="0" smtClean="0"/>
              <a:t/>
            </a:r>
          </a:p>
          <a:p>
            <a:r>
              <a:rPr lang="en-US" sz="1800" dirty="0" smtClean="0"/>
              <a:t>### Disaster Recovery (DR) in the Cloud</a:t>
            </a:r>
          </a:p>
          <a:p>
            <a:r>
              <a:rPr lang="en-US" sz="1800" dirty="0" smtClean="0"/>
              <a:t/>
            </a:r>
          </a:p>
          <a:p>
            <a:r>
              <a:rPr lang="en-US" sz="1800" dirty="0" smtClean="0"/>
              <a:t>- Proven DR strategies for IBM i, AIX, and Linux on Power, tailored to environments of any size.</a:t>
            </a:r>
          </a:p>
          <a:p>
            <a:r>
              <a:rPr lang="en-US" sz="1800" dirty="0" smtClean="0"/>
              <a:t>- DR designs that dynamically scale to match production capacity.</a:t>
            </a:r>
          </a:p>
          <a:p>
            <a:r>
              <a:rPr lang="en-US" sz="1800" dirty="0" smtClean="0"/>
              <a:t>- Testing and validation to ensure DR readiness and reliability.</a:t>
            </a:r>
          </a:p>
          <a:p>
            <a:r>
              <a:rPr lang="en-US" sz="1800" dirty="0" smtClean="0"/>
              <a:t/>
            </a:r>
          </a:p>
          <a:p>
            <a:r>
              <a:rPr lang="en-US" sz="1800" dirty="0" smtClean="0"/>
              <a:t>---</a:t>
            </a:r>
          </a:p>
          <a:p>
            <a:r>
              <a:rPr lang="en-US" sz="1800" dirty="0" smtClean="0"/>
              <a:t/>
            </a:r>
          </a:p>
          <a:p>
            <a:r>
              <a:rPr lang="en-US" sz="1800" dirty="0" smtClean="0"/>
              <a:t>### System Design and Sizing in PowerVS</a:t>
            </a:r>
          </a:p>
          <a:p>
            <a:r>
              <a:rPr lang="en-US" sz="1800" dirty="0" smtClean="0"/>
              <a:t/>
            </a:r>
          </a:p>
          <a:p>
            <a:r>
              <a:rPr lang="en-US" sz="1800" dirty="0" smtClean="0"/>
              <a:t>- Expert resource planning for compute, storage, and network requirements.</a:t>
            </a:r>
          </a:p>
          <a:p>
            <a:r>
              <a:rPr lang="en-US" sz="1800" dirty="0" smtClean="0"/>
              <a:t>- Design includes secure routing, workload optimization, and hybrid or multi-cloud integration.</a:t>
            </a:r>
          </a:p>
          <a:p>
            <a:r>
              <a:rPr lang="en-US" sz="1800" dirty="0" smtClean="0"/>
              <a:t/>
            </a:r>
          </a:p>
          <a:p>
            <a:r>
              <a:rPr lang="en-US" sz="1800" dirty="0" smtClean="0"/>
              <a:t>---</a:t>
            </a:r>
          </a:p>
          <a:p>
            <a:r>
              <a:rPr lang="en-US" sz="1800" dirty="0" smtClean="0"/>
              <a:t/>
            </a:r>
          </a:p>
          <a:p>
            <a:r>
              <a:rPr lang="en-US" sz="1800" dirty="0" smtClean="0"/>
              <a:t>### Data Resilience in the Cloud</a:t>
            </a:r>
          </a:p>
          <a:p>
            <a:r>
              <a:rPr lang="en-US" sz="1800" dirty="0" smtClean="0"/>
              <a:t/>
            </a:r>
          </a:p>
          <a:p>
            <a:r>
              <a:rPr lang="en-US" sz="1800" dirty="0" smtClean="0"/>
              <a:t>- Cloud-based VTL solutions and native storage backups.</a:t>
            </a:r>
          </a:p>
          <a:p>
            <a:r>
              <a:rPr lang="en-US" sz="1800" dirty="0" smtClean="0"/>
              <a:t>- Use of software replication and snapshot technology for layered protection.</a:t>
            </a:r>
          </a:p>
          <a:p>
            <a:r>
              <a:rPr lang="en-US" sz="1800" dirty="0" smtClean="0"/>
              <a:t>- Cross-cloud and hybrid replication options for added resilience.</a:t>
            </a:r>
          </a:p>
          <a:p>
            <a:r>
              <a:rPr lang="en-US" sz="1800" dirty="0" smtClean="0"/>
              <a:t/>
            </a:r>
          </a:p>
          <a:p>
            <a:r>
              <a:rPr lang="en-US" sz="1800" dirty="0" smtClean="0"/>
              <a:t>---</a:t>
            </a:r>
          </a:p>
          <a:p>
            <a:r>
              <a:rPr lang="en-US" sz="1800" dirty="0" smtClean="0"/>
              <a:t/>
            </a:r>
          </a:p>
          <a:p>
            <a:r>
              <a:rPr lang="en-US" sz="1800" dirty="0" smtClean="0"/>
              <a:t>### Ongoing Support and Monitoring</a:t>
            </a:r>
          </a:p>
          <a:p>
            <a:r>
              <a:rPr lang="en-US" sz="1800" dirty="0" smtClean="0"/>
              <a:t/>
            </a:r>
          </a:p>
          <a:p>
            <a:r>
              <a:rPr lang="en-US" sz="1800" dirty="0" smtClean="0"/>
              <a:t>- Proactive monitoring and support for IBM i, AIX, and Linux workloads in PowerVS.</a:t>
            </a:r>
          </a:p>
          <a:p>
            <a:r>
              <a:rPr lang="en-US" sz="1800" dirty="0" smtClean="0"/>
              <a:t>- Ensure continuous system health, performance, and compliance.</a:t>
            </a:r>
          </a:p>
          <a:p>
            <a:r>
              <a:rPr lang="en-US" sz="1800" dirty="0" smtClean="0"/>
              <a:t/>
            </a:r>
          </a:p>
          <a:p>
            <a:r>
              <a:rPr lang="en-US" sz="1800" dirty="0" smtClean="0"/>
              <a:t>---</a:t>
            </a:r>
          </a:p>
          <a:p>
            <a:r>
              <a:rPr lang="en-US" sz="1800" dirty="0" smtClean="0"/>
              <a:t/>
            </a:r>
          </a:p>
          <a:p>
            <a:r>
              <a:rPr lang="en-US" sz="1800" dirty="0" smtClean="0"/>
              <a:t>### Security for IBM Power Workloads in PowerVS</a:t>
            </a:r>
          </a:p>
          <a:p>
            <a:r>
              <a:rPr lang="en-US" sz="1800" dirty="0" smtClean="0"/>
              <a:t/>
            </a:r>
          </a:p>
          <a:p>
            <a:r>
              <a:rPr lang="en-US" sz="1800" dirty="0" smtClean="0"/>
              <a:t>- TLS and certificate management across platforms.</a:t>
            </a:r>
          </a:p>
          <a:p>
            <a:r>
              <a:rPr lang="en-US" sz="1800" dirty="0" smtClean="0"/>
              <a:t>- IBM i exit point controls and hardened remote access.</a:t>
            </a:r>
          </a:p>
          <a:p>
            <a:r>
              <a:rPr lang="en-US" sz="1800" dirty="0" smtClean="0"/>
              <a:t>- OS-level lockdowns and configuration reviews for AIX and Linux.</a:t>
            </a:r>
          </a:p>
          <a:p>
            <a:r>
              <a:rPr lang="en-US" sz="1800" dirty="0" smtClean="0"/>
              <a:t>- Continuous compliance assessments.</a:t>
            </a:r>
          </a:p>
          <a:p>
            <a:r>
              <a:rPr lang="en-US" sz="1800" dirty="0" smtClean="0"/>
              <a:t/>
            </a:r>
          </a:p>
          <a:p>
            <a:r>
              <a:rPr lang="en-US" sz="1800" dirty="0" smtClean="0"/>
              <a:t>---</a:t>
            </a:r>
          </a:p>
          <a:p>
            <a:r>
              <a:rPr lang="en-US" sz="1800" dirty="0" smtClean="0"/>
              <a:t/>
            </a:r>
          </a:p>
          <a:p>
            <a:r>
              <a:rPr lang="en-US" sz="1800" dirty="0" smtClean="0"/>
              <a:t>### SIEM Integration</a:t>
            </a:r>
          </a:p>
          <a:p>
            <a:r>
              <a:rPr lang="en-US" sz="1800" dirty="0" smtClean="0"/>
              <a:t/>
            </a:r>
          </a:p>
          <a:p>
            <a:r>
              <a:rPr lang="en-US" sz="1800" dirty="0" smtClean="0"/>
              <a:t>- Centralised log and event forwarding to your SIEM platform.</a:t>
            </a:r>
          </a:p>
          <a:p>
            <a:r>
              <a:rPr lang="en-US" sz="1800" dirty="0" smtClean="0"/>
              <a:t>- Support for IBM i logs, AIX syslogs, and Linux event streams.</a:t>
            </a:r>
          </a:p>
          <a:p>
            <a:r>
              <a:rPr lang="en-US" sz="1800" dirty="0" smtClean="0"/>
              <a:t>- Integration with cloud or on-prem SIEM, configured and tuned by our SOC experts.</a:t>
            </a:r>
          </a:p>
          <a:p>
            <a:r>
              <a:rPr lang="en-US" sz="1800" dirty="0" smtClean="0"/>
              <a:t/>
            </a:r>
          </a:p>
          <a:p>
            <a:r>
              <a:rPr lang="en-US" sz="1800" dirty="0" smtClean="0"/>
              <a:t>---</a:t>
            </a:r>
          </a:p>
          <a:p>
            <a:r>
              <a:rPr lang="en-US" sz="1800" dirty="0" smtClean="0"/>
              <a:t/>
            </a:r>
          </a:p>
          <a:p>
            <a:r>
              <a:rPr lang="en-US" sz="1800" dirty="0" smtClean="0"/>
              <a:t>### Scoping Our Professional Services</a:t>
            </a:r>
          </a:p>
          <a:p>
            <a:r>
              <a:rPr lang="en-US" sz="1800" dirty="0" smtClean="0"/>
              <a:t/>
            </a:r>
          </a:p>
          <a:p>
            <a:r>
              <a:rPr lang="en-US" sz="1800" dirty="0" smtClean="0"/>
              <a:t>- Engagements begin with a structured discovery phase to define scope and objectives.</a:t>
            </a:r>
          </a:p>
          <a:p>
            <a:r>
              <a:rPr lang="en-US" sz="1800" dirty="0" smtClean="0"/>
              <a:t>- All services are delivered remotely via secure connections.</a:t>
            </a:r>
          </a:p>
          <a:p>
            <a:r>
              <a:rPr lang="en-US" sz="1800" dirty="0" smtClean="0"/>
              <a:t>- Regular communication and reporting ensure project visibility and success.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Celerity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https://cloud.ibm.com/catalog/services/celerity-professional-services-for-powervs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 and more!</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6.  IBM i (coming soon)</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Alice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11x AI SDR that provides granular customer research and drives outreach campaigns converting prospects into high-value leads.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11x's Alice provides deep, granular customer research, drives email and LinkedIn outreach, mastering your playbook, converting prospects into high-value leads.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11x AI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https://cloud.ibm.com/catalog/services/11x-alice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ConvertIO VMware Workload Migration and Conversion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 and conversion to Cloud VPC VSIs performed at scale using the conversion/migration ConvertIO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the ConvertIO product platform, wrapped in services, targets VMware customers seeking to modernize and embrace IBM cloud-native VSI workloads running in IBM Cloud VPC.</a:t>
            </a:r>
          </a:p>
          <a:p>
            <a:r>
              <a:rPr lang="en-US" sz="1800" dirty="0" smtClean="0"/>
              <a:t>While PrimaryIO offers SaaS products in support of the Cloud Journey targeting data resiliency, this catalog offering encompasses the scoping, sizing, migration and conversion of VMware estates into IBM Cloud VPC domiciled VSI workloads.  This option is targeting enterprises looking to reduce their VMware VCF estate and become more cloud-native.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this catalog entry.</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CORIZANCE AML Screening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AML screening against global sanctions and PEP lists to help detect financial crime and ensure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Corizance AML Screening is a cloud-based compliance solution that enables organizations to automatically screen individuals and entities against global sanctions lists, politically exposed persons (PEP), and watchlists. Designed to support anti-money laundering (AML) obligations, this service helps financial institutions, fintechs, and regulated businesses detect potential risks and prevent financial crime.</a:t>
            </a:r>
          </a:p>
          <a:p>
            <a:r>
              <a:rPr lang="en-US" sz="1800" dirty="0" smtClean="0"/>
              <a:t/>
            </a:r>
          </a:p>
          <a:p>
            <a:r>
              <a:rPr lang="en-US" sz="1800" dirty="0" smtClean="0"/>
              <a:t>The platform supports bulk data uploads, API-based integration, and real-time search, offering flexibility for both batch and interactive workflows. With robust matching algorithms, fuzzy logic, and regular updates of sanctions data from official sources (OFAC, UN, EU, UK, Australia, SEBI), Corizance AML Screening ensures high accuracy and comprehensive coverage.</a:t>
            </a:r>
          </a:p>
          <a:p>
            <a:r>
              <a:rPr lang="en-US" sz="1800" dirty="0" smtClean="0"/>
              <a:t/>
            </a:r>
          </a:p>
          <a:p>
            <a:r>
              <a:rPr lang="en-US" sz="1800" dirty="0" smtClean="0"/>
              <a:t>Key features include:</a:t>
            </a:r>
          </a:p>
          <a:p>
            <a:r>
              <a:rPr lang="en-US" sz="1800" dirty="0" smtClean="0"/>
              <a:t/>
            </a:r>
          </a:p>
          <a:p>
            <a:r>
              <a:rPr lang="en-US" sz="1800" dirty="0" smtClean="0"/>
              <a:t>1.Sanctions and PEP screening using structured and unstructured data</a:t>
            </a:r>
          </a:p>
          <a:p>
            <a:r>
              <a:rPr lang="en-US" sz="1800" dirty="0" smtClean="0"/>
              <a:t/>
            </a:r>
          </a:p>
          <a:p>
            <a:r>
              <a:rPr lang="en-US" sz="1800" dirty="0" smtClean="0"/>
              <a:t>2.Support for CSV, Excel, form-based, and JSON input</a:t>
            </a:r>
          </a:p>
          <a:p>
            <a:r>
              <a:rPr lang="en-US" sz="1800" dirty="0" smtClean="0"/>
              <a:t/>
            </a:r>
          </a:p>
          <a:p>
            <a:r>
              <a:rPr lang="en-US" sz="1800" dirty="0" smtClean="0"/>
              <a:t>3.Real-time and bulk screening capabilities</a:t>
            </a:r>
          </a:p>
          <a:p>
            <a:r>
              <a:rPr lang="en-US" sz="1800" dirty="0" smtClean="0"/>
              <a:t/>
            </a:r>
          </a:p>
          <a:p>
            <a:r>
              <a:rPr lang="en-US" sz="1800" dirty="0" smtClean="0"/>
              <a:t>4.High-performance matching with fuzzy logic</a:t>
            </a:r>
          </a:p>
          <a:p>
            <a:r>
              <a:rPr lang="en-US" sz="1800" dirty="0" smtClean="0"/>
              <a:t/>
            </a:r>
          </a:p>
          <a:p>
            <a:r>
              <a:rPr lang="en-US" sz="1800" dirty="0" smtClean="0"/>
              <a:t>Whether you’re onboarding new customers, conducting periodic reviews, or ensuring continuous compliance, Corizance AML Screening provides a scalable and efficient solution to meet your regulatory requirements.</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CORIZANCE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https://cloud.ibm.com/catalog/services/corizance-aml-screening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CVVkey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Card Security 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Debit and Credit Cards Fraud Prevention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Keyno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https://cloud.ibm.com/catalog/services/keyno-cvvkey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and Lite-tier provisioning is temporarily unavailable. For any concerns please contact wgyure@us.ibm.com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Dynamiq AI Legal 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comprehensive legal research agent supporting legal professionals, law students, and individuals requiring legal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Dynamiq Legal Agent is a comprehensive legal research assistant that supports legal professionals, law students, and individuals requiring legal information through a structured three-phase approach:</a:t>
            </a:r>
          </a:p>
          <a:p>
            <a:r>
              <a:rPr lang="en-US" sz="1800" dirty="0" smtClean="0"/>
              <a:t>1.	Client intake and case analysis</a:t>
            </a:r>
          </a:p>
          <a:p>
            <a:r>
              <a:rPr lang="en-US" sz="1800" dirty="0" smtClean="0"/>
              <a:t>2.	Iterative legal research using EXA search capabilities</a:t>
            </a:r>
          </a:p>
          <a:p>
            <a:r>
              <a:rPr lang="en-US" sz="1800" dirty="0" smtClean="0"/>
              <a:t>3.	Professional legal document structuring and synthesis</a:t>
            </a:r>
          </a:p>
          <a:p>
            <a:r>
              <a:rPr lang="en-US" sz="1800" dirty="0" smtClean="0"/>
              <a:t>The agent operates as a multi-functional tool combining paralegal intake procedures, systematic legal research methodology, and professional document drafting, powered by xAI Grok 4 for advanced reasoning and EXA for precise legal information retrieval.</a:t>
            </a:r>
          </a:p>
          <a:p>
            <a:r>
              <a:rPr lang="en-US" sz="1800" dirty="0" smtClean="0"/>
              <a:t/>
            </a:r>
          </a:p>
          <a:p>
            <a:r>
              <a:rPr lang="en-US" sz="1800" dirty="0" smtClean="0"/>
              <a:t>It is an API-only service designed for IBM watsonx Orchestrate.</a:t>
            </a:r>
          </a:p>
          <a:p>
            <a:r>
              <a:rPr lang="en-US" sz="1800" dirty="0" smtClean="0"/>
              <a:t>Important Disclaimer: This agent is not providing legal advice; this is research synthesis only.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Dynamiq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https://cloud.ibm.com/catalog/services/dynamiq-ai-agent-legal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Dynamiq AI Medical Researcher 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is Medical Researcher AI Agent that supports clinicians, patients, and caregivers.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agent is a medical researcher and assistant  that supports clinicians, patients, and caregivers by providing recommendations and guidance across a wide range of medical conditions. </a:t>
            </a:r>
          </a:p>
          <a:p>
            <a:r>
              <a:rPr lang="en-US" sz="1800" dirty="0" smtClean="0"/>
              <a:t>It can recommend clinical treatment for a patient (decisions belong to the doctor), help with interpretation of diagnostic results, and answer general questions such as guidelines, common practices or research findings.</a:t>
            </a:r>
          </a:p>
          <a:p>
            <a:r>
              <a:rPr lang="en-US" sz="1800" dirty="0" smtClean="0"/>
              <a:t>It is an API-only service designed for IBM watsonx Orchestrate.</a:t>
            </a:r>
          </a:p>
          <a:p>
            <a:r>
              <a:rPr lang="en-US" sz="1800" dirty="0" smtClean="0"/>
              <a:t>DISCLAIMER: The agent does not replace professional medical judgment or legal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Dynamiq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https://cloud.ibm.com/catalog/services/dynamiq-ai-agent-001</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application platform for building, deploying, and running enterprise Java applications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(EASeJ) is a fully managed application platform that simplifies how enterprises build, deploy, and run Java applications in the cloud. EASeJ optimizes the entire Java application lifecycle, enabling users to deliver faster, and focus on innovation and value creation.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ABOUT</a:t>
            </a:r>
          </a:p>
          <a:p>
            <a:r>
              <a:rPr lang="en-US" sz="1800" dirty="0" smtClean="0"/>
              <a:t>Anycloud Backup for 365 is a tailored SaaS solution for data protection and security delivered by Anycloud. The solution is created with the intent to safely backup data and restore with specialized features and capabilities with the main services Exchange Online, OneDrive for Business, SharePoint, and Teams for end-users.</a:t>
            </a:r>
          </a:p>
          <a:p>
            <a:r>
              <a:rPr lang="en-US" sz="1800" dirty="0" smtClean="0"/>
              <a:t/>
            </a:r>
          </a:p>
          <a:p>
            <a:r>
              <a:rPr lang="en-US" sz="1800" dirty="0" smtClean="0"/>
              <a:t/>
            </a:r>
          </a:p>
          <a:p>
            <a:r>
              <a:rPr lang="en-US" sz="1800" dirty="0" smtClean="0"/>
              <a:t>SIMPLE-TO-USE WEB PORTAL</a:t>
            </a:r>
          </a:p>
          <a:p>
            <a:r>
              <a:rPr lang="en-US" sz="1800" dirty="0" smtClean="0"/>
              <a:t>Anycloud backup for 365 has a simple-to-use intuitive web interface consisting of three portals:</a:t>
            </a:r>
          </a:p>
          <a:p>
            <a:r>
              <a:rPr lang="en-US" sz="1800" dirty="0" smtClean="0"/>
              <a:t>•	MANAGEMENT PORTAL is for administration of all organizational data and is where backups are scheduled. It is also in the Management Portal where retention periods are chosen – 1, 2, 3, 5, 7, 10 or 25 years all with unlimited storage.</a:t>
            </a:r>
          </a:p>
          <a:p>
            <a:r>
              <a:rPr lang="en-US" sz="1800" dirty="0" smtClean="0"/>
              <a:t>•	SELF-SERVICE RESTORE PORTAL is where you, as a user, can get back your own mail and OneDrive data from your backup jobs.</a:t>
            </a:r>
          </a:p>
          <a:p>
            <a:r>
              <a:rPr lang="en-US" sz="1800" dirty="0" smtClean="0"/>
              <a:t>•	RESTORE PORTAL is from where backups can be retrieved and restored. It is possible to restore entire folders or single files.</a:t>
            </a:r>
          </a:p>
          <a:p>
            <a:r>
              <a:rPr lang="en-US" sz="1800" dirty="0" smtClean="0"/>
              <a:t/>
            </a:r>
          </a:p>
          <a:p>
            <a:r>
              <a:rPr lang="en-US" sz="1800" dirty="0" smtClean="0"/>
              <a:t>BENEFITS OF BEING A PARTNER WITH ANY.CLOUD</a:t>
            </a:r>
          </a:p>
          <a:p>
            <a:r>
              <a:rPr lang="en-US" sz="1800" dirty="0" smtClean="0"/>
              <a:t>•	Offer a top-tier SaaS solution to your customers</a:t>
            </a:r>
          </a:p>
          <a:p>
            <a:r>
              <a:rPr lang="en-US" sz="1800" dirty="0" smtClean="0"/>
              <a:t>•	Compliance available to all businesses including financial institutions and government agencies</a:t>
            </a:r>
          </a:p>
          <a:p>
            <a:r>
              <a:rPr lang="en-US" sz="1800" dirty="0" smtClean="0"/>
              <a:t>•	Deliver a true cloud-to-cloud backup and thereby provide segregation of duties</a:t>
            </a:r>
          </a:p>
          <a:p>
            <a:r>
              <a:rPr lang="en-US" sz="1800" dirty="0" smtClean="0"/>
              <a:t>•	Provide geographical redundancy and data resilience by storing data in three local datacenters</a:t>
            </a:r>
          </a:p>
          <a:p>
            <a:r>
              <a:rPr lang="en-US" sz="1800" dirty="0" smtClean="0"/>
              <a:t>•	Easy to onboard and manage by both resellers and end-customers</a:t>
            </a:r>
          </a:p>
          <a:p>
            <a:r>
              <a:rPr lang="en-US" sz="1800" dirty="0" smtClean="0"/>
              <a:t>•	Access to any.cloud’s knowledgebase and changelog with common questions and general updates</a:t>
            </a:r>
          </a:p>
          <a:p>
            <a:r>
              <a:rPr lang="en-US" sz="1800" dirty="0" smtClean="0"/>
              <a:t/>
            </a:r>
          </a:p>
          <a:p>
            <a:r>
              <a:rPr lang="en-US" sz="1800" dirty="0" smtClean="0"/>
              <a:t>Become a part of a strong and professional community like 700+ other business partners</a:t>
            </a:r>
          </a:p>
          <a:p>
            <a:r>
              <a:rPr lang="en-US" sz="1800" dirty="0" smtClean="0"/>
              <a:t/>
            </a:r>
          </a:p>
          <a:p>
            <a:r>
              <a:rPr lang="en-US" sz="1800" dirty="0" smtClean="0"/>
              <a:t>WHY CHOOSE ACB365 TO SECURE YOUR CUSTOMERS?</a:t>
            </a:r>
          </a:p>
          <a:p>
            <a:r>
              <a:rPr lang="en-US" sz="1800" dirty="0" smtClean="0"/>
              <a:t>With any.cloud’s solution Anycloud backup for 365 you can offer your customers:</a:t>
            </a:r>
          </a:p>
          <a:p>
            <a:r>
              <a:rPr lang="en-US" sz="1800" dirty="0" smtClean="0"/>
              <a:t>•	Protection of their data with cloud native backup</a:t>
            </a:r>
          </a:p>
          <a:p>
            <a:r>
              <a:rPr lang="en-US" sz="1800" dirty="0" smtClean="0"/>
              <a:t>•	To quickly overcome any data loss</a:t>
            </a:r>
          </a:p>
          <a:p>
            <a:r>
              <a:rPr lang="en-US" sz="1800" dirty="0" smtClean="0"/>
              <a:t>•	Securing their data by offering a remote copy completely separated from Microsoft</a:t>
            </a:r>
          </a:p>
          <a:p>
            <a:r>
              <a:rPr lang="en-US" sz="1800" dirty="0" smtClean="0"/>
              <a:t/>
            </a:r>
          </a:p>
          <a:p>
            <a:r>
              <a:rPr lang="en-US" sz="1800" dirty="0" smtClean="0"/>
              <a:t>COMPLIANCE</a:t>
            </a:r>
          </a:p>
          <a:p>
            <a:r>
              <a:rPr lang="en-US" sz="1800" dirty="0" smtClean="0"/>
              <a:t>Anycloud backup for 365 is built with the center focus of supporting the regulations within General Data Protection Regulation and industry security standards. The technologies used are compliant as data is encrypted and once data is placed in the chosen datacenter it remains there. Data security is our priority, and the 365 service is delivered in 16+ IBM Cloud datacenters across the globe, following a tier-system to ensure resilience and redundancy for maximum protection. We work exclusively with IBM for higher compliance and better security. In addition, we deliver a feature that supports right-to-be-forgotten for end-customers, offering the unique possibility to delete specific users and their personal data.</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AES256-bit data encryption whenever data is in transit</a:t>
            </a:r>
          </a:p>
          <a:p>
            <a:r>
              <a:rPr lang="en-US" sz="1800" dirty="0" smtClean="0"/>
              <a:t>•	Up to 25 years of retention with unlimited storage</a:t>
            </a:r>
          </a:p>
          <a:p>
            <a:r>
              <a:rPr lang="en-US" sz="1800" dirty="0" smtClean="0"/>
              <a:t>•	Fully supports ‘Right to be forgotten’ GDPR regulation</a:t>
            </a:r>
          </a:p>
          <a:p>
            <a:r>
              <a:rPr lang="en-US" sz="1800" dirty="0" smtClean="0"/>
              <a:t>•	Combines security, compliance, and data protection in a secure solution in IBM Cloud</a:t>
            </a:r>
          </a:p>
          <a:p>
            <a:r>
              <a:rPr lang="en-US" sz="1800" dirty="0" smtClean="0"/>
              <a:t>•	Automated backup jobs configured to meet customers’ RTO and RPO</a:t>
            </a:r>
          </a:p>
          <a:p>
            <a:r>
              <a:rPr lang="en-US" sz="1800" dirty="0" smtClean="0"/>
              <a:t>•	Secure backup data at-rest, in IBM Cloud and protect from insider malicious attacks via 30 days undelete ITP feature inside the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can be used with all leading backup solutions, and enables both hybrid and native-cloud backup, as well as both workload and tape migration to the cloud, including IBM PowerVS.</a:t>
            </a:r>
          </a:p>
          <a:p>
            <a:r>
              <a:rPr lang="en-US" sz="1800" dirty="0" smtClean="0"/>
              <a:t>This solution is applicable to hybrid cloud deployments where you can have a backup of data on your on-premises deployment in the cloud. You can also use this solution for your on-premises workload migration to the cloud.</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KTLO Application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KTLO offers OS and application management with onboarding, 24x7 support, proactive monitoring, and modern tools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KTLO (Keep The Lights On) provides 24x7 comprehensive managed services for OS/400 and selected applications -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and backup monitoring, and disaster recovery support.</a:t>
            </a:r>
          </a:p>
          <a:p>
            <a:r>
              <a:rPr lang="en-US" sz="1800" dirty="0" smtClean="0"/>
              <a:t> </a:t>
            </a:r>
          </a:p>
          <a:p>
            <a:r>
              <a:rPr lang="en-US" sz="1800" dirty="0" smtClean="0"/>
              <a:t>Our application teams provide on-going support and management for selected applications, including profile management, application message responses, batch job management, application patching and upgrades, report creation,</a:t>
            </a:r>
          </a:p>
          <a:p>
            <a:r>
              <a:rPr lang="en-US" sz="1800" dirty="0" smtClean="0"/>
              <a:t> </a:t>
            </a:r>
          </a:p>
          <a:p>
            <a:r>
              <a:rPr lang="en-US" sz="1800" dirty="0" smtClean="0"/>
              <a:t>Fresche includes our full Security Suite as part of this solution – including auditing, alerting, remediation tools, and encryption capabilities. Remediation work is offered as an additional service.</a:t>
            </a:r>
          </a:p>
          <a:p>
            <a:r>
              <a:rPr lang="en-US" sz="1800" dirty="0" smtClean="0"/>
              <a:t> </a:t>
            </a:r>
          </a:p>
          <a:p>
            <a:r>
              <a:rPr lang="en-US" sz="1800" dirty="0" smtClean="0"/>
              <a:t>Fresche KTLO enables your team to focus on innovation while we handle the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https://cloud.ibm.com/catalog/services/freschetotalops360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LPAR Operations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provides operating system management for your IBMi, including on-boarding, monitoring, robust management, 24x7 support.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Managed Services provides 24x7 managed services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monitoring, backup and recovery, and disaster recovery (if contracted).</a:t>
            </a:r>
          </a:p>
          <a:p>
            <a:r>
              <a:rPr lang="en-US" sz="1800" dirty="0" smtClean="0"/>
              <a:t> </a:t>
            </a:r>
          </a:p>
          <a:p>
            <a:r>
              <a:rPr lang="en-US" sz="1800" dirty="0" smtClean="0"/>
              <a:t>Fresche includes our Security Audit tool at no additional charge as part of this solution.</a:t>
            </a:r>
          </a:p>
          <a:p>
            <a:r>
              <a:rPr lang="en-US" sz="1800" dirty="0" smtClean="0"/>
              <a:t> </a:t>
            </a:r>
          </a:p>
          <a:p>
            <a:r>
              <a:rPr lang="en-US" sz="1800" dirty="0" smtClean="0"/>
              <a:t>Our services enable your team to focus on innovation while we handle the technical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https://cloud.ibm.com/catalog/services/fresche-managed-services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Presto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Presto instantly transforms IBM i green screens into modern web and mobile interfaces without changing source code.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Presto is a comprehensive IBM i green screen modernization solution that transforms traditional 5250 interfaces into modern, responsive web and mobile applications without modifying your underlying RPG or COBOL source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https://cloud.ibm.com/catalog/services/fresche-presto</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Security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auditing, compliance, data encryption, and intrusion detection software solutions for IBM i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 Security Suite by Fresche Solutions offers a comprehensive approach to safeguarding your critical business data. This suite addresses key areas of vulnerability, including unauthorized remote access through third-party applications, ODBC connections, file shares, and web servers. It also protects against Integrated File System (IFS) exposures and allows continuous monitoring to ensure system integrity is retained and ransomware attacks are minimized. This solution also monitors real-time system access and escalates critical security events to a Security Information and Event Management (SIEM) system or email server. The suite not only enhances security but also simplifies compliance with industry standards such as PCI and HIPAA through built-in content.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https://cloud.ibm.com/catalog/services/fresche-security-suite-v2</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X-Analysis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 Powered Application Discovery and Understanding tool for managing and modernizing applications that run on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X-Analysis is an AI Powered Application Discovery and Understanding tool that is used to understand and manage applications that run on IBM i.  X-Analyis extracts metadata from application objects and the source code used to create those objects in order to provide a detailed, comprehensive view of how an application interacts with the objects/components that are part of the application.  The tool automates the generation of documentation, performs impact analysis, extracts business rules, maps applications, visualizes data models, and assesses code quality. These features collectively empower development teams to gain a profound understanding of existing applications, thereby accelerating informed decision-making during modernization initiatives.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https://cloud.ibm.com/catalog/services/x-analysis-suite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236</Slides>
  <Notes>0</Notes>
  <HiddenSlides>0</HiddenSlides>
  <MMClips>0</MMClips>
  <ScaleCrop>false</ScaleCrop>
  <HeadingPairs>
    <vt:vector size="4" baseType="variant">
      <vt:variant>
        <vt:lpstr>Theme</vt:lpstr>
      </vt:variant>
      <vt:variant>
        <vt:i4>1</vt:i4>
      </vt:variant>
      <vt:variant>
        <vt:lpstr>Slide Titles</vt:lpstr>
      </vt:variant>
      <vt:variant>
        <vt:i4>236</vt:i4>
      </vt:variant>
    </vt:vector>
  </HeadingPairs>
  <TitlesOfParts>
    <vt:vector size="237"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lpstr>Slide 220</vt:lpstr>
      <vt:lpstr>Slide 221</vt:lpstr>
      <vt:lpstr>Slide 222</vt:lpstr>
      <vt:lpstr>Slide 223</vt:lpstr>
      <vt:lpstr>Slide 224</vt:lpstr>
      <vt:lpstr>Slide 225</vt:lpstr>
      <vt:lpstr>Slide 226</vt:lpstr>
      <vt:lpstr>Slide 227</vt:lpstr>
      <vt:lpstr>Slide 228</vt:lpstr>
      <vt:lpstr>Slide 229</vt:lpstr>
      <vt:lpstr>Slide 230</vt:lpstr>
      <vt:lpstr>Slide 231</vt:lpstr>
      <vt:lpstr>Slide 232</vt:lpstr>
      <vt:lpstr>Slide 233</vt:lpstr>
      <vt:lpstr>Slide 234</vt:lpstr>
      <vt:lpstr>Slide 235</vt:lpstr>
      <vt:lpstr>Slide 236</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2025-09-27T00:50:41Z</dcterms:created>
  <dcterms:modified xsi:type="dcterms:W3CDTF">2025-09-27T00:50:41Z</dcterms:modified>
</cp:coreProperties>
</file>