
<file path=[Content_Types].xml><?xml version="1.0" encoding="utf-8"?>
<Types xmlns="http://schemas.openxmlformats.org/package/2006/content-types">
  <Default Extension="rels" ContentType="application/vnd.openxmlformats-package.relationships+xml"/>
  <Default Extension="xml" ContentType="application/xml"/>
  <Default Extension="jpeg" ContentType="image/jpeg"/>
  <Default Extension="jpg" ContentType="image/jpg"/>
  <Default Extension="png" ContentType="image/png"/>
  <Default Extension="gif" ContentType="image/gif"/>
  <Override PartName="/docProps/app.xml" ContentType="application/vnd.openxmlformats-officedocument.extended-properties+xml"/>
  <Override PartName="/ppt/theme/theme1.xml" ContentType="application/vnd.openxmlformats-officedocument.theme+xml"/>
  <Override PartName="/docProps/core.xml" ContentType="application/vnd.openxmlformats-package.core-properties+xml"/>
  <Override PartName="/ppt/slideMasters/slideMaster1.xml" ContentType="application/vnd.openxmlformats-officedocument.presentationml.slideMaster+xml"/>
  <Override PartName="/ppt/presProps.xml" ContentType="application/vnd.openxmlformats-officedocument.presentationml.presProps+xml"/>
  <Override PartName="/ppt/presentation.xml" ContentType="application/vnd.openxmlformats-officedocument.presentationml.presentation.main+xml"/>
  <Override PartName="/ppt/slideLayouts/slideLayout1.xml" ContentType="application/vnd.openxmlformats-officedocument.presentationml.slideLayout+xml"/>
  <Override PartName="/ppt/tableStyles.xml" ContentType="application/vnd.openxmlformats-officedocument.presentationml.tableStyles+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slides/slide195.xml" ContentType="application/vnd.openxmlformats-officedocument.presentationml.slide+xml"/>
  <Override PartName="/ppt/slides/slide196.xml" ContentType="application/vnd.openxmlformats-officedocument.presentationml.slide+xml"/>
  <Override PartName="/ppt/slides/slide197.xml" ContentType="application/vnd.openxmlformats-officedocument.presentationml.slide+xml"/>
  <Override PartName="/ppt/slides/slide198.xml" ContentType="application/vnd.openxmlformats-officedocument.presentationml.slide+xml"/>
  <Override PartName="/ppt/slides/slide199.xml" ContentType="application/vnd.openxmlformats-officedocument.presentationml.slide+xml"/>
  <Override PartName="/ppt/slides/slide200.xml" ContentType="application/vnd.openxmlformats-officedocument.presentationml.slide+xml"/>
  <Override PartName="/ppt/slides/slide201.xml" ContentType="application/vnd.openxmlformats-officedocument.presentationml.slide+xml"/>
  <Override PartName="/ppt/slides/slide202.xml" ContentType="application/vnd.openxmlformats-officedocument.presentationml.slide+xml"/>
  <Override PartName="/ppt/slides/slide203.xml" ContentType="application/vnd.openxmlformats-officedocument.presentationml.slide+xml"/>
  <Override PartName="/ppt/slides/slide204.xml" ContentType="application/vnd.openxmlformats-officedocument.presentationml.slide+xml"/>
  <Override PartName="/ppt/slides/slide205.xml" ContentType="application/vnd.openxmlformats-officedocument.presentationml.slide+xml"/>
  <Override PartName="/ppt/slides/slide206.xml" ContentType="application/vnd.openxmlformats-officedocument.presentationml.slide+xml"/>
  <Override PartName="/ppt/slides/slide207.xml" ContentType="application/vnd.openxmlformats-officedocument.presentationml.slide+xml"/>
  <Override PartName="/ppt/slides/slide208.xml" ContentType="application/vnd.openxmlformats-officedocument.presentationml.slide+xml"/>
  <Override PartName="/ppt/slides/slide209.xml" ContentType="application/vnd.openxmlformats-officedocument.presentationml.slide+xml"/>
  <Override PartName="/ppt/slides/slide210.xml" ContentType="application/vnd.openxmlformats-officedocument.presentationml.slide+xml"/>
  <Override PartName="/ppt/slides/slide211.xml" ContentType="application/vnd.openxmlformats-officedocument.presentationml.slide+xml"/>
  <Override PartName="/ppt/slides/slide212.xml" ContentType="application/vnd.openxmlformats-officedocument.presentationml.slide+xml"/>
  <Override PartName="/ppt/slides/slide213.xml" ContentType="application/vnd.openxmlformats-officedocument.presentationml.slide+xml"/>
  <Override PartName="/ppt/slides/slide214.xml" ContentType="application/vnd.openxmlformats-officedocument.presentationml.slide+xml"/>
  <Override PartName="/ppt/slides/slide215.xml" ContentType="application/vnd.openxmlformats-officedocument.presentationml.slide+xml"/>
  <Override PartName="/ppt/slides/slide216.xml" ContentType="application/vnd.openxmlformats-officedocument.presentationml.slide+xml"/>
  <Override PartName="/ppt/slides/slide217.xml" ContentType="application/vnd.openxmlformats-officedocument.presentationml.slide+xml"/>
  <Override PartName="/ppt/slides/slide218.xml" ContentType="application/vnd.openxmlformats-officedocument.presentationml.slide+xml"/>
  <Override PartName="/ppt/slides/slide219.xml" ContentType="application/vnd.openxmlformats-officedocument.presentationml.slide+xml"/>
  <Override PartName="/ppt/slides/slide220.xml" ContentType="application/vnd.openxmlformats-officedocument.presentationml.slide+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Types>
</file>

<file path=_rels/.rels><?xml version="1.0" encoding="UTF-8" standalone="yes"?>
<Relationships xmlns="http://schemas.openxmlformats.org/package/2006/relationships"><Relationship Id="rId1" Type="http://schemas.openxmlformats.org/officeDocument/2006/relationships/extended-properties" Target="docProps/app.xml"/><Relationship Id="rId2" Type="http://schemas.openxmlformats.org/package/2006/relationships/metadata/core-properties" Target="docProps/core.xml"/><Relationship Id="rId3" Type="http://schemas.openxmlformats.org/officeDocument/2006/relationships/officeDocument" Target="ppt/presentation.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sldIdLst>
    <p:sldId id="256" r:id="rId2"/>
    <p:sldId id="257" r:id="rId3"/>
    <p:sldId id="258" r:id="rId4"/>
    <p:sldId id="259" r:id="rId5"/>
    <p:sldId id="260" r:id="rId6"/>
    <p:sldId id="261" r:id="rId7"/>
    <p:sldId id="262" r:id="rId8"/>
    <p:sldId id="263" r:id="rId9"/>
    <p:sldId id="264" r:id="rId10"/>
    <p:sldId id="265" r:id="rId11"/>
    <p:sldId id="266" r:id="rId12"/>
    <p:sldId id="267" r:id="rId13"/>
    <p:sldId id="268" r:id="rId14"/>
    <p:sldId id="269" r:id="rId15"/>
    <p:sldId id="270" r:id="rId16"/>
    <p:sldId id="271" r:id="rId17"/>
    <p:sldId id="272" r:id="rId18"/>
    <p:sldId id="273" r:id="rId19"/>
    <p:sldId id="274" r:id="rId20"/>
    <p:sldId id="275" r:id="rId21"/>
    <p:sldId id="276" r:id="rId22"/>
    <p:sldId id="277" r:id="rId23"/>
    <p:sldId id="278" r:id="rId24"/>
    <p:sldId id="279" r:id="rId25"/>
    <p:sldId id="280" r:id="rId26"/>
    <p:sldId id="281" r:id="rId27"/>
    <p:sldId id="282" r:id="rId28"/>
    <p:sldId id="283" r:id="rId29"/>
    <p:sldId id="284" r:id="rId30"/>
    <p:sldId id="285" r:id="rId31"/>
    <p:sldId id="286" r:id="rId32"/>
    <p:sldId id="287" r:id="rId33"/>
    <p:sldId id="288" r:id="rId34"/>
    <p:sldId id="289" r:id="rId35"/>
    <p:sldId id="290" r:id="rId36"/>
    <p:sldId id="291" r:id="rId37"/>
    <p:sldId id="292" r:id="rId38"/>
    <p:sldId id="293" r:id="rId39"/>
    <p:sldId id="294" r:id="rId40"/>
    <p:sldId id="295" r:id="rId41"/>
    <p:sldId id="296" r:id="rId42"/>
    <p:sldId id="297" r:id="rId43"/>
    <p:sldId id="298" r:id="rId44"/>
    <p:sldId id="299" r:id="rId45"/>
    <p:sldId id="300" r:id="rId46"/>
    <p:sldId id="301" r:id="rId47"/>
    <p:sldId id="302" r:id="rId48"/>
    <p:sldId id="303" r:id="rId49"/>
    <p:sldId id="304" r:id="rId50"/>
    <p:sldId id="305" r:id="rId51"/>
    <p:sldId id="306" r:id="rId52"/>
    <p:sldId id="307" r:id="rId53"/>
    <p:sldId id="308" r:id="rId54"/>
    <p:sldId id="309" r:id="rId55"/>
    <p:sldId id="310" r:id="rId56"/>
    <p:sldId id="311" r:id="rId57"/>
    <p:sldId id="312" r:id="rId58"/>
    <p:sldId id="313" r:id="rId59"/>
    <p:sldId id="314" r:id="rId60"/>
    <p:sldId id="315" r:id="rId61"/>
    <p:sldId id="316" r:id="rId62"/>
    <p:sldId id="317" r:id="rId63"/>
    <p:sldId id="318" r:id="rId64"/>
    <p:sldId id="319" r:id="rId65"/>
    <p:sldId id="320" r:id="rId66"/>
    <p:sldId id="321" r:id="rId67"/>
    <p:sldId id="322" r:id="rId68"/>
    <p:sldId id="323" r:id="rId69"/>
    <p:sldId id="324" r:id="rId70"/>
    <p:sldId id="325" r:id="rId71"/>
    <p:sldId id="326" r:id="rId72"/>
    <p:sldId id="327" r:id="rId73"/>
    <p:sldId id="328" r:id="rId74"/>
    <p:sldId id="329" r:id="rId75"/>
    <p:sldId id="330" r:id="rId76"/>
    <p:sldId id="331" r:id="rId77"/>
    <p:sldId id="332" r:id="rId78"/>
    <p:sldId id="333" r:id="rId79"/>
    <p:sldId id="334" r:id="rId80"/>
    <p:sldId id="335" r:id="rId81"/>
    <p:sldId id="336" r:id="rId82"/>
    <p:sldId id="337" r:id="rId83"/>
    <p:sldId id="338" r:id="rId84"/>
    <p:sldId id="339" r:id="rId85"/>
    <p:sldId id="340" r:id="rId86"/>
    <p:sldId id="341" r:id="rId87"/>
    <p:sldId id="342" r:id="rId88"/>
    <p:sldId id="343" r:id="rId89"/>
    <p:sldId id="344" r:id="rId90"/>
    <p:sldId id="345" r:id="rId91"/>
    <p:sldId id="346" r:id="rId92"/>
    <p:sldId id="347" r:id="rId93"/>
    <p:sldId id="348" r:id="rId94"/>
    <p:sldId id="349" r:id="rId95"/>
    <p:sldId id="350" r:id="rId96"/>
    <p:sldId id="351" r:id="rId97"/>
    <p:sldId id="352" r:id="rId98"/>
    <p:sldId id="353" r:id="rId99"/>
    <p:sldId id="354" r:id="rId100"/>
    <p:sldId id="355" r:id="rId101"/>
    <p:sldId id="356" r:id="rId102"/>
    <p:sldId id="357" r:id="rId103"/>
    <p:sldId id="358" r:id="rId104"/>
    <p:sldId id="359" r:id="rId105"/>
    <p:sldId id="360" r:id="rId106"/>
    <p:sldId id="361" r:id="rId107"/>
    <p:sldId id="362" r:id="rId108"/>
    <p:sldId id="363" r:id="rId109"/>
    <p:sldId id="364" r:id="rId110"/>
    <p:sldId id="365" r:id="rId111"/>
    <p:sldId id="366" r:id="rId112"/>
    <p:sldId id="367" r:id="rId113"/>
    <p:sldId id="368" r:id="rId114"/>
    <p:sldId id="369" r:id="rId115"/>
    <p:sldId id="370" r:id="rId116"/>
    <p:sldId id="371" r:id="rId117"/>
    <p:sldId id="372" r:id="rId118"/>
    <p:sldId id="373" r:id="rId119"/>
    <p:sldId id="374" r:id="rId120"/>
    <p:sldId id="375" r:id="rId121"/>
    <p:sldId id="376" r:id="rId122"/>
    <p:sldId id="377" r:id="rId123"/>
    <p:sldId id="378" r:id="rId124"/>
    <p:sldId id="379" r:id="rId125"/>
    <p:sldId id="380" r:id="rId126"/>
    <p:sldId id="381" r:id="rId127"/>
    <p:sldId id="382" r:id="rId128"/>
    <p:sldId id="383" r:id="rId129"/>
    <p:sldId id="384" r:id="rId130"/>
    <p:sldId id="385" r:id="rId131"/>
    <p:sldId id="386" r:id="rId132"/>
    <p:sldId id="387" r:id="rId133"/>
    <p:sldId id="388" r:id="rId134"/>
    <p:sldId id="389" r:id="rId135"/>
    <p:sldId id="390" r:id="rId136"/>
    <p:sldId id="391" r:id="rId137"/>
    <p:sldId id="392" r:id="rId138"/>
    <p:sldId id="393" r:id="rId139"/>
    <p:sldId id="394" r:id="rId140"/>
    <p:sldId id="395" r:id="rId141"/>
    <p:sldId id="396" r:id="rId142"/>
    <p:sldId id="397" r:id="rId143"/>
    <p:sldId id="398" r:id="rId144"/>
    <p:sldId id="399" r:id="rId145"/>
    <p:sldId id="400" r:id="rId146"/>
    <p:sldId id="401" r:id="rId147"/>
    <p:sldId id="402" r:id="rId148"/>
    <p:sldId id="403" r:id="rId149"/>
    <p:sldId id="404" r:id="rId150"/>
    <p:sldId id="405" r:id="rId151"/>
    <p:sldId id="406" r:id="rId152"/>
    <p:sldId id="407" r:id="rId153"/>
    <p:sldId id="408" r:id="rId154"/>
    <p:sldId id="409" r:id="rId155"/>
    <p:sldId id="410" r:id="rId156"/>
    <p:sldId id="411" r:id="rId157"/>
    <p:sldId id="412" r:id="rId158"/>
    <p:sldId id="413" r:id="rId159"/>
    <p:sldId id="414" r:id="rId160"/>
    <p:sldId id="415" r:id="rId161"/>
    <p:sldId id="416" r:id="rId162"/>
    <p:sldId id="417" r:id="rId163"/>
    <p:sldId id="418" r:id="rId164"/>
    <p:sldId id="419" r:id="rId165"/>
    <p:sldId id="420" r:id="rId166"/>
    <p:sldId id="421" r:id="rId167"/>
    <p:sldId id="422" r:id="rId168"/>
    <p:sldId id="423" r:id="rId169"/>
    <p:sldId id="424" r:id="rId170"/>
    <p:sldId id="425" r:id="rId171"/>
    <p:sldId id="426" r:id="rId172"/>
    <p:sldId id="427" r:id="rId173"/>
    <p:sldId id="428" r:id="rId174"/>
    <p:sldId id="429" r:id="rId175"/>
    <p:sldId id="430" r:id="rId176"/>
    <p:sldId id="431" r:id="rId177"/>
    <p:sldId id="432" r:id="rId178"/>
    <p:sldId id="433" r:id="rId179"/>
    <p:sldId id="434" r:id="rId180"/>
    <p:sldId id="435" r:id="rId181"/>
    <p:sldId id="436" r:id="rId182"/>
    <p:sldId id="437" r:id="rId183"/>
    <p:sldId id="438" r:id="rId184"/>
    <p:sldId id="439" r:id="rId185"/>
    <p:sldId id="440" r:id="rId186"/>
    <p:sldId id="441" r:id="rId187"/>
    <p:sldId id="442" r:id="rId188"/>
    <p:sldId id="443" r:id="rId189"/>
    <p:sldId id="444" r:id="rId190"/>
    <p:sldId id="445" r:id="rId191"/>
    <p:sldId id="446" r:id="rId192"/>
    <p:sldId id="447" r:id="rId193"/>
    <p:sldId id="448" r:id="rId194"/>
    <p:sldId id="449" r:id="rId195"/>
    <p:sldId id="450" r:id="rId196"/>
    <p:sldId id="451" r:id="rId197"/>
    <p:sldId id="452" r:id="rId198"/>
    <p:sldId id="453" r:id="rId199"/>
    <p:sldId id="454" r:id="rId200"/>
    <p:sldId id="455" r:id="rId201"/>
    <p:sldId id="456" r:id="rId202"/>
    <p:sldId id="457" r:id="rId203"/>
    <p:sldId id="458" r:id="rId204"/>
    <p:sldId id="459" r:id="rId205"/>
    <p:sldId id="460" r:id="rId206"/>
    <p:sldId id="461" r:id="rId207"/>
    <p:sldId id="462" r:id="rId208"/>
    <p:sldId id="463" r:id="rId209"/>
    <p:sldId id="464" r:id="rId210"/>
    <p:sldId id="465" r:id="rId211"/>
    <p:sldId id="466" r:id="rId212"/>
    <p:sldId id="467" r:id="rId213"/>
    <p:sldId id="468" r:id="rId214"/>
    <p:sldId id="469" r:id="rId215"/>
    <p:sldId id="470" r:id="rId216"/>
    <p:sldId id="471" r:id="rId217"/>
    <p:sldId id="472" r:id="rId218"/>
    <p:sldId id="473" r:id="rId219"/>
    <p:sldId id="474" r:id="rId220"/>
    <p:sldId id="475" r:id="rId221"/>
  </p:sldIdLst>
  <p:sldSz cx="12192000" cy="6858000" type="screen16x9"/>
  <p:notesSz cx="6858000" cy="12192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p:cViewPr varScale="1">
        <p:scale>
          <a:sx n="64" d="100"/>
          <a:sy n="64" d="100"/>
        </p:scale>
        <p:origin x="-1392" y="-96"/>
      </p:cViewPr>
      <p:guideLst>
        <p:guide orient="horz" pos="2160"/>
        <p:guide pos="288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 Type="http://schemas.openxmlformats.org/officeDocument/2006/relationships/slideMaster" Target="slideMasters/slideMaster1.xml"/><Relationship Id="rId2" Type="http://schemas.openxmlformats.org/officeDocument/2006/relationships/slide" Target="slides/slide1.xml"/><Relationship Id="rId3" Type="http://schemas.openxmlformats.org/officeDocument/2006/relationships/slide" Target="slides/slide2.xml"/><Relationship Id="rId4" Type="http://schemas.openxmlformats.org/officeDocument/2006/relationships/slide" Target="slides/slide3.xml"/><Relationship Id="rId5" Type="http://schemas.openxmlformats.org/officeDocument/2006/relationships/slide" Target="slides/slide4.xml"/><Relationship Id="rId6" Type="http://schemas.openxmlformats.org/officeDocument/2006/relationships/slide" Target="slides/slide5.xml"/><Relationship Id="rId7" Type="http://schemas.openxmlformats.org/officeDocument/2006/relationships/slide" Target="slides/slide6.xml"/><Relationship Id="rId8" Type="http://schemas.openxmlformats.org/officeDocument/2006/relationships/slide" Target="slides/slide7.xml"/><Relationship Id="rId9" Type="http://schemas.openxmlformats.org/officeDocument/2006/relationships/slide" Target="slides/slide8.xml"/><Relationship Id="rId10" Type="http://schemas.openxmlformats.org/officeDocument/2006/relationships/slide" Target="slides/slide9.xml"/><Relationship Id="rId11" Type="http://schemas.openxmlformats.org/officeDocument/2006/relationships/slide" Target="slides/slide10.xml"/><Relationship Id="rId12" Type="http://schemas.openxmlformats.org/officeDocument/2006/relationships/slide" Target="slides/slide11.xml"/><Relationship Id="rId13" Type="http://schemas.openxmlformats.org/officeDocument/2006/relationships/slide" Target="slides/slide12.xml"/><Relationship Id="rId14" Type="http://schemas.openxmlformats.org/officeDocument/2006/relationships/slide" Target="slides/slide13.xml"/><Relationship Id="rId15" Type="http://schemas.openxmlformats.org/officeDocument/2006/relationships/slide" Target="slides/slide14.xml"/><Relationship Id="rId16" Type="http://schemas.openxmlformats.org/officeDocument/2006/relationships/slide" Target="slides/slide15.xml"/><Relationship Id="rId17" Type="http://schemas.openxmlformats.org/officeDocument/2006/relationships/slide" Target="slides/slide16.xml"/><Relationship Id="rId18" Type="http://schemas.openxmlformats.org/officeDocument/2006/relationships/slide" Target="slides/slide17.xml"/><Relationship Id="rId19" Type="http://schemas.openxmlformats.org/officeDocument/2006/relationships/slide" Target="slides/slide18.xml"/><Relationship Id="rId20" Type="http://schemas.openxmlformats.org/officeDocument/2006/relationships/slide" Target="slides/slide19.xml"/><Relationship Id="rId21" Type="http://schemas.openxmlformats.org/officeDocument/2006/relationships/slide" Target="slides/slide20.xml"/><Relationship Id="rId22" Type="http://schemas.openxmlformats.org/officeDocument/2006/relationships/slide" Target="slides/slide21.xml"/><Relationship Id="rId23" Type="http://schemas.openxmlformats.org/officeDocument/2006/relationships/slide" Target="slides/slide22.xml"/><Relationship Id="rId24" Type="http://schemas.openxmlformats.org/officeDocument/2006/relationships/slide" Target="slides/slide23.xml"/><Relationship Id="rId25" Type="http://schemas.openxmlformats.org/officeDocument/2006/relationships/slide" Target="slides/slide24.xml"/><Relationship Id="rId26" Type="http://schemas.openxmlformats.org/officeDocument/2006/relationships/slide" Target="slides/slide25.xml"/><Relationship Id="rId27" Type="http://schemas.openxmlformats.org/officeDocument/2006/relationships/slide" Target="slides/slide26.xml"/><Relationship Id="rId28" Type="http://schemas.openxmlformats.org/officeDocument/2006/relationships/slide" Target="slides/slide27.xml"/><Relationship Id="rId29" Type="http://schemas.openxmlformats.org/officeDocument/2006/relationships/slide" Target="slides/slide28.xml"/><Relationship Id="rId30" Type="http://schemas.openxmlformats.org/officeDocument/2006/relationships/slide" Target="slides/slide29.xml"/><Relationship Id="rId31" Type="http://schemas.openxmlformats.org/officeDocument/2006/relationships/slide" Target="slides/slide30.xml"/><Relationship Id="rId32" Type="http://schemas.openxmlformats.org/officeDocument/2006/relationships/slide" Target="slides/slide31.xml"/><Relationship Id="rId33" Type="http://schemas.openxmlformats.org/officeDocument/2006/relationships/slide" Target="slides/slide32.xml"/><Relationship Id="rId34" Type="http://schemas.openxmlformats.org/officeDocument/2006/relationships/slide" Target="slides/slide33.xml"/><Relationship Id="rId35" Type="http://schemas.openxmlformats.org/officeDocument/2006/relationships/slide" Target="slides/slide34.xml"/><Relationship Id="rId36" Type="http://schemas.openxmlformats.org/officeDocument/2006/relationships/slide" Target="slides/slide35.xml"/><Relationship Id="rId37" Type="http://schemas.openxmlformats.org/officeDocument/2006/relationships/slide" Target="slides/slide36.xml"/><Relationship Id="rId38" Type="http://schemas.openxmlformats.org/officeDocument/2006/relationships/slide" Target="slides/slide37.xml"/><Relationship Id="rId39" Type="http://schemas.openxmlformats.org/officeDocument/2006/relationships/slide" Target="slides/slide38.xml"/><Relationship Id="rId40" Type="http://schemas.openxmlformats.org/officeDocument/2006/relationships/slide" Target="slides/slide39.xml"/><Relationship Id="rId41" Type="http://schemas.openxmlformats.org/officeDocument/2006/relationships/slide" Target="slides/slide40.xml"/><Relationship Id="rId42" Type="http://schemas.openxmlformats.org/officeDocument/2006/relationships/slide" Target="slides/slide41.xml"/><Relationship Id="rId43" Type="http://schemas.openxmlformats.org/officeDocument/2006/relationships/slide" Target="slides/slide42.xml"/><Relationship Id="rId44" Type="http://schemas.openxmlformats.org/officeDocument/2006/relationships/slide" Target="slides/slide43.xml"/><Relationship Id="rId45" Type="http://schemas.openxmlformats.org/officeDocument/2006/relationships/slide" Target="slides/slide44.xml"/><Relationship Id="rId46" Type="http://schemas.openxmlformats.org/officeDocument/2006/relationships/slide" Target="slides/slide45.xml"/><Relationship Id="rId47" Type="http://schemas.openxmlformats.org/officeDocument/2006/relationships/slide" Target="slides/slide46.xml"/><Relationship Id="rId48" Type="http://schemas.openxmlformats.org/officeDocument/2006/relationships/slide" Target="slides/slide47.xml"/><Relationship Id="rId49" Type="http://schemas.openxmlformats.org/officeDocument/2006/relationships/slide" Target="slides/slide48.xml"/><Relationship Id="rId50" Type="http://schemas.openxmlformats.org/officeDocument/2006/relationships/slide" Target="slides/slide49.xml"/><Relationship Id="rId51" Type="http://schemas.openxmlformats.org/officeDocument/2006/relationships/slide" Target="slides/slide50.xml"/><Relationship Id="rId52" Type="http://schemas.openxmlformats.org/officeDocument/2006/relationships/slide" Target="slides/slide51.xml"/><Relationship Id="rId53" Type="http://schemas.openxmlformats.org/officeDocument/2006/relationships/slide" Target="slides/slide52.xml"/><Relationship Id="rId54" Type="http://schemas.openxmlformats.org/officeDocument/2006/relationships/slide" Target="slides/slide53.xml"/><Relationship Id="rId55" Type="http://schemas.openxmlformats.org/officeDocument/2006/relationships/slide" Target="slides/slide54.xml"/><Relationship Id="rId56" Type="http://schemas.openxmlformats.org/officeDocument/2006/relationships/slide" Target="slides/slide55.xml"/><Relationship Id="rId57" Type="http://schemas.openxmlformats.org/officeDocument/2006/relationships/slide" Target="slides/slide56.xml"/><Relationship Id="rId58" Type="http://schemas.openxmlformats.org/officeDocument/2006/relationships/slide" Target="slides/slide57.xml"/><Relationship Id="rId59" Type="http://schemas.openxmlformats.org/officeDocument/2006/relationships/slide" Target="slides/slide58.xml"/><Relationship Id="rId60" Type="http://schemas.openxmlformats.org/officeDocument/2006/relationships/slide" Target="slides/slide59.xml"/><Relationship Id="rId61" Type="http://schemas.openxmlformats.org/officeDocument/2006/relationships/slide" Target="slides/slide60.xml"/><Relationship Id="rId62" Type="http://schemas.openxmlformats.org/officeDocument/2006/relationships/slide" Target="slides/slide61.xml"/><Relationship Id="rId63" Type="http://schemas.openxmlformats.org/officeDocument/2006/relationships/slide" Target="slides/slide62.xml"/><Relationship Id="rId64" Type="http://schemas.openxmlformats.org/officeDocument/2006/relationships/slide" Target="slides/slide63.xml"/><Relationship Id="rId65" Type="http://schemas.openxmlformats.org/officeDocument/2006/relationships/slide" Target="slides/slide64.xml"/><Relationship Id="rId66" Type="http://schemas.openxmlformats.org/officeDocument/2006/relationships/slide" Target="slides/slide65.xml"/><Relationship Id="rId67" Type="http://schemas.openxmlformats.org/officeDocument/2006/relationships/slide" Target="slides/slide66.xml"/><Relationship Id="rId68" Type="http://schemas.openxmlformats.org/officeDocument/2006/relationships/slide" Target="slides/slide67.xml"/><Relationship Id="rId69" Type="http://schemas.openxmlformats.org/officeDocument/2006/relationships/slide" Target="slides/slide68.xml"/><Relationship Id="rId70" Type="http://schemas.openxmlformats.org/officeDocument/2006/relationships/slide" Target="slides/slide69.xml"/><Relationship Id="rId71" Type="http://schemas.openxmlformats.org/officeDocument/2006/relationships/slide" Target="slides/slide70.xml"/><Relationship Id="rId72" Type="http://schemas.openxmlformats.org/officeDocument/2006/relationships/slide" Target="slides/slide71.xml"/><Relationship Id="rId73" Type="http://schemas.openxmlformats.org/officeDocument/2006/relationships/slide" Target="slides/slide72.xml"/><Relationship Id="rId74" Type="http://schemas.openxmlformats.org/officeDocument/2006/relationships/slide" Target="slides/slide73.xml"/><Relationship Id="rId75" Type="http://schemas.openxmlformats.org/officeDocument/2006/relationships/slide" Target="slides/slide74.xml"/><Relationship Id="rId76" Type="http://schemas.openxmlformats.org/officeDocument/2006/relationships/slide" Target="slides/slide75.xml"/><Relationship Id="rId77" Type="http://schemas.openxmlformats.org/officeDocument/2006/relationships/slide" Target="slides/slide76.xml"/><Relationship Id="rId78" Type="http://schemas.openxmlformats.org/officeDocument/2006/relationships/slide" Target="slides/slide77.xml"/><Relationship Id="rId79" Type="http://schemas.openxmlformats.org/officeDocument/2006/relationships/slide" Target="slides/slide78.xml"/><Relationship Id="rId80" Type="http://schemas.openxmlformats.org/officeDocument/2006/relationships/slide" Target="slides/slide79.xml"/><Relationship Id="rId81" Type="http://schemas.openxmlformats.org/officeDocument/2006/relationships/slide" Target="slides/slide80.xml"/><Relationship Id="rId82" Type="http://schemas.openxmlformats.org/officeDocument/2006/relationships/slide" Target="slides/slide81.xml"/><Relationship Id="rId83" Type="http://schemas.openxmlformats.org/officeDocument/2006/relationships/slide" Target="slides/slide82.xml"/><Relationship Id="rId84" Type="http://schemas.openxmlformats.org/officeDocument/2006/relationships/slide" Target="slides/slide83.xml"/><Relationship Id="rId85" Type="http://schemas.openxmlformats.org/officeDocument/2006/relationships/slide" Target="slides/slide84.xml"/><Relationship Id="rId86" Type="http://schemas.openxmlformats.org/officeDocument/2006/relationships/slide" Target="slides/slide85.xml"/><Relationship Id="rId87" Type="http://schemas.openxmlformats.org/officeDocument/2006/relationships/slide" Target="slides/slide86.xml"/><Relationship Id="rId88" Type="http://schemas.openxmlformats.org/officeDocument/2006/relationships/slide" Target="slides/slide87.xml"/><Relationship Id="rId89" Type="http://schemas.openxmlformats.org/officeDocument/2006/relationships/slide" Target="slides/slide88.xml"/><Relationship Id="rId90" Type="http://schemas.openxmlformats.org/officeDocument/2006/relationships/slide" Target="slides/slide89.xml"/><Relationship Id="rId91" Type="http://schemas.openxmlformats.org/officeDocument/2006/relationships/slide" Target="slides/slide90.xml"/><Relationship Id="rId92" Type="http://schemas.openxmlformats.org/officeDocument/2006/relationships/slide" Target="slides/slide91.xml"/><Relationship Id="rId93" Type="http://schemas.openxmlformats.org/officeDocument/2006/relationships/slide" Target="slides/slide92.xml"/><Relationship Id="rId94" Type="http://schemas.openxmlformats.org/officeDocument/2006/relationships/slide" Target="slides/slide93.xml"/><Relationship Id="rId95" Type="http://schemas.openxmlformats.org/officeDocument/2006/relationships/slide" Target="slides/slide94.xml"/><Relationship Id="rId96" Type="http://schemas.openxmlformats.org/officeDocument/2006/relationships/slide" Target="slides/slide95.xml"/><Relationship Id="rId97" Type="http://schemas.openxmlformats.org/officeDocument/2006/relationships/slide" Target="slides/slide96.xml"/><Relationship Id="rId98" Type="http://schemas.openxmlformats.org/officeDocument/2006/relationships/slide" Target="slides/slide97.xml"/><Relationship Id="rId99" Type="http://schemas.openxmlformats.org/officeDocument/2006/relationships/slide" Target="slides/slide98.xml"/><Relationship Id="rId100" Type="http://schemas.openxmlformats.org/officeDocument/2006/relationships/slide" Target="slides/slide99.xml"/><Relationship Id="rId101" Type="http://schemas.openxmlformats.org/officeDocument/2006/relationships/slide" Target="slides/slide100.xml"/><Relationship Id="rId102" Type="http://schemas.openxmlformats.org/officeDocument/2006/relationships/slide" Target="slides/slide101.xml"/><Relationship Id="rId103" Type="http://schemas.openxmlformats.org/officeDocument/2006/relationships/slide" Target="slides/slide102.xml"/><Relationship Id="rId104" Type="http://schemas.openxmlformats.org/officeDocument/2006/relationships/slide" Target="slides/slide103.xml"/><Relationship Id="rId105" Type="http://schemas.openxmlformats.org/officeDocument/2006/relationships/slide" Target="slides/slide104.xml"/><Relationship Id="rId106" Type="http://schemas.openxmlformats.org/officeDocument/2006/relationships/slide" Target="slides/slide105.xml"/><Relationship Id="rId107" Type="http://schemas.openxmlformats.org/officeDocument/2006/relationships/slide" Target="slides/slide106.xml"/><Relationship Id="rId108" Type="http://schemas.openxmlformats.org/officeDocument/2006/relationships/slide" Target="slides/slide107.xml"/><Relationship Id="rId109" Type="http://schemas.openxmlformats.org/officeDocument/2006/relationships/slide" Target="slides/slide108.xml"/><Relationship Id="rId110" Type="http://schemas.openxmlformats.org/officeDocument/2006/relationships/slide" Target="slides/slide109.xml"/><Relationship Id="rId111" Type="http://schemas.openxmlformats.org/officeDocument/2006/relationships/slide" Target="slides/slide110.xml"/><Relationship Id="rId112" Type="http://schemas.openxmlformats.org/officeDocument/2006/relationships/slide" Target="slides/slide111.xml"/><Relationship Id="rId113" Type="http://schemas.openxmlformats.org/officeDocument/2006/relationships/slide" Target="slides/slide112.xml"/><Relationship Id="rId114" Type="http://schemas.openxmlformats.org/officeDocument/2006/relationships/slide" Target="slides/slide113.xml"/><Relationship Id="rId115" Type="http://schemas.openxmlformats.org/officeDocument/2006/relationships/slide" Target="slides/slide114.xml"/><Relationship Id="rId116" Type="http://schemas.openxmlformats.org/officeDocument/2006/relationships/slide" Target="slides/slide115.xml"/><Relationship Id="rId117" Type="http://schemas.openxmlformats.org/officeDocument/2006/relationships/slide" Target="slides/slide116.xml"/><Relationship Id="rId118" Type="http://schemas.openxmlformats.org/officeDocument/2006/relationships/slide" Target="slides/slide117.xml"/><Relationship Id="rId119" Type="http://schemas.openxmlformats.org/officeDocument/2006/relationships/slide" Target="slides/slide118.xml"/><Relationship Id="rId120" Type="http://schemas.openxmlformats.org/officeDocument/2006/relationships/slide" Target="slides/slide119.xml"/><Relationship Id="rId121" Type="http://schemas.openxmlformats.org/officeDocument/2006/relationships/slide" Target="slides/slide120.xml"/><Relationship Id="rId122" Type="http://schemas.openxmlformats.org/officeDocument/2006/relationships/slide" Target="slides/slide121.xml"/><Relationship Id="rId123" Type="http://schemas.openxmlformats.org/officeDocument/2006/relationships/slide" Target="slides/slide122.xml"/><Relationship Id="rId124" Type="http://schemas.openxmlformats.org/officeDocument/2006/relationships/slide" Target="slides/slide123.xml"/><Relationship Id="rId125" Type="http://schemas.openxmlformats.org/officeDocument/2006/relationships/slide" Target="slides/slide124.xml"/><Relationship Id="rId126" Type="http://schemas.openxmlformats.org/officeDocument/2006/relationships/slide" Target="slides/slide125.xml"/><Relationship Id="rId127" Type="http://schemas.openxmlformats.org/officeDocument/2006/relationships/slide" Target="slides/slide126.xml"/><Relationship Id="rId128" Type="http://schemas.openxmlformats.org/officeDocument/2006/relationships/slide" Target="slides/slide127.xml"/><Relationship Id="rId129" Type="http://schemas.openxmlformats.org/officeDocument/2006/relationships/slide" Target="slides/slide128.xml"/><Relationship Id="rId130" Type="http://schemas.openxmlformats.org/officeDocument/2006/relationships/slide" Target="slides/slide129.xml"/><Relationship Id="rId131" Type="http://schemas.openxmlformats.org/officeDocument/2006/relationships/slide" Target="slides/slide130.xml"/><Relationship Id="rId132" Type="http://schemas.openxmlformats.org/officeDocument/2006/relationships/slide" Target="slides/slide131.xml"/><Relationship Id="rId133" Type="http://schemas.openxmlformats.org/officeDocument/2006/relationships/slide" Target="slides/slide132.xml"/><Relationship Id="rId134" Type="http://schemas.openxmlformats.org/officeDocument/2006/relationships/slide" Target="slides/slide133.xml"/><Relationship Id="rId135" Type="http://schemas.openxmlformats.org/officeDocument/2006/relationships/slide" Target="slides/slide134.xml"/><Relationship Id="rId136" Type="http://schemas.openxmlformats.org/officeDocument/2006/relationships/slide" Target="slides/slide135.xml"/><Relationship Id="rId137" Type="http://schemas.openxmlformats.org/officeDocument/2006/relationships/slide" Target="slides/slide136.xml"/><Relationship Id="rId138" Type="http://schemas.openxmlformats.org/officeDocument/2006/relationships/slide" Target="slides/slide137.xml"/><Relationship Id="rId139" Type="http://schemas.openxmlformats.org/officeDocument/2006/relationships/slide" Target="slides/slide138.xml"/><Relationship Id="rId140" Type="http://schemas.openxmlformats.org/officeDocument/2006/relationships/slide" Target="slides/slide139.xml"/><Relationship Id="rId141" Type="http://schemas.openxmlformats.org/officeDocument/2006/relationships/slide" Target="slides/slide140.xml"/><Relationship Id="rId142" Type="http://schemas.openxmlformats.org/officeDocument/2006/relationships/slide" Target="slides/slide141.xml"/><Relationship Id="rId143" Type="http://schemas.openxmlformats.org/officeDocument/2006/relationships/slide" Target="slides/slide142.xml"/><Relationship Id="rId144" Type="http://schemas.openxmlformats.org/officeDocument/2006/relationships/slide" Target="slides/slide143.xml"/><Relationship Id="rId145" Type="http://schemas.openxmlformats.org/officeDocument/2006/relationships/slide" Target="slides/slide144.xml"/><Relationship Id="rId146" Type="http://schemas.openxmlformats.org/officeDocument/2006/relationships/slide" Target="slides/slide145.xml"/><Relationship Id="rId147" Type="http://schemas.openxmlformats.org/officeDocument/2006/relationships/slide" Target="slides/slide146.xml"/><Relationship Id="rId148" Type="http://schemas.openxmlformats.org/officeDocument/2006/relationships/slide" Target="slides/slide147.xml"/><Relationship Id="rId149" Type="http://schemas.openxmlformats.org/officeDocument/2006/relationships/slide" Target="slides/slide148.xml"/><Relationship Id="rId150" Type="http://schemas.openxmlformats.org/officeDocument/2006/relationships/slide" Target="slides/slide149.xml"/><Relationship Id="rId151" Type="http://schemas.openxmlformats.org/officeDocument/2006/relationships/slide" Target="slides/slide150.xml"/><Relationship Id="rId152" Type="http://schemas.openxmlformats.org/officeDocument/2006/relationships/slide" Target="slides/slide151.xml"/><Relationship Id="rId153" Type="http://schemas.openxmlformats.org/officeDocument/2006/relationships/slide" Target="slides/slide152.xml"/><Relationship Id="rId154" Type="http://schemas.openxmlformats.org/officeDocument/2006/relationships/slide" Target="slides/slide153.xml"/><Relationship Id="rId155" Type="http://schemas.openxmlformats.org/officeDocument/2006/relationships/slide" Target="slides/slide154.xml"/><Relationship Id="rId156" Type="http://schemas.openxmlformats.org/officeDocument/2006/relationships/slide" Target="slides/slide155.xml"/><Relationship Id="rId157" Type="http://schemas.openxmlformats.org/officeDocument/2006/relationships/slide" Target="slides/slide156.xml"/><Relationship Id="rId158" Type="http://schemas.openxmlformats.org/officeDocument/2006/relationships/slide" Target="slides/slide157.xml"/><Relationship Id="rId159" Type="http://schemas.openxmlformats.org/officeDocument/2006/relationships/slide" Target="slides/slide158.xml"/><Relationship Id="rId160" Type="http://schemas.openxmlformats.org/officeDocument/2006/relationships/slide" Target="slides/slide159.xml"/><Relationship Id="rId161" Type="http://schemas.openxmlformats.org/officeDocument/2006/relationships/slide" Target="slides/slide160.xml"/><Relationship Id="rId162" Type="http://schemas.openxmlformats.org/officeDocument/2006/relationships/slide" Target="slides/slide161.xml"/><Relationship Id="rId163" Type="http://schemas.openxmlformats.org/officeDocument/2006/relationships/slide" Target="slides/slide162.xml"/><Relationship Id="rId164" Type="http://schemas.openxmlformats.org/officeDocument/2006/relationships/slide" Target="slides/slide163.xml"/><Relationship Id="rId165" Type="http://schemas.openxmlformats.org/officeDocument/2006/relationships/slide" Target="slides/slide164.xml"/><Relationship Id="rId166" Type="http://schemas.openxmlformats.org/officeDocument/2006/relationships/slide" Target="slides/slide165.xml"/><Relationship Id="rId167" Type="http://schemas.openxmlformats.org/officeDocument/2006/relationships/slide" Target="slides/slide166.xml"/><Relationship Id="rId168" Type="http://schemas.openxmlformats.org/officeDocument/2006/relationships/slide" Target="slides/slide167.xml"/><Relationship Id="rId169" Type="http://schemas.openxmlformats.org/officeDocument/2006/relationships/slide" Target="slides/slide168.xml"/><Relationship Id="rId170" Type="http://schemas.openxmlformats.org/officeDocument/2006/relationships/slide" Target="slides/slide169.xml"/><Relationship Id="rId171" Type="http://schemas.openxmlformats.org/officeDocument/2006/relationships/slide" Target="slides/slide170.xml"/><Relationship Id="rId172" Type="http://schemas.openxmlformats.org/officeDocument/2006/relationships/slide" Target="slides/slide171.xml"/><Relationship Id="rId173" Type="http://schemas.openxmlformats.org/officeDocument/2006/relationships/slide" Target="slides/slide172.xml"/><Relationship Id="rId174" Type="http://schemas.openxmlformats.org/officeDocument/2006/relationships/slide" Target="slides/slide173.xml"/><Relationship Id="rId175" Type="http://schemas.openxmlformats.org/officeDocument/2006/relationships/slide" Target="slides/slide174.xml"/><Relationship Id="rId176" Type="http://schemas.openxmlformats.org/officeDocument/2006/relationships/slide" Target="slides/slide175.xml"/><Relationship Id="rId177" Type="http://schemas.openxmlformats.org/officeDocument/2006/relationships/slide" Target="slides/slide176.xml"/><Relationship Id="rId178" Type="http://schemas.openxmlformats.org/officeDocument/2006/relationships/slide" Target="slides/slide177.xml"/><Relationship Id="rId179" Type="http://schemas.openxmlformats.org/officeDocument/2006/relationships/slide" Target="slides/slide178.xml"/><Relationship Id="rId180" Type="http://schemas.openxmlformats.org/officeDocument/2006/relationships/slide" Target="slides/slide179.xml"/><Relationship Id="rId181" Type="http://schemas.openxmlformats.org/officeDocument/2006/relationships/slide" Target="slides/slide180.xml"/><Relationship Id="rId182" Type="http://schemas.openxmlformats.org/officeDocument/2006/relationships/slide" Target="slides/slide181.xml"/><Relationship Id="rId183" Type="http://schemas.openxmlformats.org/officeDocument/2006/relationships/slide" Target="slides/slide182.xml"/><Relationship Id="rId184" Type="http://schemas.openxmlformats.org/officeDocument/2006/relationships/slide" Target="slides/slide183.xml"/><Relationship Id="rId185" Type="http://schemas.openxmlformats.org/officeDocument/2006/relationships/slide" Target="slides/slide184.xml"/><Relationship Id="rId186" Type="http://schemas.openxmlformats.org/officeDocument/2006/relationships/slide" Target="slides/slide185.xml"/><Relationship Id="rId187" Type="http://schemas.openxmlformats.org/officeDocument/2006/relationships/slide" Target="slides/slide186.xml"/><Relationship Id="rId188" Type="http://schemas.openxmlformats.org/officeDocument/2006/relationships/slide" Target="slides/slide187.xml"/><Relationship Id="rId189" Type="http://schemas.openxmlformats.org/officeDocument/2006/relationships/slide" Target="slides/slide188.xml"/><Relationship Id="rId190" Type="http://schemas.openxmlformats.org/officeDocument/2006/relationships/slide" Target="slides/slide189.xml"/><Relationship Id="rId191" Type="http://schemas.openxmlformats.org/officeDocument/2006/relationships/slide" Target="slides/slide190.xml"/><Relationship Id="rId192" Type="http://schemas.openxmlformats.org/officeDocument/2006/relationships/slide" Target="slides/slide191.xml"/><Relationship Id="rId193" Type="http://schemas.openxmlformats.org/officeDocument/2006/relationships/slide" Target="slides/slide192.xml"/><Relationship Id="rId194" Type="http://schemas.openxmlformats.org/officeDocument/2006/relationships/slide" Target="slides/slide193.xml"/><Relationship Id="rId195" Type="http://schemas.openxmlformats.org/officeDocument/2006/relationships/slide" Target="slides/slide194.xml"/><Relationship Id="rId196" Type="http://schemas.openxmlformats.org/officeDocument/2006/relationships/slide" Target="slides/slide195.xml"/><Relationship Id="rId197" Type="http://schemas.openxmlformats.org/officeDocument/2006/relationships/slide" Target="slides/slide196.xml"/><Relationship Id="rId198" Type="http://schemas.openxmlformats.org/officeDocument/2006/relationships/slide" Target="slides/slide197.xml"/><Relationship Id="rId199" Type="http://schemas.openxmlformats.org/officeDocument/2006/relationships/slide" Target="slides/slide198.xml"/><Relationship Id="rId200" Type="http://schemas.openxmlformats.org/officeDocument/2006/relationships/slide" Target="slides/slide199.xml"/><Relationship Id="rId201" Type="http://schemas.openxmlformats.org/officeDocument/2006/relationships/slide" Target="slides/slide200.xml"/><Relationship Id="rId202" Type="http://schemas.openxmlformats.org/officeDocument/2006/relationships/slide" Target="slides/slide201.xml"/><Relationship Id="rId203" Type="http://schemas.openxmlformats.org/officeDocument/2006/relationships/slide" Target="slides/slide202.xml"/><Relationship Id="rId204" Type="http://schemas.openxmlformats.org/officeDocument/2006/relationships/slide" Target="slides/slide203.xml"/><Relationship Id="rId205" Type="http://schemas.openxmlformats.org/officeDocument/2006/relationships/slide" Target="slides/slide204.xml"/><Relationship Id="rId206" Type="http://schemas.openxmlformats.org/officeDocument/2006/relationships/slide" Target="slides/slide205.xml"/><Relationship Id="rId207" Type="http://schemas.openxmlformats.org/officeDocument/2006/relationships/slide" Target="slides/slide206.xml"/><Relationship Id="rId208" Type="http://schemas.openxmlformats.org/officeDocument/2006/relationships/slide" Target="slides/slide207.xml"/><Relationship Id="rId209" Type="http://schemas.openxmlformats.org/officeDocument/2006/relationships/slide" Target="slides/slide208.xml"/><Relationship Id="rId210" Type="http://schemas.openxmlformats.org/officeDocument/2006/relationships/slide" Target="slides/slide209.xml"/><Relationship Id="rId211" Type="http://schemas.openxmlformats.org/officeDocument/2006/relationships/slide" Target="slides/slide210.xml"/><Relationship Id="rId212" Type="http://schemas.openxmlformats.org/officeDocument/2006/relationships/slide" Target="slides/slide211.xml"/><Relationship Id="rId213" Type="http://schemas.openxmlformats.org/officeDocument/2006/relationships/slide" Target="slides/slide212.xml"/><Relationship Id="rId214" Type="http://schemas.openxmlformats.org/officeDocument/2006/relationships/slide" Target="slides/slide213.xml"/><Relationship Id="rId215" Type="http://schemas.openxmlformats.org/officeDocument/2006/relationships/slide" Target="slides/slide214.xml"/><Relationship Id="rId216" Type="http://schemas.openxmlformats.org/officeDocument/2006/relationships/slide" Target="slides/slide215.xml"/><Relationship Id="rId217" Type="http://schemas.openxmlformats.org/officeDocument/2006/relationships/slide" Target="slides/slide216.xml"/><Relationship Id="rId218" Type="http://schemas.openxmlformats.org/officeDocument/2006/relationships/slide" Target="slides/slide217.xml"/><Relationship Id="rId219" Type="http://schemas.openxmlformats.org/officeDocument/2006/relationships/slide" Target="slides/slide218.xml"/><Relationship Id="rId220" Type="http://schemas.openxmlformats.org/officeDocument/2006/relationships/slide" Target="slides/slide219.xml"/><Relationship Id="rId221" Type="http://schemas.openxmlformats.org/officeDocument/2006/relationships/slide" Target="slides/slide220.xml"/><Relationship Id="rId222" Type="http://schemas.openxmlformats.org/officeDocument/2006/relationships/presProps" Target="presProps.xml"/><Relationship Id="rId223" Type="http://schemas.openxmlformats.org/officeDocument/2006/relationships/viewProps" Target="viewProps.xml"/><Relationship Id="rId224" Type="http://schemas.openxmlformats.org/officeDocument/2006/relationships/theme" Target="theme/theme1.xml"/><Relationship Id="rId225" Type="http://schemas.openxmlformats.org/officeDocument/2006/relationships/tableStyles" Target="tableStyles.xml"/></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US" smtClean="0"/>
              <a:t>Click to edit Master title style</a:t>
            </a:r>
            <a:endParaRPr lang="en-US"/>
          </a:p>
        </p:txBody>
      </p:sp>
      <p:sp>
        <p:nvSpPr>
          <p:cNvPr id="3" name="Subtitle 2"/>
          <p:cNvSpPr>
            <a:spLocks noGrp="1"/>
          </p:cNvSpPr>
          <p:nvPr>
            <p:ph type="subTitle" idx="1"/>
          </p:nvPr>
        </p:nvSpPr>
        <p:spPr>
          <a:xfrm>
            <a:off x="1371600" y="3886200"/>
            <a:ext cx="6400800" cy="1752600"/>
          </a:xfr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US" smtClean="0"/>
              <a:t>Click to edit Master subtitle style</a:t>
            </a:r>
            <a:endParaRPr lang="en-US"/>
          </a:p>
        </p:txBody>
      </p:sp>
      <p:sp>
        <p:nvSpPr>
          <p:cNvPr id="4" name="Date Placeholder 3"/>
          <p:cNvSpPr>
            <a:spLocks noGrp="1"/>
          </p:cNvSpPr>
          <p:nvPr>
            <p:ph type="dt" sz="half" idx="10"/>
          </p:nvPr>
        </p:nvSpPr>
        <p:spPr/>
        <p:txBody>
          <a:bodyPr/>
          <a:lstStyle/>
          <a:p>
            <a:fld id="{F8166F1F-CE9B-4651-A6AA-CD717754106B}"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4638"/>
            <a:ext cx="6019800" cy="5851525"/>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1/30/2017</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buChar char="•"/>
            </a:pPr>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10"/>
          </p:nvPr>
        </p:nvSpPr>
        <p:spPr/>
        <p:txBody>
          <a:bodyPr/>
          <a:lstStyle/>
          <a:p>
            <a:fld id="{A76116CE-C4A3-4A05-B2D7-7C2E9A889C0F}"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US" smtClean="0"/>
              <a:t>Click to edit Master text styles</a:t>
            </a:r>
          </a:p>
        </p:txBody>
      </p:sp>
      <p:sp>
        <p:nvSpPr>
          <p:cNvPr id="4" name="Date Placeholder 3"/>
          <p:cNvSpPr>
            <a:spLocks noGrp="1"/>
          </p:cNvSpPr>
          <p:nvPr>
            <p:ph type="dt" sz="half" idx="10"/>
          </p:nvPr>
        </p:nvSpPr>
        <p:spPr/>
        <p:txBody>
          <a:bodyPr/>
          <a:lstStyle/>
          <a:p>
            <a:fld id="{A76116CE-C4A3-4A05-B2D7-7C2E9A889C0F}" type="datetimeFigureOut">
              <a:rPr lang="en-US" smtClean="0"/>
              <a:t>2/17/2025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457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648200" y="1600200"/>
            <a:ext cx="4038600" cy="4525963"/>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7" name="Date Placeholder 6"/>
          <p:cNvSpPr>
            <a:spLocks noGrp="1"/>
          </p:cNvSpPr>
          <p:nvPr>
            <p:ph type="dt" sz="half" idx="10"/>
          </p:nvPr>
        </p:nvSpPr>
        <p:spPr/>
        <p:txBody>
          <a:bodyPr/>
          <a:lstStyle/>
          <a:p>
            <a:fld id="{A76116CE-C4A3-4A05-B2D7-7C2E9A889C0F}" type="datetimeFigureOut">
              <a:rPr lang="en-US" smtClean="0"/>
              <a:t>1/30/2017</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Date Placeholder 2"/>
          <p:cNvSpPr>
            <a:spLocks noGrp="1"/>
          </p:cNvSpPr>
          <p:nvPr>
            <p:ph type="dt" sz="half" idx="10"/>
          </p:nvPr>
        </p:nvSpPr>
        <p:spPr/>
        <p:txBody>
          <a:bodyPr/>
          <a:lstStyle/>
          <a:p>
            <a:fld id="{A76116CE-C4A3-4A05-B2D7-7C2E9A889C0F}" type="datetimeFigureOut">
              <a:rPr lang="en-US" smtClean="0"/>
              <a:t>1/30/2017</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A76116CE-C4A3-4A05-B2D7-7C2E9A889C0F}" type="datetimeFigureOut">
              <a:rPr lang="en-US" smtClean="0"/>
              <a:t>1/30/2017</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
        <p:nvSpPr>
          <p:cNvPr id="5" name="Date Placeholder 4"/>
          <p:cNvSpPr>
            <a:spLocks noGrp="1"/>
          </p:cNvSpPr>
          <p:nvPr>
            <p:ph type="dt" sz="half" idx="10"/>
          </p:nvPr>
        </p:nvSpPr>
        <p:spPr/>
        <p:txBody>
          <a:bodyPr/>
          <a:lstStyle/>
          <a:p>
            <a:fld id="{A76116CE-C4A3-4A05-B2D7-7C2E9A889C0F}" type="datetimeFigureOut">
              <a:rPr lang="en-US" smtClean="0"/>
              <a:t>1/30/2017</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1393E5F-521B-4CAD-9D3A-AE923D912DCE}" type="slidenum">
              <a:rPr lang="en-US" smtClean="0"/>
              <a:t>‹#›</a:t>
            </a:fld>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theme" Target="../theme/theme1.xml"/><Relationship Id="rId3" Type="http://schemas.openxmlformats.org/officeDocument/2006/relationships/slideLayout" Target="../slideLayouts/slideLayout2.xml"/><Relationship Id="rId4" Type="http://schemas.openxmlformats.org/officeDocument/2006/relationships/slideLayout" Target="../slideLayouts/slideLayout3.xml"/><Relationship Id="rId5" Type="http://schemas.openxmlformats.org/officeDocument/2006/relationships/slideLayout" Target="../slideLayouts/slideLayout4.xml"/><Relationship Id="rId6" Type="http://schemas.openxmlformats.org/officeDocument/2006/relationships/slideLayout" Target="../slideLayouts/slideLayout5.xml"/><Relationship Id="rId7" Type="http://schemas.openxmlformats.org/officeDocument/2006/relationships/slideLayout" Target="../slideLayouts/slideLayout6.xml"/><Relationship Id="rId8" Type="http://schemas.openxmlformats.org/officeDocument/2006/relationships/slideLayout" Target="../slideLayouts/slideLayout7.xml"/><Relationship Id="rId9" Type="http://schemas.openxmlformats.org/officeDocument/2006/relationships/slideLayout" Target="../slideLayouts/slideLayout8.xml"/><Relationship Id="rId10" Type="http://schemas.openxmlformats.org/officeDocument/2006/relationships/slideLayout" Target="../slideLayouts/slideLayout9.xml"/><Relationship Id="rId11" Type="http://schemas.openxmlformats.org/officeDocument/2006/relationships/slideLayout" Target="../slideLayouts/slideLayout10.xml"/><Relationship Id="rId12" Type="http://schemas.openxmlformats.org/officeDocument/2006/relationships/slideLayout" Target="../slideLayouts/slideLayout11.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74638"/>
            <a:ext cx="8229600" cy="1143000"/>
          </a:xfrm>
          <a:prstGeom prst="rect">
            <a:avLst/>
          </a:prstGeom>
        </p:spPr>
        <p:txBody>
          <a:bodyPr vert="horz" lIns="91440" tIns="45720" rIns="91440" bIns="45720" rtlCol="0" anchor="ctr">
            <a:normAutofit/>
          </a:bodyPr>
          <a:lstStyle/>
          <a:p>
            <a:r>
              <a:rPr lang="en-US" smtClean="0"/>
              <a:t>Click to edit Master title style</a:t>
            </a:r>
            <a:endParaRPr lang="en-US"/>
          </a:p>
        </p:txBody>
      </p:sp>
      <p:sp>
        <p:nvSpPr>
          <p:cNvPr id="3" name="Text Placeholder 2"/>
          <p:cNvSpPr>
            <a:spLocks noGrp="1"/>
          </p:cNvSpPr>
          <p:nvPr>
            <p:ph type="body" idx="1"/>
          </p:nvPr>
        </p:nvSpPr>
        <p:spPr>
          <a:xfrm>
            <a:off x="457200" y="1600200"/>
            <a:ext cx="8229600" cy="4525963"/>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fld id="{F8166F1F-CE9B-4651-A6AA-CD717754106B}" type="datetimeFigureOut">
              <a:rPr lang="en-US" smtClean="0"/>
              <a:t>6/13/2013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fld id="{F7021451-1387-4CA6-816F-3879F97B5CBC}" type="slidenum">
              <a:rPr lang="en-US" smtClean="0"/>
              <a:t>�#�</a:t>
            </a:fld>
            <a:endParaRPr lang="en-US"/>
          </a:p>
        </p:txBody>
      </p:sp>
    </p:spTree>
  </p:cSld>
  <p:clrMap bg1="lt1" tx1="dk1" bg2="lt2" tx2="dk2" accent1="accent1" accent2="accent2" accent3="accent3" accent4="accent4" accent5="accent5" accent6="accent6" hlink="hlink" folHlink="folHlink"/>
  <p:sldLayoutIdLst>
    <p:sldLayoutId id="2147483649" r:id="rId1"/>
    <p:sldLayoutId id="2147483650" r:id="rId3"/>
    <p:sldLayoutId id="2147483651" r:id="rId4"/>
    <p:sldLayoutId id="2147483652" r:id="rId5"/>
    <p:sldLayoutId id="2147483653" r:id="rId6"/>
    <p:sldLayoutId id="2147483654" r:id="rId7"/>
    <p:sldLayoutId id="2147483655" r:id="rId8"/>
    <p:sldLayoutId id="2147483656" r:id="rId9"/>
    <p:sldLayoutId id="2147483657" r:id="rId10"/>
    <p:sldLayoutId id="2147483658" r:id="rId11"/>
    <p:sldLayoutId id="2147483659" r:id="rId12"/>
  </p:sldLayoutIdLst>
  <p:txStyles>
    <p:titleStyle>
      <a:lvl1pPr algn="ctr" defTabSz="914400" rtl="0" eaLnBrk="1" latinLnBrk="0" hangingPunct="1">
        <a:spcBef>
          <a:spcPct val="0"/>
        </a:spcBef>
        <a:buNone/>
        <a:defRPr sz="4400" kern="1200">
          <a:solidFill>
            <a:schemeClr val="tx1"/>
          </a:solidFill>
          <a:latin typeface="+mj-lt"/>
          <a:ea typeface="+mj-ea"/>
          <a:cs typeface="+mj-cs"/>
        </a:defRPr>
      </a:lvl1pPr>
    </p:titleStyle>
    <p:bodyStyle>
      <a:lvl1pPr marL="342900" indent="-342900" algn="l" defTabSz="914400" rtl="0" eaLnBrk="1" latinLnBrk="0" hangingPunct="1">
        <a:spcBef>
          <a:spcPct val="20000"/>
        </a:spcBef>
        <a:buFont typeface="Arial" pitchFamily="34" charset="0"/>
        <a:buChar char="�"/>
        <a:defRPr sz="3200" kern="1200">
          <a:solidFill>
            <a:schemeClr val="tx1"/>
          </a:solidFill>
          <a:latin typeface="+mn-lt"/>
          <a:ea typeface="+mn-ea"/>
          <a:cs typeface="+mn-cs"/>
        </a:defRPr>
      </a:lvl1pPr>
      <a:lvl2pPr marL="742950" indent="-285750" algn="l" defTabSz="914400" rtl="0" eaLnBrk="1" latinLnBrk="0" hangingPunct="1">
        <a:spcBef>
          <a:spcPct val="20000"/>
        </a:spcBef>
        <a:buFont typeface="Arial" pitchFamily="34" charset="0"/>
        <a:buChar char="�"/>
        <a:defRPr sz="2800" kern="1200">
          <a:solidFill>
            <a:schemeClr val="tx1"/>
          </a:solidFill>
          <a:latin typeface="+mn-lt"/>
          <a:ea typeface="+mn-ea"/>
          <a:cs typeface="+mn-cs"/>
        </a:defRPr>
      </a:lvl2pPr>
      <a:lvl3pPr marL="1143000" indent="-228600" algn="l" defTabSz="914400" rtl="0" eaLnBrk="1" latinLnBrk="0" hangingPunct="1">
        <a:spcBef>
          <a:spcPct val="20000"/>
        </a:spcBef>
        <a:buFont typeface="Arial" pitchFamily="34" charset="0"/>
        <a:buChar char="�"/>
        <a:defRPr sz="2400" kern="1200">
          <a:solidFill>
            <a:schemeClr val="tx1"/>
          </a:solidFill>
          <a:latin typeface="+mn-lt"/>
          <a:ea typeface="+mn-ea"/>
          <a:cs typeface="+mn-cs"/>
        </a:defRPr>
      </a:lvl3pPr>
      <a:lvl4pPr marL="1600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4pPr>
      <a:lvl5pPr marL="20574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5pPr>
      <a:lvl6pPr marL="25146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6pPr>
      <a:lvl7pPr marL="29718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7pPr>
      <a:lvl8pPr marL="34290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8pPr>
      <a:lvl9pPr marL="3886200" indent="-228600" algn="l" defTabSz="914400" rtl="0" eaLnBrk="1" latinLnBrk="0" hangingPunct="1">
        <a:spcBef>
          <a:spcPct val="20000"/>
        </a:spcBef>
        <a:buFont typeface="Arial" pitchFamily="34" charset="0"/>
        <a:buChar char="�"/>
        <a:defRPr sz="20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png"/></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png"/><Relationship Id="rId3" Type="http://schemas.openxmlformats.org/officeDocument/2006/relationships/image" Target="../media/image1.png"/></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0.png"/><Relationship Id="rId3" Type="http://schemas.openxmlformats.org/officeDocument/2006/relationships/image" Target="../media/image1.png"/></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1.png"/><Relationship Id="rId3" Type="http://schemas.openxmlformats.org/officeDocument/2006/relationships/image" Target="../media/image1.png"/></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2.png"/><Relationship Id="rId3" Type="http://schemas.openxmlformats.org/officeDocument/2006/relationships/image" Target="../media/image1.png"/></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3.png"/><Relationship Id="rId3" Type="http://schemas.openxmlformats.org/officeDocument/2006/relationships/image" Target="../media/image1.png"/></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4.png"/><Relationship Id="rId3" Type="http://schemas.openxmlformats.org/officeDocument/2006/relationships/image" Target="../media/image1.png"/></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5.png"/><Relationship Id="rId3" Type="http://schemas.openxmlformats.org/officeDocument/2006/relationships/image" Target="../media/image1.png"/></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6.png"/><Relationship Id="rId3" Type="http://schemas.openxmlformats.org/officeDocument/2006/relationships/image" Target="../media/image1.png"/></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7.png"/><Relationship Id="rId3" Type="http://schemas.openxmlformats.org/officeDocument/2006/relationships/image" Target="../media/image1.png"/></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8.png"/><Relationship Id="rId3" Type="http://schemas.openxmlformats.org/officeDocument/2006/relationships/image" Target="../media/image1.png"/></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09.png"/><Relationship Id="rId3" Type="http://schemas.openxmlformats.org/officeDocument/2006/relationships/image" Target="../media/image1.png"/></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png"/><Relationship Id="rId3" Type="http://schemas.openxmlformats.org/officeDocument/2006/relationships/image" Target="../media/image1.png"/></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0.png"/><Relationship Id="rId3" Type="http://schemas.openxmlformats.org/officeDocument/2006/relationships/image" Target="../media/image1.png"/></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1.png"/><Relationship Id="rId3" Type="http://schemas.openxmlformats.org/officeDocument/2006/relationships/image" Target="../media/image1.png"/></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2.png"/><Relationship Id="rId3" Type="http://schemas.openxmlformats.org/officeDocument/2006/relationships/image" Target="../media/image1.png"/></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3.png"/><Relationship Id="rId3" Type="http://schemas.openxmlformats.org/officeDocument/2006/relationships/image" Target="../media/image1.png"/></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4.png"/><Relationship Id="rId3" Type="http://schemas.openxmlformats.org/officeDocument/2006/relationships/image" Target="../media/image1.png"/></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5.png"/><Relationship Id="rId3" Type="http://schemas.openxmlformats.org/officeDocument/2006/relationships/image" Target="../media/image1.png"/></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6.png"/><Relationship Id="rId3" Type="http://schemas.openxmlformats.org/officeDocument/2006/relationships/image" Target="../media/image1.png"/></Relationships>

</file>

<file path=ppt/slides/_rels/slide1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7.png"/><Relationship Id="rId3" Type="http://schemas.openxmlformats.org/officeDocument/2006/relationships/image" Target="../media/image1.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8.png"/><Relationship Id="rId3" Type="http://schemas.openxmlformats.org/officeDocument/2006/relationships/image" Target="../media/image1.png"/></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19.png"/><Relationship Id="rId3" Type="http://schemas.openxmlformats.org/officeDocument/2006/relationships/image" Target="../media/image1.png"/></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png"/><Relationship Id="rId3" Type="http://schemas.openxmlformats.org/officeDocument/2006/relationships/image" Target="../media/image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0.png"/><Relationship Id="rId3" Type="http://schemas.openxmlformats.org/officeDocument/2006/relationships/image" Target="../media/image1.png"/></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1.png"/><Relationship Id="rId3" Type="http://schemas.openxmlformats.org/officeDocument/2006/relationships/image" Target="../media/image1.png"/></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2.png"/><Relationship Id="rId3" Type="http://schemas.openxmlformats.org/officeDocument/2006/relationships/image" Target="../media/image1.png"/></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3.png"/><Relationship Id="rId3" Type="http://schemas.openxmlformats.org/officeDocument/2006/relationships/image" Target="../media/image1.png"/></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4.png"/><Relationship Id="rId3" Type="http://schemas.openxmlformats.org/officeDocument/2006/relationships/image" Target="../media/image1.png"/></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5.png"/><Relationship Id="rId3" Type="http://schemas.openxmlformats.org/officeDocument/2006/relationships/image" Target="../media/image1.png"/></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6.png"/><Relationship Id="rId3" Type="http://schemas.openxmlformats.org/officeDocument/2006/relationships/image" Target="../media/image1.png"/></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7.png"/><Relationship Id="rId3" Type="http://schemas.openxmlformats.org/officeDocument/2006/relationships/image" Target="../media/image1.png"/></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8.png"/><Relationship Id="rId3" Type="http://schemas.openxmlformats.org/officeDocument/2006/relationships/image" Target="../media/image1.png"/></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29.png"/><Relationship Id="rId3" Type="http://schemas.openxmlformats.org/officeDocument/2006/relationships/image" Target="../media/image1.png"/></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png"/><Relationship Id="rId3" Type="http://schemas.openxmlformats.org/officeDocument/2006/relationships/image" Target="../media/image1.png"/></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0.png"/><Relationship Id="rId3" Type="http://schemas.openxmlformats.org/officeDocument/2006/relationships/image" Target="../media/image1.png"/></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1.png"/><Relationship Id="rId3" Type="http://schemas.openxmlformats.org/officeDocument/2006/relationships/image" Target="../media/image1.png"/></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2.png"/><Relationship Id="rId3" Type="http://schemas.openxmlformats.org/officeDocument/2006/relationships/image" Target="../media/image1.png"/></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3.png"/><Relationship Id="rId3" Type="http://schemas.openxmlformats.org/officeDocument/2006/relationships/image" Target="../media/image1.png"/></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4.png"/><Relationship Id="rId3" Type="http://schemas.openxmlformats.org/officeDocument/2006/relationships/image" Target="../media/image1.png"/></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5.png"/><Relationship Id="rId3" Type="http://schemas.openxmlformats.org/officeDocument/2006/relationships/image" Target="../media/image1.png"/></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6.png"/><Relationship Id="rId3" Type="http://schemas.openxmlformats.org/officeDocument/2006/relationships/image" Target="../media/image1.png"/></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7.png"/><Relationship Id="rId3" Type="http://schemas.openxmlformats.org/officeDocument/2006/relationships/image" Target="../media/image1.png"/></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8.png"/><Relationship Id="rId3" Type="http://schemas.openxmlformats.org/officeDocument/2006/relationships/image" Target="../media/image1.png"/></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39.png"/><Relationship Id="rId3" Type="http://schemas.openxmlformats.org/officeDocument/2006/relationships/image" Target="../media/image1.png"/></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png"/><Relationship Id="rId3" Type="http://schemas.openxmlformats.org/officeDocument/2006/relationships/image" Target="../media/image1.png"/></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0.png"/><Relationship Id="rId3" Type="http://schemas.openxmlformats.org/officeDocument/2006/relationships/image" Target="../media/image1.png"/></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1.png"/><Relationship Id="rId3" Type="http://schemas.openxmlformats.org/officeDocument/2006/relationships/image" Target="../media/image1.png"/></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2.png"/><Relationship Id="rId3" Type="http://schemas.openxmlformats.org/officeDocument/2006/relationships/image" Target="../media/image1.png"/></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3.png"/><Relationship Id="rId3" Type="http://schemas.openxmlformats.org/officeDocument/2006/relationships/image" Target="../media/image1.png"/></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4.png"/><Relationship Id="rId3" Type="http://schemas.openxmlformats.org/officeDocument/2006/relationships/image" Target="../media/image1.png"/></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5.png"/><Relationship Id="rId3" Type="http://schemas.openxmlformats.org/officeDocument/2006/relationships/image" Target="../media/image1.png"/></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6.png"/><Relationship Id="rId3" Type="http://schemas.openxmlformats.org/officeDocument/2006/relationships/image" Target="../media/image1.png"/></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7.png"/><Relationship Id="rId3" Type="http://schemas.openxmlformats.org/officeDocument/2006/relationships/image" Target="../media/image1.png"/></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8.png"/><Relationship Id="rId3" Type="http://schemas.openxmlformats.org/officeDocument/2006/relationships/image" Target="../media/image1.png"/></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49.png"/><Relationship Id="rId3" Type="http://schemas.openxmlformats.org/officeDocument/2006/relationships/image" Target="../media/image1.png"/></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png"/><Relationship Id="rId3" Type="http://schemas.openxmlformats.org/officeDocument/2006/relationships/image" Target="../media/image1.png"/></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0.png"/><Relationship Id="rId3" Type="http://schemas.openxmlformats.org/officeDocument/2006/relationships/image" Target="../media/image1.png"/></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1.png"/><Relationship Id="rId3" Type="http://schemas.openxmlformats.org/officeDocument/2006/relationships/image" Target="../media/image1.png"/></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2.png"/><Relationship Id="rId3" Type="http://schemas.openxmlformats.org/officeDocument/2006/relationships/image" Target="../media/image1.png"/></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3.png"/><Relationship Id="rId3" Type="http://schemas.openxmlformats.org/officeDocument/2006/relationships/image" Target="../media/image1.png"/></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4.png"/><Relationship Id="rId3" Type="http://schemas.openxmlformats.org/officeDocument/2006/relationships/image" Target="../media/image1.png"/></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5.png"/><Relationship Id="rId3" Type="http://schemas.openxmlformats.org/officeDocument/2006/relationships/image" Target="../media/image1.png"/></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6.png"/><Relationship Id="rId3" Type="http://schemas.openxmlformats.org/officeDocument/2006/relationships/image" Target="../media/image1.png"/></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7.png"/><Relationship Id="rId3" Type="http://schemas.openxmlformats.org/officeDocument/2006/relationships/image" Target="../media/image1.png"/></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8.png"/><Relationship Id="rId3" Type="http://schemas.openxmlformats.org/officeDocument/2006/relationships/image" Target="../media/image1.png"/></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59.png"/><Relationship Id="rId3" Type="http://schemas.openxmlformats.org/officeDocument/2006/relationships/image" Target="../media/image1.png"/></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png"/><Relationship Id="rId3" Type="http://schemas.openxmlformats.org/officeDocument/2006/relationships/image" Target="../media/image1.png"/></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0.png"/><Relationship Id="rId3" Type="http://schemas.openxmlformats.org/officeDocument/2006/relationships/image" Target="../media/image1.png"/></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1.png"/><Relationship Id="rId3" Type="http://schemas.openxmlformats.org/officeDocument/2006/relationships/image" Target="../media/image1.png"/></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2.png"/><Relationship Id="rId3" Type="http://schemas.openxmlformats.org/officeDocument/2006/relationships/image" Target="../media/image1.png"/></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3.png"/><Relationship Id="rId3" Type="http://schemas.openxmlformats.org/officeDocument/2006/relationships/image" Target="../media/image1.png"/></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4.png"/><Relationship Id="rId3" Type="http://schemas.openxmlformats.org/officeDocument/2006/relationships/image" Target="../media/image1.png"/></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5.png"/><Relationship Id="rId3" Type="http://schemas.openxmlformats.org/officeDocument/2006/relationships/image" Target="../media/image1.png"/></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6.png"/><Relationship Id="rId3" Type="http://schemas.openxmlformats.org/officeDocument/2006/relationships/image" Target="../media/image1.png"/></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7.png"/><Relationship Id="rId3" Type="http://schemas.openxmlformats.org/officeDocument/2006/relationships/image" Target="../media/image1.png"/></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8.png"/><Relationship Id="rId3" Type="http://schemas.openxmlformats.org/officeDocument/2006/relationships/image" Target="../media/image1.png"/></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69.png"/><Relationship Id="rId3" Type="http://schemas.openxmlformats.org/officeDocument/2006/relationships/image" Target="../media/image1.png"/></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png"/><Relationship Id="rId3" Type="http://schemas.openxmlformats.org/officeDocument/2006/relationships/image" Target="../media/image1.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0.png"/><Relationship Id="rId3" Type="http://schemas.openxmlformats.org/officeDocument/2006/relationships/image" Target="../media/image1.png"/></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1.png"/><Relationship Id="rId3" Type="http://schemas.openxmlformats.org/officeDocument/2006/relationships/image" Target="../media/image1.png"/></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2.png"/><Relationship Id="rId3" Type="http://schemas.openxmlformats.org/officeDocument/2006/relationships/image" Target="../media/image1.png"/></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3.png"/><Relationship Id="rId3" Type="http://schemas.openxmlformats.org/officeDocument/2006/relationships/image" Target="../media/image1.png"/></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4.png"/><Relationship Id="rId3" Type="http://schemas.openxmlformats.org/officeDocument/2006/relationships/image" Target="../media/image1.png"/></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5.png"/><Relationship Id="rId3" Type="http://schemas.openxmlformats.org/officeDocument/2006/relationships/image" Target="../media/image1.png"/></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6.png"/><Relationship Id="rId3" Type="http://schemas.openxmlformats.org/officeDocument/2006/relationships/image" Target="../media/image1.png"/></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7.png"/><Relationship Id="rId3" Type="http://schemas.openxmlformats.org/officeDocument/2006/relationships/image" Target="../media/image1.png"/></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8.png"/><Relationship Id="rId3" Type="http://schemas.openxmlformats.org/officeDocument/2006/relationships/image" Target="../media/image1.png"/></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79.png"/><Relationship Id="rId3" Type="http://schemas.openxmlformats.org/officeDocument/2006/relationships/image" Target="../media/image1.png"/></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png"/><Relationship Id="rId3" Type="http://schemas.openxmlformats.org/officeDocument/2006/relationships/image" Target="../media/image1.png"/></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0.png"/><Relationship Id="rId3" Type="http://schemas.openxmlformats.org/officeDocument/2006/relationships/image" Target="../media/image1.png"/></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1.png"/><Relationship Id="rId3" Type="http://schemas.openxmlformats.org/officeDocument/2006/relationships/image" Target="../media/image1.png"/></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2.png"/><Relationship Id="rId3" Type="http://schemas.openxmlformats.org/officeDocument/2006/relationships/image" Target="../media/image1.png"/></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3.png"/><Relationship Id="rId3" Type="http://schemas.openxmlformats.org/officeDocument/2006/relationships/image" Target="../media/image1.png"/></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4.png"/><Relationship Id="rId3" Type="http://schemas.openxmlformats.org/officeDocument/2006/relationships/image" Target="../media/image1.png"/></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5.png"/><Relationship Id="rId3" Type="http://schemas.openxmlformats.org/officeDocument/2006/relationships/image" Target="../media/image1.png"/></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6.png"/><Relationship Id="rId3" Type="http://schemas.openxmlformats.org/officeDocument/2006/relationships/image" Target="../media/image1.png"/></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7.png"/><Relationship Id="rId3" Type="http://schemas.openxmlformats.org/officeDocument/2006/relationships/image" Target="../media/image1.png"/></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8.png"/><Relationship Id="rId3" Type="http://schemas.openxmlformats.org/officeDocument/2006/relationships/image" Target="../media/image1.png"/></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89.png"/><Relationship Id="rId3" Type="http://schemas.openxmlformats.org/officeDocument/2006/relationships/image" Target="../media/image1.png"/></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png"/><Relationship Id="rId3" Type="http://schemas.openxmlformats.org/officeDocument/2006/relationships/image" Target="../media/image1.png"/></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0.png"/><Relationship Id="rId3" Type="http://schemas.openxmlformats.org/officeDocument/2006/relationships/image" Target="../media/image1.png"/></Relationships>

</file>

<file path=ppt/slides/_rels/slide1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1.png"/><Relationship Id="rId3" Type="http://schemas.openxmlformats.org/officeDocument/2006/relationships/image" Target="../media/image1.png"/></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2.png"/><Relationship Id="rId3" Type="http://schemas.openxmlformats.org/officeDocument/2006/relationships/image" Target="../media/image1.png"/></Relationships>

</file>

<file path=ppt/slides/_rels/slide1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3.png"/><Relationship Id="rId3" Type="http://schemas.openxmlformats.org/officeDocument/2006/relationships/image" Target="../media/image1.png"/></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4.png"/><Relationship Id="rId3" Type="http://schemas.openxmlformats.org/officeDocument/2006/relationships/image" Target="../media/image1.png"/></Relationships>

</file>

<file path=ppt/slides/_rels/slide1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5.png"/><Relationship Id="rId3" Type="http://schemas.openxmlformats.org/officeDocument/2006/relationships/image" Target="../media/image1.png"/></Relationships>

</file>

<file path=ppt/slides/_rels/slide1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6.png"/><Relationship Id="rId3" Type="http://schemas.openxmlformats.org/officeDocument/2006/relationships/image" Target="../media/image1.png"/></Relationships>

</file>

<file path=ppt/slides/_rels/slide1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7.png"/><Relationship Id="rId3" Type="http://schemas.openxmlformats.org/officeDocument/2006/relationships/image" Target="../media/image1.png"/></Relationships>

</file>

<file path=ppt/slides/_rels/slide1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8.png"/><Relationship Id="rId3" Type="http://schemas.openxmlformats.org/officeDocument/2006/relationships/image" Target="../media/image1.png"/></Relationships>

</file>

<file path=ppt/slides/_rels/slide1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199.png"/><Relationship Id="rId3" Type="http://schemas.openxmlformats.org/officeDocument/2006/relationships/image" Target="../media/image1.png"/></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png"/><Relationship Id="rId3" Type="http://schemas.openxmlformats.org/officeDocument/2006/relationships/image" Target="../media/image1.png"/></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png"/><Relationship Id="rId3" Type="http://schemas.openxmlformats.org/officeDocument/2006/relationships/image" Target="../media/image1.png"/></Relationships>

</file>

<file path=ppt/slides/_rels/slide20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0.png"/><Relationship Id="rId3" Type="http://schemas.openxmlformats.org/officeDocument/2006/relationships/image" Target="../media/image1.png"/></Relationships>

</file>

<file path=ppt/slides/_rels/slide20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1.png"/><Relationship Id="rId3" Type="http://schemas.openxmlformats.org/officeDocument/2006/relationships/image" Target="../media/image1.png"/></Relationships>

</file>

<file path=ppt/slides/_rels/slide20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2.png"/><Relationship Id="rId3" Type="http://schemas.openxmlformats.org/officeDocument/2006/relationships/image" Target="../media/image1.png"/></Relationships>

</file>

<file path=ppt/slides/_rels/slide20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3.png"/><Relationship Id="rId3" Type="http://schemas.openxmlformats.org/officeDocument/2006/relationships/image" Target="../media/image1.png"/></Relationships>

</file>

<file path=ppt/slides/_rels/slide20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4.png"/><Relationship Id="rId3" Type="http://schemas.openxmlformats.org/officeDocument/2006/relationships/image" Target="../media/image1.png"/></Relationships>

</file>

<file path=ppt/slides/_rels/slide20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5.png"/><Relationship Id="rId3" Type="http://schemas.openxmlformats.org/officeDocument/2006/relationships/image" Target="../media/image1.png"/></Relationships>

</file>

<file path=ppt/slides/_rels/slide20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6.png"/><Relationship Id="rId3" Type="http://schemas.openxmlformats.org/officeDocument/2006/relationships/image" Target="../media/image1.png"/></Relationships>

</file>

<file path=ppt/slides/_rels/slide20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7.png"/><Relationship Id="rId3" Type="http://schemas.openxmlformats.org/officeDocument/2006/relationships/image" Target="../media/image1.png"/></Relationships>

</file>

<file path=ppt/slides/_rels/slide20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8.png"/><Relationship Id="rId3" Type="http://schemas.openxmlformats.org/officeDocument/2006/relationships/image" Target="../media/image1.png"/></Relationships>

</file>

<file path=ppt/slides/_rels/slide20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09.png"/><Relationship Id="rId3" Type="http://schemas.openxmlformats.org/officeDocument/2006/relationships/image" Target="../media/image1.png"/></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png"/><Relationship Id="rId3" Type="http://schemas.openxmlformats.org/officeDocument/2006/relationships/image" Target="../media/image1.png"/></Relationships>

</file>

<file path=ppt/slides/_rels/slide21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0.png"/><Relationship Id="rId3" Type="http://schemas.openxmlformats.org/officeDocument/2006/relationships/image" Target="../media/image1.png"/></Relationships>

</file>

<file path=ppt/slides/_rels/slide21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1.png"/><Relationship Id="rId3" Type="http://schemas.openxmlformats.org/officeDocument/2006/relationships/image" Target="../media/image1.png"/></Relationships>

</file>

<file path=ppt/slides/_rels/slide21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2.png"/><Relationship Id="rId3" Type="http://schemas.openxmlformats.org/officeDocument/2006/relationships/image" Target="../media/image1.png"/></Relationships>

</file>

<file path=ppt/slides/_rels/slide21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3.png"/><Relationship Id="rId3" Type="http://schemas.openxmlformats.org/officeDocument/2006/relationships/image" Target="../media/image1.png"/></Relationships>

</file>

<file path=ppt/slides/_rels/slide21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4.png"/><Relationship Id="rId3" Type="http://schemas.openxmlformats.org/officeDocument/2006/relationships/image" Target="../media/image1.png"/></Relationships>

</file>

<file path=ppt/slides/_rels/slide21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5.png"/><Relationship Id="rId3" Type="http://schemas.openxmlformats.org/officeDocument/2006/relationships/image" Target="../media/image1.png"/></Relationships>

</file>

<file path=ppt/slides/_rels/slide21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6.png"/><Relationship Id="rId3" Type="http://schemas.openxmlformats.org/officeDocument/2006/relationships/image" Target="../media/image1.png"/></Relationships>

</file>

<file path=ppt/slides/_rels/slide21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7.png"/><Relationship Id="rId3" Type="http://schemas.openxmlformats.org/officeDocument/2006/relationships/image" Target="../media/image1.png"/></Relationships>

</file>

<file path=ppt/slides/_rels/slide21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8.png"/><Relationship Id="rId3" Type="http://schemas.openxmlformats.org/officeDocument/2006/relationships/image" Target="../media/image1.png"/></Relationships>

</file>

<file path=ppt/slides/_rels/slide21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19.png"/><Relationship Id="rId3" Type="http://schemas.openxmlformats.org/officeDocument/2006/relationships/image" Target="../media/image1.png"/></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png"/><Relationship Id="rId3" Type="http://schemas.openxmlformats.org/officeDocument/2006/relationships/image" Target="../media/image1.png"/></Relationships>

</file>

<file path=ppt/slides/_rels/slide22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20.png"/><Relationship Id="rId3" Type="http://schemas.openxmlformats.org/officeDocument/2006/relationships/image" Target="../media/image1.png"/></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3.png"/><Relationship Id="rId3" Type="http://schemas.openxmlformats.org/officeDocument/2006/relationships/image" Target="../media/image1.png"/></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4.png"/><Relationship Id="rId3" Type="http://schemas.openxmlformats.org/officeDocument/2006/relationships/image" Target="../media/image1.png"/></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5.png"/><Relationship Id="rId3" Type="http://schemas.openxmlformats.org/officeDocument/2006/relationships/image" Target="../media/image1.png"/></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6.png"/><Relationship Id="rId3" Type="http://schemas.openxmlformats.org/officeDocument/2006/relationships/image" Target="../media/image1.png"/></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7.png"/><Relationship Id="rId3" Type="http://schemas.openxmlformats.org/officeDocument/2006/relationships/image" Target="../media/image1.png"/></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8.png"/><Relationship Id="rId3" Type="http://schemas.openxmlformats.org/officeDocument/2006/relationships/image" Target="../media/image1.png"/></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29.png"/><Relationship Id="rId3" Type="http://schemas.openxmlformats.org/officeDocument/2006/relationships/image" Target="../media/image1.png"/></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png"/><Relationship Id="rId3" Type="http://schemas.openxmlformats.org/officeDocument/2006/relationships/image" Target="../media/image1.png"/></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0.png"/><Relationship Id="rId3" Type="http://schemas.openxmlformats.org/officeDocument/2006/relationships/image" Target="../media/image1.png"/></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1.png"/><Relationship Id="rId3" Type="http://schemas.openxmlformats.org/officeDocument/2006/relationships/image" Target="../media/image1.png"/></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2.png"/><Relationship Id="rId3" Type="http://schemas.openxmlformats.org/officeDocument/2006/relationships/image" Target="../media/image1.png"/></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3.png"/><Relationship Id="rId3" Type="http://schemas.openxmlformats.org/officeDocument/2006/relationships/image" Target="../media/image1.png"/></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4.png"/><Relationship Id="rId3" Type="http://schemas.openxmlformats.org/officeDocument/2006/relationships/image" Target="../media/image1.png"/></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5.png"/><Relationship Id="rId3" Type="http://schemas.openxmlformats.org/officeDocument/2006/relationships/image" Target="../media/image1.png"/></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6.png"/><Relationship Id="rId3" Type="http://schemas.openxmlformats.org/officeDocument/2006/relationships/image" Target="../media/image1.png"/></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7.png"/><Relationship Id="rId3" Type="http://schemas.openxmlformats.org/officeDocument/2006/relationships/image" Target="../media/image1.png"/></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8.png"/><Relationship Id="rId3" Type="http://schemas.openxmlformats.org/officeDocument/2006/relationships/image" Target="../media/image1.png"/></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39.png"/><Relationship Id="rId3" Type="http://schemas.openxmlformats.org/officeDocument/2006/relationships/image" Target="../media/image1.png"/></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png"/><Relationship Id="rId3" Type="http://schemas.openxmlformats.org/officeDocument/2006/relationships/image" Target="../media/image1.png"/></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0.png"/><Relationship Id="rId3" Type="http://schemas.openxmlformats.org/officeDocument/2006/relationships/image" Target="../media/image1.png"/></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1.png"/><Relationship Id="rId3" Type="http://schemas.openxmlformats.org/officeDocument/2006/relationships/image" Target="../media/image1.png"/></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2.png"/><Relationship Id="rId3" Type="http://schemas.openxmlformats.org/officeDocument/2006/relationships/image" Target="../media/image1.png"/></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3.png"/><Relationship Id="rId3" Type="http://schemas.openxmlformats.org/officeDocument/2006/relationships/image" Target="../media/image1.png"/></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4.png"/><Relationship Id="rId3" Type="http://schemas.openxmlformats.org/officeDocument/2006/relationships/image" Target="../media/image1.png"/></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5.png"/><Relationship Id="rId3" Type="http://schemas.openxmlformats.org/officeDocument/2006/relationships/image" Target="../media/image1.png"/></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6.png"/><Relationship Id="rId3" Type="http://schemas.openxmlformats.org/officeDocument/2006/relationships/image" Target="../media/image1.png"/></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7.png"/><Relationship Id="rId3" Type="http://schemas.openxmlformats.org/officeDocument/2006/relationships/image" Target="../media/image1.png"/></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8.png"/><Relationship Id="rId3" Type="http://schemas.openxmlformats.org/officeDocument/2006/relationships/image" Target="../media/image1.png"/></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49.png"/><Relationship Id="rId3" Type="http://schemas.openxmlformats.org/officeDocument/2006/relationships/image" Target="../media/image1.png"/></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png"/><Relationship Id="rId3" Type="http://schemas.openxmlformats.org/officeDocument/2006/relationships/image" Target="../media/image1.png"/></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0.png"/><Relationship Id="rId3" Type="http://schemas.openxmlformats.org/officeDocument/2006/relationships/image" Target="../media/image1.png"/></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1.png"/><Relationship Id="rId3" Type="http://schemas.openxmlformats.org/officeDocument/2006/relationships/image" Target="../media/image1.png"/></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2.png"/><Relationship Id="rId3" Type="http://schemas.openxmlformats.org/officeDocument/2006/relationships/image" Target="../media/image1.png"/></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3.png"/><Relationship Id="rId3" Type="http://schemas.openxmlformats.org/officeDocument/2006/relationships/image" Target="../media/image1.png"/></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4.png"/><Relationship Id="rId3" Type="http://schemas.openxmlformats.org/officeDocument/2006/relationships/image" Target="../media/image1.png"/></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5.png"/><Relationship Id="rId3" Type="http://schemas.openxmlformats.org/officeDocument/2006/relationships/image" Target="../media/image1.png"/></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6.png"/><Relationship Id="rId3" Type="http://schemas.openxmlformats.org/officeDocument/2006/relationships/image" Target="../media/image1.png"/></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7.png"/><Relationship Id="rId3" Type="http://schemas.openxmlformats.org/officeDocument/2006/relationships/image" Target="../media/image1.png"/></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8.png"/><Relationship Id="rId3" Type="http://schemas.openxmlformats.org/officeDocument/2006/relationships/image" Target="../media/image1.png"/></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59.png"/><Relationship Id="rId3" Type="http://schemas.openxmlformats.org/officeDocument/2006/relationships/image" Target="../media/image1.png"/></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png"/><Relationship Id="rId3" Type="http://schemas.openxmlformats.org/officeDocument/2006/relationships/image" Target="../media/image1.png"/></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0.png"/><Relationship Id="rId3" Type="http://schemas.openxmlformats.org/officeDocument/2006/relationships/image" Target="../media/image1.png"/></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1.png"/><Relationship Id="rId3" Type="http://schemas.openxmlformats.org/officeDocument/2006/relationships/image" Target="../media/image1.png"/></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2.png"/><Relationship Id="rId3" Type="http://schemas.openxmlformats.org/officeDocument/2006/relationships/image" Target="../media/image1.png"/></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3.png"/><Relationship Id="rId3" Type="http://schemas.openxmlformats.org/officeDocument/2006/relationships/image" Target="../media/image1.png"/></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4.png"/><Relationship Id="rId3" Type="http://schemas.openxmlformats.org/officeDocument/2006/relationships/image" Target="../media/image1.png"/></Relationships>

</file>

<file path=ppt/slides/_rels/slide6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5.png"/><Relationship Id="rId3" Type="http://schemas.openxmlformats.org/officeDocument/2006/relationships/image" Target="../media/image1.png"/></Relationships>

</file>

<file path=ppt/slides/_rels/slide6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6.png"/><Relationship Id="rId3" Type="http://schemas.openxmlformats.org/officeDocument/2006/relationships/image" Target="../media/image1.png"/></Relationships>

</file>

<file path=ppt/slides/_rels/slide6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7.png"/><Relationship Id="rId3" Type="http://schemas.openxmlformats.org/officeDocument/2006/relationships/image" Target="../media/image1.png"/></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8.png"/><Relationship Id="rId3" Type="http://schemas.openxmlformats.org/officeDocument/2006/relationships/image" Target="../media/image1.png"/></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69.png"/><Relationship Id="rId3" Type="http://schemas.openxmlformats.org/officeDocument/2006/relationships/image" Target="../media/image1.png"/></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png"/><Relationship Id="rId3" Type="http://schemas.openxmlformats.org/officeDocument/2006/relationships/image" Target="../media/image1.png"/></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0.png"/><Relationship Id="rId3" Type="http://schemas.openxmlformats.org/officeDocument/2006/relationships/image" Target="../media/image1.png"/></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1.png"/><Relationship Id="rId3" Type="http://schemas.openxmlformats.org/officeDocument/2006/relationships/image" Target="../media/image1.png"/></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2.png"/><Relationship Id="rId3" Type="http://schemas.openxmlformats.org/officeDocument/2006/relationships/image" Target="../media/image1.png"/></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3.png"/><Relationship Id="rId3" Type="http://schemas.openxmlformats.org/officeDocument/2006/relationships/image" Target="../media/image1.png"/></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4.png"/><Relationship Id="rId3" Type="http://schemas.openxmlformats.org/officeDocument/2006/relationships/image" Target="../media/image1.png"/></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5.png"/><Relationship Id="rId3" Type="http://schemas.openxmlformats.org/officeDocument/2006/relationships/image" Target="../media/image1.png"/></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6.png"/><Relationship Id="rId3" Type="http://schemas.openxmlformats.org/officeDocument/2006/relationships/image" Target="../media/image1.png"/></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7.png"/><Relationship Id="rId3" Type="http://schemas.openxmlformats.org/officeDocument/2006/relationships/image" Target="../media/image1.png"/></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8.png"/><Relationship Id="rId3" Type="http://schemas.openxmlformats.org/officeDocument/2006/relationships/image" Target="../media/image1.png"/></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79.png"/><Relationship Id="rId3" Type="http://schemas.openxmlformats.org/officeDocument/2006/relationships/image" Target="../media/image1.png"/></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png"/><Relationship Id="rId3" Type="http://schemas.openxmlformats.org/officeDocument/2006/relationships/image" Target="../media/image1.png"/></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0.png"/><Relationship Id="rId3" Type="http://schemas.openxmlformats.org/officeDocument/2006/relationships/image" Target="../media/image1.png"/></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1.png"/><Relationship Id="rId3" Type="http://schemas.openxmlformats.org/officeDocument/2006/relationships/image" Target="../media/image1.png"/></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2.png"/><Relationship Id="rId3" Type="http://schemas.openxmlformats.org/officeDocument/2006/relationships/image" Target="../media/image1.png"/></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3.png"/><Relationship Id="rId3" Type="http://schemas.openxmlformats.org/officeDocument/2006/relationships/image" Target="../media/image1.png"/></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4.png"/><Relationship Id="rId3" Type="http://schemas.openxmlformats.org/officeDocument/2006/relationships/image" Target="../media/image1.png"/></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5.png"/><Relationship Id="rId3" Type="http://schemas.openxmlformats.org/officeDocument/2006/relationships/image" Target="../media/image1.png"/></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6.png"/><Relationship Id="rId3" Type="http://schemas.openxmlformats.org/officeDocument/2006/relationships/image" Target="../media/image1.png"/></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7.png"/><Relationship Id="rId3" Type="http://schemas.openxmlformats.org/officeDocument/2006/relationships/image" Target="../media/image1.png"/></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8.png"/><Relationship Id="rId3" Type="http://schemas.openxmlformats.org/officeDocument/2006/relationships/image" Target="../media/image1.png"/></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89.png"/><Relationship Id="rId3" Type="http://schemas.openxmlformats.org/officeDocument/2006/relationships/image" Target="../media/image1.png"/></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png"/><Relationship Id="rId3" Type="http://schemas.openxmlformats.org/officeDocument/2006/relationships/image" Target="../media/image1.png"/></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0.png"/><Relationship Id="rId3" Type="http://schemas.openxmlformats.org/officeDocument/2006/relationships/image" Target="../media/image1.png"/></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1.png"/><Relationship Id="rId3" Type="http://schemas.openxmlformats.org/officeDocument/2006/relationships/image" Target="../media/image1.png"/></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2.png"/><Relationship Id="rId3" Type="http://schemas.openxmlformats.org/officeDocument/2006/relationships/image" Target="../media/image1.png"/></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3.png"/><Relationship Id="rId3" Type="http://schemas.openxmlformats.org/officeDocument/2006/relationships/image" Target="../media/image1.png"/></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4.png"/><Relationship Id="rId3" Type="http://schemas.openxmlformats.org/officeDocument/2006/relationships/image" Target="../media/image1.png"/></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5.png"/><Relationship Id="rId3" Type="http://schemas.openxmlformats.org/officeDocument/2006/relationships/image" Target="../media/image1.png"/></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6.png"/><Relationship Id="rId3" Type="http://schemas.openxmlformats.org/officeDocument/2006/relationships/image" Target="../media/image1.png"/></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7.png"/><Relationship Id="rId3" Type="http://schemas.openxmlformats.org/officeDocument/2006/relationships/image" Target="../media/image1.png"/></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8.png"/><Relationship Id="rId3" Type="http://schemas.openxmlformats.org/officeDocument/2006/relationships/image" Target="../media/image1.png"/></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1.xml"/><Relationship Id="rId2" Type="http://schemas.openxmlformats.org/officeDocument/2006/relationships/image" Target="../media/image99.png"/><Relationship Id="rId3" Type="http://schemas.openxmlformats.org/officeDocument/2006/relationships/image" Target="../media/image1.png"/></Relationships>

</file>

<file path=ppt/slides/slide1.xml><?xml version="1.0" encoding="utf-8"?>
<p:sld xmlns:a="http://schemas.openxmlformats.org/drawingml/2006/main" xmlns:r="http://schemas.openxmlformats.org/officeDocument/2006/relationships" xmlns:p="http://schemas.openxmlformats.org/presentationml/2006/main">
  <p:cSld name="Slide 1">
    <p:spTree>
      <p:nvGrpSpPr>
        <p:cNvPr id="1" name=""/>
        <p:cNvGrpSpPr/>
        <p:nvPr/>
      </p:nvGrpSpPr>
      <p:grpSpPr>
        <a:xfrm>
          <a:off x="0" y="0"/>
          <a:ext cx="0" cy="0"/>
          <a:chOff x="0" y="0"/>
          <a:chExt cx="0" cy="0"/>
        </a:xfrm>
      </p:grpSpPr>
      <p:sp>
        <p:nvSpPr>
          <p:cNvPr id="2" name="Object 2"/>
          <p:cNvSpPr txBox="1"/>
          <p:nvPr/>
        </p:nvSpPr>
        <p:spPr>
          <a:xfrm>
            <a:off x="1500000" y="1000000"/>
            <a:ext cx="12192000" cy="369332"/>
          </a:xfrm>
          <a:prstGeom prst="rect">
            <a:avLst/>
          </a:prstGeom>
          <a:noFill/>
        </p:spPr>
        <p:txBody>
          <a:bodyPr wrap="square" rtlCol="0"/>
          <a:lstStyle/>
          <a:p>
            <a:r>
              <a:rPr lang="en-US" sz="4000" b="1" dirty="0" smtClean="0">
                <a:solidFill>
                  <a:srgbClr val="2a6d9e"/>
                </a:solidFill>
              </a:rPr>
              <a:t>My Catalog</a:t>
            </a:r>
            <a:endParaRPr lang="en-US" sz="4000" dirty="0"/>
          </a:p>
        </p:txBody>
      </p:sp>
      <p:sp>
        <p:nvSpPr>
          <p:cNvPr id="3" name="Object 3"/>
          <p:cNvSpPr txBox="1"/>
          <p:nvPr/>
        </p:nvSpPr>
        <p:spPr>
          <a:xfrm>
            <a:off x="1500000" y="1800000"/>
            <a:ext cx="12192000" cy="369332"/>
          </a:xfrm>
          <a:prstGeom prst="rect">
            <a:avLst/>
          </a:prstGeom>
          <a:noFill/>
        </p:spPr>
        <p:txBody>
          <a:bodyPr wrap="square" rtlCol="0"/>
          <a:lstStyle/>
          <a:p>
            <a:r>
              <a:rPr lang="en-US" sz="4000" b="1" dirty="0" smtClean="0">
                <a:solidFill>
                  <a:srgbClr val="2a6d9e"/>
                </a:solidFill>
              </a:rPr>
              <a:t>Exported on February 17, 2025</a:t>
            </a:r>
            <a:endParaRPr lang="en-US" sz="4000" dirty="0"/>
          </a:p>
        </p:txBody>
      </p:sp>
      <p:sp>
        <p:nvSpPr>
          <p:cNvPr id="4" name="Object 4"/>
          <p:cNvSpPr txBox="1"/>
          <p:nvPr/>
        </p:nvSpPr>
        <p:spPr>
          <a:xfrm>
            <a:off x="1500000" y="5000000"/>
            <a:ext cx="9000000" cy="369332"/>
          </a:xfrm>
          <a:prstGeom prst="rect">
            <a:avLst/>
          </a:prstGeom>
          <a:noFill/>
        </p:spPr>
        <p:txBody>
          <a:bodyPr wrap="square" rtlCol="0"/>
          <a:lstStyle/>
          <a:p>
            <a:r>
              <a:rPr lang="en-US" sz="2000" dirty="0" smtClean="0">
                <a:solidFill>
                  <a:srgbClr val="ff0000"/>
                </a:solidFill>
              </a:rPr>
              <a:t>The list of services in this document was extracted from the IBM Cloud catalog using the public catalog API. This content attempts to be as accurate as possible. Use with care and refer to the official IBM Cloud Catalog https://cloud.ibm.com/catalog#services.</a:t>
            </a:r>
            <a:endParaRPr lang="en-US" sz="2000" dirty="0"/>
          </a:p>
        </p:txBody>
      </p:sp>
      <p:pic>
        <p:nvPicPr>
          <p:cNvPr id="5" name="Object 4"/>
          <p:cNvPicPr>
            <a:picLocks noChangeAspect="1"/>
          </p:cNvPicPr>
          <p:nvPr/>
        </p:nvPicPr>
        <p:blipFill>
          <a:blip r:embed="rId2" cstate="print"/>
          <a:stretch>
            <a:fillRect/>
          </a:stretch>
        </p:blipFill>
        <p:spPr>
          <a:xfrm>
            <a:off x="10000000" y="300000"/>
            <a:ext cx="1500000" cy="1000000"/>
          </a:xfrm>
          <a:prstGeom prst="rect">
            <a:avLst/>
          </a:prstGeom>
        </p:spPr>
      </p:pic>
    </p:spTree>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name="Slide 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Configuration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Centralized, in-flight configuration for web and mobile applications and distributed environments.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App Configuration is a centralized feature management and configuration service for use with web and mobile applications, microservices, and distributed environments.</a:t>
            </a:r>
          </a:p>
          <a:p>
            <a:r>
              <a:rPr lang="en-US" sz="1800" dirty="0" smtClean="0"/>
              <a:t>Instrument your applications with App Configuration SDKs, and use the App Configuration dashboard or administrator API to define feature flags, organize them into collections, and target them to segments (groups) of users or resources that you define. Change feature flag states in the cloud to activate or deactivate features in your application or environment, often without re-starting.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https://cloud.ibm.com/catalog/services/apprapp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a:t>
            </a:r>
            <a:endParaRPr lang="en-US" dirty="0"/>
          </a:p>
        </p:txBody>
      </p:sp>
    </p:spTree>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name="Slide 1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evaluate financial securities for historical dates.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Historical Instrument Analytics service supports the historical computation of the theoretical or market calibrated valuation, and all relevant associated analytics, for investment securities such as equities, fixed income, and derivatives. Leverage this service for building back-testing, performance attribution calculations, and end of month/quarter historical reporting.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100</a:t>
            </a:r>
            <a:endParaRPr lang="en-US" dirty="0"/>
          </a:p>
        </p:txBody>
      </p:sp>
    </p:spTree>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name="Slide 1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Horizon 7</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seamlessly integrated hybrid cloud for virtual desktops and applications based on VMware Horizon® 7.</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seamlessly integrated hybrid cloud for virtual desktops and applications based on VMware Horizon® 7.</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101</a:t>
            </a:r>
            <a:endParaRPr lang="en-US" dirty="0"/>
          </a:p>
        </p:txBody>
      </p:sp>
    </p:spTree>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name="Slide 1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Hybrid Cloud Infrastructure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Customers need best of breed, multi-cloud, including hybrid cloud offerings. This infrastructure as a service offering provides compute, storage, network as a service for US Government Customers.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particular, this offering is focused on US Federal Government Customers. IBM Consulting and VSO will provide Hybrid Cloud Infrastructure as a Service (HCIaaS) offering with a Cost-per-Unit model on the C2E vehicle.  Offering Specifications: 4 nodes in 2RU chassis, each node containing 16 cores (2x Intel Xeon-Silver 4309Y processor - 2.8 GHz / 8-core / 105W, Ice Lake), 512GB of RAM, 2x 8TB hard drives, and 1x 2 TB solid state drive.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https://cloud.ibm.com/catalog/infrastructure/ibm-consulting-hybrid-cloud-iaas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102</a:t>
            </a:r>
            <a:endParaRPr lang="en-US" dirty="0"/>
          </a:p>
        </p:txBody>
      </p:sp>
    </p:spTree>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name="Slide 1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Crypto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Keep Your Own Key for cloud data encryption with a dedicated key management service built on FIPS 140-2 Level 4 certified HSM.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dedicated key management service and Hardware Security Module (HSM) provides you with the Keep Your Own Key capability for cloud data encryption. Built on FIPS 140-2 Level 4 certified hardware, Hyper Protect Crypto Services provides you with exclusive control of your encryption keys. With Unified Key Orchestrator, you can connect your service instance to keystores in IBM Cloud and third-party cloud providers, back up and manage keys using a unified system, and orchestrate keys across multiple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https://cloud.ibm.com/catalog/services/hs-crypto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103</a:t>
            </a:r>
            <a:endParaRPr lang="en-US" dirty="0"/>
          </a:p>
        </p:txBody>
      </p:sp>
    </p:spTree>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name="Slide 1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Hyper Protect 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You are recommended to create the latest Hyper Protect Virtual Servers for VPC at https://cloud.ibm.com/vpc-ext/provision/vs?architecture=s390x&amp;secureExecution=true. For more information, click the "About" tab.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and run virtual servers on IBM LinuxONE, the industry's most secure Linux-based platform.</a:t>
            </a:r>
          </a:p>
          <a:p>
            <a:r>
              <a:rPr lang="en-US" sz="1800" dirty="0" smtClean="0"/>
              <a:t>Note: </a:t>
            </a:r>
          </a:p>
          <a:p>
            <a:r>
              <a:rPr lang="en-US" sz="1800" dirty="0" smtClean="0"/>
              <a:t>1. It is recommended that you create Hyper Protect Virtual Servers for VPC, the latest confidential computing as-a-service solution, in various regions at https://cloud.ibm.com/vpc-ext/provision/vs?architecture=s390x&amp;secureExecution=true. When you select your image, ensure that you select "s390x architecture" and toggle on "Confidential computing - Run your workload with an OS and a profile protected by Secure Execution". For more information, see https://cloud.ibm.com/docs/hp-virtual-servers?topic=hp-virtual-servers-why-migrate.</a:t>
            </a:r>
          </a:p>
          <a:p>
            <a:r>
              <a:rPr lang="en-US" sz="1800" dirty="0" smtClean="0"/>
              <a:t>2. This service is deprecated from the IBM Cloud data center in Sydney. For more information, see https://cloud.ibm.com/docs/hp-virtual-servers?topic=hp-virtual-servers-whats-new#hp-virtual-servers-oct2623.</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https://cloud.ibm.com/catalog/services/hpvs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104</a:t>
            </a:r>
            <a:endParaRPr lang="en-US" dirty="0"/>
          </a:p>
        </p:txBody>
      </p:sp>
    </p:spTree>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name="Slide 1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CloudControl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automated protection and compliance support, enabling better visibility and control over your cloud environment and administrators.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automated protection and compliance support, enabling better visibility and control over your cloud environment and administrators.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https://cloud.ibm.com/catalog/services/hytrustcc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105</a:t>
            </a:r>
            <a:endParaRPr lang="en-US" dirty="0"/>
          </a:p>
        </p:txBody>
      </p:sp>
    </p:spTree>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name="Slide 1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DataControl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data with powerful encryption and scalable key management to secure your workloads throughout their lifecycles.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data with powerful encryption and scalable key management to secure your workloads throughout their lifecycles.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106</a:t>
            </a:r>
            <a:endParaRPr lang="en-US" dirty="0"/>
          </a:p>
        </p:txBody>
      </p:sp>
    </p:spTree>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name="Slide 1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HyTrust KeyControl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 scalable and highly available key management for your data security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Provide scalable and highly available key management for your data security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https://cloud.ibm.com/catalog/services/hytrustkc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107</a:t>
            </a:r>
            <a:endParaRPr lang="en-US" dirty="0"/>
          </a:p>
        </p:txBody>
      </p:sp>
    </p:spTree>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name="Slide 1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Image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Image Service for VPC provides capabilities for customers to bring their own images or create images for rapid deployment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 images are used to create new virtual server instances with your own settings and configurations.  You can create a custom image on IBM Cloud in two ways: </a:t>
            </a:r>
          </a:p>
          <a:p>
            <a:r>
              <a:rPr lang="en-US" sz="1800" dirty="0" smtClean="0"/>
              <a:t>1. You can create a custom image on premises and import it to your IBM Cloud Virtual Private Cloud infrastructure from IBM Cloud Object Storage. </a:t>
            </a:r>
          </a:p>
          <a:p>
            <a:r>
              <a:rPr lang="en-US" sz="1800" dirty="0" smtClean="0"/>
              <a:t>2. You can create a custom image of a boot volume that is attached to a virtual server instance at import time. For more information, see [about creating an image](/docs/vpc?topic=vpc-image-from-volume-vpc).</a:t>
            </a:r>
          </a:p>
          <a:p>
            <a:r>
              <a:rPr lang="en-US" sz="1800" dirty="0" smtClean="0"/>
              <a:t>Images are private to the account that they're imported to. New virtual server instance deployments are limited to the region where the image is imported. For more information about importing custom images, see [importing custom images](/docs/vpc?topic=vpc-importing-custom-images-vpc). For more information about managing custom images, see [Managing custom images](/docs/vpc?topic=vpc-managing-custom-images).</a:t>
            </a:r>
          </a:p>
          <a:p>
            <a:r>
              <a:rPr lang="en-US" sz="1800" dirty="0" smtClean="0"/>
              <a:t/>
            </a:r>
          </a:p>
          <a:p>
            <a:r>
              <a:rPr lang="en-US" sz="1800" dirty="0" smtClean="0"/>
              <a:t>You have many considerations when you create a custom image, such as operating systems, image requirements, and whether you want to share your custom image to a private catalog. For more information about planning for custom images, see [planning for custom images](/docs/vpc?topic=vpc-planning-custom-images).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https://cloud.ibm.com/catalog/services/is.image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108</a:t>
            </a:r>
            <a:endParaRPr lang="en-US" dirty="0"/>
          </a:p>
        </p:txBody>
      </p:sp>
    </p:spTree>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name="Slide 1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Instance Metadata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Access metadata for VPC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Repository for metadata for VPC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https://cloud.ibm.com/catalog/services/is.metadata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109</a:t>
            </a:r>
            <a:endParaRPr lang="en-US" dirty="0"/>
          </a:p>
        </p:txBody>
      </p:sp>
    </p:spTree>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name="Slide 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App 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User Authentication and User Profiles for your apps.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App ID to add authentication to your mobile and web apps and protect your APIs and back-ends running anywhere. No code change or redeploy is required for your containerised apps.</a:t>
            </a:r>
          </a:p>
          <a:p>
            <a:r>
              <a:rPr lang="en-US" sz="1800" dirty="0" smtClean="0"/>
              <a:t/>
            </a:r>
          </a:p>
          <a:p>
            <a:r>
              <a:rPr lang="en-US" sz="1800" dirty="0" smtClean="0"/>
              <a:t>Add email/password based sign-up and sign-in, and MFA with App ID's scalable user registry - Cloud Directory, or social log-in with Google or Facebook. For employee apps, use SAML 2.0 federation to let users sign-in with their enterprise credentials. For all app users, enrich their profiles with additional info so you can build engaging experiences.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https://cloud.ibm.com/catalog/services/appid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a:t>
            </a:r>
            <a:endParaRPr lang="en-US" dirty="0"/>
          </a:p>
        </p:txBody>
      </p:sp>
    </p:spTree>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name="Slide 1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Instrument Analytics service supports the current computation of the theoretical or market calibrated valuation, and all relevant associated analytics, for investment securities such as equities, fixed income, and derivatives.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https://cloud.ibm.com/catalog/services/fss-instrument-analytics-service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110</a:t>
            </a:r>
            <a:endParaRPr lang="en-US" dirty="0"/>
          </a:p>
        </p:txBody>
      </p:sp>
    </p:spTree>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name="Slide 1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Internet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Using Cloudflare, Cloud Internet Services (CIS) provides Domain Name Service (DNS), Global Load Balancer (GLB), DDoS protection, Web Application Firewall (WAF), Transport Layer Security (TLS), Rate Limiting, Smart Routing, and Caching.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Internet Services (CIS) is an FS Validated service (see terms: https://www.ibm.com/support/customer/csol/terms/?id=i126-8065). It provides reliability, performance, and security for Internet facing applications, websites, and services using Cloudflare's 300+ Global Points of Presence (PoPs). It includes Domain Name Service (DNS), Global Load Balancer (GLB), Distributed Denial of Service (DDoS) protection, Web Application Firewall (WAF), Transport Layer Security (TLS), and Caching.</a:t>
            </a:r>
          </a:p>
          <a:p>
            <a:r>
              <a:rPr lang="en-US" sz="1800" dirty="0" smtClean="0"/>
              <a:t/>
            </a:r>
          </a:p>
          <a:p>
            <a:r>
              <a:rPr lang="en-US" sz="1800" dirty="0" smtClean="0"/>
              <a:t>### Pricing API reference</a:t>
            </a:r>
          </a:p>
          <a:p>
            <a:r>
              <a:rPr lang="en-US" sz="1800" dirty="0" smtClean="0"/>
              <a:t>**Service ID:** internet-svcs</a:t>
            </a:r>
          </a:p>
          <a:p>
            <a:r>
              <a:rPr lang="en-US" sz="1800" dirty="0" smtClean="0"/>
              <a:t/>
            </a:r>
          </a:p>
          <a:p>
            <a:r>
              <a:rPr lang="en-US" sz="1800" dirty="0" smtClean="0"/>
              <a:t>For more information about pricing, use the Global Catalog API. [Learn more](https://cloud.ibm.com/docs/billing-usage?topic=billing-usage-getting-pricing-api). The **_included_quantities_** for each metric provide the free included quantities for that metric and should be taken into consideration when determining the price estimate.</a:t>
            </a:r>
          </a:p>
          <a:p>
            <a:r>
              <a:rPr lang="en-US" sz="1800" dirty="0" smtClean="0"/>
              <a:t/>
            </a:r>
          </a:p>
          <a:p>
            <a:r>
              <a:rPr lang="en-US" sz="1800" dirty="0" smtClean="0"/>
              <a:t>### Plan IDs</a:t>
            </a:r>
          </a:p>
          <a:p>
            <a:r>
              <a:rPr lang="en-US" sz="1800" dirty="0" smtClean="0"/>
              <a:t>| Plan name | ID |</a:t>
            </a:r>
          </a:p>
          <a:p>
            <a:r>
              <a:rPr lang="en-US" sz="1800" dirty="0" smtClean="0"/>
              <a:t>| - | - |</a:t>
            </a:r>
          </a:p>
          <a:p>
            <a:r>
              <a:rPr lang="en-US" sz="1800" dirty="0" smtClean="0"/>
              <a:t>| Standard Next| `58d7216c-af92-4e7d-baec-ce13a4dd61c0` |</a:t>
            </a:r>
          </a:p>
          <a:p>
            <a:r>
              <a:rPr lang="en-US" sz="1800" dirty="0" smtClean="0"/>
              <a:t>| Enterprise Essential |  `6c8777ee-c73f-4860-8451-cc48e0af6f12` |</a:t>
            </a:r>
          </a:p>
          <a:p>
            <a:r>
              <a:rPr lang="en-US" sz="1800" dirty="0" smtClean="0"/>
              <a:t>| Enterprise Advanced | `224b9979-fd81-42a4-99a1-5172948a8c6b` |</a:t>
            </a:r>
          </a:p>
          <a:p>
            <a:r>
              <a:rPr lang="en-US" sz="1800" dirty="0" smtClean="0"/>
              <a:t>| Enterprise Premier | `87a3e981-1b6d-4819-96ae-6bf253249f38` |</a:t>
            </a:r>
          </a:p>
          <a:p>
            <a:r>
              <a:rPr lang="en-US" sz="1800" dirty="0" smtClean="0"/>
              <a:t>| Enterprise Usage | `f0fe7fbb-a516-412d-bdbb-e8cecb1b85a1`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https://cloud.ibm.com/catalog/services/internet-svcs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111</a:t>
            </a:r>
            <a:endParaRPr lang="en-US" dirty="0"/>
          </a:p>
        </p:txBody>
      </p:sp>
    </p:spTree>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name="Slide 1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Investment Portfolio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Maintain a record of your investment portfolios through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Investment Portfolio service lets you store, update, and query your investment portfolios and associated holdings using flexible object definitions so you can store more information without worrying about format. With outstanding performance, flexible storage, filtering, and data retrieval, you can make informed and timely investment decisions quickly.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https://cloud.ibm.com/catalog/services/fss-portfolio-service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112</a:t>
            </a:r>
            <a:endParaRPr lang="en-US" dirty="0"/>
          </a:p>
        </p:txBody>
      </p:sp>
    </p:spTree>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name="Slide 1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IPSec VPN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VPN access is designed to allow users to remotely manage all servers and services associated with their account over our private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facilitates connectivity from your secure network to IBM IaaS platform’s private network. A VPN connection from your location to the private network allows for out-of-band management and server rescue through an encrypted VPN tunnel. Communicating using the private network is inherently more secure and gives users the flexibility to limit public access while still being able to access their servers. Any user on your account can be given VPN access, which is available as both SSL and PPTP. In addition IBM Bluemix also allows to establish a connection using IPSec.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https://cloud.ibm.com/catalog/infrastructure/ipsec-vpn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113</a:t>
            </a:r>
            <a:endParaRPr lang="en-US" dirty="0"/>
          </a:p>
        </p:txBody>
      </p:sp>
    </p:spTree>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name="Slide 1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Juniper vSRX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Juniper vSRX is a powerful Router, Firewall, and Security device packaged in a virtual appliance with the same features as the hardware-based Juniper SRX appliance.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https://cloud.ibm.com/catalog/infrastructure/network-gateway-juniper-vsrx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114</a:t>
            </a:r>
            <a:endParaRPr lang="en-US" dirty="0"/>
          </a:p>
        </p:txBody>
      </p:sp>
    </p:spTree>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name="Slide 1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Key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or manage cryptographic keys in the cloud or in Satellite to protect data at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Key Protect is a cloud-based security service that provides life cycle management for encryption keys that are used in IBM Cloud services or customer-built applications. Key Protect provides roots of trust (RoT), backed by a hardware security module (HSM).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115</a:t>
            </a:r>
            <a:endParaRPr lang="en-US" dirty="0"/>
          </a:p>
        </p:txBody>
      </p:sp>
    </p:spTree>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name="Slide 1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KMIP for VMware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Cloud-based security service that provides life cycle management for encryption keys that are used in IBM Cloud services or customer-built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Cloud-based security service that provides life cycle management for encryption keys that are used in IBM Cloud services or customer-built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https://cloud.ibm.com/catalog/services/kmipadapter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116</a:t>
            </a:r>
            <a:endParaRPr lang="en-US" dirty="0"/>
          </a:p>
        </p:txBody>
      </p:sp>
    </p:spTree>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name="Slide 1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Catalog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Discover, profile, catalog and share trusted data in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To configure access policies for IBM Knowledge Catalog, select the IBM Cloud Pak for Data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https://cloud.ibm.com/catalog/services/datacatalog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117</a:t>
            </a:r>
            <a:endParaRPr lang="en-US" dirty="0"/>
          </a:p>
        </p:txBody>
      </p:sp>
    </p:spTree>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name="Slide 1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Knowledge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Teach Watson the language of your domain.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Teach Watson the language of your domain with custom machine learning models that identify entities and relationships unique to your industry in unstructured text. Build your models in a collaborative environment designed for both developers and domain experts, without needing to write code. Use the models in Watson Discovery, Watson Natural Language Understanding and Watson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https://cloud.ibm.com/catalog/services/knowledge-studio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118</a:t>
            </a:r>
            <a:endParaRPr lang="en-US" dirty="0"/>
          </a:p>
        </p:txBody>
      </p:sp>
    </p:spTree>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name="Slide 1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Elastic Data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Analytics driven file and object data migration. 27x faster, cost-effective, scale-out SaaS. Know first, move smart, save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Whether migrating to the cloud, cloud NAS or to a NAS in your data center, with Komprise Elastic Data Migration you get the fastest, most predictable and cost-efficient data migration for file and object data. </a:t>
            </a:r>
          </a:p>
          <a:p>
            <a:r>
              <a:rPr lang="en-US" sz="1800" dirty="0" smtClean="0"/>
              <a:t/>
            </a:r>
          </a:p>
          <a:p>
            <a:r>
              <a:rPr lang="en-US" sz="1800" dirty="0" smtClean="0"/>
              <a:t/>
            </a:r>
          </a:p>
          <a:p>
            <a:r>
              <a:rPr lang="en-US" sz="1800" dirty="0" smtClean="0"/>
              <a:t>Smart, fast, proven file and object data migration. Komprise runs data migrations 27 times faster with an elastic architecture and reliably migrates petabytes of data. </a:t>
            </a:r>
          </a:p>
          <a:p>
            <a:r>
              <a:rPr lang="en-US" sz="1800" dirty="0" smtClean="0"/>
              <a:t/>
            </a:r>
          </a:p>
          <a:p>
            <a:r>
              <a:rPr lang="en-US" sz="1800" dirty="0" smtClean="0"/>
              <a:t>Komprise Elastic Data Migration includes Komprise Analysis and is included in the Komprise Intelligent Data Management suite or is available standalone. Don’t just lift and shift – learn more about analytics-first smart data migration from Komprise today.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https://cloud.ibm.com/catalog/services/komprise-elastic-data-migration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119</a:t>
            </a:r>
            <a:endParaRPr lang="en-US" dirty="0"/>
          </a:p>
        </p:txBody>
      </p:sp>
    </p:spTree>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name="Slide 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Auto Scale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 Scale for VPC is a fast, easy way to optimize the performance and cost of your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Auto Scale for VPC is a fast, easy way to optimize the performance and cost of your applications at no additional cost other than the compute resources used.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a:t>
            </a:r>
            <a:endParaRPr lang="en-US" dirty="0"/>
          </a:p>
        </p:txBody>
      </p:sp>
    </p:spTree>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name="Slide 1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Komprise Intelligent Data Management Suite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migrate, tier, archive, manage file and object data at scale simply and reliably. Optimize costs, deliver data value.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sales support, please reach out to Komprise directly at IBM@komprise.com</a:t>
            </a:r>
          </a:p>
          <a:p>
            <a:r>
              <a:rPr lang="en-US" sz="1800" dirty="0" smtClean="0"/>
              <a:t/>
            </a:r>
          </a:p>
          <a:p>
            <a:r>
              <a:rPr lang="en-US" sz="1800" dirty="0" smtClean="0"/>
              <a:t>Komprise enables organizations to handle the two most pressing issues with unstructured data: managing its rampant growth across multi-vendor storage and unlocking data value. Komprise is a data management service that connects easily via open standards to any file storage to provide much-needed analytics and visibility across all storage silos.</a:t>
            </a:r>
          </a:p>
          <a:p>
            <a:r>
              <a:rPr lang="en-US" sz="1800" dirty="0" smtClean="0"/>
              <a:t/>
            </a:r>
          </a:p>
          <a:p>
            <a:r>
              <a:rPr lang="en-US" sz="1800" dirty="0" smtClean="0"/>
              <a:t>Key benefits for customers include optimizing the management of petabytes of unstructured data to accelerate cloud migrations while dramatically cutting costs. Komprise automatically migrates or tiers unstructured/file data to secondary storage according to the plans which users create so that data always lives in the right place at the right time according to its age, usage or other parameters such as security.</a:t>
            </a:r>
          </a:p>
          <a:p>
            <a:r>
              <a:rPr lang="en-US" sz="1800" dirty="0" smtClean="0"/>
              <a:t/>
            </a:r>
          </a:p>
          <a:p>
            <a:r>
              <a:rPr lang="en-US" sz="1800" dirty="0" smtClean="0"/>
              <a:t>This adds up to significant storage savings (up to 70%) from migrating and archiving data. Komprise’s elastic grid architecture and patented TMT (transparent move technology) ensures that once data is moved from NAS and cloud file services, users can always access files from the original location, in their original form, without getting in the hot data path and enabling native access in the destination storage.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Komprise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https://cloud.ibm.com/catalog/services/komprise-intelligent-data-management-suite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120</a:t>
            </a:r>
            <a:endParaRPr lang="en-US" dirty="0"/>
          </a:p>
        </p:txBody>
      </p:sp>
    </p:spTree>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name="Slide 1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Kubernetes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secure, highly available apps in a native Kubernetes experience. IBM Cloud Kubernetes Service creates a cluster of compute hosts and deploys highly available containers.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Kubernetes Service creates a cluster of compute hosts and deploys highly available containers. A Kubernetes cluster lets you securely manage the resources that you need to quickly deploy, update and scale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https://cloud.ibm.com/catalog/services/containers-kubernetes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121</a:t>
            </a:r>
            <a:endParaRPr lang="en-US" dirty="0"/>
          </a:p>
        </p:txBody>
      </p:sp>
    </p:spTree>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name="Slide 1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Load Balancer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IBM Cloud Load balancer for VPC in front of application servers to distribute incoming user traffic, providing protection against failure of an individual application server instance. You can seamlessly scale your applications by adding or removing servers. with minimal to no disruption to existing traffic flows.</a:t>
            </a:r>
          </a:p>
          <a:p>
            <a:r>
              <a:rPr lang="en-US" sz="1800" dirty="0" smtClean="0"/>
              <a:t/>
            </a:r>
          </a:p>
          <a:p>
            <a:r>
              <a:rPr lang="en-US" sz="1800" dirty="0" smtClean="0"/>
              <a:t>##### Application load balancer (ALB)</a:t>
            </a:r>
          </a:p>
          <a:p>
            <a:r>
              <a:rPr lang="en-US" sz="1800" dirty="0" smtClean="0"/>
              <a:t/>
            </a:r>
          </a:p>
          <a:p>
            <a:r>
              <a:rPr lang="en-US" sz="1800" dirty="0" smtClean="0"/>
              <a:t>Both public and private ALBs provide layer-7 and layer-4 load balancing on IBM Cloud, supporting SSL offloading. The incoming and outgoing packets flow through the load balancer, which distributes data traffic based on configured policies and rules. When incoming requests match the rules that are associated with a policy, that policy defines how the load balancer distributes its traffic.</a:t>
            </a:r>
          </a:p>
          <a:p>
            <a:r>
              <a:rPr lang="en-US" sz="1800" dirty="0" smtClean="0"/>
              <a:t/>
            </a:r>
          </a:p>
          <a:p>
            <a:r>
              <a:rPr lang="en-US" sz="1800" dirty="0" smtClean="0"/>
              <a:t>##### Network load balancer (NLB)</a:t>
            </a:r>
          </a:p>
          <a:p>
            <a:r>
              <a:rPr lang="en-US" sz="1800" dirty="0" smtClean="0"/>
              <a:t/>
            </a:r>
          </a:p>
          <a:p>
            <a:r>
              <a:rPr lang="en-US" sz="1800" dirty="0" smtClean="0"/>
              <a:t>An NLB provides only layer-4 load balancing on IBM Cloud, and does not support SSL offloading. The NLB is zonal, which means that the members must be in the same zone as the load balancer. The client sends public network traffic to the NLB, which forwards it to its targets. These targets then respond directly to the client by using Direct Server Return (DSR). The load balancer does not perform a check on the contents of the packet. Since Layer 4 network load balancing only processes ingress traffic, it is ideal for workloads that require high throughput and low latency.</a:t>
            </a:r>
          </a:p>
          <a:p>
            <a:r>
              <a:rPr lang="en-US" sz="1800" dirty="0" smtClean="0"/>
              <a:t/>
            </a:r>
          </a:p>
          <a:p>
            <a:r>
              <a:rPr lang="en-US" sz="1800" dirty="0" smtClean="0"/>
              <a:t>[Compare offerings](/docs/vpc?topic=vpc-nlb-vs-elb)</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122</a:t>
            </a:r>
            <a:endParaRPr lang="en-US" dirty="0"/>
          </a:p>
        </p:txBody>
      </p:sp>
    </p:spTree>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name="Slide 1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Log Analysis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Log collection and search for IBM Cloud. Define alerts and design custom views to monitor application and system logs.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Install IBM Log Analysis and start seeing your logs in under two minutes. Whether you wish to send logs via Kubernetes, Code libraries, OS agents, or syslog we have hundreds of custom integrations and are adding more each month.</a:t>
            </a:r>
          </a:p>
          <a:p>
            <a:r>
              <a:rPr lang="en-US" sz="1800" dirty="0" smtClean="0"/>
              <a:t/>
            </a:r>
          </a:p>
          <a:p>
            <a:r>
              <a:rPr lang="en-US" sz="1800" dirty="0" smtClean="0"/>
              <a:t>Our integrations are meant to be hassle free, and our backend services will automatically detect, parse, and index all log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123</a:t>
            </a:r>
            <a:endParaRPr lang="en-US" dirty="0"/>
          </a:p>
        </p:txBody>
      </p:sp>
    </p:spTree>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name="Slide 1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Lyve Data Transfer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Lyve Mobile Data Transfer Service allows you to quickly, easily and securely move your edge or on-prem data into IBM COS.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Seagate Lyve Mobile is an edge to cloud, mass storage transfer platform providing efficient and secure end to end, data migration and logistics services accelerating the transfer of edge or on-prem data to IBM COS. Built for data intensive mobility, Lyve Mobile enables enterprises to aggregate, store and move data easily, bypassing network bottlenecks and allowing mass data transfers quickly and securely using a comprehensive suite of software, hardware and services provided by Seagate.</a:t>
            </a:r>
          </a:p>
          <a:p>
            <a:r>
              <a:rPr lang="en-US" sz="1800" dirty="0" smtClean="0"/>
              <a:t/>
            </a:r>
          </a:p>
          <a:p>
            <a:r>
              <a:rPr lang="en-US" sz="1800" dirty="0" smtClean="0"/>
              <a:t>Accelerate your Edge and/or On-Prem Data Transfer to IBM COS quickly, securely and easily with Seagate Lyve Mobile.</a:t>
            </a:r>
          </a:p>
          <a:p>
            <a:r>
              <a:rPr lang="en-US" sz="1800" dirty="0" smtClean="0"/>
              <a:t/>
            </a:r>
          </a:p>
          <a:p>
            <a:r>
              <a:rPr lang="en-US" sz="1800" dirty="0" smtClean="0"/>
              <a:t>Our field ready, just in time, scalable Data Transfer Service utilizes Seagate's mass capacity storage arrays, alongside Seagate's Cloud-Import Software and expert IBM COS Cloud-Import Services, making Lyve Mobile a complete, simple, low-cost, secure solution for fast, data transfer and data mobility projects, at scale, without the worries of network latency.</a:t>
            </a:r>
          </a:p>
          <a:p>
            <a:r>
              <a:rPr lang="en-US" sz="1800" dirty="0" smtClean="0"/>
              <a:t/>
            </a:r>
          </a:p>
          <a:p>
            <a:r>
              <a:rPr lang="en-US" sz="1800" dirty="0" smtClean="0"/>
              <a:t>Our end-to-end process is fully a fully managed service that delivers white glove service to ensure a successful transfer of data from the edge or on-prem to IBM COS, all from the most trusted data company in the world, Seagate.</a:t>
            </a:r>
          </a:p>
          <a:p>
            <a:r>
              <a:rPr lang="en-US" sz="1800" dirty="0" smtClean="0"/>
              <a:t/>
            </a:r>
          </a:p>
          <a:p>
            <a:r>
              <a:rPr lang="en-US" sz="1800" dirty="0" smtClean="0"/>
              <a:t>Standard migration services are priced at $40/TB per month with a minimum of 50TB per project and include full project lifecycle management, 24-hour rapid device fulfilment of Lyve Mobile arrays, secured product provisioning, personal configuration assistance, and end to end logistics; all with world-class, 24/7 support to help you migrate your data quickly, securely, easily and affordably.</a:t>
            </a:r>
          </a:p>
          <a:p>
            <a:r>
              <a:rPr lang="en-US" sz="1800" dirty="0" smtClean="0"/>
              <a:t/>
            </a:r>
          </a:p>
          <a:p>
            <a:r>
              <a:rPr lang="en-US" sz="1800" dirty="0" smtClean="0"/>
              <a:t>PLEASE NOTE: Once a customer purechases through the IBM Catalogue, they will be contacted by the Seagate Lyve Mobile team to finalize their configuration and schedule the start date for their data transfer service.  Then, their account will be reviewed and created, which will be linked to their IBM account for consolidated billing for invoicing.</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Seagate Technology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https://cloud.ibm.com/catalog/services/seagate-lyve-subscription-per-tb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124</a:t>
            </a:r>
            <a:endParaRPr lang="en-US" dirty="0"/>
          </a:p>
        </p:txBody>
      </p:sp>
    </p:spTree>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name="Slide 1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Backup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backup environment leveraging Veeam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backup environment leveraging Veeam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125</a:t>
            </a:r>
            <a:endParaRPr lang="en-US" dirty="0"/>
          </a:p>
        </p:txBody>
      </p:sp>
    </p:spTree>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name="Slide 1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Disaster Recovery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fully-managed Disaster Recovery environment leveraging Zerto and IBM Resiliency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fully-managed Disaster Recovery environment leveraging Zerto and IBM Resiliency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https://cloud.ibm.com/catalog/services/managedzerto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126</a:t>
            </a:r>
            <a:endParaRPr lang="en-US" dirty="0"/>
          </a:p>
        </p:txBody>
      </p:sp>
    </p:spTree>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name="Slide 1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Network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Expand your network security operations and management with our Managed Network Security Services that provides management, monitoring, and alerting of security devices in the cloud and on premises including:  Next-Gen Firewalls,  Intrusion Detection and Prevention Systems, Unified Threat Management Stations, and Secure Web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Managed Network Security Services provides: </a:t>
            </a:r>
          </a:p>
          <a:p>
            <a:r>
              <a:rPr lang="en-US" sz="1800" dirty="0" smtClean="0"/>
              <a:t/>
            </a:r>
          </a:p>
          <a:p>
            <a:r>
              <a:rPr lang="en-US" sz="1800" dirty="0" smtClean="0"/>
              <a:t>- Near real-time security monitoring, management and analysis of security device alerts and logs</a:t>
            </a:r>
          </a:p>
          <a:p>
            <a:r>
              <a:rPr lang="en-US" sz="1800" dirty="0" smtClean="0"/>
              <a:t>- Expertise in device policy management to help prevent malicious attacks</a:t>
            </a:r>
          </a:p>
          <a:p>
            <a:r>
              <a:rPr lang="en-US" sz="1800" dirty="0" smtClean="0"/>
              <a:t>- Advanced event analysis by intelligent systems and alerts for escalation and investigation</a:t>
            </a:r>
          </a:p>
          <a:p>
            <a:r>
              <a:rPr lang="en-US" sz="1800" dirty="0" smtClean="0"/>
              <a:t>- Detailed reporting for improved decision making</a:t>
            </a:r>
          </a:p>
          <a:p>
            <a:r>
              <a:rPr lang="en-US" sz="1800" dirty="0" smtClean="0"/>
              <a:t>- Access to IBM® X-Force® threat analysis service (security intelligence)</a:t>
            </a:r>
          </a:p>
          <a:p>
            <a:r>
              <a:rPr lang="en-US" sz="1800" dirty="0" smtClean="0"/>
              <a:t/>
            </a:r>
          </a:p>
          <a:p>
            <a:r>
              <a:rPr lang="en-US" sz="1800" dirty="0" smtClean="0"/>
              <a:t>Managed Network Security Services support a matrix of thoroughly tested and best of breed vendor platforms and technologies as hardware devices and virtual software installed in your environment, or in AWS, Azure &amp; IBM cloud including:  Checkpoint, Fortinet, Juniper, Palo Alto, and Cisco to name a few).</a:t>
            </a:r>
          </a:p>
          <a:p>
            <a:r>
              <a:rPr lang="en-US" sz="1800" dirty="0" smtClean="0"/>
              <a:t/>
            </a:r>
          </a:p>
          <a:p>
            <a:r>
              <a:rPr lang="en-US" sz="1800" dirty="0" smtClean="0"/>
              <a:t>Delivered from a network of global IBM Security Operations Centers (SOCs) operating 24 hours/day, 7 days/week 365 days/year.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https://cloud.ibm.com/catalog/infrastructure/mnss-referral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127</a:t>
            </a:r>
            <a:endParaRPr lang="en-US" dirty="0"/>
          </a:p>
        </p:txBody>
      </p:sp>
    </p:spTree>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name="Slide 1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Managed VMware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IBM Integrated Managed VMware services to deliver dynamic remote management services for a broad range of cloud infrastructures.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IBM Integrated Managed VMware services to deliver dynamic remote management services for a broad range of cloud infrastructures.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https://cloud.ibm.com/catalog/services/imi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128</a:t>
            </a:r>
            <a:endParaRPr lang="en-US" dirty="0"/>
          </a:p>
        </p:txBody>
      </p:sp>
    </p:spTree>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name="Slide 1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Match 360 with Watson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Match 360 with Watson (Match 360) improves trust in AI pipelines by identifying duplicate records and providing reliable data about your customers, suppliers or partners.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IBM Match 360 with Watson to quickly build data pipelines for analytics and other data science use cases using master data.  Start with your IBM MDM Advanced or Standard Edition entities, or with any data assets containing party information from the knowledge catalog and quickly map and model new attributes to your data model for a more complete view of your customers.  The AI-powered matching engine speeds configuration using the same statistical methods clients have relied on to produce accurate match results.  Results can be accessed via RESTful APIs, exported to flat files, or viewed online via the entity explorer.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https://cloud.ibm.com/catalog/services/mdm-oc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129</a:t>
            </a:r>
            <a:endParaRPr lang="en-US" dirty="0"/>
          </a:p>
        </p:txBody>
      </p:sp>
    </p:spTree>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name="Slide 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Bare Metal Servers provide performance, flexibility, on-demand provisioning, and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Bare Metal Server provides performance, flexibility, on-demand provisioning, and control. Choose between hourly or monthly pre-configured servers or customize with single to quad processing solutions that range from 4 to 72 cores. Bare metal servers are available worldwide and with no monthly contracts so you can build the best solution for your workloads.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https://cloud.ibm.com/catalog/infrastructure/bare-metal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a:t>
            </a:r>
            <a:endParaRPr lang="en-US" dirty="0"/>
          </a:p>
        </p:txBody>
      </p:sp>
    </p:spTree>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name="Slide 1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Messages for RabbitMQ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RabbitMQ is an open source multi-protocol messaging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RabbitMQ routes messages between microservices for modern applications. Messages for RabbitMQ makes RabbitMQ even better by managing it for you. Features include high availability, automated backup orchestration, autoscaling, and de-coupled allocation of storage, RAM, and vCPUs. Messages for RabbitMQ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https://cloud.ibm.com/catalog/services/messages-for-rabbitmq</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130</a:t>
            </a:r>
            <a:endParaRPr lang="en-US" dirty="0"/>
          </a:p>
        </p:txBody>
      </p:sp>
    </p:spTree>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name="Slide 1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MinIO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MinIO offers high-performance, S3 compatible object storage. Native to Kubernetes, compatible with every public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MinIO is a high performance, Kubernetes native object storage suite. With an extensive list of enterprise features, it is scalable, secure and resilient while remaining remarkably simple to deploy and operate at scale. Software-defined, MinIO can run on any infrastructure and in any cloud - public, private or edge. MinIO is the world's fastest object storage and can run the broadest set of workloads in the industry. It is widely considered to be the leader in compatibility with Amazon's S3 API.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https://cloud.ibm.com/catalog/services/minio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131</a:t>
            </a:r>
            <a:endParaRPr lang="en-US" dirty="0"/>
          </a:p>
        </p:txBody>
      </p:sp>
    </p:spTree>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name="Slide 1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MONO-X One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no-code application supporting various databases, including IBM 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no-code application supporting various databases, including IBM i</a:t>
            </a:r>
          </a:p>
          <a:p>
            <a:r>
              <a:rPr lang="en-US" sz="1800" dirty="0" smtClean="0"/>
              <a:t>+ Easy screen setup with mouse operations</a:t>
            </a:r>
          </a:p>
          <a:p>
            <a:r>
              <a:rPr lang="en-US" sz="1800" dirty="0" smtClean="0"/>
              <a:t>+ Development made easy without coding</a:t>
            </a:r>
          </a:p>
          <a:p>
            <a:r>
              <a:rPr lang="en-US" sz="1800" dirty="0" smtClean="0"/>
              <a:t>+ Direct connection to IBM i databases</a:t>
            </a:r>
          </a:p>
          <a:p>
            <a:r>
              <a:rPr lang="en-US" sz="1800" dirty="0" smtClean="0"/>
              <a:t>+ Instantly publish to your business partners</a:t>
            </a:r>
          </a:p>
          <a:p>
            <a:r>
              <a:rPr lang="en-US" sz="1800" dirty="0" smtClean="0"/>
              <a:t>+ Operates on IBM i, both on-premises and in the cloud</a:t>
            </a:r>
          </a:p>
          <a:p>
            <a:r>
              <a:rPr lang="en-US" sz="1800" dirty="0" smtClean="0"/>
              <a:t>+ No need for APIs or web skills</a:t>
            </a:r>
          </a:p>
          <a:p>
            <a:r>
              <a:rPr lang="en-US" sz="1800" dirty="0" smtClean="0"/>
              <a:t>+ Can call IBM i RPG and CL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https://cloud.ibm.com/catalog/services/mono-x-one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132</a:t>
            </a:r>
            <a:endParaRPr lang="en-US" dirty="0"/>
          </a:p>
        </p:txBody>
      </p:sp>
    </p:spTree>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name="Slide 1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MQ</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Enterprise-grade messaging hosted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MQ provides proven, enterprise-grade messaging capabilities, such as point-to-point and publish/subscribe models, to facilitate the flow of information between applications. This service enables you to use IBM MQ as a managed offering. The IBM Cloud handles upgrades, patches, and many of the operational management tasks on your behalf, so you can focus on integrating MQ with your applications.</a:t>
            </a:r>
          </a:p>
          <a:p>
            <a:r>
              <a:rPr lang="en-US" sz="1800" dirty="0" smtClean="0"/>
              <a:t/>
            </a:r>
          </a:p>
          <a:p>
            <a:r>
              <a:rPr lang="en-US" sz="1800" dirty="0" smtClean="0"/>
              <a:t>This service enables you to use IBM MQ as a managed offering. The IBM Cloud handles upgrades, patches, and many of the operational management tasks on your behalf, so you can focus on integrating MQ with your applications.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MQ</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https://cloud.ibm.com/catalog/services/mqcloud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133</a:t>
            </a:r>
            <a:endParaRPr lang="en-US" dirty="0"/>
          </a:p>
        </p:txBody>
      </p:sp>
    </p:spTree>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name="Slide 1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Multi Volume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Regional Multi Volume Snapshot Service to securely back up block storage data to IBM Cloud Object Storage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customer to capture crash consistent multiple volume snapshots at a time, All these Block Storage Snapshots for VPC are treated individually and service provides a regional, incremental backups of your block storage volumes.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https://cloud.ibm.com/catalog/services/is.snapshot-consistency-group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134</a:t>
            </a:r>
            <a:endParaRPr lang="en-US" dirty="0"/>
          </a:p>
        </p:txBody>
      </p:sp>
    </p:spTree>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name="Slide 1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Natural Language Understanding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Analyze text to extract meta-data from content such as concepts, entities, emotion, relations, sentiment and more.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advanced NLP to analyze text and extract meta-data from content such as concepts, entities, keywords, categories, sentiment, emotion, relations, and semantic roles. Apply custom annotation models developed using Watson Knowledge Studio to identify industry/domain specific entities and relations in unstructured text with Watson NLU.</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https://cloud.ibm.com/catalog/services/natural-language-understanding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135</a:t>
            </a:r>
            <a:endParaRPr lang="en-US" dirty="0"/>
          </a:p>
        </p:txBody>
      </p:sp>
    </p:spTree>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name="Slide 1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NetApp ONTAP Select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Software-defined storage cluster that addresses your needs for a dedicated and highly available storage appliance based on NetApp ONTAP Select.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Software-defined storage cluster that addresses your needs for a dedicated and highly available storage appliance based on NetApp ONTAP Select.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https://cloud.ibm.com/catalog/services/netapp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136</a:t>
            </a:r>
            <a:endParaRPr lang="en-US" dirty="0"/>
          </a:p>
        </p:txBody>
      </p:sp>
    </p:spTree>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name="Slide 1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Netezza Performance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high performance petabyte scale fully managed pay-as-you-go cloud data warehouse service running the next generation Netezza database engine delivered through Cloud Pak for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Netezza Performance Server is a fully managed, a true elastic cloud native data warehouse. With advanced in-database analytics capabilities, it enables you to do data science and machine learning with data volumes scaling into the petabytes.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https://cloud.ibm.com/catalog/services/data-warehouse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137</a:t>
            </a:r>
            <a:endParaRPr lang="en-US" dirty="0"/>
          </a:p>
        </p:txBody>
      </p:sp>
    </p:spTree>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name="Slide 1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Network ACL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Network ACL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network access control lists (ACLs) as filters to allow or deny specified incoming or outgoing traffic in an IBM Cloud Virtual Private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https://cloud.ibm.com/catalog/services/is.network-acl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138</a:t>
            </a:r>
            <a:endParaRPr lang="en-US" dirty="0"/>
          </a:p>
        </p:txBody>
      </p:sp>
    </p:spTree>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name="Slide 1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NeuralSeek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NeuralSeek is a no-code integration platform that helps businesses get to market fast with all Generative AI usecases.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NeuralSeek completely automates Retrieval Augmented Generation (RAG) usecases, connecting dozens of different knowledge bases and 40+ LLM's together in seconds.</a:t>
            </a:r>
          </a:p>
          <a:p>
            <a:r>
              <a:rPr lang="en-US" sz="1800" dirty="0" smtClean="0"/>
              <a:t/>
            </a:r>
          </a:p>
          <a:p>
            <a:r>
              <a:rPr lang="en-US" sz="1800" dirty="0" smtClean="0"/>
              <a:t>NeuralSeek's mAIstro platform lets business users quickly build complex LLM-backed processes with greater scalability than hardcoding in python, and without knowing any code.</a:t>
            </a:r>
          </a:p>
          <a:p>
            <a:r>
              <a:rPr lang="en-US" sz="1800" dirty="0" smtClean="0"/>
              <a:t/>
            </a:r>
          </a:p>
          <a:p>
            <a:r>
              <a:rPr lang="en-US" sz="1800" dirty="0" smtClean="0"/>
              <a:t>Industry Leading Retrieval Augmented Generation</a:t>
            </a:r>
          </a:p>
          <a:p>
            <a:r>
              <a:rPr lang="en-US" sz="1800" dirty="0" smtClean="0"/>
              <a:t/>
            </a:r>
          </a:p>
          <a:p>
            <a:r>
              <a:rPr lang="en-US" sz="1800" dirty="0" smtClean="0"/>
              <a:t>Strong Corporate Controls, human in the loop.</a:t>
            </a:r>
          </a:p>
          <a:p>
            <a:r>
              <a:rPr lang="en-US" sz="1800" dirty="0" smtClean="0"/>
              <a:t/>
            </a:r>
          </a:p>
          <a:p>
            <a:r>
              <a:rPr lang="en-US" sz="1800" dirty="0" smtClean="0"/>
              <a:t>Automatic Virtual Agent Builder</a:t>
            </a:r>
          </a:p>
          <a:p>
            <a:r>
              <a:rPr lang="en-US" sz="1800" dirty="0" smtClean="0"/>
              <a:t/>
            </a:r>
          </a:p>
          <a:p>
            <a:r>
              <a:rPr lang="en-US" sz="1800" dirty="0" smtClean="0"/>
              <a:t>Automatically create &amp; monitor conversations into leading Virtual Agent platforms.</a:t>
            </a:r>
          </a:p>
          <a:p>
            <a:r>
              <a:rPr lang="en-US" sz="1800" dirty="0" smtClean="0"/>
              <a:t/>
            </a:r>
          </a:p>
          <a:p>
            <a:r>
              <a:rPr lang="en-US" sz="1800" dirty="0" smtClean="0"/>
              <a:t>Protection from Prompt Injection and harmful content</a:t>
            </a:r>
          </a:p>
          <a:p>
            <a:r>
              <a:rPr lang="en-US" sz="1800" dirty="0" smtClean="0"/>
              <a:t/>
            </a:r>
          </a:p>
          <a:p>
            <a:r>
              <a:rPr lang="en-US" sz="1800" dirty="0" smtClean="0"/>
              <a:t>Automatically cleanse and protect against malicious user input</a:t>
            </a:r>
          </a:p>
          <a:p>
            <a:r>
              <a:rPr lang="en-US" sz="1800" dirty="0" smtClean="0"/>
              <a:t/>
            </a:r>
          </a:p>
          <a:p>
            <a:r>
              <a:rPr lang="en-US" sz="1800" dirty="0" smtClean="0"/>
              <a:t>Full RAG Governance - Executive-level and SME dashboards to monitor answer generation, system performance, content insights and configuration churn</a:t>
            </a:r>
          </a:p>
          <a:p>
            <a:r>
              <a:rPr lang="en-US" sz="1800" dirty="0" smtClean="0"/>
              <a:t/>
            </a:r>
          </a:p>
          <a:p>
            <a:r>
              <a:rPr lang="en-US" sz="1800" dirty="0" smtClean="0"/>
              <a:t>Integrated versioning controls</a:t>
            </a:r>
          </a:p>
          <a:p>
            <a:r>
              <a:rPr lang="en-US" sz="1800" dirty="0" smtClean="0"/>
              <a:t/>
            </a:r>
          </a:p>
          <a:p>
            <a:r>
              <a:rPr lang="en-US" sz="1800" dirty="0" smtClean="0"/>
              <a:t>Category and Intent-level control </a:t>
            </a:r>
          </a:p>
          <a:p>
            <a:r>
              <a:rPr lang="en-US" sz="1800" dirty="0" smtClean="0"/>
              <a:t/>
            </a:r>
          </a:p>
          <a:p>
            <a:r>
              <a:rPr lang="en-US" sz="1800" dirty="0" smtClean="0"/>
              <a:t>Set confidence thresholds, custom responses and fallbacks per category.</a:t>
            </a:r>
          </a:p>
          <a:p>
            <a:r>
              <a:rPr lang="en-US" sz="1800" dirty="0" smtClean="0"/>
              <a:t/>
            </a:r>
          </a:p>
          <a:p>
            <a:r>
              <a:rPr lang="en-US" sz="1800" dirty="0" smtClean="0"/>
              <a:t>Automatically prompt-tune LLM’s at the intent level</a:t>
            </a:r>
          </a:p>
          <a:p>
            <a:r>
              <a:rPr lang="en-US" sz="1800" dirty="0" smtClean="0"/>
              <a:t/>
            </a:r>
          </a:p>
          <a:p>
            <a:r>
              <a:rPr lang="en-US" sz="1800" dirty="0" smtClean="0"/>
              <a:t>Automatic Content Cleansing</a:t>
            </a:r>
          </a:p>
          <a:p>
            <a:r>
              <a:rPr lang="en-US" sz="1800" dirty="0" smtClean="0"/>
              <a:t/>
            </a:r>
          </a:p>
          <a:p>
            <a:r>
              <a:rPr lang="en-US" sz="1800" dirty="0" smtClean="0"/>
              <a:t>Preprocess complex embedded tables</a:t>
            </a:r>
          </a:p>
          <a:p>
            <a:r>
              <a:rPr lang="en-US" sz="1800" dirty="0" smtClean="0"/>
              <a:t/>
            </a:r>
          </a:p>
          <a:p>
            <a:r>
              <a:rPr lang="en-US" sz="1800" dirty="0" smtClean="0"/>
              <a:t>Cross-language / automatic Translation</a:t>
            </a:r>
          </a:p>
          <a:p>
            <a:r>
              <a:rPr lang="en-US" sz="1800" dirty="0" smtClean="0"/>
              <a:t/>
            </a:r>
          </a:p>
          <a:p>
            <a:r>
              <a:rPr lang="en-US" sz="1800" dirty="0" smtClean="0"/>
              <a:t>Answer questions in languages other than the documentation</a:t>
            </a:r>
          </a:p>
          <a:p>
            <a:r>
              <a:rPr lang="en-US" sz="1800" dirty="0" smtClean="0"/>
              <a:t/>
            </a:r>
          </a:p>
          <a:p>
            <a:r>
              <a:rPr lang="en-US" sz="1800" dirty="0" smtClean="0"/>
              <a:t>Corporate Logging - Log all actions for corporate audit &amp; compliance.</a:t>
            </a:r>
          </a:p>
          <a:p>
            <a:r>
              <a:rPr lang="en-US" sz="1800" dirty="0" smtClean="0"/>
              <a:t/>
            </a:r>
          </a:p>
          <a:p>
            <a:r>
              <a:rPr lang="en-US" sz="1800" dirty="0" smtClean="0"/>
              <a:t>Answer Provenance &amp; Hallucination detection / removal</a:t>
            </a:r>
          </a:p>
          <a:p>
            <a:r>
              <a:rPr lang="en-US" sz="1800" dirty="0" smtClean="0"/>
              <a:t/>
            </a:r>
          </a:p>
          <a:p>
            <a:r>
              <a:rPr lang="en-US" sz="1800" dirty="0" smtClean="0"/>
              <a:t>Trace answers directly to source documents</a:t>
            </a:r>
          </a:p>
          <a:p>
            <a:r>
              <a:rPr lang="en-US" sz="1800" dirty="0" smtClean="0"/>
              <a:t/>
            </a:r>
          </a:p>
          <a:p>
            <a:r>
              <a:rPr lang="en-US" sz="1800" dirty="0" smtClean="0"/>
              <a:t>Semantic Analysis helps users understand the confidence of answers </a:t>
            </a:r>
          </a:p>
          <a:p>
            <a:r>
              <a:rPr lang="en-US" sz="1800" dirty="0" smtClean="0"/>
              <a:t>and eliminate hallucination</a:t>
            </a:r>
          </a:p>
          <a:p>
            <a:r>
              <a:rPr lang="en-US" sz="1800" dirty="0" smtClean="0"/>
              <a:t/>
            </a:r>
          </a:p>
          <a:p>
            <a:r>
              <a:rPr lang="en-US" sz="1800" dirty="0" smtClean="0"/>
              <a:t>PII Detection / Removal</a:t>
            </a:r>
          </a:p>
          <a:p>
            <a:r>
              <a:rPr lang="en-US" sz="1800" dirty="0" smtClean="0"/>
              <a:t/>
            </a:r>
          </a:p>
          <a:p>
            <a:r>
              <a:rPr lang="en-US" sz="1800" dirty="0" smtClean="0"/>
              <a:t>Flag, Mask, Hide, or Delete PII on user input.</a:t>
            </a:r>
          </a:p>
          <a:p>
            <a:r>
              <a:rPr lang="en-US" sz="1800" dirty="0" smtClean="0"/>
              <a:t/>
            </a:r>
          </a:p>
          <a:p>
            <a:r>
              <a:rPr lang="en-US" sz="1800" dirty="0" smtClean="0"/>
              <a:t>Dynamic Personalization</a:t>
            </a:r>
          </a:p>
          <a:p>
            <a:r>
              <a:rPr lang="en-US" sz="1800" dirty="0" smtClean="0"/>
              <a:t/>
            </a:r>
          </a:p>
          <a:p>
            <a:r>
              <a:rPr lang="en-US" sz="1800" dirty="0" smtClean="0"/>
              <a:t>Leverage SSO or user data to tailor responses specifically to users.</a:t>
            </a:r>
          </a:p>
          <a:p>
            <a:r>
              <a:rPr lang="en-US" sz="1800" dirty="0" smtClean="0"/>
              <a:t/>
            </a:r>
          </a:p>
          <a:p>
            <a:r>
              <a:rPr lang="en-US" sz="1800" dirty="0" smtClean="0"/>
              <a:t>Integrate structured &amp; unstructured data across endless sources. </a:t>
            </a:r>
          </a:p>
          <a:p>
            <a:r>
              <a:rPr lang="en-US" sz="1800" dirty="0" smtClean="0"/>
              <a:t/>
            </a:r>
          </a:p>
          <a:p>
            <a:r>
              <a:rPr lang="en-US" sz="1800" dirty="0" smtClean="0"/>
              <a:t>Create scalable LLM-backed processes in seconds.</a:t>
            </a:r>
          </a:p>
          <a:p>
            <a:r>
              <a:rPr lang="en-US" sz="1800" dirty="0" smtClean="0"/>
              <a:t/>
            </a:r>
          </a:p>
          <a:p>
            <a:r>
              <a:rPr lang="en-US" sz="1800" dirty="0" smtClean="0"/>
              <a:t>Generate files and documents, create synthetic data</a:t>
            </a:r>
          </a:p>
          <a:p>
            <a:r>
              <a:rPr lang="en-US" sz="1800" dirty="0" smtClean="0"/>
              <a:t/>
            </a:r>
          </a:p>
          <a:p>
            <a:r>
              <a:rPr lang="en-US" sz="1800" dirty="0" smtClean="0"/>
              <a:t>Connect to REST endpoints,  automatically send Email</a:t>
            </a:r>
          </a:p>
          <a:p>
            <a:r>
              <a:rPr lang="en-US" sz="1800" dirty="0" smtClean="0"/>
              <a:t/>
            </a:r>
          </a:p>
          <a:p>
            <a:r>
              <a:rPr lang="en-US" sz="1800" dirty="0" smtClean="0"/>
              <a:t>60+ prebuilt functions to snap together in limitless ways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https://cloud.ibm.com/catalog/services/neuralseek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139</a:t>
            </a:r>
            <a:endParaRPr lang="en-US" dirty="0"/>
          </a:p>
        </p:txBody>
      </p:sp>
    </p:spTree>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name="Slide 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Bare Metal Servers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x86 servers with physical single tenancy and high performance offering end user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Bare metal servers for VPC are dedicated servers offering direct hardware performance and is integrated as a first-class compute offering within Virtual Private Cloud. Users can leverage existing VPC services across storage, networking, and security with bare metal for VPC and can incorporate its higher end hardware profiles with the additional benefit of end-user managed virtualization.</a:t>
            </a:r>
          </a:p>
          <a:p>
            <a:r>
              <a:rPr lang="en-US" sz="1800" dirty="0" smtClean="0"/>
              <a:t/>
            </a:r>
          </a:p>
          <a:p>
            <a:r>
              <a:rPr lang="en-US" sz="1800" dirty="0" smtClean="0"/>
              <a:t>#### Pricing</a:t>
            </a:r>
          </a:p>
          <a:p>
            <a:r>
              <a:rPr lang="en-US" sz="1800" dirty="0" smtClean="0"/>
              <a:t/>
            </a:r>
          </a:p>
          <a:p>
            <a:r>
              <a:rPr lang="en-US" sz="1800" dirty="0" smtClean="0"/>
              <a:t>##### Hourly, pay-as-you-go</a:t>
            </a:r>
          </a:p>
          <a:p>
            <a:r>
              <a:rPr lang="en-US" sz="1800" dirty="0" smtClean="0"/>
              <a:t>Pay-as-you-go bandwidth is per gigabyte. Your billing charges accrue from provision to cancellation, and are billed in arrears. This VPC product does not support suspended billing and will continue to bill regardless of the power state. Total pricing includes bare metal server instance profiles and software, internet data transfers, and optional VPC services. Each additional component is priced separately and included as part of your total IBM Cloud VPC charge. Service tiers are bound to your account, not to any specific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https://cloud.ibm.com/catalog/services/is.bare-metal-server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a:t>
            </a:r>
            <a:endParaRPr lang="en-US" dirty="0"/>
          </a:p>
        </p:txBody>
      </p:sp>
    </p:spTree>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name="Slide 1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OpenPages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how you manage risk and regulatory compliance with a unified GRC platform fueled by AI and all your data.</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an AI-driven, highly scalable, governance, risk and compliance (GRC) solution on any cloud. Centralize siloed risk management functions within a single environment designed to help you identify, manage, monitor and report on risk and regulatory compliance, especially in today’s changing business landscape.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https://cloud.ibm.com/catalog/services/openpages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140</a:t>
            </a:r>
            <a:endParaRPr lang="en-US" dirty="0"/>
          </a:p>
        </p:txBody>
      </p:sp>
    </p:spTree>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name="Slide 1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With deep technical expertise and a proven approach, we help clients adopt and consume IBM Cloud® platform technologies through the implementation of production-ready use cases.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Engage with IBM expert to build a more meaningful application for your users. Get the most out of your IBM Cloud account by working with either of our consulting practices: IBM Cloud Expert Labs or Data and AI Expert Labs &amp; Learning.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https://cloud.ibm.com/catalog/services/consult-with-icg-wes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141</a:t>
            </a:r>
            <a:endParaRPr lang="en-US" dirty="0"/>
          </a:p>
        </p:txBody>
      </p:sp>
    </p:spTree>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name="Slide 1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IBM Storage Protect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IBM Storage Protect for PowerVS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IBM Storage Protect for PowerVS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https://cloud.ibm.com/catalog/services/expert-labs-storage-protect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142</a:t>
            </a:r>
            <a:endParaRPr lang="en-US" dirty="0"/>
          </a:p>
        </p:txBody>
      </p:sp>
    </p:spTree>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name="Slide 1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Build SAP HANA Starter Edition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Build SAP HANA Starter Edition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Build SAP HANA Starter Edition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https://cloud.ibm.com/catalog/services/expert-labs-sap-hana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143</a:t>
            </a:r>
            <a:endParaRPr lang="en-US" dirty="0"/>
          </a:p>
        </p:txBody>
      </p:sp>
    </p:spTree>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name="Slide 1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Partner with Technology Expert Labs - Migrate Workloads to IBM 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Partner with Technology Expert Labs - Migrate Workloads to IBM Power Virtual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Partner with Technology Expert Labs - Migrate Workloads to IBM Power Virtual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Technology Expert Labs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https://cloud.ibm.com/catalog/services/expert-labs-migrate-powervs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144</a:t>
            </a:r>
            <a:endParaRPr lang="en-US" dirty="0"/>
          </a:p>
        </p:txBody>
      </p:sp>
    </p:spTree>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name="Slide 1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Placement Groups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Spread VSIs across hosts and/or racks for improved disaster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Placement Groups with Anti-Affinity placement rules enable customers to specify placement of VPC VSIs for improved disaster / outage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https://cloud.ibm.com/catalog/services/is.placement-group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145</a:t>
            </a:r>
            <a:endParaRPr lang="en-US" dirty="0"/>
          </a:p>
        </p:txBody>
      </p:sp>
    </p:spTree>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name="Slide 1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Planning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Streamline planning across your organization and forecast with greater accuracy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Planning Analytics  as a Service is a fully managed,  collaborative, enterprise-scalable budgeting, planning, analytics, profitability, modeling and reporting solution deployed on AWS. These applications are supported by the highly available Planning Analytics in memory engine that provides on-demand analytics of complex multidimensional data in real 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https://cloud.ibm.com/catalog/services/planning-analytics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146</a:t>
            </a:r>
            <a:endParaRPr lang="en-US" dirty="0"/>
          </a:p>
        </p:txBody>
      </p:sp>
    </p:spTree>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name="Slide 1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Portfolio Optimization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Construct or rebalance investment portfolios based on investor goals, mandates, and preferences.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Portfolio Optimization Service is built upon a flexible mathematical model. This model allows for the construction or rebalancing of an investment portfolio based on a wide range of objectives and investor preferences. For example, the investor might want to avoid sin stocks, focus on socially responsible investments, or limit contribution to asset classes, while minimizing the overall volatility with respect to a benchmark.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https://cloud.ibm.com/catalog/services/fss-financial-optimization-service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147</a:t>
            </a:r>
            <a:endParaRPr lang="en-US" dirty="0"/>
          </a:p>
        </p:txBody>
      </p:sp>
    </p:spTree>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name="Slide 1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Portworx Enterprise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Cloud-native persistent storage and data management solution for Kubernetes and OpenShift clusters.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Portworx-Enterprise is the most widely-used and reliable cloud-native storage solution for production workloads and provides high-availability, data protection and security for containerized applications.</a:t>
            </a:r>
          </a:p>
          <a:p>
            <a:r>
              <a:rPr lang="en-US" sz="1800" dirty="0" smtClean="0"/>
              <a:t/>
            </a:r>
          </a:p>
          <a:p>
            <a:r>
              <a:rPr lang="en-US" sz="1800" dirty="0" smtClean="0"/>
              <a:t>To learn more about the Portworx Enterprise the data platform for Kubernetes, platform features, please visit our product features page  https://portworx.com/products/features/.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https://cloud.ibm.com/catalog/services/portworx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148</a:t>
            </a:r>
            <a:endParaRPr lang="en-US" dirty="0"/>
          </a:p>
        </p:txBody>
      </p:sp>
    </p:spTree>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name="Slide 1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23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Power i migration with BUS4i "System Copy - Migrate 23"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"SystemCopy - Migrate 23" Professional Services: </a:t>
            </a:r>
          </a:p>
          <a:p>
            <a:r>
              <a:rPr lang="en-US" sz="1800" dirty="0" smtClean="0"/>
              <a:t>Book the corresponding professional service for our Migrate 23 offering here in the catalog.</a:t>
            </a:r>
          </a:p>
          <a:p>
            <a:r>
              <a:rPr lang="en-US" sz="1800" dirty="0" smtClean="0"/>
              <a:t/>
            </a:r>
          </a:p>
          <a:p>
            <a:r>
              <a:rPr lang="en-US" sz="1800" dirty="0" smtClean="0"/>
              <a:t>Hassle-Free IBM i System Migrations </a:t>
            </a:r>
          </a:p>
          <a:p>
            <a:r>
              <a:rPr lang="en-US" sz="1800" dirty="0" smtClean="0"/>
              <a:t/>
            </a:r>
          </a:p>
          <a:p>
            <a:r>
              <a:rPr lang="en-US" sz="1800" dirty="0" smtClean="0"/>
              <a:t>Overview:</a:t>
            </a:r>
          </a:p>
          <a:p>
            <a:r>
              <a:rPr lang="en-US" sz="1800" dirty="0" smtClean="0"/>
              <a:t>For businesses seeking expert assistance with migrating their IBM i systems, BUS4i "SystemCopy - Migrate 23" Professional Services offers a comprehensive, hands-on solution. Whether you're moving to a new IBM i server or transitioning to the PowerVS cloud, our professional services team takes care of the entire migration process from start to finish. </a:t>
            </a:r>
          </a:p>
          <a:p>
            <a:r>
              <a:rPr lang="en-US" sz="1800" dirty="0" smtClean="0"/>
              <a:t/>
            </a:r>
          </a:p>
          <a:p>
            <a:r>
              <a:rPr lang="en-US" sz="1800" dirty="0" smtClean="0"/>
              <a:t>Why Choose Our Professional Services?</a:t>
            </a:r>
          </a:p>
          <a:p>
            <a:r>
              <a:rPr lang="en-US" sz="1800" dirty="0" smtClean="0"/>
              <a:t>- Expert-Led Migration: Let our team of seasoned professionals handle the complexities of your IBM i system migration. With years of experience, we ensure a seamless and efficient transition.</a:t>
            </a:r>
          </a:p>
          <a:p>
            <a:r>
              <a:rPr lang="en-US" sz="1800" dirty="0" smtClean="0"/>
              <a:t>- Turnkey Solution: We manage the entire migration process for you, from initial planning and data capture to final system setup, ensuring your new environment is an exact replica of your original system.</a:t>
            </a:r>
          </a:p>
          <a:p>
            <a:r>
              <a:rPr lang="en-US" sz="1800" dirty="0" smtClean="0"/>
              <a:t>- Tailored to Your Needs: Every business is unique, and so are its migration needs. We customize our approach to fit your specific requirements, ensuring a smooth and hassle-free migration experience.</a:t>
            </a:r>
          </a:p>
          <a:p>
            <a:r>
              <a:rPr lang="en-US" sz="1800" dirty="0" smtClean="0"/>
              <a:t/>
            </a:r>
          </a:p>
          <a:p>
            <a:r>
              <a:rPr lang="en-US" sz="1800" dirty="0" smtClean="0"/>
              <a:t>Key Benefits:</a:t>
            </a:r>
          </a:p>
          <a:p>
            <a:r>
              <a:rPr lang="en-US" sz="1800" dirty="0" smtClean="0"/>
              <a:t/>
            </a:r>
          </a:p>
          <a:p>
            <a:r>
              <a:rPr lang="en-US" sz="1800" dirty="0" smtClean="0"/>
              <a:t>- Reduced Downtime: Our experts work efficiently to minimize downtime, ensuring that your business operations experience as little disruption as possible during the migration.</a:t>
            </a:r>
          </a:p>
          <a:p>
            <a:r>
              <a:rPr lang="en-US" sz="1800" dirty="0" smtClean="0"/>
              <a:t>- Minimized Risk: By entrusting your migration to our experienced team, you reduce the risk of errors and issues, guaranteeing a successful transition.</a:t>
            </a:r>
          </a:p>
          <a:p>
            <a:r>
              <a:rPr lang="en-US" sz="1800" dirty="0" smtClean="0"/>
              <a:t>- Resource Savings: Avoid the challenges and time-consuming tasks associated with system migrations. Our professional services team takes care of everything, allowing your team to focus on core business activities.</a:t>
            </a:r>
          </a:p>
          <a:p>
            <a:r>
              <a:rPr lang="en-US" sz="1800" dirty="0" smtClean="0"/>
              <a:t>- Ongoing Support: Beyond the migration, we provide ongoing support to ensure that your new system operates smoothly, with minimal issues post-migration.</a:t>
            </a:r>
          </a:p>
          <a:p>
            <a:r>
              <a:rPr lang="en-US" sz="1800" dirty="0" smtClean="0"/>
              <a:t/>
            </a:r>
          </a:p>
          <a:p>
            <a:r>
              <a:rPr lang="en-US" sz="1800" dirty="0" smtClean="0"/>
              <a:t>How It Works:</a:t>
            </a:r>
          </a:p>
          <a:p>
            <a:r>
              <a:rPr lang="en-US" sz="1800" dirty="0" smtClean="0"/>
              <a:t/>
            </a:r>
          </a:p>
          <a:p>
            <a:r>
              <a:rPr lang="en-US" sz="1800" dirty="0" smtClean="0"/>
              <a:t>Our BUS4i "SystemCopy - Migrate 23" Professional Services team employs the same advanced technology behind our software, coupled with expert oversight and tailored support. We begin with a comprehensive assessment of your existing IBM i system, followed by a meticulous migration plan designed to meet your specific business needs. The process involves capturing your system’s data and configurations, which are then securely transferred and restored onto your new environment. Our team ensures that every detail is handled with precision, from the initial setup to post-migration testing and support.</a:t>
            </a:r>
          </a:p>
          <a:p>
            <a:r>
              <a:rPr lang="en-US" sz="1800" dirty="0" smtClean="0"/>
              <a:t/>
            </a:r>
          </a:p>
          <a:p>
            <a:r>
              <a:rPr lang="en-US" sz="1800" dirty="0" smtClean="0"/>
              <a:t>Benefits for Your Business:</a:t>
            </a:r>
          </a:p>
          <a:p>
            <a:r>
              <a:rPr lang="en-US" sz="1800" dirty="0" smtClean="0"/>
              <a:t>- Stress-Free Migration: With our professionals handling the migration, you can rest easy knowing that your IBM i system is in expert hands.</a:t>
            </a:r>
          </a:p>
          <a:p>
            <a:r>
              <a:rPr lang="en-US" sz="1800" dirty="0" smtClean="0"/>
              <a:t>- Cost-Effective: By avoiding potential pitfalls and reducing downtime, our services help you save on costs associated with prolonged migrations or system issues.</a:t>
            </a:r>
          </a:p>
          <a:p>
            <a:r>
              <a:rPr lang="en-US" sz="1800" dirty="0" smtClean="0"/>
              <a:t/>
            </a:r>
          </a:p>
          <a:p>
            <a:r>
              <a:rPr lang="en-US" sz="1800" dirty="0" smtClean="0"/>
              <a:t/>
            </a:r>
          </a:p>
          <a:p>
            <a:r>
              <a:rPr lang="en-US" sz="1800" dirty="0" smtClean="0"/>
              <a:t>Considering a Migration?</a:t>
            </a:r>
          </a:p>
          <a:p>
            <a:r>
              <a:rPr lang="en-US" sz="1800" dirty="0" smtClean="0"/>
              <a:t>If you’re planning to migrate your IBM i system and prefer expert assistance, BUS4i "SystemCopy - Migrate 23" Professional Services is the ideal solution. Let our experienced team manage the migration process for you, ensuring a smooth, efficient, and worry-free transition. Focus on running your business while we take care of the technical complexities.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https://cloud.ibm.com/catalog/services/bus4i-system-copy-migrate-23-services-for-power-i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149</a:t>
            </a:r>
            <a:endParaRPr lang="en-US" dirty="0"/>
          </a:p>
        </p:txBody>
      </p:sp>
    </p:spTree>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name="Slide 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Bespoken Automated Testing For IVR and Chat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high-quality, highly-accurate, highly-available IVR and chat experiences with Bespoken testing, training, and monitoring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faster and significantly reduce errors while incorporating multiple languages, dialects and accents into your testing practices with Bespoken’s Automated Testing for IVR and Chatbots. Ensure that your system is working all the time, your users are understood without frustration, and your system can scale to meet the heaviest usage volumes. In the process, increase customer satisfaction, call deflections, and first-call resolution, all of which lead to significantly higher ROI on your contact center investment.</a:t>
            </a:r>
          </a:p>
          <a:p>
            <a:r>
              <a:rPr lang="en-US" sz="1800" dirty="0" smtClean="0"/>
              <a:t/>
            </a:r>
          </a:p>
          <a:p>
            <a:r>
              <a:rPr lang="en-US" sz="1800" dirty="0" smtClean="0"/>
              <a:t>Bespoken works with customers such as Mercedes-Benz, BNP Paribas, Moen, Disney, Roku and many more to deliver exceptional conversational experiences. We have been working with voice and chat since 2017, and have helped customers across every type of natural language application unlock high-performance AI.</a:t>
            </a:r>
          </a:p>
          <a:p>
            <a:r>
              <a:rPr lang="en-US" sz="1800" dirty="0" smtClean="0"/>
              <a:t/>
            </a:r>
          </a:p>
          <a:p>
            <a:r>
              <a:rPr lang="en-US" sz="1800" dirty="0" smtClean="0"/>
              <a:t>Our software supports a myriad of Conversational AI platforms, including IBM Watson Assistant, Genesys Cloud, Amazon Connect, Google Dialogflow, and many more. We work across a range of channels, from IVR to SMS to WebChat to physical devices.</a:t>
            </a:r>
          </a:p>
          <a:p>
            <a:r>
              <a:rPr lang="en-US" sz="1800" dirty="0" smtClean="0"/>
              <a:t/>
            </a:r>
          </a:p>
          <a:p>
            <a:r>
              <a:rPr lang="en-US" sz="1800" dirty="0" smtClean="0"/>
              <a:t>Get started with our free trial to rapidly improve the quality of your conversational experiences.</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Bespoken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https://cloud.ibm.com/catalog/services/automated-testing-and-monitoring-for-voice-and-chat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a:t>
            </a:r>
            <a:endParaRPr lang="en-US" dirty="0"/>
          </a:p>
        </p:txBody>
      </p:sp>
    </p:spTree>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name="Slide 1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i Migrate While Active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Ease your live Power i migration with BUS4i "Migrate While Active" Services. Focus on your core tasks while we handle the rest.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"Migrate While Active" Professional Services can ensure a smooth and efficient migration of your Power i system to a PowerVM in PowerVS or any other Power i system anywhere in the world without disruption to your daily operations.</a:t>
            </a:r>
          </a:p>
          <a:p>
            <a:r>
              <a:rPr lang="en-US" sz="1800" dirty="0" smtClean="0"/>
              <a:t/>
            </a:r>
          </a:p>
          <a:p>
            <a:r>
              <a:rPr lang="en-US" sz="1800" dirty="0" smtClean="0"/>
              <a:t>Imagine this: you need to move your entire business infrastructure from your current Power i system to a PowerVM environment in PowerVS. This process can be daunting, especially if you're concerned about downtime and its impact on your business.  Here's where BUS4i "Migrate While Active" Professional Services comes in. We specialize in performing these migrations seamlessly,  with zero downtime during your regular office hours. This means:</a:t>
            </a:r>
          </a:p>
          <a:p>
            <a:r>
              <a:rPr lang="en-US" sz="1800" dirty="0" smtClean="0"/>
              <a:t/>
            </a:r>
          </a:p>
          <a:p>
            <a:r>
              <a:rPr lang="en-US" sz="1800" dirty="0" smtClean="0"/>
              <a:t>- No interruption to your workday: Your employees can continue using your critical business applications throughout the migration process. There won't be any unexpected system shutdowns or periods of inaccessibility.</a:t>
            </a:r>
          </a:p>
          <a:p>
            <a:r>
              <a:rPr lang="en-US" sz="1800" dirty="0" smtClean="0"/>
              <a:t>- Minimal impact on productivity: By eliminating downtime, we ensure your team can maintain their productivity levels throughout the entire migration. No need to worry about lost work hours due to system outages.</a:t>
            </a:r>
          </a:p>
          <a:p>
            <a:r>
              <a:rPr lang="en-US" sz="1800" dirty="0" smtClean="0"/>
              <a:t>- Reduced risk and stress: Our experienced team will handle the entire migration process, minimizing the risk of errors and ensuring a smooth transition. You can focus on your core business activities with complete peace of mind.</a:t>
            </a:r>
          </a:p>
          <a:p>
            <a:r>
              <a:rPr lang="en-US" sz="1800" dirty="0" smtClean="0"/>
              <a:t/>
            </a:r>
          </a:p>
          <a:p>
            <a:r>
              <a:rPr lang="en-US" sz="1800" dirty="0" smtClean="0"/>
              <a:t>So, how exactly do we achieve this? BUS4i "Migrate While Active" Professional Services utilizes a proven methodology that combines advanced tools and expertise to migrate your Power i system to PowerVM in a non-disruptive manner. Here's a simplified breakdown of the process:</a:t>
            </a:r>
          </a:p>
          <a:p>
            <a:r>
              <a:rPr lang="en-US" sz="1800" dirty="0" smtClean="0"/>
              <a:t/>
            </a:r>
          </a:p>
          <a:p>
            <a:r>
              <a:rPr lang="en-US" sz="1800" dirty="0" smtClean="0"/>
              <a:t>1. Planning and Assessment: We'll work closely with you to understand your specific requirements and develop a customized migration plan. This plan will account for your system configuration, applications, and workload to ensure a seamless transition.</a:t>
            </a:r>
          </a:p>
          <a:p>
            <a:r>
              <a:rPr lang="en-US" sz="1800" dirty="0" smtClean="0"/>
              <a:t>2. Data and Application Migration: Using specialized tools and techniques, we'll migrate your data and applications from your Power i system to the new PowerVM environment. This process is designed to minimize disruption and ensure data integrity.</a:t>
            </a:r>
          </a:p>
          <a:p>
            <a:r>
              <a:rPr lang="en-US" sz="1800" dirty="0" smtClean="0"/>
              <a:t>3. Testing and Validation: Once the migration is complete, we'll perform rigorous testing of the synchronicity in the new environment. This ensures a smooth transition for your end-users.</a:t>
            </a:r>
          </a:p>
          <a:p>
            <a:r>
              <a:rPr lang="en-US" sz="1800" dirty="0" smtClean="0"/>
              <a:t>4. Cutover and Go-Live: With everything in place and thoroughly tested, we'll perform a final cutover to switch your operations to the new PowerVM environment. This process will be conducted during a pre-defined maintenance window to minimize any potential impact.</a:t>
            </a:r>
          </a:p>
          <a:p>
            <a:r>
              <a:rPr lang="en-US" sz="1800" dirty="0" smtClean="0"/>
              <a:t/>
            </a:r>
          </a:p>
          <a:p>
            <a:r>
              <a:rPr lang="en-US" sz="1800" dirty="0" smtClean="0"/>
              <a:t>Throughout the entire migration process, our team of experts will be available to answer your questions and address any concerns you may have. We understand the importance of clear communication, and we'll keep you informed every step of the way.</a:t>
            </a:r>
          </a:p>
          <a:p>
            <a:r>
              <a:rPr lang="en-US" sz="1800" dirty="0" smtClean="0"/>
              <a:t/>
            </a:r>
          </a:p>
          <a:p>
            <a:r>
              <a:rPr lang="en-US" sz="1800" dirty="0" smtClean="0"/>
              <a:t>By choosing BUS4i "Migrate While Active" Professional Services, you can ensure a stress-free and efficient migration of your Power i system to PowerVM in PowerVS, without any disruption to your business operations.  Focus on what you do best, while we handle the technical complexities of the migration.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https://cloud.ibm.com/catalog/services/bus4i-system-copy-migrate-while-active-for-power-i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150</a:t>
            </a:r>
            <a:endParaRPr lang="en-US" dirty="0"/>
          </a:p>
        </p:txBody>
      </p:sp>
    </p:spTree>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name="Slide 1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https://cloud.ibm.com/catalog/services/power-iaas.workspace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151</a:t>
            </a:r>
            <a:endParaRPr lang="en-US" dirty="0"/>
          </a:p>
        </p:txBody>
      </p:sp>
    </p:spTree>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name="Slide 1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workoads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on Premises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152</a:t>
            </a:r>
            <a:endParaRPr lang="en-US" dirty="0"/>
          </a:p>
        </p:txBody>
      </p:sp>
    </p:spTree>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name="Slide 1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Shared Processor Pool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https://cloud.ibm.com/catalog/services/power-iaas.shared-processor-pool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153</a:t>
            </a:r>
            <a:endParaRPr lang="en-US" dirty="0"/>
          </a:p>
        </p:txBody>
      </p:sp>
    </p:spTree>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name="Slide 1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Snapshot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154</a:t>
            </a:r>
            <a:endParaRPr lang="en-US" dirty="0"/>
          </a:p>
        </p:txBody>
      </p:sp>
    </p:spTree>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name="Slide 1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Virtual Machine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https://cloud.ibm.com/catalog/services/power-iaas.pvm-instance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155</a:t>
            </a:r>
            <a:endParaRPr lang="en-US" dirty="0"/>
          </a:p>
        </p:txBody>
      </p:sp>
    </p:spTree>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name="Slide 1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 Virtual Server Volume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flexible, secure, and scalable compute capacity for Power Systems enterprise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 Systems Virtual Server projects deliver flexible compute capacity for Power Systems workloads. Integrated with the IBM Cloud platform for on-demand provisioning, this offering provides a secure and scalable server virtualization environment built upon the advanced RAS features and leading performance of the Power Systems™ platform.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https://cloud.ibm.com/catalog/services/power-iaas.volume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156</a:t>
            </a:r>
            <a:endParaRPr lang="en-US" dirty="0"/>
          </a:p>
        </p:txBody>
      </p:sp>
    </p:spTree>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name="Slide 1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PowerVS Migration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PowerVS Migration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proudly presents IBM PowerVS Migration as a Service, designed to facilitate effortless migration of your workloads to IBM PowerVS cloud infrastructure. Our comprehensive service offering ensures a smooth transition, empowering your business to leverage the agility, scalability, and reliability of IBM PowerVS.</a:t>
            </a:r>
          </a:p>
          <a:p>
            <a:r>
              <a:rPr lang="en-US" sz="1800" dirty="0" smtClean="0"/>
              <a:t/>
            </a:r>
          </a:p>
          <a:p>
            <a:r>
              <a:rPr lang="en-US" sz="1800" dirty="0" smtClean="0"/>
              <a:t/>
            </a:r>
          </a:p>
          <a:p>
            <a:r>
              <a:rPr lang="en-US" sz="1800" dirty="0" smtClean="0"/>
              <a:t>Benefits:</a:t>
            </a:r>
          </a:p>
          <a:p>
            <a:r>
              <a:rPr lang="en-US" sz="1800" dirty="0" smtClean="0"/>
              <a:t/>
            </a:r>
          </a:p>
          <a:p>
            <a:r>
              <a:rPr lang="en-US" sz="1800" dirty="0" smtClean="0"/>
              <a:t>Seamless Migration Experience:</a:t>
            </a:r>
          </a:p>
          <a:p>
            <a:r>
              <a:rPr lang="en-US" sz="1800" dirty="0" smtClean="0"/>
              <a:t>Experience a hassle-free migration process with minimal downtime and disruption to your business operations.</a:t>
            </a:r>
          </a:p>
          <a:p>
            <a:r>
              <a:rPr lang="en-US" sz="1800" dirty="0" smtClean="0"/>
              <a:t/>
            </a:r>
          </a:p>
          <a:p>
            <a:r>
              <a:rPr lang="en-US" sz="1800" dirty="0" smtClean="0"/>
              <a:t>Enhanced Performance and Scalability:</a:t>
            </a:r>
          </a:p>
          <a:p>
            <a:r>
              <a:rPr lang="en-US" sz="1800" dirty="0" smtClean="0"/>
              <a:t>Leverage the power of IBM PowerVS to achieve enhanced performance, scalability, and agility for your workloads.</a:t>
            </a:r>
          </a:p>
          <a:p>
            <a:r>
              <a:rPr lang="en-US" sz="1800" dirty="0" smtClean="0"/>
              <a:t/>
            </a:r>
          </a:p>
          <a:p>
            <a:r>
              <a:rPr lang="en-US" sz="1800" dirty="0" smtClean="0"/>
              <a:t>Cost-Efficiency:</a:t>
            </a:r>
          </a:p>
          <a:p>
            <a:r>
              <a:rPr lang="en-US" sz="1800" dirty="0" smtClean="0"/>
              <a:t>Optimize costs and achieve better ROI by leveraging Wanclouds' expertise to efficiently migrate to IBM PowerVS.</a:t>
            </a:r>
          </a:p>
          <a:p>
            <a:r>
              <a:rPr lang="en-US" sz="1800" dirty="0" smtClean="0"/>
              <a:t/>
            </a:r>
          </a:p>
          <a:p>
            <a:r>
              <a:rPr lang="en-US" sz="1800" dirty="0" smtClean="0"/>
              <a:t>Focus on Core Business Objectives:</a:t>
            </a:r>
          </a:p>
          <a:p>
            <a:r>
              <a:rPr lang="en-US" sz="1800" dirty="0" smtClean="0"/>
              <a:t>Let Wanclouds handle the complexities of migration while you focus on driving your core business objectives forward.</a:t>
            </a:r>
          </a:p>
          <a:p>
            <a:r>
              <a:rPr lang="en-US" sz="1800" dirty="0" smtClean="0"/>
              <a:t/>
            </a:r>
          </a:p>
          <a:p>
            <a:r>
              <a:rPr lang="en-US" sz="1800" dirty="0" smtClean="0"/>
              <a:t>Future-Proof Infrastructure:</a:t>
            </a:r>
          </a:p>
          <a:p>
            <a:r>
              <a:rPr lang="en-US" sz="1800" dirty="0" smtClean="0"/>
              <a:t>Position your business for future growth and innovation with IBM PowerVS, supported by Wanclouds' expertise and guidance.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https://cloud.ibm.com/catalog/services/wanclouds-inc-powervs-migration-as-a-service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157</a:t>
            </a:r>
            <a:endParaRPr lang="en-US" dirty="0"/>
          </a:p>
        </p:txBody>
      </p:sp>
    </p:spTree>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name="Slide 1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Predictive Market Scenarios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conditional scenarios to model how, given a change to a subset of factors the broader set of market factors are expected to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some of the world's largest financial institutions to meet their risk, performance, and regulatory needs.</a:t>
            </a:r>
          </a:p>
          <a:p>
            <a:r>
              <a:rPr lang="en-US" sz="1800" dirty="0" smtClean="0"/>
              <a:t/>
            </a:r>
          </a:p>
          <a:p>
            <a:r>
              <a:rPr lang="en-US" sz="1800" dirty="0" smtClean="0"/>
              <a:t>    Generate what-if financial market scenarios for use in the valuation of financial securities. Predictive market scenarios allows users to understand how a broader set of market factors might change if a small subset of factors undergo the user defined change. An example is what-if oil moved up 5%, how would the equity markets, rates, credit change.</a:t>
            </a:r>
          </a:p>
          <a:p>
            <a:r>
              <a:rPr lang="en-US" sz="1800" dirty="0" smtClean="0"/>
              <a:t/>
            </a:r>
          </a:p>
          <a:p>
            <a:r>
              <a:rPr lang="en-US" sz="1800" dirty="0" smtClean="0"/>
              <a:t>    The scenario can then be applied to an investment portfolio to understand how it might react.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https://cloud.ibm.com/catalog/services/fss-predictive-scenario-analytics-service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158</a:t>
            </a:r>
            <a:endParaRPr lang="en-US" dirty="0"/>
          </a:p>
        </p:txBody>
      </p:sp>
    </p:spTree>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name="Slide 1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Private Path Service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and manage private connectivity for your hosted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Private Path service for VPC allows a provider’s service to connect on the IBM Cloud private  network, providing secure communication between VPCs and supported IBM Cloud and third-party services. The provider first deploys their service on IBM Cloud and creates a Private Path network load  balancer (NLB) to enable their service for private connectivity. Next, the provider creates a Private Path service to expose and control access to their service. After the Private Path service is verified and published, other accounts can then connect to the provider’s service through endpoint gateways.</a:t>
            </a:r>
          </a:p>
          <a:p>
            <a:r>
              <a:rPr lang="en-US" sz="1800" dirty="0" smtClean="0"/>
              <a:t/>
            </a:r>
          </a:p>
          <a:p>
            <a:r>
              <a:rPr lang="en-US" sz="1800" dirty="0" smtClean="0"/>
              <a:t>For consumers to connect to a provider’s service, the provider must relay information to their consumers, such as the cloud resource name (CRN) that maps to the Private Path service and a port, if required. Consumers then privately connect to the service by creating a VPE gateway with the information provided. Next, the consumer's connection request is sent to the service provider for review (the default policy). If there is an account policy for the consumer, that policy takes precedence over the default policy (to review, permit, or deny access).  </a:t>
            </a:r>
          </a:p>
          <a:p>
            <a:r>
              <a:rPr lang="en-US" sz="1800" dirty="0" smtClean="0"/>
              <a:t/>
            </a:r>
          </a:p>
          <a:p>
            <a:r>
              <a:rPr lang="en-US" sz="1800" dirty="0" smtClean="0"/>
              <a:t>The consumer can now access the service privately from their VPC, and the provider can host and manage consumer’ connections from within their own VPCs.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https://cloud.ibm.com/catalog/services/is.private-path-service-gateway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159</a:t>
            </a:r>
            <a:endParaRPr lang="en-US" dirty="0"/>
          </a:p>
        </p:txBody>
      </p:sp>
    </p:spTree>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name="Slide 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iSCSI based storage with high-powered performance and capacity up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and Bare Metal Servers with a maximum of 48k IOPs. Deploy flash-backed block storage volumes from 20GB to 12TB–and customize it all with a variety of capabilities.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https://cloud.ibm.com/catalog/infrastructure/block-storage-group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a:t>
            </a:r>
            <a:endParaRPr lang="en-US" dirty="0"/>
          </a:p>
        </p:txBody>
      </p:sp>
    </p:spTree>
  </p:cSld>
  <p:clrMapOvr>
    <a:masterClrMapping/>
  </p:clrMapOvr>
</p:sld>
</file>

<file path=ppt/slides/slide160.xml><?xml version="1.0" encoding="utf-8"?>
<p:sld xmlns:a="http://schemas.openxmlformats.org/drawingml/2006/main" xmlns:r="http://schemas.openxmlformats.org/officeDocument/2006/relationships" xmlns:p="http://schemas.openxmlformats.org/presentationml/2006/main">
  <p:cSld name="Slide 1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Professional Services for Government(only available in 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Labor categories and rates for cloud services, conversion and implementation support, migration services, security and project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Experts to manage and deliver your Cloud projects. We advise and collaborate with you to advance your cloud initiatives and help modernize your enterprise business and technology platforms.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https://cloud.ibm.com/catalog/infrastructure/professional-services-for-government-referral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160</a:t>
            </a:r>
            <a:endParaRPr lang="en-US" dirty="0"/>
          </a:p>
        </p:txBody>
      </p:sp>
    </p:spTree>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name="Slide 1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ProtectIO DRaaS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PrimaryIO’s DRaaS platform replicates and protects a customer’s primary site whether on-prem or IBM cloud-based VMware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ProtectIO is PrimaryIO’s on-demand disaster recovery as a service (“DRaaS”) platform. ProtectIO is delivered as a web-accessible, multi-tenant, IBM Cloud-native Software-as-a-Service and helps customers by providing a robust disaster recovery solution while leveraging the latest cloud economics for an attractive Total Cost of Ownership.</a:t>
            </a:r>
          </a:p>
          <a:p>
            <a:r>
              <a:rPr lang="en-US" sz="1800" dirty="0" smtClean="0"/>
              <a:t/>
            </a:r>
          </a:p>
          <a:p>
            <a:r>
              <a:rPr lang="en-US" sz="1800" dirty="0" smtClean="0"/>
              <a:t>Continuous Data Protection (CDP) is delivered via PrimaryIO’s proprietary VAIO Replication filter and Authenticated Block Stream Protocol that ships the changed I/O blocks to a DR Receiver process in the Target/DR environment and commits to IBM Cloud Object Storage.</a:t>
            </a:r>
          </a:p>
          <a:p>
            <a:r>
              <a:rPr lang="en-US" sz="1800" dirty="0" smtClean="0"/>
              <a:t/>
            </a:r>
          </a:p>
          <a:p>
            <a:r>
              <a:rPr lang="en-US" sz="1800" dirty="0" smtClean="0"/>
              <a:t>At failover time, ProtectIO rehydrates from the Cloud Object Storage buckets into the respective VMDKs and instantiates the VMs that compose the application workload that is being protected. This delivers near zero RPO and an RTO correlated with the amount of data that needs to be rehydrated, which provides a compelling Total Cost of Ownership (TCO) solution for customers.</a:t>
            </a:r>
          </a:p>
          <a:p>
            <a:r>
              <a:rPr lang="en-US" sz="1800" dirty="0" smtClean="0"/>
              <a:t/>
            </a:r>
          </a:p>
          <a:p>
            <a:r>
              <a:rPr lang="en-US" sz="1800" dirty="0" smtClean="0"/>
              <a:t>ProtectIO supports on-premises, IBM Cloud Classic and IBM Cloud VPC as the Primary Site and utilizes IBM Cloud Classic or VPC for the Target/DR Site, depending upon the customer and available VPC capacity. The UI/UX and associated Control Plane, which runs in an IBM Cloud VPC,  has been designed to be extremely intuitive and allow customers to operate without needing assistance from a Managed Service Provider.</a:t>
            </a:r>
          </a:p>
          <a:p>
            <a:r>
              <a:rPr lang="en-US" sz="1800" dirty="0" smtClean="0"/>
              <a:t/>
            </a:r>
          </a:p>
          <a:p>
            <a:r>
              <a:rPr lang="en-US" sz="1800" dirty="0" smtClean="0"/>
              <a:t>Pre-requisites:</a:t>
            </a:r>
          </a:p>
          <a:p>
            <a:r>
              <a:rPr lang="en-US" sz="1800" dirty="0" smtClean="0"/>
              <a:t/>
            </a:r>
          </a:p>
          <a:p>
            <a:r>
              <a:rPr lang="en-US" sz="1800" dirty="0" smtClean="0"/>
              <a:t>	1. Customer needs to have a IBM tenant account</a:t>
            </a:r>
          </a:p>
          <a:p>
            <a:r>
              <a:rPr lang="en-US" sz="1800" dirty="0" smtClean="0"/>
              <a:t>	2. Customer needs to have COS instance</a:t>
            </a:r>
          </a:p>
          <a:p>
            <a:r>
              <a:rPr lang="en-US" sz="1800" dirty="0" smtClean="0"/>
              <a:t>Note: PrimaryIO team will help you setup IBM tenant account and COS instance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https://cloud.ibm.com/catalog/services/primaryio-protectio-managed-service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161</a:t>
            </a:r>
            <a:endParaRPr lang="en-US" dirty="0"/>
          </a:p>
        </p:txBody>
      </p:sp>
    </p:spTree>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name="Slide 1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Public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Public Gateway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Public Gateway for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https://cloud.ibm.com/catalog/services/is.public-gateway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162</a:t>
            </a:r>
            <a:endParaRPr lang="en-US" dirty="0"/>
          </a:p>
        </p:txBody>
      </p:sp>
    </p:spTree>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name="Slide 1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PVS One Managed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 for Power Virtual Server, including setup, operational support, configuration changes, and troubleshooting.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PVS One Managed Service provides comprehensive support for the setup and operation of PowerVS, including new instance setup, configuration changes, and ongoing operational support. Key offerings include operational management of PowerVS Workspaces, support for IBM i instance management, and Q&amp;A with troubleshooting. The service is available in Japan, with support for Japanese-language instances and translation assistance for communication with IBM Cloud support.</a:t>
            </a:r>
          </a:p>
          <a:p>
            <a:r>
              <a:rPr lang="en-US" sz="1800" dirty="0" smtClean="0"/>
              <a:t/>
            </a:r>
          </a:p>
          <a:p>
            <a:r>
              <a:rPr lang="en-US" sz="1800" dirty="0" smtClean="0"/>
              <a:t>The detail of PVS One is provided at the following URL:</a:t>
            </a:r>
          </a:p>
          <a:p>
            <a:r>
              <a:rPr lang="en-US" sz="1800" dirty="0" smtClean="0"/>
              <a:t>https://mono-x.com/pvsone/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https://cloud.ibm.com/catalog/services/mono-x-inc-pvs-one-managed-service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163</a:t>
            </a:r>
            <a:endParaRPr lang="en-US" dirty="0"/>
          </a:p>
        </p:txBody>
      </p:sp>
    </p:spTree>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name="Slide 1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PX-Backup for Kubernetes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Portworx Backup and Data Protection for Kubernetes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Portworx PX-Backup</a:t>
            </a:r>
          </a:p>
          <a:p>
            <a:r>
              <a:rPr lang="en-US" sz="1800" dirty="0" smtClean="0"/>
              <a:t/>
            </a:r>
          </a:p>
          <a:p>
            <a:r>
              <a:rPr lang="en-US" sz="1800" dirty="0" smtClean="0"/>
              <a:t>Portworx PX-Backup delivers enterprise-grade point-and-click backup and recovery protection for all applications running on IBM Kubernetes Service and Red Hat OpenShift on IBM Cloud, even if they are stateless. Built exclusively for containerized applications, Portworx PX-Backup protects your applications - data, application configuration, and Kubernetes objects - with a single click at the Kubernetes Pod, Namespace, or Cluster level. </a:t>
            </a:r>
          </a:p>
          <a:p>
            <a:r>
              <a:rPr lang="en-US" sz="1800" dirty="0" smtClean="0"/>
              <a:t/>
            </a:r>
          </a:p>
          <a:p>
            <a:r>
              <a:rPr lang="en-US" sz="1800" dirty="0" smtClean="0"/>
              <a:t>PX-Backup enables: </a:t>
            </a:r>
          </a:p>
          <a:p>
            <a:r>
              <a:rPr lang="en-US" sz="1800" dirty="0" smtClean="0"/>
              <a:t>• Point and click recovery for any stateless or stateful Kubernetes application </a:t>
            </a:r>
          </a:p>
          <a:p>
            <a:r>
              <a:rPr lang="en-US" sz="1800" dirty="0" smtClean="0"/>
              <a:t>• Pod and Namespace granularity for application-centric protection </a:t>
            </a:r>
          </a:p>
          <a:p>
            <a:r>
              <a:rPr lang="en-US" sz="1800" dirty="0" smtClean="0"/>
              <a:t>• Application-aware protection for complex distributed applications </a:t>
            </a:r>
          </a:p>
          <a:p>
            <a:r>
              <a:rPr lang="en-US" sz="1800" dirty="0" smtClean="0"/>
              <a:t>• Role-Based Access Control for secure user access</a:t>
            </a:r>
          </a:p>
          <a:p>
            <a:r>
              <a:rPr lang="en-US" sz="1800" dirty="0" smtClean="0"/>
              <a:t/>
            </a:r>
          </a:p>
          <a:p>
            <a:r>
              <a:rPr lang="en-US" sz="1800" dirty="0" smtClean="0"/>
              <a:t>With PX-Backup, you achieve application-aware automation for data integrity, Role-Based Access Control and audit log for policy compliance, and Pod and Namespace granularity. Portworx PX-Backup includes out-of-the-box integration with many popular services such as Kafka, Elasticsearch, Cassandra, MongoDB, PostgreSQL, MySQL, and many more.</a:t>
            </a:r>
          </a:p>
          <a:p>
            <a:r>
              <a:rPr lang="en-US" sz="1800" dirty="0" smtClean="0"/>
              <a:t/>
            </a:r>
          </a:p>
          <a:p>
            <a:r>
              <a:rPr lang="en-US" sz="1800" dirty="0" smtClean="0"/>
              <a:t>PX-Backup is compatible with any Kubernetes cluster, including managed and cloud deployments. PX-Backup integrates with major block storage providers:</a:t>
            </a:r>
          </a:p>
          <a:p>
            <a:r>
              <a:rPr lang="en-US" sz="1800" dirty="0" smtClean="0"/>
              <a:t>IBM VPC Block</a:t>
            </a:r>
          </a:p>
          <a:p>
            <a:r>
              <a:rPr lang="en-US" sz="1800" dirty="0" smtClean="0"/>
              <a:t>Portworx PX-Store</a:t>
            </a:r>
          </a:p>
          <a:p>
            <a:r>
              <a:rPr lang="en-US" sz="1800" dirty="0" smtClean="0"/>
              <a:t>Amazon EBS</a:t>
            </a:r>
          </a:p>
          <a:p>
            <a:r>
              <a:rPr lang="en-US" sz="1800" dirty="0" smtClean="0"/>
              <a:t>Google Persistent Disk</a:t>
            </a:r>
          </a:p>
          <a:p>
            <a:r>
              <a:rPr lang="en-US" sz="1800" dirty="0" smtClean="0"/>
              <a:t>Azure Managed Disks</a:t>
            </a:r>
          </a:p>
          <a:p>
            <a:r>
              <a:rPr lang="en-US" sz="1800" dirty="0" smtClean="0"/>
              <a:t>CSI Enabled Storage</a:t>
            </a:r>
          </a:p>
          <a:p>
            <a:r>
              <a:rPr lang="en-US" sz="1800" dirty="0" smtClean="0"/>
              <a:t/>
            </a:r>
          </a:p>
          <a:p>
            <a:r>
              <a:rPr lang="en-US" sz="1800" dirty="0" smtClean="0"/>
              <a:t>Release Notes:</a:t>
            </a:r>
          </a:p>
          <a:p>
            <a:r>
              <a:rPr lang="en-US" sz="1800" dirty="0" smtClean="0"/>
              <a:t>https://backup.docs.portworx.com/release-notes/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Portworx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https://cloud.ibm.com/catalog/services/px-backup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164</a:t>
            </a:r>
            <a:endParaRPr lang="en-US" dirty="0"/>
          </a:p>
        </p:txBody>
      </p:sp>
    </p:spTree>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name="Slide 1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Qiskit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Qiskit Runtime instance to run quantum programs, on Quantum Systems.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IBM Quantum gives you access to Qiskit Runtime, an execution environment that delivers significant performance improvements. </a:t>
            </a:r>
          </a:p>
          <a:p>
            <a:r>
              <a:rPr lang="en-US" sz="1800" dirty="0" smtClean="0"/>
              <a:t> </a:t>
            </a:r>
          </a:p>
          <a:p>
            <a:r>
              <a:rPr lang="en-US" sz="1800" dirty="0" smtClean="0"/>
              <a:t>Qiskit Runtime (beta) is unavailable in the following countries: Afghanistan, Armenia , Azerbaijan, Belarus, Myanmar (Burma), Cambodia, People’s Republic of China (including Hong Kong), Cuba, Georgia, Iran, Iraq, Kazakhstan, North Korea, Kyrgyzstan, Laos, Libya, Macau, Moldova, Mongolia, Russia, Sudan, Syria, Tajikistan, Turkmenistan, Ukraine, Uzbekistan, Venezuela, Vietnam ,Yemen.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Beta</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https://cloud.ibm.com/catalog/services/quantum-computing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165</a:t>
            </a:r>
            <a:endParaRPr lang="en-US" dirty="0"/>
          </a:p>
        </p:txBody>
      </p:sp>
    </p:spTree>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name="Slide 1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Raxak Protect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Automated Comprehensive Security Configuration Management for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Raxak Protect automates security compliance across private and public clouds. Using the SaaS tool or managed service, developers can deploy cloud apps quickly, cost-effectively, and without error. Raxak Protect allows you to apply security profiles to your servers (VMs or bare-metal) based on recommendations from DISA, NIST, and other regulatory agencies including PCI, HIPAA, FFIEC, and FISMA.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Cloud Raxak,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https://cloud.ibm.com/catalog/services/raxak-protect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166</a:t>
            </a:r>
            <a:endParaRPr lang="en-US" dirty="0"/>
          </a:p>
        </p:txBody>
      </p:sp>
    </p:spTree>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name="Slide 1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Real-Time Payments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participants, tokens and recipients, and initiate and receive real time payments.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participants, tokens and recipients, and initiate and receive real time payments.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https://cloud.ibm.com/catalog/services/real-time-payments-service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167</a:t>
            </a:r>
            <a:endParaRPr lang="en-US" dirty="0"/>
          </a:p>
        </p:txBody>
      </p:sp>
    </p:spTree>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name="Slide 1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Red Hat OpenShift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and secure enterprise workloads on native OpenShift with developer focused tools to run highly available apps. OpenShift clusters build on Kubernetes container orchestration that offers consistency and flexibility in operations.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Red Hat OpenShift on IBM Cloud, OpenShift developers have a fast and secure way to containerize and deploy enterprise workloads in Kubernetes clusters. OpenShift clusters build on Kubernetes container orchestration that offers consistency and flexibility in operations. Because IBM manages OpenShift Container Platform (OCP), you'll have more time to focus on your core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https://cloud.ibm.com/catalog/services/openshift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168</a:t>
            </a:r>
            <a:endParaRPr lang="en-US" dirty="0"/>
          </a:p>
        </p:txBody>
      </p:sp>
    </p:spTree>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name="Slide 1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Satellite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IBM Cloud services on your own infrastructure to consistently deploy, manage, and control your application workloads anywhere.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Satellite allows IBM Cloud services delivered anywhere a client needs them, managed from a single pane of glass, with as-a-service operations, secure connectivity, application lifecycle management.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https://cloud.ibm.com/catalog/services/satellite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169</a:t>
            </a:r>
            <a:endParaRPr lang="en-US" dirty="0"/>
          </a:p>
        </p:txBody>
      </p:sp>
    </p:spTree>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name="Slide 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Persistent storage for use as boot and data storage for  Virtual Servers in a VPC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local disk performance with SAN persistence and durability. Increase storage capacity available to your IBM Cloud Virtual Servers with a maximum of 48k IOPS. Deploy flash-backed block storage volumes from 20GB to 16TB–and customize it all with a variety of capabilities.</a:t>
            </a:r>
          </a:p>
          <a:p>
            <a:r>
              <a:rPr lang="en-US" sz="1800" dirty="0" smtClean="0"/>
              <a:t/>
            </a:r>
          </a:p>
          <a:p>
            <a:r>
              <a:rPr lang="en-US" sz="1800" dirty="0" smtClean="0"/>
              <a:t>Choose an IOPS tier profile for simple, predefined, per-GB pricing—ideal for workloads without well-defined performance requirements.</a:t>
            </a:r>
          </a:p>
          <a:p>
            <a:r>
              <a:rPr lang="en-US" sz="1800" dirty="0" smtClean="0"/>
              <a:t/>
            </a:r>
          </a:p>
          <a:p>
            <a:r>
              <a:rPr lang="en-US" sz="1800" dirty="0" smtClean="0"/>
              <a:t>Or, build a fine-tuned environment with allocated IOPS using a Custom IOPS profile—ideal for workloads without well-understood requirements that fall outside of the predefined IOPS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https://cloud.ibm.com/catalog/services/is.volume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a:t>
            </a:r>
            <a:endParaRPr lang="en-US" dirty="0"/>
          </a:p>
        </p:txBody>
      </p:sp>
    </p:spTree>
  </p:cSld>
  <p:clrMapOvr>
    <a:masterClrMapping/>
  </p:clrMapOvr>
</p:sld>
</file>

<file path=ppt/slides/slide170.xml><?xml version="1.0" encoding="utf-8"?>
<p:sld xmlns:a="http://schemas.openxmlformats.org/drawingml/2006/main" xmlns:r="http://schemas.openxmlformats.org/officeDocument/2006/relationships" xmlns:p="http://schemas.openxmlformats.org/presentationml/2006/main">
  <p:cSld name="Slide 1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Schematics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Infrastructure as Code and automate the management of IBM Cloud service and Terraform.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Schematics Infrastructure as Code automation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Cloud Schematics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https://cloud.ibm.com/catalog/services/schematics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170</a:t>
            </a:r>
            <a:endParaRPr lang="en-US" dirty="0"/>
          </a:p>
        </p:txBody>
      </p:sp>
    </p:spTree>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name="Slide 1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Secondary Subnets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Secondary subnets provide additional IP addresses for your compute resources, and are well suited for use as external application or service addresses.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 Secondary subnets provide additional, independent IP addresses for your application.</a:t>
            </a:r>
          </a:p>
          <a:p>
            <a:r>
              <a:rPr lang="en-US" sz="1800" dirty="0" smtClean="0"/>
              <a:t/>
            </a:r>
          </a:p>
          <a:p>
            <a:r>
              <a:rPr lang="en-US" sz="1800" dirty="0" smtClean="0"/>
              <a:t>- Required for use as external application or service addresses managed independent of other infrastructure resources.</a:t>
            </a:r>
          </a:p>
          <a:p>
            <a:r>
              <a:rPr lang="en-US" sz="1800" dirty="0" smtClean="0"/>
              <a:t/>
            </a:r>
          </a:p>
          <a:p>
            <a:r>
              <a:rPr lang="en-US" sz="1800" dirty="0" smtClean="0"/>
              <a:t>- Available with either portable, static, or global routing capabilities.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https://cloud.ibm.com/catalog/infrastructure/subnet-ip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171</a:t>
            </a:r>
            <a:endParaRPr lang="en-US" dirty="0"/>
          </a:p>
        </p:txBody>
      </p:sp>
    </p:spTree>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name="Slide 1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Secrets Manager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lease, and centrally manage secrets that are used in your apps and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Secrets Manager, you can create, lease, and centrally manage secrets that are used in IBM Cloud services or your custom-built applications. Secrets are stored in a dedicated instance of Secrets Manager, built on open source HashiCorp Vault.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https://cloud.ibm.com/catalog/services/secrets-manager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172</a:t>
            </a:r>
            <a:endParaRPr lang="en-US" dirty="0"/>
          </a:p>
        </p:txBody>
      </p:sp>
    </p:spTree>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name="Slide 1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Secure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Secure Gateway for IBM Cloud enables users to integrate cloud services with enterprise systems on premises.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Secure Gateway Service provides a quick, easy, and secure solution for connecting resources in a protected environment to cloud resources.  By deploying the light-weight and natively installed Secure Gateway Client, you can establish a secure, persistent connection between your environment and the cloud through an outbound call. Once the client is connected, you can safely connect your applications and resources by specifying their host and port to create corresponding destinations on the cloud. Rather than bridging your environments at the network level like a traditional VPN that begins with full access and must be limited from the top down, Secure Gateway provides granular access only to the resources that you have defined.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https://cloud.ibm.com/catalog/services/securegateway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173</a:t>
            </a:r>
            <a:endParaRPr lang="en-US" dirty="0"/>
          </a:p>
        </p:txBody>
      </p:sp>
    </p:spTree>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name="Slide 1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your security and compliance posture.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is designed to help you create and maintain a secure and compliant development environment. With a wide variety of available controls, customization opportunities, and integrations, Security and Compliance Center can help you to meet your most stringent security and compliance goals.</a:t>
            </a:r>
          </a:p>
          <a:p>
            <a:r>
              <a:rPr lang="en-US" sz="1800" dirty="0" smtClean="0"/>
              <a:t/>
            </a:r>
          </a:p>
          <a:p>
            <a:r>
              <a:rPr lang="en-US" sz="1800" dirty="0" smtClean="0"/>
              <a:t>Working with a multi-cloud solution? Try out Security and Compliance Center Workload Protection.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https://cloud.ibm.com/catalog/services/compliance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174</a:t>
            </a:r>
            <a:endParaRPr lang="en-US" dirty="0"/>
          </a:p>
        </p:txBody>
      </p:sp>
    </p:spTree>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name="Slide 1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and Compliance Center Workload Protection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Detect and respond to vulnerabilities and threats, and manage configurations, permissions, and compliance.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and Compliance Center Workload Protection helps you accelerate your Kubernetes and cloud adoption by addressing security and regulatory compliance. Easily identify vulnerabilities, check compliance, block runtime threats and respond to incidents faster at every stage of the Cloud, container and Kubernetes lifecycle.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https://cloud.ibm.com/catalog/services/sysdig-secure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175</a:t>
            </a:r>
            <a:endParaRPr lang="en-US" dirty="0"/>
          </a:p>
        </p:txBody>
      </p:sp>
    </p:spTree>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name="Slide 1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Security Group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Security Group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Security groups give you a convenient way to apply security rules that establish filtering to each network interface of a virtual server instance, based on its IP address. When you create a security group, you configure it to create the network traffic patterns you want. By default, a security group denies all traffic. As rules are added to a security group, it defines the traffic that the security group permits.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https://cloud.ibm.com/catalog/services/is.security-group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176</a:t>
            </a:r>
            <a:endParaRPr lang="en-US" dirty="0"/>
          </a:p>
        </p:txBody>
      </p:sp>
    </p:spTree>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name="Slide 1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Historical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for a historical date, under a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Historical Instrument Analytics service supports the historical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https://cloud.ibm.com/catalog/services/fss-historical-scenario-analytics-service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177</a:t>
            </a:r>
            <a:endParaRPr lang="en-US" dirty="0"/>
          </a:p>
        </p:txBody>
      </p:sp>
    </p:spTree>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name="Slide 1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Simulated Instrument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sophisticated IBM Algorithmics financial models to price and compute analytics on financial securities under a given scenario.</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Thirty years of financial engineering expertise at your fingertips. IBM Algorithmics pricing models are trusted by the world's largest financial institutions to meet their risk, performance, and regulatory needs.</a:t>
            </a:r>
          </a:p>
          <a:p>
            <a:r>
              <a:rPr lang="en-US" sz="1800" dirty="0" smtClean="0"/>
              <a:t/>
            </a:r>
          </a:p>
          <a:p>
            <a:r>
              <a:rPr lang="en-US" sz="1800" dirty="0" smtClean="0"/>
              <a:t>The Simulated Instrument Analytics service supports the current computation of the theoretical or market calibrated valuation, and all relevant associated analytics, for investment securities such as equities, fixed income, and derivatives over an alternate set of market conditions.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https://cloud.ibm.com/catalog/services/fss-scenario-analytics-service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178</a:t>
            </a:r>
            <a:endParaRPr lang="en-US" dirty="0"/>
          </a:p>
        </p:txBody>
      </p:sp>
    </p:spTree>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name="Slide 1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Data Protection and Disaster Recovery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data protection and disaster recovery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data protection and disaster recovery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https://cloud.ibm.com/catalog/services/vcstrial_dr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179</a:t>
            </a:r>
            <a:endParaRPr lang="en-US" dirty="0"/>
          </a:p>
        </p:txBody>
      </p:sp>
    </p:spTree>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name="Slide 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Block Storage Snapshots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Back up block storage volumes to IBM Cloud Object Storage with this regional snapshot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With this service, you can create point-in-time copies of your block storage boot and data volumes. The snapshots are stored in Cloud Object Storage.</a:t>
            </a:r>
          </a:p>
          <a:p>
            <a:r>
              <a:rPr lang="en-US" sz="1800" dirty="0" smtClean="0"/>
              <a:t/>
            </a:r>
          </a:p>
          <a:p>
            <a:r>
              <a:rPr lang="en-US" sz="1800" dirty="0" smtClean="0"/>
              <a:t>The first snapshot is a full backup of the volume. The subsequent snapshots of the same volume are incremental; they capture only the changes that occurred since the last snapshot was taken. </a:t>
            </a:r>
          </a:p>
          <a:p>
            <a:r>
              <a:rPr lang="en-US" sz="1800" dirty="0" smtClean="0"/>
              <a:t/>
            </a:r>
          </a:p>
          <a:p>
            <a:r>
              <a:rPr lang="en-US" sz="1800" dirty="0" smtClean="0"/>
              <a:t>You can take snapshots of individual volumes and you can create a consistency group to take snapshots of multiple volumes that are attached to the same VSI simultaneously.</a:t>
            </a:r>
          </a:p>
          <a:p>
            <a:r>
              <a:rPr lang="en-US" sz="1800" dirty="0" smtClean="0"/>
              <a:t/>
            </a:r>
          </a:p>
          <a:p>
            <a:r>
              <a:rPr lang="en-US" sz="1800" dirty="0" smtClean="0"/>
              <a:t>You can use these snapshots later to create stand-alone data volumes, provision new virtual server instances, or add new data volumes to existing virtual server instance. You can use the snapshots to recover operations after a disastrous event or to expand your VPC to other regions.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https://cloud.ibm.com/catalog/services/is.snapshot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a:t>
            </a:r>
            <a:endParaRPr lang="en-US" dirty="0"/>
          </a:p>
        </p:txBody>
      </p:sp>
    </p:spTree>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name="Slide 1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Single-node Trial for Migration and App Modernization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Test drive IBM Cloud's end-to-end application modernization solution by lifting, shifting, and transforming applications in this 90-day trial.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Test drive IBM Cloud's end-to-end application modernization solution by lifting, shifting, and transforming applications in this 90-day trial.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https://cloud.ibm.com/catalog/services/vcstrial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180</a:t>
            </a:r>
            <a:endParaRPr lang="en-US" dirty="0"/>
          </a:p>
        </p:txBody>
      </p:sp>
    </p:spTree>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name="Slide 1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Skytap On IBM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Skytap is a cloud service designed specifically to natively run AIX, Linux and IBM i on POWER and x86, Windows and Linux traditional enterprise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Skytap is a cloud service purpose-built to natively run traditional systems in the cloud. It is the only cloud service to support AIX, IBM i, and Linux on IBM POWER together with x86 workloads, enabling businesses to accelerate their journey to the cloud and increase innovation. </a:t>
            </a:r>
          </a:p>
          <a:p>
            <a:r>
              <a:rPr lang="en-US" sz="1800" dirty="0" smtClean="0"/>
              <a:t/>
            </a:r>
          </a:p>
          <a:p>
            <a:r>
              <a:rPr lang="en-US" sz="1800" dirty="0" smtClean="0"/>
              <a:t/>
            </a:r>
          </a:p>
          <a:p>
            <a:r>
              <a:rPr lang="en-US" sz="1800" dirty="0" smtClean="0"/>
              <a:t>**Getting Support**</a:t>
            </a:r>
          </a:p>
          <a:p>
            <a:r>
              <a:rPr lang="en-US" sz="1800" dirty="0" smtClean="0"/>
              <a:t>Use our support form (https://cloud.skytap.com/support) to submit issues; provide as much detail as possible. Support tickets are handled based upon your support level and issue severity. Before you submit an issue, please review our documentation at https://help.skytap.com/skytap-support.html.</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Skytap,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https://cloud.ibm.com/catalog/services/skytap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181</a:t>
            </a:r>
            <a:endParaRPr lang="en-US" dirty="0"/>
          </a:p>
        </p:txBody>
      </p:sp>
    </p:spTree>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name="Slide 1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Spectrum Protect Plus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Simplify data protection, availability, and access for your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Simplify data protection, availability, and access for your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182</a:t>
            </a:r>
            <a:endParaRPr lang="en-US" dirty="0"/>
          </a:p>
        </p:txBody>
      </p:sp>
    </p:spTree>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name="Slide 1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Speech to Text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Low-latency, streaming transcription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Speech to Text service converts the human voice into the written word. The service uses deep-learning AI to apply knowledge of grammar, language structure, and the composition of audio and voice signals to accurately transcribe human speech. It can be used in applications such as voice-automated chatbots, analytic tools for customer-service call centers, and multi-media transcription, among many others.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https://cloud.ibm.com/catalog/services/speech-to-text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183</a:t>
            </a:r>
            <a:endParaRPr lang="en-US" dirty="0"/>
          </a:p>
        </p:txBody>
      </p:sp>
    </p:spTree>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name="Slide 1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SSH Key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SSH Key for use with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SSH Key for use with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https://cloud.ibm.com/catalog/services/is.key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184</a:t>
            </a:r>
            <a:endParaRPr lang="en-US" dirty="0"/>
          </a:p>
        </p:txBody>
      </p:sp>
    </p:spTree>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name="Slide 1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SSL Certificates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Socket Layer (SSL) certificates provide a secure, encrypted connection between your site or application and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Get peace of mind by securing your website against unauthorized interception of data. Secure Socket Layer (SSL) certificates provide a secure, encrypted connection between your site or application and your end user. Whether a customer is providing their contact information or credit card information into a form, an SSL Certificate lets them know they can trust that their data will end up in your hands alone.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https://cloud.ibm.com/catalog/infrastructure/ssl-certificate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185</a:t>
            </a:r>
            <a:endParaRPr lang="en-US" dirty="0"/>
          </a:p>
        </p:txBody>
      </p:sp>
    </p:spTree>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name="Slide 1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Streaming Analytics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Streams to ingest, analyze, monitor, and correlate data as it arrives from real-time data sources. View information and events as they unfold.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Leverage IBM Streams to ingest, analyze, monitor, and correlate data as it arrives from real-time data sources. View information and events as they unfold.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Streams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https://cloud.ibm.com/catalog/services/streaming-analytics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186</a:t>
            </a:r>
            <a:endParaRPr lang="en-US" dirty="0"/>
          </a:p>
        </p:txBody>
      </p:sp>
    </p:spTree>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name="Slide 1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Subnet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Subnet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Subnets are created from VPC address prefixes and are bound to a single zone in one region; customers can have multiple subnets per address prefix. </a:t>
            </a:r>
          </a:p>
          <a:p>
            <a:r>
              <a:rPr lang="en-US" sz="1800" dirty="0" smtClean="0"/>
              <a:t/>
            </a:r>
          </a:p>
          <a:p>
            <a:r>
              <a:rPr lang="en-US" sz="1800" dirty="0" smtClean="0"/>
              <a:t>Each subnet in a VPC can reach other subnets through private layer 3 routing through the implicit router. The implicit router is the inherent network connectivity between all the subnets that are created within a VPC. A VPC, like a subnet, is also deployed and bound to only one region. Within that region, a VPC can span multiple zones, however, subnets are bound to a single zone and do not span multiple zones.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https://cloud.ibm.com/catalog/services/is.subnet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187</a:t>
            </a:r>
            <a:endParaRPr lang="en-US" dirty="0"/>
          </a:p>
        </p:txBody>
      </p:sp>
    </p:spTree>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name="Slide 1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Text to Speech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Synthesizes natural-sounding speech from text.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Text to Speech service converts written text to natural-sounding speech. The service streams the synthesized audio back with minimal delay. The audio uses appropriate cadence and intonation for its language and dialect to provide voices that are smooth and natural. The service can be used in applications such as voice-automated chatbots, as well as a variety of voice-driven and screenless applications, such as tools for the disabled or visually impaired, video narration and voice over, and educational and home-automation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https://cloud.ibm.com/catalog/services/text-to-speech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188</a:t>
            </a:r>
            <a:endParaRPr lang="en-US" dirty="0"/>
          </a:p>
        </p:txBody>
      </p:sp>
    </p:spTree>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name="Slide 1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Toolchain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tools to build, test, and deploy applications by using DevOps best practices.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https://cloud.ibm.com/catalog/services/toolchain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189</a:t>
            </a:r>
            <a:endParaRPr lang="en-US" dirty="0"/>
          </a:p>
        </p:txBody>
      </p:sp>
    </p:spTree>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name="Slide 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BUS4i System Copy - Migrate 23 for Power i</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BUS4i System Copy moves and migrates your IBM I to another. Backup and restore your data and applications in a single step</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BUS4i System Copy simplifies the process of moving and migrating your IBM I to another IBM I System, whether it's in the cloud or on-premise. Here's how it works:</a:t>
            </a:r>
          </a:p>
          <a:p>
            <a:r>
              <a:rPr lang="en-US" sz="1800" dirty="0" smtClean="0"/>
              <a:t/>
            </a:r>
          </a:p>
          <a:p>
            <a:r>
              <a:rPr lang="en-US" sz="1800" dirty="0" smtClean="0"/>
              <a:t>1. Effortless Backup and Restore:</a:t>
            </a:r>
          </a:p>
          <a:p>
            <a:r>
              <a:rPr lang="en-US" sz="1800" dirty="0" smtClean="0"/>
              <a:t>   - No tapes or additional disk space/storage are needed.</a:t>
            </a:r>
          </a:p>
          <a:p>
            <a:r>
              <a:rPr lang="en-US" sz="1800" dirty="0" smtClean="0"/>
              <a:t>   - A simple IP connection is sufficient.</a:t>
            </a:r>
          </a:p>
          <a:p>
            <a:r>
              <a:rPr lang="en-US" sz="1800" dirty="0" smtClean="0"/>
              <a:t>   - The restoration process begins simultaneously with the backup.</a:t>
            </a:r>
          </a:p>
          <a:p>
            <a:r>
              <a:rPr lang="en-US" sz="1800" dirty="0" smtClean="0"/>
              <a:t/>
            </a:r>
          </a:p>
          <a:p>
            <a:r>
              <a:rPr lang="en-US" sz="1800" dirty="0" smtClean="0"/>
              <a:t>2. Email Notifications:</a:t>
            </a:r>
          </a:p>
          <a:p>
            <a:r>
              <a:rPr lang="en-US" sz="1800" dirty="0" smtClean="0"/>
              <a:t>   - Receive an email notification as soon as your restore is  completed.</a:t>
            </a:r>
          </a:p>
          <a:p>
            <a:r>
              <a:rPr lang="en-US" sz="1800" dirty="0" smtClean="0"/>
              <a:t/>
            </a:r>
          </a:p>
          <a:p>
            <a:r>
              <a:rPr lang="en-US" sz="1800" dirty="0" smtClean="0"/>
              <a:t>3. User-Friendly Experience:</a:t>
            </a:r>
          </a:p>
          <a:p>
            <a:r>
              <a:rPr lang="en-US" sz="1800" dirty="0" smtClean="0"/>
              <a:t>   - The entire procedure is designed for user convenience.</a:t>
            </a:r>
          </a:p>
          <a:p>
            <a:r>
              <a:rPr lang="en-US" sz="1800" dirty="0" smtClean="0"/>
              <a:t>   - Enjoy testing your new system hassle-free.</a:t>
            </a:r>
          </a:p>
          <a:p>
            <a:r>
              <a:rPr lang="en-US" sz="1800" dirty="0" smtClean="0"/>
              <a:t/>
            </a:r>
          </a:p>
          <a:p>
            <a:r>
              <a:rPr lang="en-US" sz="1800" dirty="0" smtClean="0"/>
              <a:t>Experience a smooth and efficient transition with BUS4i System Copy.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T.S.P. - Gesellschaft fuer Informationssysteme mbH</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https://cloud.ibm.com/catalog/services/tsp-bus4i-system-copy-migrate-23-for-power-i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a:t>
            </a:r>
            <a:endParaRPr lang="en-US" dirty="0"/>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name="Slide 1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Transit Gateway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Creates secure connectivity between your networks within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Transit Gateway helps ensure the security of sensitive data to and from different locations with the IBM Cloud.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https://cloud.ibm.com/catalog/services/transit.gateway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190</a:t>
            </a:r>
            <a:endParaRPr lang="en-US" dirty="0"/>
          </a:p>
        </p:txBody>
      </p:sp>
    </p:spTree>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name="Slide 1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Cloud Director Site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https://cloud.ibm.com/catalog/services/vmware.directorsite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191</a:t>
            </a:r>
            <a:endParaRPr lang="en-US" dirty="0"/>
          </a:p>
        </p:txBody>
      </p:sp>
    </p:spTree>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name="Slide 1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VCF as a Service - Virtual Data Center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https://cloud.ibm.com/catalog/services/vmware.vdc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192</a:t>
            </a:r>
            <a:endParaRPr lang="en-US" dirty="0"/>
          </a:p>
        </p:txBody>
      </p:sp>
    </p:spTree>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name="Slide 1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Veeam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 the Always-On Enterprise by providing data centers with high-speed recovery and data loss avoidance.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Enable the Always-On Enterprise by providing data centers with high-speed recovery and data loss avoidance.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https://cloud.ibm.com/catalog/services/veeam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193</a:t>
            </a:r>
            <a:endParaRPr lang="en-US" dirty="0"/>
          </a:p>
        </p:txBody>
      </p:sp>
    </p:spTree>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name="Slide 1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Verify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Verify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Verify provides Single Sign-On (SSO), multi-factor authentication (MFA), identity governance, and identity lifecycle controls for internal (workforce) and external (consumer) user types.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https://cloud.ibm.com/catalog/services/security-verify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194</a:t>
            </a:r>
            <a:endParaRPr lang="en-US" dirty="0"/>
          </a:p>
        </p:txBody>
      </p:sp>
    </p:spTree>
  </p:cSld>
  <p:clrMapOvr>
    <a:masterClrMapping/>
  </p:clrMapOvr>
</p:sld>
</file>

<file path=ppt/slides/slide195.xml><?xml version="1.0" encoding="utf-8"?>
<p:sld xmlns:a="http://schemas.openxmlformats.org/drawingml/2006/main" xmlns:r="http://schemas.openxmlformats.org/officeDocument/2006/relationships" xmlns:p="http://schemas.openxmlformats.org/presentationml/2006/main">
  <p:cSld name="Slide 1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Network Interface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Virtual Network Interface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Virtual Network Interfaces provide a way to configure network IPs with security groups and they provide a consistent network binding handle for various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https://cloud.ibm.com/catalog/services/is.virtual-network-interface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195</a:t>
            </a:r>
            <a:endParaRPr lang="en-US" dirty="0"/>
          </a:p>
        </p:txBody>
      </p:sp>
    </p:spTree>
  </p:cSld>
  <p:clrMapOvr>
    <a:masterClrMapping/>
  </p:clrMapOvr>
</p:sld>
</file>

<file path=ppt/slides/slide196.xml><?xml version="1.0" encoding="utf-8"?>
<p:sld xmlns:a="http://schemas.openxmlformats.org/drawingml/2006/main" xmlns:r="http://schemas.openxmlformats.org/officeDocument/2006/relationships" xmlns:p="http://schemas.openxmlformats.org/presentationml/2006/main">
  <p:cSld name="Slide 1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Fully customizable, software-defined virtual network with superior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Create a fully customizable, software-defined virtual network with superior isolation. IBM Cloud Virtual Private Cloud provides custom network topologies, flexible subnet sizes, and enhanced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https://cloud.ibm.com/catalog/services/is.vpc</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196</a:t>
            </a:r>
            <a:endParaRPr lang="en-US" dirty="0"/>
          </a:p>
        </p:txBody>
      </p:sp>
    </p:spTree>
  </p:cSld>
  <p:clrMapOvr>
    <a:masterClrMapping/>
  </p:clrMapOvr>
</p:sld>
</file>

<file path=ppt/slides/slide197.xml><?xml version="1.0" encoding="utf-8"?>
<p:sld xmlns:a="http://schemas.openxmlformats.org/drawingml/2006/main" xmlns:r="http://schemas.openxmlformats.org/officeDocument/2006/relationships" xmlns:p="http://schemas.openxmlformats.org/presentationml/2006/main">
  <p:cSld name="Slide 1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Private Endpoint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Delivers private connectivity through Endpoint Gateways to IBM Cloud Services utilizing client assigned IP addresses from within the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Connectivity to IaaS and PaaS services on the IBM Cloud private backbone utilizing client assigned IP addresses native to the VPC. Integrated with IBM Cloud Platform services like Identity and Access Management (IAM), Resource Groups, and the Usage Dashboard, you can manage your Endpoint Gateways and Virtual Private Endpoint IPs in the same place as the rest of your IBM Cloud services. With the ability to map VPC IP addresses, it provides a seamless connectivity experience and a greater level of control of the network domain.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https://cloud.ibm.com/catalog/services/is.endpoint-gateway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197</a:t>
            </a:r>
            <a:endParaRPr lang="en-US" dirty="0"/>
          </a:p>
        </p:txBody>
      </p:sp>
    </p:spTree>
  </p:cSld>
  <p:clrMapOvr>
    <a:masterClrMapping/>
  </p:clrMapOvr>
</p:sld>
</file>

<file path=ppt/slides/slide198.xml><?xml version="1.0" encoding="utf-8"?>
<p:sld xmlns:a="http://schemas.openxmlformats.org/drawingml/2006/main" xmlns:r="http://schemas.openxmlformats.org/officeDocument/2006/relationships" xmlns:p="http://schemas.openxmlformats.org/presentationml/2006/main">
  <p:cSld name="Slide 1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Router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Virtual Router Appliance (VRA) provides the latest Vyatta Network Operating System for x86 bare metal servers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https://cloud.ibm.com/catalog/infrastructure/virtual-router-appliance-copy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198</a:t>
            </a:r>
            <a:endParaRPr lang="en-US" dirty="0"/>
          </a:p>
        </p:txBody>
      </p:sp>
    </p:spTree>
  </p:cSld>
  <p:clrMapOvr>
    <a:masterClrMapping/>
  </p:clrMapOvr>
</p:sld>
</file>

<file path=ppt/slides/slide199.xml><?xml version="1.0" encoding="utf-8"?>
<p:sld xmlns:a="http://schemas.openxmlformats.org/drawingml/2006/main" xmlns:r="http://schemas.openxmlformats.org/officeDocument/2006/relationships" xmlns:p="http://schemas.openxmlformats.org/presentationml/2006/main">
  <p:cSld name="Slide 1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previous generation of virtual machines on x86 available in all IBM Cloud locations worldwide.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offer virtual servers worldwide with up to 64 vCPU and 512 GB RAM to fit any workload need. Select hourly postpaid billing for flexibility or monthly prepaid for a discount on full monthly usage.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https://cloud.ibm.com/catalog/infrastructure/virtual-server-group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199</a:t>
            </a:r>
            <a:endParaRPr lang="en-US" dirty="0"/>
          </a:p>
        </p:txBody>
      </p:sp>
    </p:spTree>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name="Slide 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AgileCDN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one-stop global CDN</a:t>
            </a:r>
          </a:p>
          <a:p>
            <a:r>
              <a:rPr lang="en-US" sz="2000" dirty="0" smtClean="0">
                <a:solidFill>
                  <a:srgbClr val="808080"/>
                </a:solidFill>
              </a:rPr>
              <a:t>acceleration platform</a:t>
            </a:r>
          </a:p>
          <a:p>
            <a:r>
              <a:rPr lang="en-US" sz="2000" dirty="0" smtClean="0">
                <a:solidFill>
                  <a:srgbClr val="808080"/>
                </a:solidFill>
              </a:rPr>
              <a:t>Global acceleration for websites and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AgileCDN is a one-stop SaaS platform that focuses on global information delivery acceleration services, committed to providing customers with faster, more secure, and easier-to-use CDN solutions. Through powerful infrastructure and intelligent technology covering the world, AgileCDN helps enterprises improve information delivery efficiency, optimize User Experience, and ensure cyber security.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AGILEWING TECHNOLOGY CO.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https://cloud.ibm.com/catalog/services/agilecdn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a:t>
            </a:r>
            <a:endParaRPr lang="en-US" dirty="0"/>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name="Slide 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Caveonix RiskForesight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cyber and compliance risk with proactive monitoring and automated defense controls to protect against threats and meet industry or government regulations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cyber and compliance risk with proactive monitoring and automated defense controls to protect against threats and meet industry or government regulations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https://cloud.ibm.com/catalog/services/caveonix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a:t>
            </a:r>
            <a:endParaRPr lang="en-US" dirty="0"/>
          </a:p>
        </p:txBody>
      </p:sp>
    </p:spTree>
  </p:cSld>
  <p:clrMapOvr>
    <a:masterClrMapping/>
  </p:clrMapOvr>
</p:sld>
</file>

<file path=ppt/slides/slide200.xml><?xml version="1.0" encoding="utf-8"?>
<p:sld xmlns:a="http://schemas.openxmlformats.org/drawingml/2006/main" xmlns:r="http://schemas.openxmlformats.org/officeDocument/2006/relationships" xmlns:p="http://schemas.openxmlformats.org/presentationml/2006/main">
  <p:cSld name="Slide 20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Virtual Server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Our latest generations of virtual machines with faster provisioning, higher performance, and enhanced isolation.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 your own private space in the IBM Cloud, IBM Cloud VPC combines the security of a private cloud with the scalability of a public cloud. Use Virtual Private Cloud to isolate and provision network segments on the IBM Cloud, where you can deploy and manage compute resources, storage and networking cloud resources.</a:t>
            </a:r>
          </a:p>
          <a:p>
            <a:r>
              <a:rPr lang="en-US" sz="1800" dirty="0" smtClean="0"/>
              <a:t/>
            </a:r>
          </a:p>
          <a:p>
            <a:r>
              <a:rPr lang="en-US" sz="1800" dirty="0" smtClean="0"/>
              <a:t>With Virtual Server for VPC, you can quickly provision instances with high network performance. When you provision an instance, you select a profile that matches the amount of memory and compute power that you need for the application that you plan to run on the instance. Instances are available on the x86 and s390x architectures. After you provision an instance, you control and manage those infrastructure resources.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https://cloud.ibm.com/catalog/services/is.instance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200</a:t>
            </a:r>
            <a:endParaRPr lang="en-US" dirty="0"/>
          </a:p>
        </p:txBody>
      </p:sp>
    </p:spTree>
  </p:cSld>
  <p:clrMapOvr>
    <a:masterClrMapping/>
  </p:clrMapOvr>
</p:sld>
</file>

<file path=ppt/slides/slide201.xml><?xml version="1.0" encoding="utf-8"?>
<p:sld xmlns:a="http://schemas.openxmlformats.org/drawingml/2006/main" xmlns:r="http://schemas.openxmlformats.org/officeDocument/2006/relationships" xmlns:p="http://schemas.openxmlformats.org/presentationml/2006/main">
  <p:cSld name="Slide 20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VLAN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VLANs isolate broadcast traffic on all IBM Cloud public and private networks. If you need a more complex network topology, additional VLANs can be purchased to isolate traffic between additional groups of devices.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Virtual Local Area Network (VLAN) is a network construct that makes it possible to create broadcast domains at the OSI Model layer-2 level. IBM Cloud uses VLANs to isolate broadcast traffic, to provide packet identification, and to let multiple workloads coexist on the same physical equipment. Depending on your situation, you may never need to interact with VLANs directly, because they are managed automatically. Optionally, you can order additional VLANs based on your unique network isolation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https://cloud.ibm.com/catalog/infrastructure/VLAN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201</a:t>
            </a:r>
            <a:endParaRPr lang="en-US" dirty="0"/>
          </a:p>
        </p:txBody>
      </p:sp>
    </p:spTree>
  </p:cSld>
  <p:clrMapOvr>
    <a:masterClrMapping/>
  </p:clrMapOvr>
</p:sld>
</file>

<file path=ppt/slides/slide202.xml><?xml version="1.0" encoding="utf-8"?>
<p:sld xmlns:a="http://schemas.openxmlformats.org/drawingml/2006/main" xmlns:r="http://schemas.openxmlformats.org/officeDocument/2006/relationships" xmlns:p="http://schemas.openxmlformats.org/presentationml/2006/main">
  <p:cSld name="Slide 20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migrations and professional services performed as predictable, rapid, transparent projects or ongoing management.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selection of services targets VMware customers seeking to modernize and embrace various IBM cloud options as either a production or disaster recovery target site.</a:t>
            </a:r>
          </a:p>
          <a:p>
            <a:r>
              <a:rPr lang="en-US" sz="1800" dirty="0" smtClean="0"/>
              <a:t/>
            </a:r>
          </a:p>
          <a:p>
            <a:r>
              <a:rPr lang="en-US" sz="1800" dirty="0" smtClean="0"/>
              <a:t>While PrimaryIO offers SaaS products in support of the Cloud Journey targeting data resiliency, this collection is comprised of advisory services and optionally the man-power to accomplish these modernizing, mobility-enhancing, cloud-embracing projects.</a:t>
            </a:r>
          </a:p>
          <a:p>
            <a:r>
              <a:rPr lang="en-US" sz="1800" dirty="0" smtClean="0"/>
              <a:t/>
            </a:r>
          </a:p>
          <a:p>
            <a:r>
              <a:rPr lang="en-US" sz="1800" dirty="0" smtClean="0"/>
              <a:t>The services are designed to create an easy to consume, yet bespoke, tailored project.  Each project is fully detailed with project plan, associated cost and transparency to the project status with focus on rapid achievement of critical path objectives.</a:t>
            </a:r>
          </a:p>
          <a:p>
            <a:r>
              <a:rPr lang="en-US" sz="1800" dirty="0" smtClean="0"/>
              <a:t/>
            </a:r>
          </a:p>
          <a:p>
            <a:r>
              <a:rPr lang="en-US" sz="1800" dirty="0" smtClean="0"/>
              <a:t>All projects, irrespective of category and customization, require a current state assessment coupled with a solid understanding of the customer goal and associated target environment.  Once well-comprehended, an accurate statement of work and associated price quote is generated in support of the project.  At such time, the project can be procured through the listed catalog option.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https://cloud.ibm.com/catalog/services/primaryio-hdm-cloud-connect-nsx-v-to-nsx-t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202</a:t>
            </a:r>
            <a:endParaRPr lang="en-US" dirty="0"/>
          </a:p>
        </p:txBody>
      </p:sp>
    </p:spTree>
  </p:cSld>
  <p:clrMapOvr>
    <a:masterClrMapping/>
  </p:clrMapOvr>
</p:sld>
</file>

<file path=ppt/slides/slide203.xml><?xml version="1.0" encoding="utf-8"?>
<p:sld xmlns:a="http://schemas.openxmlformats.org/drawingml/2006/main" xmlns:r="http://schemas.openxmlformats.org/officeDocument/2006/relationships" xmlns:p="http://schemas.openxmlformats.org/presentationml/2006/main">
  <p:cSld name="Slide 20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Deploy a comprehensive portfolio of automated and on-demand services for VMware workloads to the cloud, faster than ever before.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Deploy a comprehensive portfolio of automated and on-demand services for VMware workloads to the cloud, faster than ever before.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Madrid (eu-es)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https://cloud.ibm.com/catalog/services/vmware-solutions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203</a:t>
            </a:r>
            <a:endParaRPr lang="en-US" dirty="0"/>
          </a:p>
        </p:txBody>
      </p:sp>
    </p:spTree>
  </p:cSld>
  <p:clrMapOvr>
    <a:masterClrMapping/>
  </p:clrMapOvr>
</p:sld>
</file>

<file path=ppt/slides/slide204.xml><?xml version="1.0" encoding="utf-8"?>
<p:sld xmlns:a="http://schemas.openxmlformats.org/drawingml/2006/main" xmlns:r="http://schemas.openxmlformats.org/officeDocument/2006/relationships" xmlns:p="http://schemas.openxmlformats.org/presentationml/2006/main">
  <p:cSld name="Slide 20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vCenter Server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Standardized software-defined data center (SDDC) solution that combines IBM Cloud Bare Metal Servers with VMware vSphere, NSX, and optional vSAN for a seamless hybrid cloud experience.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Standardized software-defined data center (SDDC) solution that combines IBM Cloud Bare Metal Servers with VMware vSphere, NSX, and optional vSAN for a seamless hybrid cloud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https://cloud.ibm.com/catalog/services/vcenterserver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204</a:t>
            </a:r>
            <a:endParaRPr lang="en-US" dirty="0"/>
          </a:p>
        </p:txBody>
      </p:sp>
    </p:spTree>
  </p:cSld>
  <p:clrMapOvr>
    <a:masterClrMapping/>
  </p:clrMapOvr>
</p:sld>
</file>

<file path=ppt/slides/slide205.xml><?xml version="1.0" encoding="utf-8"?>
<p:sld xmlns:a="http://schemas.openxmlformats.org/drawingml/2006/main" xmlns:r="http://schemas.openxmlformats.org/officeDocument/2006/relationships" xmlns:p="http://schemas.openxmlformats.org/presentationml/2006/main">
  <p:cSld name="Slide 20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VMware vSphere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Customizable virtualization service that combines VMware-compatible bare metal servers, hardware components, and licenses, to build your own IBM-hosted VMware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Customizable virtualization service that combines VMware-compatible bare metal servers, hardware components, and licenses, to build your own IBM-hosted VMware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https://cloud.ibm.com/catalog/services/vsphere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205</a:t>
            </a:r>
            <a:endParaRPr lang="en-US" dirty="0"/>
          </a:p>
        </p:txBody>
      </p:sp>
    </p:spTree>
  </p:cSld>
  <p:clrMapOvr>
    <a:masterClrMapping/>
  </p:clrMapOvr>
</p:sld>
</file>

<file path=ppt/slides/slide206.xml><?xml version="1.0" encoding="utf-8"?>
<p:sld xmlns:a="http://schemas.openxmlformats.org/drawingml/2006/main" xmlns:r="http://schemas.openxmlformats.org/officeDocument/2006/relationships" xmlns:p="http://schemas.openxmlformats.org/presentationml/2006/main">
  <p:cSld name="Slide 20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COaaS (VPC Cost Optimization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Managed Multi-Cloud Cost Optimization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cloud-based service designed to help IBM Cloud users manage their cloud costs.</a:t>
            </a:r>
          </a:p>
          <a:p>
            <a:r>
              <a:rPr lang="en-US" sz="1800" dirty="0" smtClean="0"/>
              <a:t/>
            </a:r>
          </a:p>
          <a:p>
            <a:r>
              <a:rPr lang="en-US" sz="1800" dirty="0" smtClean="0"/>
              <a:t>Wanclouds COaaS provides IBM users with the tools and insights needed to optimize their cloud costs and services. With Wanclouds COaaS, users can track their cloud costs, identify potential cost savings opportunities, and develop customized strategies to reduce their overall cloud spending. The service also helps users identify areas of potential waste and inefficiency, and provides guidance on how to best manage their cloud costs. Additionally, Wanclouds COaaS can provide users with detailed reports and analytics to help them understand their cloud costs and make more informed decisions.</a:t>
            </a:r>
          </a:p>
          <a:p>
            <a:r>
              <a:rPr lang="en-US" sz="1800" dirty="0" smtClean="0"/>
              <a:t/>
            </a:r>
          </a:p>
          <a:p>
            <a:r>
              <a:rPr lang="en-US" sz="1800" dirty="0" smtClean="0"/>
              <a:t>Resource Coverage:</a:t>
            </a:r>
          </a:p>
          <a:p>
            <a:r>
              <a:rPr lang="en-US" sz="1800" dirty="0" smtClean="0"/>
              <a:t>- Idle Resources</a:t>
            </a:r>
          </a:p>
          <a:p>
            <a:r>
              <a:rPr lang="en-US" sz="1800" dirty="0" smtClean="0"/>
              <a:t>- Volumes</a:t>
            </a:r>
          </a:p>
          <a:p>
            <a:r>
              <a:rPr lang="en-US" sz="1800" dirty="0" smtClean="0"/>
              <a:t>- Floating IPs</a:t>
            </a:r>
          </a:p>
          <a:p>
            <a:r>
              <a:rPr lang="en-US" sz="1800" dirty="0" smtClean="0"/>
              <a:t>- Public Gateways</a:t>
            </a:r>
          </a:p>
          <a:p>
            <a:r>
              <a:rPr lang="en-US" sz="1800" dirty="0" smtClean="0"/>
              <a:t>- Dedicated Hosts</a:t>
            </a:r>
          </a:p>
          <a:p>
            <a:r>
              <a:rPr lang="en-US" sz="1800" dirty="0" smtClean="0"/>
              <a:t>- Virtual Server Instances</a:t>
            </a:r>
          </a:p>
          <a:p>
            <a:r>
              <a:rPr lang="en-US" sz="1800" dirty="0" smtClean="0"/>
              <a:t>- Images</a:t>
            </a:r>
          </a:p>
          <a:p>
            <a:r>
              <a:rPr lang="en-US" sz="1800" dirty="0" smtClean="0"/>
              <a:t>- Snapshots</a:t>
            </a:r>
          </a:p>
          <a:p>
            <a:r>
              <a:rPr lang="en-US" sz="1800" dirty="0" smtClean="0"/>
              <a:t/>
            </a:r>
          </a:p>
          <a:p>
            <a:r>
              <a:rPr lang="en-US" sz="1800" dirty="0" smtClean="0"/>
              <a:t>Benefits</a:t>
            </a:r>
          </a:p>
          <a:p>
            <a:r>
              <a:rPr lang="en-US" sz="1800" dirty="0" smtClean="0"/>
              <a:t>- Tracking cloud costs</a:t>
            </a:r>
          </a:p>
          <a:p>
            <a:r>
              <a:rPr lang="en-US" sz="1800" dirty="0" smtClean="0"/>
              <a:t>- Identification of potential cost savings</a:t>
            </a:r>
          </a:p>
          <a:p>
            <a:r>
              <a:rPr lang="en-US" sz="1800" dirty="0" smtClean="0"/>
              <a:t>- Strategies to reduce their overall cloud spending, this Service can provide users with detailed reports and analytics to help them understand their cloud costs.</a:t>
            </a:r>
          </a:p>
          <a:p>
            <a:r>
              <a:rPr lang="en-US" sz="1800" dirty="0" smtClean="0"/>
              <a:t>- Identify areas of potential waste and inefficiency, and provide guidance on how to best manage their cloud costs.</a:t>
            </a:r>
          </a:p>
          <a:p>
            <a:r>
              <a:rPr lang="en-US" sz="1800" dirty="0" smtClean="0"/>
              <a:t/>
            </a:r>
          </a:p>
          <a:p>
            <a:r>
              <a:rPr lang="en-US" sz="1800" dirty="0" smtClean="0"/>
              <a:t>Learn more: https://www.wanclouds.net/coaas</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https://cloud.ibm.com/catalog/services/wanclouds-inc--vpc-coaas-vpc-cost-optimization-as-a-service-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206</a:t>
            </a:r>
            <a:endParaRPr lang="en-US" dirty="0"/>
          </a:p>
        </p:txBody>
      </p:sp>
    </p:spTree>
  </p:cSld>
  <p:clrMapOvr>
    <a:masterClrMapping/>
  </p:clrMapOvr>
</p:sld>
</file>

<file path=ppt/slides/slide207.xml><?xml version="1.0" encoding="utf-8"?>
<p:sld xmlns:a="http://schemas.openxmlformats.org/drawingml/2006/main" xmlns:r="http://schemas.openxmlformats.org/officeDocument/2006/relationships" xmlns:p="http://schemas.openxmlformats.org/presentationml/2006/main">
  <p:cSld name="Slide 20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Cloud Migration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Facilitate easy migration of IBM Cloud classic infrastructure components and applications to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VPC+ Cloud Migration is a third-party tool that helps facilitate easy migration of infrastructure components and applications. This tool automatically discovers your IBM Cloud classic infrastructure resources and components that can be migrated to IBM Cloud Virtual Private Cloud (VPC). You can choose the resources that you want to migrate and provision these resources in VPC. Once you are on IBM Cloud VPC, you have the opportunity to optimize, manage, and monitor your resources through the console.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https://cloud.ibm.com/catalog/services/migrationtool-from-wanclds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207</a:t>
            </a:r>
            <a:endParaRPr lang="en-US" dirty="0"/>
          </a:p>
        </p:txBody>
      </p:sp>
    </p:spTree>
  </p:cSld>
  <p:clrMapOvr>
    <a:masterClrMapping/>
  </p:clrMapOvr>
</p:sld>
</file>

<file path=ppt/slides/slide208.xml><?xml version="1.0" encoding="utf-8"?>
<p:sld xmlns:a="http://schemas.openxmlformats.org/drawingml/2006/main" xmlns:r="http://schemas.openxmlformats.org/officeDocument/2006/relationships" xmlns:p="http://schemas.openxmlformats.org/presentationml/2006/main">
  <p:cSld name="Slide 20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VPC+ DRaaS (VPC+ Disaster Recovery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Multi Cloud Backup, Disaster Recovery and Optimization as a Service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Wanclouds offers multi-cloud Backup, Migrations, Disaster Recovery, and Cost Optimization as a Service. At the heart of our approach is our SaaS application called VPC+ enabling seamless and hassle-free backups, migrations, disaster recovery, and cost optimization.</a:t>
            </a:r>
          </a:p>
          <a:p>
            <a:r>
              <a:rPr lang="en-US" sz="1800" dirty="0" smtClean="0"/>
              <a:t/>
            </a:r>
          </a:p>
          <a:p>
            <a:r>
              <a:rPr lang="en-US" sz="1800" dirty="0" smtClean="0"/>
              <a:t>Add one or multiple public clouds accounts and create a comprehensive backup and DR setup for all of your IBM Cloud Resources across regions.</a:t>
            </a:r>
          </a:p>
          <a:p>
            <a:r>
              <a:rPr lang="en-US" sz="1800" dirty="0" smtClean="0"/>
              <a:t/>
            </a:r>
          </a:p>
          <a:p>
            <a:r>
              <a:rPr lang="en-US" sz="1800" dirty="0" smtClean="0"/>
              <a:t>Backup and Disaster Recovery as a Service</a:t>
            </a:r>
          </a:p>
          <a:p>
            <a:r>
              <a:rPr lang="en-US" sz="1800" dirty="0" smtClean="0"/>
              <a:t>- Backup your exisitng IBM Cloud VPC resources and configurations</a:t>
            </a:r>
          </a:p>
          <a:p>
            <a:r>
              <a:rPr lang="en-US" sz="1800" dirty="0" smtClean="0"/>
              <a:t>- Backup IBM IKS (Kubernetes Service), ROKS (Red Hat Openshift)</a:t>
            </a:r>
          </a:p>
          <a:p>
            <a:r>
              <a:rPr lang="en-US" sz="1800" dirty="0" smtClean="0"/>
              <a:t>- Backup Virtual Machines (VSIs) and attached Data Volumes</a:t>
            </a:r>
          </a:p>
          <a:p>
            <a:r>
              <a:rPr lang="en-US" sz="1800" dirty="0" smtClean="0"/>
              <a:t>- Backup Cloud Object Storage Buckets (COS Buckets)</a:t>
            </a:r>
          </a:p>
          <a:p>
            <a:r>
              <a:rPr lang="en-US" sz="1800" dirty="0" smtClean="0"/>
              <a:t>- Backup on-prem Kubernetes or Red Hat OpenShift clusters to IBM Cloud</a:t>
            </a:r>
          </a:p>
          <a:p>
            <a:r>
              <a:rPr lang="en-US" sz="1800" dirty="0" smtClean="0"/>
              <a:t>- Restore or replicate your infrastructure across regions</a:t>
            </a:r>
          </a:p>
          <a:p>
            <a:r>
              <a:rPr lang="en-US" sz="1800" dirty="0" smtClean="0"/>
              <a:t>- Restore your Kubernetes or Red Hat OpenShift clusters on-demand</a:t>
            </a:r>
          </a:p>
          <a:p>
            <a:r>
              <a:rPr lang="en-US" sz="1800" dirty="0" smtClean="0"/>
              <a:t>- Backup VMware VMs to IBM Cloud VPC</a:t>
            </a:r>
          </a:p>
          <a:p>
            <a:r>
              <a:rPr lang="en-US" sz="1800" dirty="0" smtClean="0"/>
              <a:t/>
            </a:r>
          </a:p>
          <a:p>
            <a:r>
              <a:rPr lang="en-US" sz="1800" dirty="0" smtClean="0"/>
              <a:t>Setup IBM Cloud as a DR site for On-Premise workoads</a:t>
            </a:r>
          </a:p>
          <a:p>
            <a:r>
              <a:rPr lang="en-US" sz="1800" dirty="0" smtClean="0"/>
              <a:t/>
            </a:r>
          </a:p>
          <a:p>
            <a:r>
              <a:rPr lang="en-US" sz="1800" dirty="0" smtClean="0"/>
              <a:t>- Setup IBM Cloud as a Warm DR site for critical workloads </a:t>
            </a:r>
          </a:p>
          <a:p>
            <a:r>
              <a:rPr lang="en-US" sz="1800" dirty="0" smtClean="0"/>
              <a:t>- Leverage IBM Cloud as a Backup for your Windows, Linux, Kubernetes workloads and Data.</a:t>
            </a:r>
          </a:p>
          <a:p>
            <a:r>
              <a:rPr lang="en-US" sz="1800" dirty="0" smtClean="0"/>
              <a:t/>
            </a:r>
          </a:p>
          <a:p>
            <a:r>
              <a:rPr lang="en-US" sz="1800" dirty="0" smtClean="0"/>
              <a:t>Cloud-Native Migration and Application Mobility</a:t>
            </a:r>
          </a:p>
          <a:p>
            <a:r>
              <a:rPr lang="en-US" sz="1800" dirty="0" smtClean="0"/>
              <a:t/>
            </a:r>
          </a:p>
          <a:p>
            <a:r>
              <a:rPr lang="en-US" sz="1800" dirty="0" smtClean="0"/>
              <a:t>- Setup IBM Cloud as a DR site</a:t>
            </a:r>
          </a:p>
          <a:p>
            <a:r>
              <a:rPr lang="en-US" sz="1800" dirty="0" smtClean="0"/>
              <a:t>- Discover and Migrate Kubernetes and OpenShift cluster to IBM Cloud</a:t>
            </a:r>
          </a:p>
          <a:p>
            <a:r>
              <a:rPr lang="en-US" sz="1800" dirty="0" smtClean="0"/>
              <a:t>- Migrate your application across your Kubernetes clusters</a:t>
            </a:r>
          </a:p>
          <a:p>
            <a:r>
              <a:rPr lang="en-US" sz="1800" dirty="0" smtClean="0"/>
              <a:t>- Migrate your on-prem Red Hat OpenShift Clusters to IBM ROKS</a:t>
            </a:r>
          </a:p>
          <a:p>
            <a:r>
              <a:rPr lang="en-US" sz="1800" dirty="0" smtClean="0"/>
              <a:t>- Migration On-Premise clusters to IBM Cloud Satellite</a:t>
            </a:r>
          </a:p>
          <a:p>
            <a:r>
              <a:rPr lang="en-US" sz="1800" dirty="0" smtClean="0"/>
              <a:t/>
            </a:r>
          </a:p>
          <a:p>
            <a:r>
              <a:rPr lang="en-US" sz="1800" dirty="0" smtClean="0"/>
              <a:t/>
            </a:r>
          </a:p>
          <a:p>
            <a:r>
              <a:rPr lang="en-US" sz="1800" dirty="0" smtClean="0"/>
              <a:t/>
            </a:r>
          </a:p>
          <a:p>
            <a:r>
              <a:rPr lang="en-US" sz="1800" dirty="0" smtClean="0"/>
              <a:t>Additional Features (needs to be separately enabled)</a:t>
            </a:r>
          </a:p>
          <a:p>
            <a:r>
              <a:rPr lang="en-US" sz="1800" dirty="0" smtClean="0"/>
              <a:t/>
            </a:r>
          </a:p>
          <a:p>
            <a:r>
              <a:rPr lang="en-US" sz="1800" dirty="0" smtClean="0"/>
              <a:t>Cost Optimization as a Service</a:t>
            </a:r>
          </a:p>
          <a:p>
            <a:r>
              <a:rPr lang="en-US" sz="1800" dirty="0" smtClean="0"/>
              <a:t>- Discover and track all of your resources across IBM Cloud</a:t>
            </a:r>
          </a:p>
          <a:p>
            <a:r>
              <a:rPr lang="en-US" sz="1800" dirty="0" smtClean="0"/>
              <a:t>- Track all your Idle resources. Stop entire VPCs, or delete unused resources</a:t>
            </a:r>
          </a:p>
          <a:p>
            <a:r>
              <a:rPr lang="en-US" sz="1800" dirty="0" smtClean="0"/>
              <a:t>- Rightsize your Compute based on your usage and optimise for cost</a:t>
            </a:r>
          </a:p>
          <a:p>
            <a:r>
              <a:rPr lang="en-US" sz="1800" dirty="0" smtClean="0"/>
              <a:t>- Assign Purpose tags based on industry standards</a:t>
            </a:r>
          </a:p>
          <a:p>
            <a:r>
              <a:rPr lang="en-US" sz="1800" dirty="0" smtClean="0"/>
              <a:t/>
            </a:r>
          </a:p>
          <a:p>
            <a:r>
              <a:rPr lang="en-US" sz="1800" dirty="0" smtClean="0"/>
              <a:t/>
            </a:r>
          </a:p>
          <a:p>
            <a:r>
              <a:rPr lang="en-US" sz="1800" dirty="0" smtClean="0"/>
              <a:t>It takes just a few minutes to get started - subscribe today or request a demo:</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https://cloud.ibm.com/catalog/services/3p-wanclds-draas-vpcplus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208</a:t>
            </a:r>
            <a:endParaRPr lang="en-US" dirty="0"/>
          </a:p>
        </p:txBody>
      </p:sp>
    </p:spTree>
  </p:cSld>
  <p:clrMapOvr>
    <a:masterClrMapping/>
  </p:clrMapOvr>
</p:sld>
</file>

<file path=ppt/slides/slide209.xml><?xml version="1.0" encoding="utf-8"?>
<p:sld xmlns:a="http://schemas.openxmlformats.org/drawingml/2006/main" xmlns:r="http://schemas.openxmlformats.org/officeDocument/2006/relationships" xmlns:p="http://schemas.openxmlformats.org/presentationml/2006/main">
  <p:cSld name="Slide 20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extend your on-premises network to IBM Cloud through site-to-site gateways.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VPN for VPC provides a simple yet powerful solution for highly scalable and robust site-to-site VPN. This VPN service provides a mixture of industry standard security and encryption options as well as support for Pre-shared Key authentication. The service also provides the ability to quickly add and remove VPN connections with the option to use pre-defined configurations.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209</a:t>
            </a:r>
            <a:endParaRPr lang="en-US" dirty="0"/>
          </a:p>
        </p:txBody>
      </p:sp>
    </p:spTree>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name="Slide 2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Check-a-roo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Cryptocurrency risk analysis and compliance tool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We provide risk analysis for cryptocurrency addresses so you can be proactive about choosing which entities you transact with.  Quickly get a grade from A to F on a cryptocurrency address of interest and make your business decisions quickly.</a:t>
            </a:r>
          </a:p>
          <a:p>
            <a:r>
              <a:rPr lang="en-US" sz="1800" dirty="0" smtClean="0"/>
              <a:t/>
            </a:r>
          </a:p>
          <a:p>
            <a:r>
              <a:rPr lang="en-US" sz="1800" dirty="0" smtClean="0"/>
              <a:t>We are behavior-based not KYC-based, as our AI algorithms combine on-chain and off-chain intelligence with blockchain analysis. </a:t>
            </a:r>
          </a:p>
          <a:p>
            <a:r>
              <a:rPr lang="en-US" sz="1800" dirty="0" smtClean="0"/>
              <a:t/>
            </a:r>
          </a:p>
          <a:p>
            <a:r>
              <a:rPr lang="en-US" sz="1800" dirty="0" smtClean="0"/>
              <a:t>This product is the API version of our visual Ledger Navigator product (https://www.blockpliance.com/services/tokenomics).</a:t>
            </a:r>
          </a:p>
          <a:p>
            <a:r>
              <a:rPr lang="en-US" sz="1800" dirty="0" smtClean="0"/>
              <a:t/>
            </a:r>
          </a:p>
          <a:p>
            <a:r>
              <a:rPr lang="en-US" sz="1800" dirty="0" smtClean="0"/>
              <a:t>Our algorithm analyzes for 30 categories of risk including money laundering, human trafficking, CSAM, terrorist financing, ransomware, scams and other criminal activity.</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Blockpliance,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https://cloud.ibm.com/catalog/services/blockpliance-check-a-roo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a:t>
            </a:r>
            <a:endParaRPr lang="en-US" dirty="0"/>
          </a:p>
        </p:txBody>
      </p:sp>
    </p:spTree>
  </p:cSld>
  <p:clrMapOvr>
    <a:masterClrMapping/>
  </p:clrMapOvr>
</p:sld>
</file>

<file path=ppt/slides/slide210.xml><?xml version="1.0" encoding="utf-8"?>
<p:sld xmlns:a="http://schemas.openxmlformats.org/drawingml/2006/main" xmlns:r="http://schemas.openxmlformats.org/officeDocument/2006/relationships" xmlns:p="http://schemas.openxmlformats.org/presentationml/2006/main">
  <p:cSld name="Slide 21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vRealize Operations and Log Insight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and troubleshoot the performance, health, and capacity of your dedicated IBM-hosted VMware Software Defined Data Center (SDDC) stack, in a more efficient matter.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Monitor and troubleshoot the performance, health, and capacity of your dedicated IBM-hosted VMware Software Defined Data Center (SDDC) stack, in a more efficient matter.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https://cloud.ibm.com/catalog/services/vrops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210</a:t>
            </a:r>
            <a:endParaRPr lang="en-US" dirty="0"/>
          </a:p>
        </p:txBody>
      </p:sp>
    </p:spTree>
  </p:cSld>
  <p:clrMapOvr>
    <a:masterClrMapping/>
  </p:clrMapOvr>
</p:sld>
</file>

<file path=ppt/slides/slide211.xml><?xml version="1.0" encoding="utf-8"?>
<p:sld xmlns:a="http://schemas.openxmlformats.org/drawingml/2006/main" xmlns:r="http://schemas.openxmlformats.org/officeDocument/2006/relationships" xmlns:p="http://schemas.openxmlformats.org/presentationml/2006/main">
  <p:cSld name="Slide 21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 Discovery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Add a cognitive search and content analytics engine to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a cognitive search and content analytics engine to applications to identify patterns, trends and actionable insights that drive better decision-making. Securely unify structured and unstructured data with pre-enriched content, and use a simplified query language to eliminate the need for manual filtering of results.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https://cloud.ibm.com/catalog/services/discovery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211</a:t>
            </a:r>
            <a:endParaRPr lang="en-US" dirty="0"/>
          </a:p>
        </p:txBody>
      </p:sp>
    </p:spTree>
  </p:cSld>
  <p:clrMapOvr>
    <a:masterClrMapping/>
  </p:clrMapOvr>
</p:sld>
</file>

<file path=ppt/slides/slide212.xml><?xml version="1.0" encoding="utf-8"?>
<p:sld xmlns:a="http://schemas.openxmlformats.org/drawingml/2006/main" xmlns:r="http://schemas.openxmlformats.org/officeDocument/2006/relationships" xmlns:p="http://schemas.openxmlformats.org/presentationml/2006/main">
  <p:cSld name="Slide 21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generative AI and machine learning solutions. Train, validate, tune, and deploy foundation and machine learning models.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Build with our new studio for foundation models, generative AI and machine learning. Train, validate, tune, and deploy foundation and machine learning models with ease.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212</a:t>
            </a:r>
            <a:endParaRPr lang="en-US" dirty="0"/>
          </a:p>
        </p:txBody>
      </p:sp>
    </p:spTree>
  </p:cSld>
  <p:clrMapOvr>
    <a:masterClrMapping/>
  </p:clrMapOvr>
</p:sld>
</file>

<file path=ppt/slides/slide213.xml><?xml version="1.0" encoding="utf-8"?>
<p:sld xmlns:a="http://schemas.openxmlformats.org/drawingml/2006/main" xmlns:r="http://schemas.openxmlformats.org/officeDocument/2006/relationships" xmlns:p="http://schemas.openxmlformats.org/presentationml/2006/main">
  <p:cSld name="Slide 21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watsonx Assistant lets you build conversational interfaces into any application, device, or channel.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 Assistant lets you build conversational interfaces into any application, device, or channel.</a:t>
            </a:r>
          </a:p>
          <a:p>
            <a:r>
              <a:rPr lang="en-US" sz="1800" dirty="0" smtClean="0"/>
              <a:t/>
            </a:r>
          </a:p>
          <a:p>
            <a:r>
              <a:rPr lang="en-US" sz="1800" dirty="0" smtClean="0"/>
              <a:t>Add a natural language interface to your application to automate interactions with your end users. Common applications include virtual agents and chat bots that can integrate and communicate on any channel or device. Train through an easy-to-use web application, designed so you can quickly build natural conversation flows between your apps and users, and deploy scalable, cost effective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https://cloud.ibm.com/catalog/services/conversation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213</a:t>
            </a:r>
            <a:endParaRPr lang="en-US" dirty="0"/>
          </a:p>
        </p:txBody>
      </p:sp>
    </p:spTree>
  </p:cSld>
  <p:clrMapOvr>
    <a:masterClrMapping/>
  </p:clrMapOvr>
</p:sld>
</file>

<file path=ppt/slides/slide214.xml><?xml version="1.0" encoding="utf-8"?>
<p:sld xmlns:a="http://schemas.openxmlformats.org/drawingml/2006/main" xmlns:r="http://schemas.openxmlformats.org/officeDocument/2006/relationships" xmlns:p="http://schemas.openxmlformats.org/presentationml/2006/main">
  <p:cSld name="Slide 21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Code Assistant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tailor-made foundation models for AI-generated code recommendations to accelerate developer productivity.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Code Assistant is a cloud service that leverages generative AI to accelerate code generation and increase developer productivity. It uses generative AI that is purpose-built for targeted use cases like Application Modernization and IT Automation.</a:t>
            </a:r>
          </a:p>
          <a:p>
            <a:r>
              <a:rPr lang="en-US" sz="1800" dirty="0" smtClean="0"/>
              <a:t>Out-of-the-box, watsonx Code Assistant provides pre-trained models based on specific programming languages to ensure trust and efficiency for accurate code generation. IBM watsonx Code Assistant allows you to customize the underlying model(s) to ensure output is grounded in your organization's best practices, while providing visibility into the potential origin of generated code.</a:t>
            </a:r>
          </a:p>
          <a:p>
            <a:r>
              <a:rPr lang="en-US" sz="1800" dirty="0" smtClean="0"/>
              <a:t/>
            </a:r>
          </a:p>
          <a:p>
            <a:r>
              <a:rPr lang="en-US" sz="1800" dirty="0" smtClean="0"/>
              <a:t>Note: There are varying support levels for the available editions of IBM watsonx Code Assistant. Please reference the [Service Description Terms](https://www.ibm.com/terms/?id=i126-9704) for specific support commitments.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https://cloud.ibm.com/catalog/services/code-assistant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214</a:t>
            </a:r>
            <a:endParaRPr lang="en-US" dirty="0"/>
          </a:p>
        </p:txBody>
      </p:sp>
    </p:spTree>
  </p:cSld>
  <p:clrMapOvr>
    <a:masterClrMapping/>
  </p:clrMapOvr>
</p:sld>
</file>

<file path=ppt/slides/slide215.xml><?xml version="1.0" encoding="utf-8"?>
<p:sld xmlns:a="http://schemas.openxmlformats.org/drawingml/2006/main" xmlns:r="http://schemas.openxmlformats.org/officeDocument/2006/relationships" xmlns:p="http://schemas.openxmlformats.org/presentationml/2006/main">
  <p:cSld name="Slide 21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 Orchestrate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Lighten your workload with IBM watsonx Orchestrate, powered by LLMs. Streamline workflows and automate tasks with a catalog of skills. No specialized training needed.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 Orchestrate, powered by LLMs, includes pre-built skills that use natural language processing to draw from a catalog of basic and advanced skills to execute your requests, in context and in the right order, without the need for any specialized training or developer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https://cloud.ibm.com/catalog/services/watsonx-orchestrate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215</a:t>
            </a:r>
            <a:endParaRPr lang="en-US" dirty="0"/>
          </a:p>
        </p:txBody>
      </p:sp>
    </p:spTree>
  </p:cSld>
  <p:clrMapOvr>
    <a:masterClrMapping/>
  </p:clrMapOvr>
</p:sld>
</file>

<file path=ppt/slides/slide216.xml><?xml version="1.0" encoding="utf-8"?>
<p:sld xmlns:a="http://schemas.openxmlformats.org/drawingml/2006/main" xmlns:r="http://schemas.openxmlformats.org/officeDocument/2006/relationships" xmlns:p="http://schemas.openxmlformats.org/presentationml/2006/main">
  <p:cSld name="Slide 21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Runtime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Machine Learning) Quickly build, run and manage generative AI and machine learning applications with built-in performance and scalability.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Runtime provides the resources that power the AI lifecycle for IBM watsonx.ai and Cloud Pak for Data as a Service. IBM watsonx.ai Runtime powers IBM watsonx.ai Studio. With resources for all AI solution tasks, you can build, test, and deploy machine learning models and on watsonx.ai, build, tune, and deploy generative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 SPSS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https://cloud.ibm.com/catalog/services/pm-20</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216</a:t>
            </a:r>
            <a:endParaRPr lang="en-US" dirty="0"/>
          </a:p>
        </p:txBody>
      </p:sp>
    </p:spTree>
  </p:cSld>
  <p:clrMapOvr>
    <a:masterClrMapping/>
  </p:clrMapOvr>
</p:sld>
</file>

<file path=ppt/slides/slide217.xml><?xml version="1.0" encoding="utf-8"?>
<p:sld xmlns:a="http://schemas.openxmlformats.org/drawingml/2006/main" xmlns:r="http://schemas.openxmlformats.org/officeDocument/2006/relationships" xmlns:p="http://schemas.openxmlformats.org/presentationml/2006/main">
  <p:cSld name="Slide 21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watsonx.ai Studio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(Formerly known as Watson Studio) Develop powerful AI solutions with an integrated collaborative studio and industry-standard APIs and SDKs.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watsonx.ai Studio provides the set of integrated tools for IBM watsonx.ai and Cloud Pak for Data as a Service. IBM watsonx.ai Studio is powered by IBM watsonx.ai Runtime. With a suite of tools for all skill levels, everyone can collaborate to develop machine learning solutions and on watsonx.ai, develop generative AI solutions. You can write code, visually code on a graphical canvas, or automatically build AI solutions.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https://cloud.ibm.com/catalog/services/data-science-experience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217</a:t>
            </a:r>
            <a:endParaRPr lang="en-US" dirty="0"/>
          </a:p>
        </p:txBody>
      </p:sp>
    </p:spTree>
  </p:cSld>
  <p:clrMapOvr>
    <a:masterClrMapping/>
  </p:clrMapOvr>
</p:sld>
</file>

<file path=ppt/slides/slide218.xml><?xml version="1.0" encoding="utf-8"?>
<p:sld xmlns:a="http://schemas.openxmlformats.org/drawingml/2006/main" xmlns:r="http://schemas.openxmlformats.org/officeDocument/2006/relationships" xmlns:p="http://schemas.openxmlformats.org/presentationml/2006/main">
  <p:cSld name="Slide 21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watsonx.data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open, hybrid, and governed fit-for-purpose data store optimized to scale all data, analytics and AI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Watsonx.data is a data management solution for collecting, storing, querying, and analyzing all your enterprise data (structured, semi-structured, and unstructured) with a single unified data platform. It provides a flexible and reliable platform that is optimized to work on open data formats.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https://cloud.ibm.com/catalog/services/lakehouse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218</a:t>
            </a:r>
            <a:endParaRPr lang="en-US" dirty="0"/>
          </a:p>
        </p:txBody>
      </p:sp>
    </p:spTree>
  </p:cSld>
  <p:clrMapOvr>
    <a:masterClrMapping/>
  </p:clrMapOvr>
</p:sld>
</file>

<file path=ppt/slides/slide219.xml><?xml version="1.0" encoding="utf-8"?>
<p:sld xmlns:a="http://schemas.openxmlformats.org/drawingml/2006/main" xmlns:r="http://schemas.openxmlformats.org/officeDocument/2006/relationships" xmlns:p="http://schemas.openxmlformats.org/presentationml/2006/main">
  <p:cSld name="Slide 21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watsonx.governance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Accelerate responsibility, transparency and explainability in your data and AI workflows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watsonx.governance™ helps you direct, manage and monitor your organization’s AI activities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https://cloud.ibm.com/catalog/services/aiopenscale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219</a:t>
            </a:r>
            <a:endParaRPr lang="en-US" dirty="0"/>
          </a:p>
        </p:txBody>
      </p:sp>
    </p:spTree>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name="Slide 2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Citrix NetScaler VPX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Application delivery controller from vendor Citrix with complete administrative control.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Citrix NetScaler VPX is an industry-leading application delivery controller that enables seamless delivery of business applications - to any device and location – with superior layer 4-7 load balancing, advanced application optimization and unmatched security. It can be used for local load balancing of traffic among servers within a single data center and also global load balancing of traffic among servers spread across multiple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https://cloud.ibm.com/catalog/infrastructure/CITRIX_NETSCALER_VPX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a:t>
            </a:r>
            <a:endParaRPr lang="en-US" dirty="0"/>
          </a:p>
        </p:txBody>
      </p:sp>
    </p:spTree>
  </p:cSld>
  <p:clrMapOvr>
    <a:masterClrMapping/>
  </p:clrMapOvr>
</p:sld>
</file>

<file path=ppt/slides/slide220.xml><?xml version="1.0" encoding="utf-8"?>
<p:sld xmlns:a="http://schemas.openxmlformats.org/drawingml/2006/main" xmlns:r="http://schemas.openxmlformats.org/officeDocument/2006/relationships" xmlns:p="http://schemas.openxmlformats.org/presentationml/2006/main">
  <p:cSld name="Slide 22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Zerto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Replicate your VMs between data centers in the public cloud or between the public cloud and your on-premises data centers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Replicate your VMs between data centers in the public cloud or between the public cloud and your on-premises data centers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https://cloud.ibm.com/catalog/services/zerto</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220</a:t>
            </a:r>
            <a:endParaRPr lang="en-US" dirty="0"/>
          </a:p>
        </p:txBody>
      </p:sp>
    </p:spTree>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name="Slide 2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Client VPN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connect to your IBM Cloud resources from anywhere through a client-to-site VPN server.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Client VPN for VPC provides an open-source compatible client-to-site VPN solution that allows users to connect to IBM Cloud resources through secure, encrypted connections.  When your users are working remotely, traveling or at a location without a site-to-site VPN connection, they can use an OpenVPN client to connect to VPN servers on your IBM Cloud VPC.</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https://cloud.ibm.com/catalog/services/is.vpn-server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23</a:t>
            </a:r>
            <a:endParaRPr lang="en-US" dirty="0"/>
          </a:p>
        </p:txBody>
      </p:sp>
    </p:spTree>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name="Slide 2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Activity Tracker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Record your IBM Cloud activities, search, and receive alerts on activity events through our hosted event search offering. Financial Services validated users should refer to docs for more information.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Activity Tracker is your source for activity events recorded within IBM Cloud.  Activity events are records of the API calls to services on the IBM Cloud and produces the evidence to comply with corporate policies and market industry-specific regulations.  Cloud activity events help accelerate detection of security events and application performance issues. </a:t>
            </a:r>
          </a:p>
          <a:p>
            <a:r>
              <a:rPr lang="en-US" sz="1800" dirty="0" smtClean="0"/>
              <a:t/>
            </a:r>
          </a:p>
          <a:p>
            <a:r>
              <a:rPr lang="en-US" sz="1800" dirty="0" smtClean="0"/>
              <a:t>Application environments seeking to maintain Financial Services Validation status on IBM Cloud should consult documentation (https://cloud.ibm.com/docs/activity-tracker?topic=activity-tracker-getting-started) to configure activity events to route directly to IBM Cloud Object Storage.</a:t>
            </a:r>
          </a:p>
          <a:p>
            <a:r>
              <a:rPr lang="en-US" sz="1800" dirty="0" smtClean="0"/>
              <a:t/>
            </a:r>
          </a:p>
          <a:p>
            <a:r>
              <a:rPr lang="en-US" sz="1800" dirty="0" smtClean="0"/>
              <a:t>IBM Cloud Activity Tracker offers ready to run event search offerings to simplify configuration and expedite your time to greater insights.  You can choose to retain your events for 7, 14, or 30 days.  A 30 day HIPAA compliant offering is also available.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https://cloud.ibm.com/catalog/services/logdnaat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24</a:t>
            </a:r>
            <a:endParaRPr lang="en-US" dirty="0"/>
          </a:p>
        </p:txBody>
      </p:sp>
    </p:spTree>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name="Slide 2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fast and flexible backup solution that is managed by IBM Cloud and provides capacity options to scale perfectly with your needs.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automated agent-based multi-tenant backup system, that provides users with a method to back up data between servers in one or more data centers on the IBM Cloud. IBM Cloud Backup is an enterprise-level backup storage and disaster recovery solution that is available for local access across globally dispersed data centers. With IBM Cloud Backup, you can add cloud-based backup to any physical, virtual, or hybrid server environment, leverage system image and granular recovery options and restore capabilities for dissimilar hardware, and schedule backups and retention schemes to follow custom timetables or employ the daily, or weekly preconfigured schedules as needed. Backups can target full systems, specific directories, or even individual files, and will incorporate block-level change processing, data deduplication, and intelligent on-the-fly compression, and employ point and click downed-system restoration, from central management and administration via a very intuitive web-based utility from anywhere in the world. With end-to-end encryption that is enforced for IBM Cloud Backup, your data is always secure – from source to vault, and can scale as needed, to satisfy all of your backup workload requirements.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25</a:t>
            </a:r>
            <a:endParaRPr lang="en-US" dirty="0"/>
          </a:p>
        </p:txBody>
      </p:sp>
    </p:spTree>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name="Slide 2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Backup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the ability to schedule VPC block storage snapshot backups and manage retention through backup policies.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Backup for VPC is an enterprise-level backup solution that automates creation and retention of your VPC block storage volumes. This service lets you set a scheduled backup of your block storage volumes and snapshots created from those volumes.</a:t>
            </a:r>
          </a:p>
          <a:p>
            <a:r>
              <a:rPr lang="en-US" sz="1800" dirty="0" smtClean="0"/>
              <a:t/>
            </a:r>
          </a:p>
          <a:p>
            <a:r>
              <a:rPr lang="en-US" sz="1800" dirty="0" smtClean="0"/>
              <a:t>When a backup is triggered, it creates a new snapshot of the volume contents. A snapshot is a point-in-time copy of your block storage volume. The entire contents of the volume are copied and retained. Subsequent snapshots will capture the incremental changes from the previous snapshots.</a:t>
            </a:r>
          </a:p>
          <a:p>
            <a:r>
              <a:rPr lang="en-US" sz="1800" dirty="0" smtClean="0"/>
              <a:t/>
            </a:r>
          </a:p>
          <a:p>
            <a:r>
              <a:rPr lang="en-US" sz="1800" dirty="0" smtClean="0"/>
              <a:t>#### Pricing</a:t>
            </a:r>
          </a:p>
          <a:p>
            <a:r>
              <a:rPr lang="en-US" sz="1800" dirty="0" smtClean="0"/>
              <a:t/>
            </a:r>
          </a:p>
          <a:p>
            <a:r>
              <a:rPr lang="en-US" sz="1800" dirty="0" smtClean="0"/>
              <a:t>You will be charged for the storage capacity used for each of your backups. To estimate pricing while you create a backup policy, use the "Add to estimate" button on the Create tab. For more information, see the [Backup service documentation](/docs/vpc?topic=vpc-backup-service-about).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https://cloud.ibm.com/catalog/services/is.backup-policy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26</a:t>
            </a:r>
            <a:endParaRPr lang="en-US" dirty="0"/>
          </a:p>
        </p:txBody>
      </p:sp>
    </p:spTree>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name="Slide 2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HSM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keys and secrets in a dedicated hardware security module.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hardware security module (HSM) is a dedicated crypto processor designed for the protection of the crypto key life cycle. HSMs act as trust anchors that protect the cryptographic infrastructure of some of the most security-conscious organizations in the world by securely managing, processing, and storing cryptographic keys inside a hardened, tamper-resistant device. Cloud HSM is a FIPS 140-2 Level 3 validated, single-tenant device available around the world where you need it most.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https://cloud.ibm.com/catalog/infrastructure/hardware-security-module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27</a:t>
            </a:r>
            <a:endParaRPr lang="en-US" dirty="0"/>
          </a:p>
        </p:txBody>
      </p:sp>
    </p:spTree>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name="Slide 2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Load Balancer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 Load Balancer as a service with core load balancing features and flexible usage-based pricing.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service offers variety of application delivery features such as layer-4 load balancing of TCP based applications, periodic checking of application server health, SSL offload, intuitive graphical interface, and built-in high reliability. The service is charged as per its actual consumption - per the total number of hours its used and the total amount of data it has processed. Public outbound bandwidth charges will be extra.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https://cloud.ibm.com/catalog/infrastructure/ibm-cloud-load-balancer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28</a:t>
            </a:r>
            <a:endParaRPr lang="en-US" dirty="0"/>
          </a:p>
        </p:txBody>
      </p:sp>
    </p:spTree>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name="Slide 2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Logs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log analysis and management for rapid issue resolution and proactively avoid downtime.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Logs turns log data into actionable insights, reducing operational costs and boosting system reliability. Fully integrated with IBM Cloud, IBM Cloud Logs allows quick issue detection, performance optimization, and ensures strong security compliance without traditional log indexing overhead.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https://cloud.ibm.com/catalog/services/logs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29</a:t>
            </a:r>
            <a:endParaRPr lang="en-US" dirty="0"/>
          </a:p>
        </p:txBody>
      </p:sp>
    </p:spTree>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name="Slide 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AiSolved - Seekers Of Knowledge Meet AI Solutions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AiSolved: AI optimization with IBM CPLEX for business modeling, strategic growth, and efficiency.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AiSolved democratizes AI optimization for all businesses, leveraging IBM CPLEX for advanced modeling. It enables strategic partnerships, enhancing capabilities without upfront costs. With real-time updates and seamless integration, AiSolved supports revenue growth through strategic AI applications, making informed decision-making accessible. This initiative aims for a future where optimal strategies powered by AI are available to every enterprise.</a:t>
            </a:r>
          </a:p>
          <a:p>
            <a:r>
              <a:rPr lang="en-US" sz="1800" dirty="0" smtClean="0"/>
              <a:t/>
            </a:r>
          </a:p>
          <a:p>
            <a:r>
              <a:rPr lang="en-US" sz="1800" dirty="0" smtClean="0"/>
              <a:t>AiSolved &amp; IBM Cplex</a:t>
            </a:r>
          </a:p>
          <a:p>
            <a:r>
              <a:rPr lang="en-US" sz="1800" dirty="0" smtClean="0"/>
              <a:t/>
            </a:r>
          </a:p>
          <a:p>
            <a:r>
              <a:rPr lang="en-US" sz="1800" dirty="0" smtClean="0"/>
              <a:t>AiSolved is where cutting-edge optimization meets the transformative power of AI. In today's landscape where resources are finite and choices vast, optimization is about making the best possible decisions within constraints. Our groundbreaking platform taps into IBM Cplex's potential, bridging challenges to data-driven, AI-enhanced solutions. Venture into a revolution with AiSolved, transforming abstract visions into tangible, optimized realities.</a:t>
            </a:r>
          </a:p>
          <a:p>
            <a:r>
              <a:rPr lang="en-US" sz="1800" dirty="0" smtClean="0"/>
              <a:t/>
            </a:r>
          </a:p>
          <a:p>
            <a:r>
              <a:rPr lang="en-US" sz="1800" dirty="0" smtClean="0"/>
              <a:t>Pioneering AI-Infused Platform Integration</a:t>
            </a:r>
          </a:p>
          <a:p>
            <a:r>
              <a:rPr lang="en-US" sz="1800" dirty="0" smtClean="0"/>
              <a:t/>
            </a:r>
          </a:p>
          <a:p>
            <a:r>
              <a:rPr lang="en-US" sz="1800" dirty="0" smtClean="0"/>
              <a:t>Sophisticated Meets Agile: Our platform merges mathematical modeling with AI-driven agility, shering in the next-gen of efficient problem solving. Seamless Power: By empowering Cplex experts with AI capabilities, we ensure a swifter, more redictive model conceptualization, development, and deployment. Dynamic Decision-making: Harnessing both structured and unstructured data, AI's predictive analytics yields results that are dynamic and forward-thinking.</a:t>
            </a:r>
          </a:p>
          <a:p>
            <a:r>
              <a:rPr lang="en-US" sz="1800" dirty="0" smtClean="0"/>
              <a:t/>
            </a:r>
          </a:p>
          <a:p>
            <a:r>
              <a:rPr lang="en-US" sz="1800" dirty="0" smtClean="0"/>
              <a:t>Collaborative Expertise with Cplex &amp; AI Brilliance</a:t>
            </a:r>
          </a:p>
          <a:p>
            <a:r>
              <a:rPr lang="en-US" sz="1800" dirty="0" smtClean="0"/>
              <a:t/>
            </a:r>
          </a:p>
          <a:p>
            <a:r>
              <a:rPr lang="en-US" sz="1800" dirty="0" smtClean="0"/>
              <a:t>Expert Assembly: Our team consists of select Cplex experts with a knack for AI, ensuring a blend of revolutionary and practical solutions. Beyond Model Building: We elevate the experience of Cplex experts by providing a rich AI toolkit, bridging the gap between vision and reality. Unity in Diversity: Promoting collaboration, our experts pool their unique strengths, ensuring solutions are holistic, precise, and AI-optimized.</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Blue Sky Creations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https://cloud.ibm.com/catalog/services/aisolved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a:t>
            </a:r>
            <a:endParaRPr lang="en-US" dirty="0"/>
          </a:p>
        </p:txBody>
      </p:sp>
    </p:spTree>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name="Slide 3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Monitoring</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Offers visibility into the performance and health of your infrastructure and apps, with in-depth troubleshooting and alerting.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Monitoring is a managed enterprise grade monitoring service that provides operational visibility into the performance and health of applications, services and infrastructure. It offers administrators, DevOps teams and developers full stack telemetry with advanced features to monitor and troubleshoot, define alerts, and design custom dashboards.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Sysdig</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Logging and Monitoring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https://cloud.ibm.com/catalog/services/sysdig-monitor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30</a:t>
            </a:r>
            <a:endParaRPr lang="en-US" dirty="0"/>
          </a:p>
        </p:txBody>
      </p:sp>
    </p:spTree>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name="Slide 3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Native Storage and Data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Robin Cloud Native Storage and Data Service is a high-performance Storage and Data Management solution for your Stateful Applications on IBM Cloud IKS.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Robin Cloud Native Storage and Data Service brings high performance storage and application-aware data management to Kubernetes. It is a IBM certified operator that installs natively on IKS and OpenShift and delivers block and file storage for stateful applications such as databases, data analytics, and AI/ML applications. Robin CNS automates storage and data management operations on OpenShift and provides a simple API for developers and DevOps teams so that they can easily manage stateful applications without having to become storage experts</a:t>
            </a:r>
          </a:p>
          <a:p>
            <a:r>
              <a:rPr lang="en-US" sz="1800" dirty="0" smtClean="0"/>
              <a:t>&amp;nbsp;</a:t>
            </a:r>
          </a:p>
          <a:p>
            <a:r>
              <a:rPr lang="en-US" sz="1800" dirty="0" smtClean="0"/>
              <a:t>&amp;nbsp;</a:t>
            </a:r>
          </a:p>
          <a:p>
            <a:r>
              <a:rPr lang="en-US" sz="1800" dirty="0" smtClean="0"/>
              <a:t>GETTING SUPPORT</a:t>
            </a:r>
          </a:p>
          <a:p>
            <a:r>
              <a:rPr lang="en-US" sz="1800" dirty="0" smtClean="0"/>
              <a:t>This product is provided and supported by Robin.io. Robin support is available 24x7x365. Please reach out to Robin on Slack (slack.robin.io) for immediate assistance. Alternatively you can contact Robin support by emailing support@robin.com. Include a contact information and any details you can provide on the issue. Please include severity of the issue in the subject line. Robin will reply back within 24 hours.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Robin.io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https://cloud.ibm.com/catalog/services/robin-storage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31</a:t>
            </a:r>
            <a:endParaRPr lang="en-US" dirty="0"/>
          </a:p>
        </p:txBody>
      </p:sp>
    </p:spTree>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name="Slide 3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Developer enabled data storage for cloud applications integrated with IBM Cloud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Object Storage is a highly scalable cloud storage service, designed for high durability, resiliency and security. Store, manage and access your data via our self-service portal and RESTful APIs. Connect applications directly to Cloud Object Storage use other IBM Cloud Services with your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https://cloud.ibm.com/catalog/services/cloud-object-storage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32</a:t>
            </a:r>
            <a:endParaRPr lang="en-US" dirty="0"/>
          </a:p>
        </p:txBody>
      </p:sp>
    </p:spTree>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name="Slide 3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Object Storage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Data storage for backup, archive, regulatory data and cloud infrastructure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Object storage is ideal for cost-effectively storing large volumes of unstructured data with durability, security, availability and reliability. Store content for your analytics, IoT, social, cognitive and mobile workloads, or for archiving and backup. Store and access your unstructured data via our self-service portal and APIs.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https://cloud.ibm.com/catalog/infrastructure/cloud-object-storage-infrastructure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33</a:t>
            </a:r>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name="Slide 3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Platform Professional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Professional services to support cloud platform operations and enable customers to build and optimise custom software solutions.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Cloud Platform Professional Services offers expert support to help organizations leverage cloud platforms effectively. Our services include platform setup, optimization, software development, and CI/CD pipeline implementation. Whether you need help deploying OpenShift clusters, scaling workloads, or building tailored software solutions, our team delivers results aligned with your business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Lyticly Pty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https://cloud.ibm.com/catalog/services/cloud-platform-professional-services-lyticly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34</a:t>
            </a:r>
            <a:endParaRPr lang="en-US" dirty="0"/>
          </a:p>
        </p:txBody>
      </p:sp>
    </p:spTree>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name="Slide 3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Reservations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Save up to 60% by reserving capacity in advance on IBM Cloud Virtual Servers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IBM’s next-generation public cloud infrastructure, IBM Cloud VPC (virtual private cloud), offers customers up to a 60% discount through IBM Cloud Reservations pricing – now available on IBM Cloud Virtual Servers for VPC. Customers can create 1-year and 3-year capacity reservations at significantly lower prices when compared to current, on-demand prices inside IBM Cloud VPC. The freedom to choose between multiple payment options when building high-performance clouds is here.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https://cloud.ibm.com/catalog/services/is.reservation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35</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name="Slide 3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 Secure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Protect your workloads and simplify compliance using IBM Cloud Secure Virtualization.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workloads and simplify compliance using IBM Cloud Secure Virtualization.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https://cloud.ibm.com/catalog/services/hytrust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36</a:t>
            </a:r>
            <a:endParaRPr lang="en-US" dirty="0"/>
          </a:p>
        </p:txBody>
      </p:sp>
    </p:spTree>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name="Slide 3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Cloudant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scalable JSON document database for web, mobile, IoT, and serverless applications.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Cloudant is a fully managed JSON document database that offers independent serverless scaling of provisioned throughput capacity and storage. Cloudant is compatible with Apache CouchDB and accessible through a simple to use HTTPS API for web, mobile, and IoT applications.  Cloudant is SOC2 and ISO 27001 compliant with HIPAA readiness optional for Dedicated Hardware environments. Cloudant Standard plan instances come with a 99.99% SLA. All data is encrypted at rest and over the wire. Cloudant JSON documents are stored in triplicate across three separate availability zones for in-region HA/DR in regions that support AZ's. Any Cloudant instance deployed from the Frankfurt region/location will be in an EU-managed environment. See https://ibm.com/cloud/cloudant, or select View docs from the Actions menu for more details. Use the new Standard on Transaction Engine plan which offers cheaper storage and query costs, strongly consistent reads, scalable and consistent global secondary indexes, elimination of in region document conflicts, and additional in database encryption of data values.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https://cloud.ibm.com/catalog/services/cloudantnosqldb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37</a:t>
            </a:r>
            <a:endParaRPr lang="en-US" dirty="0"/>
          </a:p>
        </p:txBody>
      </p:sp>
    </p:spTree>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name="Slide 3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Cloudsway CDN Pro</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Cloudsway CDN is a new generation of content delivery platform, which can provide users with programmable CDN interactive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1.Programmable Delivery: Nginx based programmable delivery for rapid debugging and release under complex requirements. New configuration interface designed for simplicity and ease of use, reliably supporting any complex business logic. Improved configuration version management can easily embedded in enterprise DevOps.</a:t>
            </a:r>
          </a:p>
          <a:p>
            <a:r>
              <a:rPr lang="en-US" sz="1800" dirty="0" smtClean="0"/>
              <a:t>2.Secure and Reliable: Enabling 4 layer and 7 layer DDoS defense mechanisms, while extending support for high-performance Web application firewalls. </a:t>
            </a:r>
          </a:p>
          <a:p>
            <a:r>
              <a:rPr lang="en-US" sz="1800" dirty="0" smtClean="0"/>
              <a:t>Reject suspicious packets and forward secure packets back to the source site based on real-time analytics.</a:t>
            </a:r>
          </a:p>
          <a:p>
            <a:r>
              <a:rPr lang="en-US" sz="1800" dirty="0" smtClean="0"/>
              <a:t>3.Excellent Performance: Accurate intelligent scheduling system based on real-time detection and Wangsu's proprietary private high-speed return to source protocol comprehensively improve the performance of edge access and return to source connection.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HONGKONG CLOUDSWAY LIMITED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https://cloud.ibm.com/catalog/services/cloudsway-cdn-global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38</a:t>
            </a:r>
            <a:endParaRPr lang="en-US" dirty="0"/>
          </a:p>
        </p:txBody>
      </p:sp>
    </p:spTree>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name="Slide 3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Cluster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Cluster Network for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 cluster network is a collection of interconnected systems working together and acting as a single entity. This combined grouping of systems allows for a high level of processing power for very complicated computations, primarily AI model training. IBM Cluster Networks use the NVIDIA H100 instance profile, which supports up to 15 VNI and vNICs with full network capabilities, 1.5 TB of memory, and 152 vCPUs running with the 8474C processor.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https://cloud.ibm.com/catalog/services/is.cluster-network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39</a:t>
            </a:r>
            <a:endParaRPr lang="en-US" dirty="0"/>
          </a:p>
        </p:txBody>
      </p:sp>
    </p:spTree>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name="Slide 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Akasia FinOps Modeler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Model Costs for your existing VMware Infrastructure for IBM Cloud for VMware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Akasia FinOps Modeler provides cost comparisons of an existing VMware environment, its VCF and VVF pricing as well as its in-Cloud pricing for AWS, Azure, GCP, IBM Cloud and Oracle Cloud. The Akasia TCO models allow service providers, consulting experts, and IT managers in the VMware and cloud ecosystem to quickly analyze data center environments and provide projected costs, allowing IT management teams to make an informed decision regarding their data center transformation.</a:t>
            </a:r>
          </a:p>
          <a:p>
            <a:r>
              <a:rPr lang="en-US" sz="1800" dirty="0" smtClean="0"/>
              <a:t/>
            </a:r>
          </a:p>
          <a:p>
            <a:r>
              <a:rPr lang="en-US" sz="1800" dirty="0" smtClean="0"/>
              <a:t>The Akasia FinOps Modeler analyzes and optimizes for the following infrastructure scenarios:</a:t>
            </a:r>
          </a:p>
          <a:p>
            <a:r>
              <a:rPr lang="en-US" sz="1800" dirty="0" smtClean="0"/>
              <a:t>•	Providing analysis for comparing current costs to the new, revamped VMware pricing structure </a:t>
            </a:r>
          </a:p>
          <a:p>
            <a:r>
              <a:rPr lang="en-US" sz="1800" dirty="0" smtClean="0"/>
              <a:t>•	Right-sizing existing VMware workloads to keep costs low under the new VMware pricing structure</a:t>
            </a:r>
          </a:p>
          <a:p>
            <a:r>
              <a:rPr lang="en-US" sz="1800" dirty="0" smtClean="0"/>
              <a:t>•	TCO analysis and modeling if the client migrates to VMware-on-Cloud  such as VMware on AWS, Azure VMware Solution, IBM Cloud for VMware, Google Cloud VMware Engine and Oracle Cloud VMware Solution. </a:t>
            </a:r>
          </a:p>
          <a:p>
            <a:r>
              <a:rPr lang="en-US" sz="1800" dirty="0" smtClean="0"/>
              <a:t>•	TCO analysis if the client wants to migrate away from VMware to a cloud-native platform</a:t>
            </a:r>
          </a:p>
          <a:p>
            <a:r>
              <a:rPr lang="en-US" sz="1800" dirty="0" smtClean="0"/>
              <a:t>•	TCO analysis and modeling for migrating workloads to Nutanix or Microsoft Azure Stack</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Akasia,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https://cloud.ibm.com/catalog/services/akasiafinopsmodeler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a:t>
            </a:r>
            <a:endParaRPr lang="en-US" dirty="0"/>
          </a:p>
        </p:txBody>
      </p:sp>
    </p:spTree>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name="Slide 4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Cobalt Iron - Secure Automated Backup with Compass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Simple, secure, automated backup and restore to protect IBM PowerVS data powered by IBM Storage Protect.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Powered by Cobalt Iron Compass®</a:t>
            </a:r>
          </a:p>
          <a:p>
            <a:r>
              <a:rPr lang="en-US" sz="1800" dirty="0" smtClean="0"/>
              <a:t>A single, unified, SaaS-based offering to backup and restore IBM PowerVS workloads.</a:t>
            </a:r>
          </a:p>
          <a:p>
            <a:r>
              <a:rPr lang="en-US" sz="1800" dirty="0" smtClean="0"/>
              <a:t/>
            </a:r>
          </a:p>
          <a:p>
            <a:r>
              <a:rPr lang="en-US" sz="1800" dirty="0" smtClean="0"/>
              <a:t>With IBM Storage Protect, Compass protects a variety of PowerVS platforms, applications, and data classes including:</a:t>
            </a:r>
          </a:p>
          <a:p>
            <a:r>
              <a:rPr lang="en-US" sz="1800" dirty="0" smtClean="0"/>
              <a:t>1.	AIX</a:t>
            </a:r>
          </a:p>
          <a:p>
            <a:r>
              <a:rPr lang="en-US" sz="1800" dirty="0" smtClean="0"/>
              <a:t>2.	Linux</a:t>
            </a:r>
          </a:p>
          <a:p>
            <a:r>
              <a:rPr lang="en-US" sz="1800" dirty="0" smtClean="0"/>
              <a:t>3.	Oracle on AIX</a:t>
            </a:r>
          </a:p>
          <a:p>
            <a:r>
              <a:rPr lang="en-US" sz="1800" dirty="0" smtClean="0"/>
              <a:t>4.	DB2 on AIX</a:t>
            </a:r>
          </a:p>
          <a:p>
            <a:r>
              <a:rPr lang="en-US" sz="1800" dirty="0" smtClean="0"/>
              <a:t>5.	SAP HANA on Linux</a:t>
            </a:r>
          </a:p>
          <a:p>
            <a:r>
              <a:rPr lang="en-US" sz="1800" dirty="0" smtClean="0"/>
              <a:t/>
            </a:r>
          </a:p>
          <a:p>
            <a:r>
              <a:rPr lang="en-US" sz="1800" dirty="0" smtClean="0"/>
              <a:t>Compass delivers a variety of differentiated features and functionality: </a:t>
            </a:r>
          </a:p>
          <a:p>
            <a:r>
              <a:rPr lang="en-US" sz="1800" dirty="0" smtClean="0"/>
              <a:t>1.	Simple, automated, instant-on</a:t>
            </a:r>
          </a:p>
          <a:p>
            <a:r>
              <a:rPr lang="en-US" sz="1800" dirty="0" smtClean="0"/>
              <a:t>2.	Cloud backup service</a:t>
            </a:r>
          </a:p>
          <a:p>
            <a:r>
              <a:rPr lang="en-US" sz="1800" dirty="0" smtClean="0"/>
              <a:t>3.	Resilient and compliant</a:t>
            </a:r>
          </a:p>
          <a:p>
            <a:r>
              <a:rPr lang="en-US" sz="1800" dirty="0" smtClean="0"/>
              <a:t>4.	Usage-based pricing</a:t>
            </a:r>
          </a:p>
          <a:p>
            <a:r>
              <a:rPr lang="en-US" sz="1800" dirty="0" smtClean="0"/>
              <a:t>5.	Native application integrations </a:t>
            </a:r>
          </a:p>
          <a:p>
            <a:r>
              <a:rPr lang="en-US" sz="1800" dirty="0" smtClean="0"/>
              <a:t/>
            </a:r>
          </a:p>
          <a:p>
            <a:r>
              <a:rPr lang="en-US" sz="1800" dirty="0" smtClean="0"/>
              <a:t>The Compass offering provides a variety of integrated security and operational features including:</a:t>
            </a:r>
          </a:p>
          <a:p>
            <a:r>
              <a:rPr lang="en-US" sz="1800" dirty="0" smtClean="0"/>
              <a:t/>
            </a:r>
          </a:p>
          <a:p>
            <a:r>
              <a:rPr lang="en-US" sz="1800" dirty="0" smtClean="0"/>
              <a:t>1.	Alerting, notifications, and ticketing features and integration</a:t>
            </a:r>
          </a:p>
          <a:p>
            <a:r>
              <a:rPr lang="en-US" sz="1800" dirty="0" smtClean="0"/>
              <a:t>2.	Automated auditing and validation of backup server landscape</a:t>
            </a:r>
          </a:p>
          <a:p>
            <a:r>
              <a:rPr lang="en-US" sz="1800" dirty="0" smtClean="0"/>
              <a:t>3.	Backup server automation – hands-free automation of all backup server tasks</a:t>
            </a:r>
          </a:p>
          <a:p>
            <a:r>
              <a:rPr lang="en-US" sz="1800" dirty="0" smtClean="0"/>
              <a:t>4.	Centralized policy management</a:t>
            </a:r>
          </a:p>
          <a:p>
            <a:r>
              <a:rPr lang="en-US" sz="1800" dirty="0" smtClean="0"/>
              <a:t>5.	Complete governance</a:t>
            </a:r>
          </a:p>
          <a:p>
            <a:r>
              <a:rPr lang="en-US" sz="1800" dirty="0" smtClean="0"/>
              <a:t>6.	Customer data is encrypted in all phases from in-transit, to-storage, and at-rest</a:t>
            </a:r>
          </a:p>
          <a:p>
            <a:r>
              <a:rPr lang="en-US" sz="1800" dirty="0" smtClean="0"/>
              <a:t>7.	Multitenancy and unlimited sub-organizations</a:t>
            </a:r>
          </a:p>
          <a:p>
            <a:r>
              <a:rPr lang="en-US" sz="1800" dirty="0" smtClean="0"/>
              <a:t>8.	Role-based access control management</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Cobalt Iron</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https://cloud.ibm.com/catalog/services/compass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40</a:t>
            </a:r>
            <a:endParaRPr lang="en-US" dirty="0"/>
          </a:p>
        </p:txBody>
      </p:sp>
    </p:spTree>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name="Slide 4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Code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Run your application, batch job, or container on a managed serverless platform.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Run your container, source-code, application, or batch job on a fully managed runtime. Go live in seconds and pay only for what you use. Scale up and down – even to zero.</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https://cloud.ibm.com/catalog/services/codeengine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41</a:t>
            </a:r>
            <a:endParaRPr lang="en-US" dirty="0"/>
          </a:p>
        </p:txBody>
      </p:sp>
    </p:spTree>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name="Slide 4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Cognos Dashboard Embedded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and deliver visually stunning dashboards that accelerate your journey to a data driven business.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Cognos Dashboard Embedded lets you, the developer, painlessly add end-to-end data visualization capabilities to your application so your users can easily drag and drop to quickly find valuable insight and create visualizations on their own.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https://cloud.ibm.com/catalog/services/dynamic-dashboard-embedded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42</a:t>
            </a:r>
            <a:endParaRPr lang="en-US" dirty="0"/>
          </a:p>
        </p:txBody>
      </p:sp>
    </p:spTree>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name="Slide 4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Compliance and Customer Experience Automation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Monitor customer and employee communication channels to automate customer experience, and compliance &amp; conduct risk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Cognitive View monitors customer and employee interactions to help firms meet compliance, reduce conduct risk, and improve customer experience. It proactively detects security, data loss, and compliance risks across all communication channels, enabling firms to meet compliance, reduce conduct risk and improve customer experience.</a:t>
            </a:r>
          </a:p>
          <a:p>
            <a:r>
              <a:rPr lang="en-US" sz="1800" dirty="0" smtClean="0"/>
              <a:t/>
            </a:r>
          </a:p>
          <a:p>
            <a:r>
              <a:rPr lang="en-US" sz="1800" dirty="0" smtClean="0"/>
              <a:t/>
            </a:r>
          </a:p>
          <a:p>
            <a:r>
              <a:rPr lang="en-US" sz="1800" dirty="0" smtClean="0"/>
              <a:t>Compliance &amp; Conduct risk</a:t>
            </a:r>
          </a:p>
          <a:p>
            <a:r>
              <a:rPr lang="en-US" sz="1800" dirty="0" smtClean="0"/>
              <a:t>- Voice, video, and text analytics to automate workforce monitoring</a:t>
            </a:r>
          </a:p>
          <a:p>
            <a:r>
              <a:rPr lang="en-US" sz="1800" dirty="0" smtClean="0"/>
              <a:t>- Customer conversation analytics to ensure there are no compliance and conduct risk</a:t>
            </a:r>
          </a:p>
          <a:p>
            <a:r>
              <a:rPr lang="en-US" sz="1800" dirty="0" smtClean="0"/>
              <a:t>- Monitors employee conversations for lousy behavior patterns, including racism, sexual harassment, stalking, and bullying, to end toxic work culture.</a:t>
            </a:r>
          </a:p>
          <a:p>
            <a:r>
              <a:rPr lang="en-US" sz="1800" dirty="0" smtClean="0"/>
              <a:t/>
            </a:r>
          </a:p>
          <a:p>
            <a:r>
              <a:rPr lang="en-US" sz="1800" dirty="0" smtClean="0"/>
              <a:t>Customer Experience &amp; Complaints</a:t>
            </a:r>
          </a:p>
          <a:p>
            <a:r>
              <a:rPr lang="en-US" sz="1800" dirty="0" smtClean="0"/>
              <a:t>- Sentiment &amp; tone analysis</a:t>
            </a:r>
          </a:p>
          <a:p>
            <a:r>
              <a:rPr lang="en-US" sz="1800" dirty="0" smtClean="0"/>
              <a:t>- Predict customer concern &amp; churn early and prevent complaints escalation</a:t>
            </a:r>
          </a:p>
          <a:p>
            <a:r>
              <a:rPr lang="en-US" sz="1800" dirty="0" smtClean="0"/>
              <a:t/>
            </a:r>
          </a:p>
          <a:p>
            <a:r>
              <a:rPr lang="en-US" sz="1800" dirty="0" smtClean="0"/>
              <a:t>Complaint Insights</a:t>
            </a:r>
          </a:p>
          <a:p>
            <a:r>
              <a:rPr lang="en-US" sz="1800" dirty="0" smtClean="0"/>
              <a:t>- Industry-wide complaint reference data to support dispute resolution professionals in helping of faster decission making process</a:t>
            </a:r>
          </a:p>
          <a:p>
            <a:r>
              <a:rPr lang="en-US" sz="1800" dirty="0" smtClean="0"/>
              <a:t>- Learn more about past and emerging complaint patterns, top compliance issues, and industry trends</a:t>
            </a:r>
          </a:p>
          <a:p>
            <a:r>
              <a:rPr lang="en-US" sz="1800" dirty="0" smtClean="0"/>
              <a:t>- Compare &amp; benchmark complaints &amp; process gaps against the industry peers or product lines to identify systemic risks, improvements made, and opportunities for improvement.</a:t>
            </a:r>
          </a:p>
          <a:p>
            <a:r>
              <a:rPr lang="en-US" sz="1800" dirty="0" smtClean="0"/>
              <a:t/>
            </a:r>
          </a:p>
          <a:p>
            <a:r>
              <a:rPr lang="en-US" sz="1800" dirty="0" smtClean="0"/>
              <a:t/>
            </a:r>
          </a:p>
          <a:p>
            <a:r>
              <a:rPr lang="en-US" sz="1800" dirty="0" smtClean="0"/>
              <a:t>In addition, Cognitive View offers custom pricing for advanced modules like compliance, conduct risk, and video analytics which is not mentioned here. Please connect with mailto:sales@cognitiveview.com to discuss your requirements.</a:t>
            </a:r>
          </a:p>
          <a:p>
            <a:r>
              <a:rPr lang="en-US" sz="1800" dirty="0" smtClean="0"/>
              <a:t/>
            </a:r>
          </a:p>
          <a:p>
            <a:r>
              <a:rPr lang="en-US" sz="1800" dirty="0" smtClean="0"/>
              <a:t>Support Information:</a:t>
            </a:r>
          </a:p>
          <a:p>
            <a:r>
              <a:rPr lang="en-US" sz="1800" dirty="0" smtClean="0"/>
              <a:t/>
            </a:r>
          </a:p>
          <a:p>
            <a:r>
              <a:rPr lang="en-US" sz="1800" dirty="0" smtClean="0"/>
              <a:t>Customers can submit issues directly to our support team from our website: https://help.cognitiveview.com (24/7/365). The site allows customer to submit an issue report or leave a message through the chat support. Please include as much detail as possible on the issue. Online support is available during standard business hours (M-F 10:30 AM -9 PM AEST). Off-hours support is finite and responses may be delayed.</a:t>
            </a:r>
          </a:p>
          <a:p>
            <a:r>
              <a:rPr lang="en-US" sz="1800" dirty="0" smtClean="0"/>
              <a:t/>
            </a:r>
          </a:p>
          <a:p>
            <a:r>
              <a:rPr lang="en-US" sz="1800" dirty="0" smtClean="0"/>
              <a:t>To submit additional information, include attachments/screenshots, or escalate an urgent issue, please e-mail us at support@cognitiveview.com.</a:t>
            </a:r>
          </a:p>
          <a:p>
            <a:r>
              <a:rPr lang="en-US" sz="1800" dirty="0" smtClean="0"/>
              <a:t/>
            </a:r>
          </a:p>
          <a:p>
            <a:r>
              <a:rPr lang="en-US" sz="1800" dirty="0" smtClean="0"/>
              <a:t>A member of our team will respond immediately upon receipt. For further information please visit: https://www.cognitiveview.com/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Cognitive View</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https://cloud.ibm.com/catalog/services/3p-cognitiveview-xaas-cognitiveview</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43</a:t>
            </a:r>
            <a:endParaRPr lang="en-US" dirty="0"/>
          </a:p>
        </p:txBody>
      </p:sp>
    </p:spTree>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name="Slide 4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Registry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Securely store container images and monitor their vulnerabilities in a private registry.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Manage Docker container images in a fully managed private registry. Push private images into this registry to run them in IBM Cloud Kubernetes Service and other runtime environments. Images are checked for security issues, so that you can make informed decisions about your deployments.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https://cloud.ibm.com/catalog/services/container-registry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44</a:t>
            </a:r>
            <a:endParaRPr lang="en-US" dirty="0"/>
          </a:p>
        </p:txBody>
      </p:sp>
    </p:spTree>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name="Slide 4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Container Security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Assess, design, implement and manage Container Security solutions that will help secure your entire DevSecOps processes and infrastructure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Integrate security across the software development lifecycle (SDLC) and help bring Security Professionals and DevOps together to transform into a consolidated set of practices called DevSecOps, for rapid and secure software development and deployment. </a:t>
            </a:r>
          </a:p>
          <a:p>
            <a:r>
              <a:rPr lang="en-US" sz="1800" dirty="0" smtClean="0"/>
              <a:t/>
            </a:r>
          </a:p>
          <a:p>
            <a:r>
              <a:rPr lang="en-US" sz="1800" dirty="0" smtClean="0"/>
              <a:t>Our security services include assessment, solution design, implementation and managed security services for all phases of container lifecycle, backed by expertise and technologies to automate security processes within the development pipeline. </a:t>
            </a:r>
          </a:p>
          <a:p>
            <a:r>
              <a:rPr lang="en-US" sz="1800" dirty="0" smtClean="0"/>
              <a:t/>
            </a:r>
          </a:p>
          <a:p>
            <a:r>
              <a:rPr lang="en-US" sz="1800" dirty="0" smtClean="0"/>
              <a:t>As a trusted security advisor and partner, we can help enterprises overcome the security challenges of all major container risk areas.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Containers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https://cloud.ibm.com/catalog/infrastructure/container-consulting-referral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45</a:t>
            </a:r>
            <a:endParaRPr lang="en-US" dirty="0"/>
          </a:p>
        </p:txBody>
      </p:sp>
    </p:spTree>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name="Slide 4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Content Delivery Network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Content Delivery Network (CDN) distributes your content in geographically diverse nodes and shortens the distance it has to travel to get to your end user.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users are expecting faster load times for your web applications.</a:t>
            </a:r>
          </a:p>
          <a:p>
            <a:r>
              <a:rPr lang="en-US" sz="1800" dirty="0" smtClean="0"/>
              <a:t/>
            </a:r>
          </a:p>
          <a:p>
            <a:r>
              <a:rPr lang="en-US" sz="1800" dirty="0" smtClean="0"/>
              <a:t>Improve your users’ experience and reduce bounced sessions by delivering content at record speed and caching content closer to your users on the Akamai network.</a:t>
            </a:r>
          </a:p>
          <a:p>
            <a:r>
              <a:rPr lang="en-US" sz="1800" dirty="0" smtClean="0"/>
              <a:t> </a:t>
            </a:r>
          </a:p>
          <a:p>
            <a:r>
              <a:rPr lang="en-US" sz="1800" dirty="0" smtClean="0"/>
              <a:t>Avoid network traffic jams, decrease latency, and optimize the performance of your overall cloud solution. </a:t>
            </a:r>
          </a:p>
          <a:p>
            <a:r>
              <a:rPr lang="en-US" sz="1800" dirty="0" smtClean="0"/>
              <a:t/>
            </a:r>
          </a:p>
          <a:p>
            <a:r>
              <a:rPr lang="en-US" sz="1800" dirty="0" smtClean="0"/>
              <a:t>We’ve partnered with Akamai, a best-of-breed CDN provider, to create one of the world’s fastest and most reliable content delivery networks. </a:t>
            </a:r>
          </a:p>
          <a:p>
            <a:r>
              <a:rPr lang="en-US" sz="1800" dirty="0" smtClean="0"/>
              <a:t/>
            </a:r>
          </a:p>
          <a:p>
            <a:r>
              <a:rPr lang="en-US" sz="1800" dirty="0" smtClean="0"/>
              <a:t>Take advantage of superior web/mobile performance and video delivery solutions – all underpinned by exceptional customer service and 24/7 monitoring. </a:t>
            </a:r>
          </a:p>
          <a:p>
            <a:r>
              <a:rPr lang="en-US" sz="1800" dirty="0" smtClean="0"/>
              <a:t/>
            </a:r>
          </a:p>
          <a:p>
            <a:r>
              <a:rPr lang="en-US" sz="1800" dirty="0" smtClean="0"/>
              <a:t>You can count on our partnership to support and maximize your business outcomes, each step of the way.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https://cloud.ibm.com/catalog/infrastructure/cdn-powered-by-akamai</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46</a:t>
            </a:r>
            <a:endParaRPr lang="en-US" dirty="0"/>
          </a:p>
        </p:txBody>
      </p:sp>
    </p:spTree>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name="Slide 4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Continuous Delivery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Support DevOps best practices by using Git, issue tracking, source code vulnerability analysis, and CI/CD pipelines in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Use Continuous Delivery to automate builds, unit tests, deployments, and more. Push code using Git Repos and Issue Tracking. Identify vulnerabilities in source code. Create toolchains to enable tool integrations that support your development, deployment, and operation tasks.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https://cloud.ibm.com/catalog/services/continuous-delivery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47</a:t>
            </a:r>
            <a:endParaRPr lang="en-US" dirty="0"/>
          </a:p>
        </p:txBody>
      </p:sp>
    </p:spTree>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name="Slide 4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Converlistics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Enterprise Observability, component traceability, and reuse for chatbots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Converlistics provides Enterprise Observability, component traceability, and reuse for chatbots.  Our end-to end platform allows teams to manage, understand, iterate, and enhance the Virtual Agents &amp; ChatBots that run your business.</a:t>
            </a:r>
          </a:p>
          <a:p>
            <a:r>
              <a:rPr lang="en-US" sz="1800" dirty="0" smtClean="0"/>
              <a:t/>
            </a:r>
          </a:p>
          <a:p>
            <a:r>
              <a:rPr lang="en-US" sz="1800" dirty="0" smtClean="0"/>
              <a:t/>
            </a:r>
          </a:p>
          <a:p>
            <a:r>
              <a:rPr lang="en-US" sz="1800" dirty="0" smtClean="0"/>
              <a:t>We support Google Dialogflow CX, Kore.ai, Watson Assistant Dialog, and AWS Lex v2. Component merge export functions are currently limited to AWS Lex v2 and Watson Assistant Dialog. EG: You may merge Kore.ai and DialogflowCX components, but any export of the merge must be to AWS Lex V2 or IBM Watson Dialog</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Cerebral Blue LLC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https://cloud.ibm.com/catalog/services/converlistics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48</a:t>
            </a:r>
            <a:endParaRPr lang="en-US" dirty="0"/>
          </a:p>
        </p:txBody>
      </p:sp>
    </p:spTree>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name="Slide 4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Cost and Asset Management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Hybrid Cloud Cost and Asset management service broker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Cost and Asset Management service provides visibility, governance and control over hybrid cloud usage. Gain key insights into costs and assets through defined policies on budgets, asset usage and costs. Use the provided resources to get started with the service.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Experimental</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https://cloud.ibm.com/catalog/services/ibm-cloud-brokerage-cam</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49</a:t>
            </a:r>
            <a:endParaRPr lang="en-US" dirty="0"/>
          </a:p>
        </p:txBody>
      </p:sp>
    </p:spTree>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name="Slide 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Analytics Engine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Submit your Apache Spark applications as needed and customize the Spark runtimes to satisfy the requirements of your application.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 IBM Analytics Engine instance is allocated compute and memory resources on demand when Spark applications are started. When an application is not in running state, no computing resources are allocated to the instance. Pricing is based on the amount of resources consumed by the applications running in the instance, billed on a per second basis.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https://cloud.ibm.com/catalog/services/ibmanalyticsengine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a:t>
            </a:r>
            <a:endParaRPr lang="en-US" dirty="0"/>
          </a:p>
        </p:txBody>
      </p:sp>
    </p:spTree>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name="Slide 5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CrushBank</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CrushBank uses WatsonX to transform IT support, enabling faster resolutions, fewer escalations, and unparalleled analytics.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CrushBank Technology created the award-winning AI system that uses trustworthy AI from IBM watsonX to transform IT support, enabling faster resolutions, fewer escalations, and unparalleled analytics. CrushBank creates Smart Data for your business filling critical gaps in support information, leading to enhanced client relations and better outcomes.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CrushBank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AI / Machine Learning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London (eu-gb)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https://cloud.ibm.com/catalog/services/crushbank-crushbank</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50</a:t>
            </a:r>
            <a:endParaRPr lang="en-US" dirty="0"/>
          </a:p>
        </p:txBody>
      </p:sp>
    </p:spTree>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name="Slide 5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Custom Migrations DR and Management as a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Wanclouds' Custom Multi-Cloud Migrations and Disaster Recovery as a Service offering for IBM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a fully-managed and accelerated way of taking your current environment, be it on-premises or cloud, and backing it or migrating  as well as managing it post-migration to your desired IBM cloud account and region. </a:t>
            </a:r>
          </a:p>
          <a:p>
            <a:r>
              <a:rPr lang="en-US" sz="1800" dirty="0" smtClean="0"/>
              <a:t/>
            </a:r>
          </a:p>
          <a:p>
            <a:r>
              <a:rPr lang="en-US" sz="1800" dirty="0" smtClean="0"/>
              <a:t/>
            </a:r>
          </a:p>
          <a:p>
            <a:r>
              <a:rPr lang="en-US" sz="1800" dirty="0" smtClean="0"/>
              <a:t>With this offering we can backup, restore, migrate, and manage:</a:t>
            </a:r>
          </a:p>
          <a:p>
            <a:r>
              <a:rPr lang="en-US" sz="1800" dirty="0" smtClean="0"/>
              <a:t/>
            </a:r>
          </a:p>
          <a:p>
            <a:r>
              <a:rPr lang="en-US" sz="1800" dirty="0" smtClean="0"/>
              <a:t>- IBM Cloud VSIs &amp; Data</a:t>
            </a:r>
          </a:p>
          <a:p>
            <a:r>
              <a:rPr lang="en-US" sz="1800" dirty="0" smtClean="0"/>
              <a:t>- VMWare Infrastructure on-prem</a:t>
            </a:r>
          </a:p>
          <a:p>
            <a:r>
              <a:rPr lang="en-US" sz="1800" dirty="0" smtClean="0"/>
              <a:t>- VMware VMs and Data on-premise or within IBM Classic or AWS</a:t>
            </a:r>
          </a:p>
          <a:p>
            <a:r>
              <a:rPr lang="en-US" sz="1800" dirty="0" smtClean="0"/>
              <a:t>- On Premise Linux, Window, Data, OpenShift, K8s, Data</a:t>
            </a:r>
          </a:p>
          <a:p>
            <a:r>
              <a:rPr lang="en-US" sz="1800" dirty="0" smtClean="0"/>
              <a:t>- Kubernetes and Red Hat Openshift</a:t>
            </a:r>
          </a:p>
          <a:p>
            <a:r>
              <a:rPr lang="en-US" sz="1800" dirty="0" smtClean="0"/>
              <a:t>- IKS and ROKS clusters</a:t>
            </a:r>
          </a:p>
          <a:p>
            <a:r>
              <a:rPr lang="en-US" sz="1800" dirty="0" smtClean="0"/>
              <a:t>- AWS VMs, Data, EKS, VPC Resources</a:t>
            </a:r>
          </a:p>
          <a:p>
            <a:r>
              <a:rPr lang="en-US" sz="1800" dirty="0" smtClean="0"/>
              <a:t>- Google Cloud VMs, GKE, Data, and Workloads</a:t>
            </a:r>
          </a:p>
          <a:p>
            <a:r>
              <a:rPr lang="en-US" sz="1800" dirty="0" smtClean="0"/>
              <a:t>- Microsoft Azure VMs, AKS, Data and workloads</a:t>
            </a:r>
          </a:p>
          <a:p>
            <a:r>
              <a:rPr lang="en-US" sz="1800" dirty="0" smtClean="0"/>
              <a:t>- On Prem IBM Power System LPARs (AIX, IBMi, x86, Linux on Power )</a:t>
            </a:r>
          </a:p>
          <a:p>
            <a:r>
              <a:rPr lang="en-US" sz="1800" dirty="0" smtClean="0"/>
              <a:t/>
            </a:r>
          </a:p>
          <a:p>
            <a:r>
              <a:rPr lang="en-US" sz="1800" dirty="0" smtClean="0"/>
              <a:t>to:</a:t>
            </a:r>
          </a:p>
          <a:p>
            <a:r>
              <a:rPr lang="en-US" sz="1800" dirty="0" smtClean="0"/>
              <a:t/>
            </a:r>
          </a:p>
          <a:p>
            <a:r>
              <a:rPr lang="en-US" sz="1800" dirty="0" smtClean="0"/>
              <a:t>- IBM Cloud</a:t>
            </a:r>
          </a:p>
          <a:p>
            <a:r>
              <a:rPr lang="en-US" sz="1800" dirty="0" smtClean="0"/>
              <a:t>- IBM Cloud Classic</a:t>
            </a:r>
          </a:p>
          <a:p>
            <a:r>
              <a:rPr lang="en-US" sz="1800" dirty="0" smtClean="0"/>
              <a:t>- IBM Cloud Satellite (for Red Hat Openshift)</a:t>
            </a:r>
          </a:p>
          <a:p>
            <a:r>
              <a:rPr lang="en-US" sz="1800" dirty="0" smtClean="0"/>
              <a:t/>
            </a:r>
          </a:p>
          <a:p>
            <a:r>
              <a:rPr lang="en-US" sz="1800" dirty="0" smtClean="0"/>
              <a:t/>
            </a:r>
          </a:p>
          <a:p>
            <a:r>
              <a:rPr lang="en-US" sz="1800" dirty="0" smtClean="0"/>
              <a:t>Disaster Recovery Setup and Migration scenarios coverage;</a:t>
            </a:r>
          </a:p>
          <a:p>
            <a:r>
              <a:rPr lang="en-US" sz="1800" dirty="0" smtClean="0"/>
              <a:t/>
            </a:r>
          </a:p>
          <a:p>
            <a:r>
              <a:rPr lang="en-US" sz="1800" dirty="0" smtClean="0"/>
              <a:t>- VMware (on-premise) to IBM Cloud VPC</a:t>
            </a:r>
          </a:p>
          <a:p>
            <a:r>
              <a:rPr lang="en-US" sz="1800" dirty="0" smtClean="0"/>
              <a:t>- VMware (in Classic) to Cloud VPC</a:t>
            </a:r>
          </a:p>
          <a:p>
            <a:r>
              <a:rPr lang="en-US" sz="1800" dirty="0" smtClean="0"/>
              <a:t>- VMware (on-premise) to VMware on Cloud</a:t>
            </a:r>
          </a:p>
          <a:p>
            <a:r>
              <a:rPr lang="en-US" sz="1800" dirty="0" smtClean="0"/>
              <a:t>- Red Hat Openshift to Red Hat Openshift on Cloud</a:t>
            </a:r>
          </a:p>
          <a:p>
            <a:r>
              <a:rPr lang="en-US" sz="1800" dirty="0" smtClean="0"/>
              <a:t>- Kubernetes deployments from on-prem or other public clouds</a:t>
            </a:r>
          </a:p>
          <a:p>
            <a:r>
              <a:rPr lang="en-US" sz="1800" dirty="0" smtClean="0"/>
              <a:t>- Linux Servers (RHEL, Ubuntu, CentOS, SUSE, Debian versions supported by cloud)</a:t>
            </a:r>
          </a:p>
          <a:p>
            <a:r>
              <a:rPr lang="en-US" sz="1800" dirty="0" smtClean="0"/>
              <a:t>- Windows Servers (versions supported by cloud)</a:t>
            </a:r>
          </a:p>
          <a:p>
            <a:r>
              <a:rPr lang="en-US" sz="1800" dirty="0" smtClean="0"/>
              <a:t>- Data and Storage</a:t>
            </a:r>
          </a:p>
          <a:p>
            <a:r>
              <a:rPr lang="en-US" sz="1800" dirty="0" smtClean="0"/>
              <a:t/>
            </a:r>
          </a:p>
          <a:p>
            <a:r>
              <a:rPr lang="en-US" sz="1800" dirty="0" smtClean="0"/>
              <a:t>Managed Service:</a:t>
            </a:r>
          </a:p>
          <a:p>
            <a:r>
              <a:rPr lang="en-US" sz="1800" dirty="0" smtClean="0"/>
              <a:t/>
            </a:r>
          </a:p>
          <a:p>
            <a:r>
              <a:rPr lang="en-US" sz="1800" dirty="0" smtClean="0"/>
              <a:t>- Setup, Configure, and Maintain IBM Cloud Environment (VPC)</a:t>
            </a:r>
          </a:p>
          <a:p>
            <a:r>
              <a:rPr lang="en-US" sz="1800" dirty="0" smtClean="0"/>
              <a:t>- Device Management (Linux, Windows)</a:t>
            </a:r>
          </a:p>
          <a:p>
            <a:r>
              <a:rPr lang="en-US" sz="1800" dirty="0" smtClean="0"/>
              <a:t>- Help customer setup and maintain security policies, ACLs, and Firewalls</a:t>
            </a:r>
          </a:p>
          <a:p>
            <a:r>
              <a:rPr lang="en-US" sz="1800" dirty="0" smtClean="0"/>
              <a:t>- Backup IBM Cloud VPC workloads to the same or different regions (VPC Configs, VSIs, Kubernetes, Red Hat Openshift)</a:t>
            </a:r>
          </a:p>
          <a:p>
            <a:r>
              <a:rPr lang="en-US" sz="1800" dirty="0" smtClean="0"/>
              <a:t>- Manage IBM IKS (Kubernetes) and ROKS (Red Hat Openshift)</a:t>
            </a:r>
          </a:p>
          <a:p>
            <a:r>
              <a:rPr lang="en-US" sz="1800" dirty="0" smtClean="0"/>
              <a:t>- Optimize Cloud Infrastructure and Cloud Spending</a:t>
            </a:r>
          </a:p>
          <a:p>
            <a:r>
              <a:rPr lang="en-US" sz="1800" dirty="0" smtClean="0"/>
              <a:t>- Ongong Consultation regarding changes, scaling, optimizing infrastructure</a:t>
            </a:r>
          </a:p>
          <a:p>
            <a:r>
              <a:rPr lang="en-US" sz="1800" dirty="0" smtClean="0"/>
              <a:t>- Infrastructure Monitoring</a:t>
            </a:r>
          </a:p>
          <a:p>
            <a:r>
              <a:rPr lang="en-US" sz="1800" dirty="0" smtClean="0"/>
              <a:t>- 8x5 support (This doesn't replace IBM's 24x7 cloud support)</a:t>
            </a:r>
          </a:p>
          <a:p>
            <a:r>
              <a:rPr lang="en-US" sz="1800" dirty="0" smtClean="0"/>
              <a:t/>
            </a:r>
          </a:p>
          <a:p>
            <a:r>
              <a:rPr lang="en-US" sz="1800" dirty="0" smtClean="0"/>
              <a:t>Our team of experts leverage our VPC+ Automation Suite which is hosted on IBM Cloud to fast-track the entire process and eliminate the long, complicated and error-prone manual processes.</a:t>
            </a:r>
          </a:p>
          <a:p>
            <a:r>
              <a:rPr lang="en-US" sz="1800" dirty="0" smtClean="0"/>
              <a:t/>
            </a:r>
          </a:p>
          <a:p>
            <a:r>
              <a:rPr lang="en-US" sz="1800" dirty="0" smtClean="0"/>
              <a:t>There are three categories of this offering:</a:t>
            </a:r>
          </a:p>
          <a:p>
            <a:r>
              <a:rPr lang="en-US" sz="1800" dirty="0" smtClean="0"/>
              <a:t/>
            </a:r>
          </a:p>
          <a:p>
            <a:r>
              <a:rPr lang="en-US" sz="1800" dirty="0" smtClean="0"/>
              <a:t>- Disaster Recovery as a Service</a:t>
            </a:r>
          </a:p>
          <a:p>
            <a:r>
              <a:rPr lang="en-US" sz="1800" dirty="0" smtClean="0"/>
              <a:t>- Migrations as a Service</a:t>
            </a:r>
          </a:p>
          <a:p>
            <a:r>
              <a:rPr lang="en-US" sz="1800" dirty="0" smtClean="0"/>
              <a:t>- Ongoing Managed Service</a:t>
            </a:r>
          </a:p>
          <a:p>
            <a:r>
              <a:rPr lang="en-US" sz="1800" dirty="0" smtClean="0"/>
              <a:t/>
            </a:r>
          </a:p>
          <a:p>
            <a:r>
              <a:rPr lang="en-US" sz="1800" dirty="0" smtClean="0"/>
              <a:t>Disaster Recovery as a Service:</a:t>
            </a:r>
          </a:p>
          <a:p>
            <a:r>
              <a:rPr lang="en-US" sz="1800" dirty="0" smtClean="0"/>
              <a:t/>
            </a:r>
          </a:p>
          <a:p>
            <a:r>
              <a:rPr lang="en-US" sz="1800" dirty="0" smtClean="0"/>
              <a:t>- Minimum of 1 year subscription</a:t>
            </a:r>
          </a:p>
          <a:p>
            <a:r>
              <a:rPr lang="en-US" sz="1800" dirty="0" smtClean="0"/>
              <a:t>- Kick-off, Onboard the customer on VPC+</a:t>
            </a:r>
          </a:p>
          <a:p>
            <a:r>
              <a:rPr lang="en-US" sz="1800" dirty="0" smtClean="0"/>
              <a:t>- Discover source environment</a:t>
            </a:r>
          </a:p>
          <a:p>
            <a:r>
              <a:rPr lang="en-US" sz="1800" dirty="0" smtClean="0"/>
              <a:t>- Setup Cloud VPC Infrastructure for DR</a:t>
            </a:r>
          </a:p>
          <a:p>
            <a:r>
              <a:rPr lang="en-US" sz="1800" dirty="0" smtClean="0"/>
              <a:t>- Backup workloads to cloud object store</a:t>
            </a:r>
          </a:p>
          <a:p>
            <a:r>
              <a:rPr lang="en-US" sz="1800" dirty="0" smtClean="0"/>
              <a:t>- Configure DR scenario according to customer RPO, RTO goals</a:t>
            </a:r>
          </a:p>
          <a:p>
            <a:r>
              <a:rPr lang="en-US" sz="1800" dirty="0" smtClean="0"/>
              <a:t>- Provide cloud support for the DR setup</a:t>
            </a:r>
          </a:p>
          <a:p>
            <a:r>
              <a:rPr lang="en-US" sz="1800" dirty="0" smtClean="0"/>
              <a:t>- Customer to facilitate access and actively collaborate with   Wanclouds</a:t>
            </a:r>
          </a:p>
          <a:p>
            <a:r>
              <a:rPr lang="en-US" sz="1800" dirty="0" smtClean="0"/>
              <a:t>- All source OSs and software must be compatible with cloud</a:t>
            </a:r>
          </a:p>
          <a:p>
            <a:r>
              <a:rPr lang="en-US" sz="1800" dirty="0" smtClean="0"/>
              <a:t/>
            </a:r>
          </a:p>
          <a:p>
            <a:r>
              <a:rPr lang="en-US" sz="1800" dirty="0" smtClean="0"/>
              <a:t/>
            </a:r>
          </a:p>
          <a:p>
            <a:r>
              <a:rPr lang="en-US" sz="1800" dirty="0" smtClean="0"/>
              <a:t>Migrations as a Service (MaaS):</a:t>
            </a:r>
          </a:p>
          <a:p>
            <a:r>
              <a:rPr lang="en-US" sz="1800" dirty="0" smtClean="0"/>
              <a:t/>
            </a:r>
          </a:p>
          <a:p>
            <a:r>
              <a:rPr lang="en-US" sz="1800" dirty="0" smtClean="0"/>
              <a:t>The following tasks are involved:</a:t>
            </a:r>
          </a:p>
          <a:p>
            <a:r>
              <a:rPr lang="en-US" sz="1800" dirty="0" smtClean="0"/>
              <a:t>- Kick-off</a:t>
            </a:r>
          </a:p>
          <a:p>
            <a:r>
              <a:rPr lang="en-US" sz="1800" dirty="0" smtClean="0"/>
              <a:t>- Project/Program Management </a:t>
            </a:r>
          </a:p>
          <a:p>
            <a:r>
              <a:rPr lang="en-US" sz="1800" dirty="0" smtClean="0"/>
              <a:t>- Discover the source environment</a:t>
            </a:r>
          </a:p>
          <a:p>
            <a:r>
              <a:rPr lang="en-US" sz="1800" dirty="0" smtClean="0"/>
              <a:t>- Workout migration timeline and schedule</a:t>
            </a:r>
          </a:p>
          <a:p>
            <a:r>
              <a:rPr lang="en-US" sz="1800" dirty="0" smtClean="0"/>
              <a:t>- Design and Setup the Cloud environment </a:t>
            </a:r>
          </a:p>
          <a:p>
            <a:r>
              <a:rPr lang="en-US" sz="1800" dirty="0" smtClean="0"/>
              <a:t>- Perform the migration in the least disruptive manner using VPC+</a:t>
            </a:r>
          </a:p>
          <a:p>
            <a:r>
              <a:rPr lang="en-US" sz="1800" dirty="0" smtClean="0"/>
              <a:t>- Verify that everything is working as expected</a:t>
            </a:r>
          </a:p>
          <a:p>
            <a:r>
              <a:rPr lang="en-US" sz="1800" dirty="0" smtClean="0"/>
              <a:t>- Customer to facilitate access to the source and cloud environments and actively collaborate with Wanclouds</a:t>
            </a:r>
          </a:p>
          <a:p>
            <a:r>
              <a:rPr lang="en-US" sz="1800" dirty="0" smtClean="0"/>
              <a:t>- Migration tasks are completed within 4-6 weeks</a:t>
            </a:r>
          </a:p>
          <a:p>
            <a:r>
              <a:rPr lang="en-US" sz="1800" dirty="0" smtClean="0"/>
              <a:t>- Post Migration cloud support </a:t>
            </a:r>
          </a:p>
          <a:p>
            <a:r>
              <a:rPr lang="en-US" sz="1800" dirty="0" smtClean="0"/>
              <a:t>-    Options of 1 month, 3 months, 1 year</a:t>
            </a:r>
          </a:p>
          <a:p>
            <a:r>
              <a:rPr lang="en-US" sz="1800" dirty="0" smtClean="0"/>
              <a:t>-    8x5 workdays - support portal </a:t>
            </a:r>
          </a:p>
          <a:p>
            <a:r>
              <a:rPr lang="en-US" sz="1800" dirty="0" smtClean="0"/>
              <a:t>- All source OSs and software must be compatible with cloud</a:t>
            </a:r>
          </a:p>
          <a:p>
            <a:r>
              <a:rPr lang="en-US" sz="1800" dirty="0" smtClean="0"/>
              <a:t/>
            </a:r>
          </a:p>
          <a:p>
            <a:r>
              <a:rPr lang="en-US" sz="1800" dirty="0" smtClean="0"/>
              <a:t>Managed Service</a:t>
            </a:r>
          </a:p>
          <a:p>
            <a:r>
              <a:rPr lang="en-US" sz="1800" dirty="0" smtClean="0"/>
              <a:t/>
            </a:r>
          </a:p>
          <a:p>
            <a:r>
              <a:rPr lang="en-US" sz="1800" dirty="0" smtClean="0"/>
              <a:t>- Mininum 1 year subscription</a:t>
            </a:r>
          </a:p>
          <a:p>
            <a:r>
              <a:rPr lang="en-US" sz="1800" dirty="0" smtClean="0"/>
              <a:t/>
            </a:r>
          </a:p>
          <a:p>
            <a:r>
              <a:rPr lang="en-US" sz="1800" dirty="0" smtClean="0"/>
              <a:t/>
            </a:r>
          </a:p>
          <a:p>
            <a:r>
              <a:rPr lang="en-US" sz="1800" dirty="0" smtClean="0"/>
              <a:t>Why choose Wanclouds ?</a:t>
            </a:r>
          </a:p>
          <a:p>
            <a:r>
              <a:rPr lang="en-US" sz="1800" dirty="0" smtClean="0"/>
              <a:t/>
            </a:r>
          </a:p>
          <a:p>
            <a:r>
              <a:rPr lang="en-US" sz="1800" dirty="0" smtClean="0"/>
              <a:t>- Fast, simple, and accelerated timelines</a:t>
            </a:r>
          </a:p>
          <a:p>
            <a:r>
              <a:rPr lang="en-US" sz="1800" dirty="0" smtClean="0"/>
              <a:t>- Comprehensive coverage for diverse resources and platforms</a:t>
            </a:r>
          </a:p>
          <a:p>
            <a:r>
              <a:rPr lang="en-US" sz="1800" dirty="0" smtClean="0"/>
              <a:t>- Efficient RTO and Flexible RPO</a:t>
            </a:r>
          </a:p>
          <a:p>
            <a:r>
              <a:rPr lang="en-US" sz="1800" dirty="0" smtClean="0"/>
              <a:t>- Setup Cold DR, Warm DR, or Hot DR</a:t>
            </a:r>
          </a:p>
          <a:p>
            <a:r>
              <a:rPr lang="en-US" sz="1800" dirty="0" smtClean="0"/>
              <a:t>- Comprehensive - Single Pane of Glass for VMware, Kubernetes, Data, and Cloud Infra.</a:t>
            </a:r>
          </a:p>
          <a:p>
            <a:r>
              <a:rPr lang="en-US" sz="1800" dirty="0" smtClean="0"/>
              <a:t>- Flexible DR - On-Prem to Cloud and across Clouds</a:t>
            </a:r>
          </a:p>
          <a:p>
            <a:r>
              <a:rPr lang="en-US" sz="1800" dirty="0" smtClean="0"/>
              <a:t>- Encryption - in transit and at rest</a:t>
            </a:r>
          </a:p>
          <a:p>
            <a:r>
              <a:rPr lang="en-US" sz="1800" dirty="0" smtClean="0"/>
              <a:t>- Non-Disruptive to running environments</a:t>
            </a:r>
          </a:p>
          <a:p>
            <a:r>
              <a:rPr lang="en-US" sz="1800" dirty="0" smtClean="0"/>
              <a:t>- Cost-effective</a:t>
            </a:r>
          </a:p>
          <a:p>
            <a:r>
              <a:rPr lang="en-US" sz="1800" dirty="0" smtClean="0"/>
              <a:t>- Fully managed - no need to learn clouds, multiple tools</a:t>
            </a:r>
          </a:p>
          <a:p>
            <a:r>
              <a:rPr lang="en-US" sz="1800" dirty="0" smtClean="0"/>
              <a:t/>
            </a:r>
          </a:p>
          <a:p>
            <a:r>
              <a:rPr lang="en-US" sz="1800" dirty="0" smtClean="0"/>
              <a:t/>
            </a:r>
          </a:p>
          <a:p>
            <a:r>
              <a:rPr lang="en-US" sz="1800" dirty="0" smtClean="0"/>
              <a:t/>
            </a:r>
          </a:p>
          <a:p>
            <a:r>
              <a:rPr lang="en-US" sz="1800" dirty="0" smtClean="0"/>
              <a:t>Learn more: https://www.wanclouds.net/ibm</a:t>
            </a:r>
          </a:p>
          <a:p>
            <a:r>
              <a:rPr lang="en-US" sz="1800" dirty="0" smtClean="0"/>
              <a:t/>
            </a:r>
          </a:p>
          <a:p>
            <a:r>
              <a:rPr lang="en-US" sz="1800" dirty="0" smtClean="0"/>
              <a:t>For any help, please go to https://support.wanclouds.net or email us at support@wanclouds.net</a:t>
            </a:r>
          </a:p>
          <a:p>
            <a:r>
              <a:rPr lang="en-US" sz="1800" dirty="0" smtClean="0"/>
              <a:t>For sales related queries, please contact usat sales@wanclouds.net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Wanclouds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https://cloud.ibm.com/catalog/services/wanclouds-custom-migration-as-a-service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51</a:t>
            </a:r>
            <a:endParaRPr lang="en-US" dirty="0"/>
          </a:p>
        </p:txBody>
      </p:sp>
    </p:spTree>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name="Slide 5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CyberStrong by CyberSaint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CyberStrong platform empowers security leaders with a comprehensive view of their cyber risk landscape utilizing generative AI</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CyberSaint is an innovative company delivering a powerfully automated Cyber Risk Management platform, CyberStrong. Fortune 50 titans and high-growth startups alike rely on CyberSaint's platform to achieve real-time risk management and continuous compliance from assessment to Boardroom.</a:t>
            </a:r>
          </a:p>
          <a:p>
            <a:r>
              <a:rPr lang="en-US" sz="1800" dirty="0" smtClean="0"/>
              <a:t/>
            </a:r>
          </a:p>
          <a:p>
            <a:r>
              <a:rPr lang="en-US" sz="1800" dirty="0" smtClean="0"/>
              <a:t>CyberStrong empowers CISOs, CIOs, cyber risk professionals and IT compliance teams to mitigate even the most unprecedented risks while automating control compliance assessments at scale. Customers leverage CyberSaint to standardize on frameworks and standards, implement risk quantification, and communicate their real-time cybersecurity posture- leading to faster, more informed decision-making at the executive level and millions in cost-savings.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CyberSaint Security</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https://cloud.ibm.com/catalog/services/cyberstrong</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52</a:t>
            </a:r>
            <a:endParaRPr lang="en-US" dirty="0"/>
          </a:p>
        </p:txBody>
      </p:sp>
    </p:spTree>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name="Slide 5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Engine (previously SQL Query)</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Read, analyze, store and stream data in Cloud Object Storage with ANSI SQL. Manage table metadata in a Hive metastore compatible catalog.</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Engine is IBM Cloud's central service for data lakes. It provides stream ingestion, data preparation, ETL, and data query from Object Storage and Kafka. It also manages tables and views in a catalog that is compatible with Hive metastore and other big data engines and services can connect to it. Data Engine supports full standard ANSI SQL to submit work as serverless jobs. There is no infrastructure to manage. The service is highly available, offers a Multi-AZ deployment, and autoscales based on your workload.</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Frankfurt (eu-de)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https://cloud.ibm.com/catalog/services/sql-query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53</a:t>
            </a:r>
            <a:endParaRPr lang="en-US" dirty="0"/>
          </a:p>
        </p:txBody>
      </p:sp>
    </p:spTree>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name="Slide 5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Product Hub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Curate and share trusted data products across your organization.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Product Hub is ideal for organizations to share data products between teams. Data consumers can search and place requests for specific data products and data producers can curate and govern data products to be easily accessible and usable. By combining and packaging data, Data Product Hub enables data-driven teams to work faster and more efficiently.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https://cloud.ibm.com/catalog/services/data-product-hub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54</a:t>
            </a:r>
            <a:endParaRPr lang="en-US" dirty="0"/>
          </a:p>
        </p:txBody>
      </p:sp>
    </p:spTree>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name="Slide 5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Replication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Provides efficient change data capture and near real-time data delivery with transactional integrity.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Data Replication provides efficient change data capture and near real-time data delivery with transactional integrity to support big data integration and consolidation, warehousing and analytics initiatives at scale. It provides you the flexibility to replicate data between a variety of sources and targets.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https://cloud.ibm.com/catalog/services/data-replication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55</a:t>
            </a:r>
            <a:endParaRPr lang="en-US" dirty="0"/>
          </a:p>
        </p:txBody>
      </p:sp>
    </p:spTree>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name="Slide 5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 Virtualization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View, access, manipulate, and analyze your data without moving it.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For decades, companies have tried to break down silos by copying data from different operational systems into central data stores for analysis, such as data marts, data warehouses and data lakes. These methods can be costly and are prone to error. Most struggle to manage an average of 33 unique data sources, which are diverse in structure and often trapped within inaccessible data silos. With Data Virtualization, you can query data across many systems without having to copy and replicate it, saving time and reducing costs. Data Virtualization queries data from its source, simplifying your analytics by providing the latest and most accurate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https://cloud.ibm.com/catalog/services/data-virtualization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56</a:t>
            </a:r>
            <a:endParaRPr lang="en-US" dirty="0"/>
          </a:p>
        </p:txBody>
      </p:sp>
    </p:spTree>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name="Slide 5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EDB is a PostgreSQL-based database engine optimized for performance, developer productivity, and compatibility with Oracle.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EDB (formerly known as EnterpriseDB) is a PostgreSQL-based database engine optimized for performance, developer productivity, and compatibility with Oracle. Databases for EDB is a fully managed offering with 24x7 operations and support, Features include high availability, automated backup orchestration, and de-coupled scaling  of storage, RAM, and vCPUs. Databases for EDB pricing is based on underlying disk, RAM, and vCPU allocation, as well as backup storage usage.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https://cloud.ibm.com/catalog/services/databases-for-enterprisedb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57</a:t>
            </a:r>
            <a:endParaRPr lang="en-US" dirty="0"/>
          </a:p>
        </p:txBody>
      </p:sp>
    </p:spTree>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name="Slide 5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Elasticsearch</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Elasticsearch combines the power of a full text search engine with the indexing strengths of a JSON document database.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Elasticsearch combines the power of a full text search engine with the indexing strengths of a JSON document database to create a powerful tool for rich data analysis on large volumes of data. Databases for Elasticsearch makes Elasticsearch even better by managing it for you. Features include high availability, automated backup orchestration, autoscaling, and de-coupled allocation of storage, RAM, and vCPUs. Databases for Elasticsearch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https://cloud.ibm.com/catalog/services/databases-for-elasticsearch</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58</a:t>
            </a:r>
            <a:endParaRPr lang="en-US" dirty="0"/>
          </a:p>
        </p:txBody>
      </p:sp>
    </p:spTree>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name="Slide 5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etcd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etcd is a distributed reliable key-value store for the most critical data of a distributed system</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etcd is a key value store developers can use to coordinate and manage server clusters or provide lightning fast metadata storage. Databases for etcd makes etcd even better by managing it for you. Features include high availability, automated backup orchestration, autoscaling, and de-coupled allocation of storage, RAM, and vCPUs. Databases for etcd pricing is based on underlying disk (IOPS),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https://cloud.ibm.com/catalog/services/databases-for-etcd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59</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name="Slide 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AnonTech ViziVault Platform</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 personal information as-a-service safely, securely, and in compliance with data privacy regulations using ViziVault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Overview</a:t>
            </a:r>
          </a:p>
          <a:p>
            <a:r>
              <a:rPr lang="en-US" sz="1800" dirty="0" smtClean="0"/>
              <a:t>The AnonTech team is revolutionizing personal information management and re-defining the data privacy space with ViziVault.</a:t>
            </a:r>
          </a:p>
          <a:p>
            <a:r>
              <a:rPr lang="en-US" sz="1800" dirty="0" smtClean="0"/>
              <a:t/>
            </a:r>
          </a:p>
          <a:p>
            <a:r>
              <a:rPr lang="en-US" sz="1800" dirty="0" smtClean="0"/>
              <a:t>Our personal information management platform, ViziVault, allows you to isolate, manage, analyze, and protect your customer's personal information. Our powerful, easy-to-use, API makes integration a breeze and handles all data encryption &amp; decryption. The ViziVault Enterprise management console allows the right people to monitor and administer personal information usage, keeping your organization safe, secure, and in compliance with data privacy regulations.</a:t>
            </a:r>
          </a:p>
          <a:p>
            <a:r>
              <a:rPr lang="en-US" sz="1800" dirty="0" smtClean="0"/>
              <a:t/>
            </a:r>
          </a:p>
          <a:p>
            <a:r>
              <a:rPr lang="en-US" sz="1800" dirty="0" smtClean="0"/>
              <a:t>Engineers use the technology as a data source-of-truth &amp; achieve full data security, administrators have complete role-based access control over who has access to what data, data privacy officers get visibility into risk levels within an organization, and management gets peace-of-mind knowing they are safe from data breaches and in full compliance with government &amp; corporate data privacy regulations.</a:t>
            </a:r>
          </a:p>
          <a:p>
            <a:r>
              <a:rPr lang="en-US" sz="1800" dirty="0" smtClean="0"/>
              <a:t/>
            </a:r>
          </a:p>
          <a:p>
            <a:r>
              <a:rPr lang="en-US" sz="1800" dirty="0" smtClean="0"/>
              <a:t>The AnonTech team has leveraged their 15+ years of legal and compliance experience to develop a new data privacy technology, called ViziVault, which bridges the gap between security and compliance. With ViziVault, data privacy is built into products by design instead of being an afterthought.</a:t>
            </a:r>
          </a:p>
          <a:p>
            <a:r>
              <a:rPr lang="en-US" sz="1800" dirty="0" smtClean="0"/>
              <a:t/>
            </a:r>
          </a:p>
          <a:p>
            <a:r>
              <a:rPr lang="en-US" sz="1800" dirty="0" smtClean="0"/>
              <a:t>Getting Support</a:t>
            </a:r>
          </a:p>
          <a:p>
            <a:r>
              <a:rPr lang="en-US" sz="1800" dirty="0" smtClean="0"/>
              <a:t>Please submit issues directly to our support form on our website: https://www.anontech.io/support 24/7/365. Please include as much detail as possible on the issue. Daytime support is available during standard business hours (M-F 9-5 US EST). Off-hour support is limited and responses may be delayed. Prior to submitting an issue, please take a moment to review our documentation here: docs.anontech.io. To submit additional information, include attachments/screenshots, or escalate an urgent issue, please e-mail us at support@anontech.io. A member of our team will respond immediately upon receipt.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Anon Technology,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Security</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https://cloud.ibm.com/catalog/services/3p-anontech-xaas-vizivault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a:t>
            </a:r>
            <a:endParaRPr lang="en-US" dirty="0"/>
          </a:p>
        </p:txBody>
      </p:sp>
    </p:spTree>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name="Slide 6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MongoDB</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MongoDB is a JSON document store with a rich query and aggregation framework.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MongoDB is a JSON document store with a rich query and aggregation framework. Databases for MongoDB makes MongoDB even better by managing it for you. Features include high availability, automated backup orchestration, autoscaling, and de-coupled allocation of storage, RAM, and vCPUs. Databases for MongoDB pricing is based on underlying disk and RAM allocation, as well as backup storage usage. MongoDB Standard and Enterprise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https://cloud.ibm.com/catalog/services/databases-for-mongodb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60</a:t>
            </a:r>
            <a:endParaRPr lang="en-US" dirty="0"/>
          </a:p>
        </p:txBody>
      </p:sp>
    </p:spTree>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name="Slide 6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MySQL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Build mission critical web applications that offer high performance with scalability and security.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MySQL is a fast, easy-to-use, and flexible RDBMS. As the central component of the LAMP (Linux, Apache, MySQL and PHP) web service model, it sports a number of connectors, including Python, PHP and C++ for development needs. Databases for MySQL makes MySQL even better by managing it for you. Features include high availability, automated backup orchestration, autoscaling, and de-coupled allocation of storage, RAM, and vCPUs. Databases for MySQL pricing is based on underlying disk, RAM, and optional vCPU allocation, as well as backup storage usage.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https://cloud.ibm.com/catalog/services/databases-for-mysql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61</a:t>
            </a:r>
            <a:endParaRPr lang="en-US" dirty="0"/>
          </a:p>
        </p:txBody>
      </p:sp>
    </p:spTree>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name="Slide 6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PostgreSQL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PostgreSQL is a powerful, open source object-relational database that is highly customizable.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PostgreSQL is a powerful, open source object-relational database that is highly customizable. It’s a feature-rich enterprise database with JSON support, giving you the best of both the SQL and NoSQL worlds. Databases for PostgreSQL makes PostgreSQL even better by managing it for you. Features include high availability, automated backup orchestration, autoscaling, and de-coupled allocation of storage, RAM, and vCPUs. Databases for PostgreSQL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https://cloud.ibm.com/catalog/services/databases-for-postgresql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62</a:t>
            </a:r>
            <a:endParaRPr lang="en-US" dirty="0"/>
          </a:p>
        </p:txBody>
      </p:sp>
    </p:spTree>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name="Slide 6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Databases for Redis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Redis is a blazingly fast, in-memory data structure 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Redis is an open source, in-memory data structure store, used as a database, cache and message broker. It supports data structures such as strings, hashes, lists, sets, sorted sets with range queries, bitmaps, hyperloglogs and geospatial indexes with radius queries. Databases for Redis makes Redis even better by managing it for you. Features include high availability, automated backup orchestration, autoscaling, and de-coupled allocation of storage, RAM, and vCPUs. Databases for Redis pricing is based on underlying disk, RAM, and optional vCPU allocation, as well as backup storage usage. The service is HIPAA-Ready and compliant with PCI-DSS, SOC 1 Type 2, SOC 2 Type 2, ISO 27001, ISO 27017, ISO 27018, ISO 27701, and GDPR. You can also learn more by viewing docs, API docs and terms.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Databases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https://cloud.ibm.com/catalog/services/databases-for-redis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63</a:t>
            </a:r>
            <a:endParaRPr lang="en-US" dirty="0"/>
          </a:p>
        </p:txBody>
      </p:sp>
    </p:spTree>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name="Slide 6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DataStage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ETL and data pipeline services for real-time, micro-batch, and batch data orchestration.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DataStage® offers industry-leading batch and real-time data integration to build trusted data pipelines across on-premises and hybrid cloud environments allowing any integration style (ETL, ELT) to prepare data for AI.</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Frankfurt (eu-de)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https://cloud.ibm.com/catalog/services/datastage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64</a:t>
            </a:r>
            <a:endParaRPr lang="en-US" dirty="0"/>
          </a:p>
        </p:txBody>
      </p:sp>
    </p:spTree>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name="Slide 6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 fully managed, high performance transactional database for mission critical workloads.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Built to run the world’s mission-critical workloads, IBM® Db2® database engine supports low-latency transactions and real-time analytics workloads to empower enterprises while modernizing data workloads to meet organizational AI and hybrid cloud needs.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Analytics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https://cloud.ibm.com/catalog/services/dashdb-for-transactions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65</a:t>
            </a:r>
            <a:endParaRPr lang="en-US" dirty="0"/>
          </a:p>
        </p:txBody>
      </p:sp>
    </p:spTree>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name="Slide 6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Db2 Warehouse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Db2 Warehouse on Cloud is a flexible and powerful data warehouse for enterprise-level analytics.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Db2 Warehouse on Cloud is a fully-managed, enterprise-class, cloud data warehouse service. Powered by IBM BLU Acceleration, Db2 Warehouse on Cloud provides you with unmatched query performance. The service is offered in multiple form factors: SMP for cost-effective cloud data warehousing, and MPP for high-performance parallel query processing and high availability.</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https://cloud.ibm.com/catalog/services/dashdb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66</a:t>
            </a:r>
            <a:endParaRPr lang="en-US" dirty="0"/>
          </a:p>
        </p:txBody>
      </p:sp>
    </p:spTree>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name="Slide 6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Dedicated Host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Provision single-tenant hosts that offer dedicated resources and maximum control over instance placement.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Dedicated Hosts for VPC are single-tenant hosts that are available exclusively for your use.  Dedicated hosts provide the flexibility for you to use your own software licenses, and provide maximum isolation and control over instance placement to help address corporate compliance and regulatory requirements.</a:t>
            </a:r>
          </a:p>
          <a:p>
            <a:r>
              <a:rPr lang="en-US" sz="1800" dirty="0" smtClean="0"/>
              <a:t/>
            </a:r>
          </a:p>
          <a:p>
            <a:r>
              <a:rPr lang="en-US" sz="1800" dirty="0" smtClean="0"/>
              <a:t/>
            </a:r>
          </a:p>
          <a:p>
            <a:r>
              <a:rPr lang="en-US" sz="1800" dirty="0" smtClean="0"/>
              <a:t>Dedicated host groups are built into the solution and can help you define one or more dedicated hosts for a specific business purpose.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https://cloud.ibm.com/catalog/services/is.dedicated-host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67</a:t>
            </a:r>
            <a:endParaRPr lang="en-US" dirty="0"/>
          </a:p>
        </p:txBody>
      </p:sp>
    </p:spTree>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name="Slide 6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a Service Provider to quickly establish and deliver connectivity to IBM Cloud locations.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68</a:t>
            </a:r>
            <a:endParaRPr lang="en-US" dirty="0"/>
          </a:p>
        </p:txBody>
      </p:sp>
    </p:spTree>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name="Slide 6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Connect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Connect offers private access to your IBM Cloud infrastructure and to any other clouds linked to your Network Service Provider, through your local IBM Cloud data center.</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Connect offers private access to your IBM Cloud infrastructure and to any other clouds linked to your Network Service Provider, through your local IBM Cloud data center. This option is perfect for creating multi-cloud connectivity in a single environment. We connect customers to the IBM Cloud private network, using a shared bandwidth topology.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69</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name="Slide 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Anycloud Backup for 365</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Anycloud Backup for 365 is a partner-ready SaaS offering of data protection and is created to safely backup data and restore.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Anycloud Backup for 365 is a cloud-to-cloud offering for data protection delivered by Anycloud and is created with the intent to safely backup data and restore. The purpose of Anycloud Backup for 365 is to provide a secure backup of data stored with Exchange, OneDrive for Business, SharePoint, and Teams for end-users with features fitting your needs. We offer:</a:t>
            </a:r>
          </a:p>
          <a:p>
            <a:r>
              <a:rPr lang="en-US" sz="1800" dirty="0" smtClean="0"/>
              <a:t>• Instant 30-days FREE trial to test the solution– with no commitment.</a:t>
            </a:r>
          </a:p>
          <a:p>
            <a:r>
              <a:rPr lang="en-US" sz="1800" dirty="0" smtClean="0"/>
              <a:t>• Onboard the service as a managed service or self-service. The Anycloud Backup for 365 solution can be implemented as a managed service or self-service solution with a simple and transparent pricing model based on a ‘’per-user-model’’.</a:t>
            </a:r>
          </a:p>
          <a:p>
            <a:r>
              <a:rPr lang="en-US" sz="1800" dirty="0" smtClean="0"/>
              <a:t>• Choose backup storage location from IBM datacenters worldwide. Store backup data separate from the Microsoft environment, to have a multi-vendor protection setup.</a:t>
            </a:r>
          </a:p>
          <a:p>
            <a:r>
              <a:rPr lang="en-US" sz="1800" dirty="0" smtClean="0"/>
              <a:t/>
            </a:r>
          </a:p>
          <a:p>
            <a:r>
              <a:rPr lang="en-US" sz="1800" dirty="0" smtClean="0"/>
              <a:t>Web interface for management, restore and self-service restore</a:t>
            </a:r>
          </a:p>
          <a:p>
            <a:r>
              <a:rPr lang="en-US" sz="1800" dirty="0" smtClean="0"/>
              <a:t>Anycloud Backup for 365 has a simple-to-use intuitive web interface consisting of three portals: management portal, restore portal and self-service restore portal. The management portal is for administration of all organizational data and is where backups are scheduled. It is also in the management portal where retention periods are chosen – 1, 3, 5, 10 or 25 years all with unlimited storage. The restore portal is from where backups can be retrieved and restored. It is possible to restore entire folders or single files. The self-service restore portal allows end-users to create restores without relying on the IT-department.</a:t>
            </a:r>
          </a:p>
          <a:p>
            <a:r>
              <a:rPr lang="en-US" sz="1800" dirty="0" smtClean="0"/>
              <a:t/>
            </a:r>
          </a:p>
          <a:p>
            <a:r>
              <a:rPr lang="en-US" sz="1800" dirty="0" smtClean="0"/>
              <a:t>As a part of the service, we offer access to our knowledge base, where all common questions and technical errors have been collected. In addition, we offer access to a changelog that is divided into management portal, restore portal and self-service restore portal, where you can find all the latest updates regarding the web interface. </a:t>
            </a:r>
          </a:p>
          <a:p>
            <a:r>
              <a:rPr lang="en-US" sz="1800" dirty="0" smtClean="0"/>
              <a:t/>
            </a:r>
          </a:p>
          <a:p>
            <a:r>
              <a:rPr lang="en-US" sz="1800" dirty="0" smtClean="0"/>
              <a:t>Technical specifications</a:t>
            </a:r>
          </a:p>
          <a:p>
            <a:r>
              <a:rPr lang="en-US" sz="1800" dirty="0" smtClean="0"/>
              <a:t>• Anycloud Backup for 365 has a 99,9% SLA uptime</a:t>
            </a:r>
          </a:p>
          <a:p>
            <a:r>
              <a:rPr lang="en-US" sz="1800" dirty="0" smtClean="0"/>
              <a:t>• Strong AES 256-bit encryption whenever data is in transit </a:t>
            </a:r>
          </a:p>
          <a:p>
            <a:r>
              <a:rPr lang="en-US" sz="1800" dirty="0" smtClean="0"/>
              <a:t>• Secure backup data at-rest, with no option to delete or change the backup data</a:t>
            </a:r>
          </a:p>
          <a:p>
            <a:r>
              <a:rPr lang="en-US" sz="1800" dirty="0" smtClean="0"/>
              <a:t>• Up to 25 years of retention and unlimited storage</a:t>
            </a:r>
          </a:p>
          <a:p>
            <a:r>
              <a:rPr lang="en-US" sz="1800" dirty="0" smtClean="0"/>
              <a:t>• Combines security, compliance, and data protection in a secure solution in IBM Cloud</a:t>
            </a:r>
          </a:p>
          <a:p>
            <a:r>
              <a:rPr lang="en-US" sz="1800" dirty="0" smtClean="0"/>
              <a:t>• Automated Microsoft 365 backup configured to meet RTO and RPO</a:t>
            </a:r>
          </a:p>
          <a:p>
            <a:r>
              <a:rPr lang="en-US" sz="1800" dirty="0" smtClean="0"/>
              <a:t>• Store data in three local datacenters with IBM COS Regional and simultaneous storage in multiple global locations providing data resilience.  </a:t>
            </a:r>
          </a:p>
          <a:p>
            <a:r>
              <a:rPr lang="en-US" sz="1800" dirty="0" smtClean="0"/>
              <a:t>• Includes powerful features including ‘right-to-be-forgotten’, segregation of duties, air-gapping and more</a:t>
            </a:r>
          </a:p>
          <a:p>
            <a:r>
              <a:rPr lang="en-US" sz="1800" dirty="0" smtClean="0"/>
              <a:t/>
            </a:r>
          </a:p>
          <a:p>
            <a:r>
              <a:rPr lang="en-US" sz="1800" dirty="0" smtClean="0"/>
              <a:t>Compliance</a:t>
            </a:r>
          </a:p>
          <a:p>
            <a:r>
              <a:rPr lang="en-US" sz="1800" dirty="0" smtClean="0"/>
              <a:t>Anycloud Backup for 365 is developed by Anycloud, and the service complies with the General Data Protection Regulation and industry standards. The technologies used are compliant as data is encrypted and once data is placed in the chosen datacenter it stays there. Data security is our priority, and our services are delivered in 17+ datacenters across the globe, following a tier-system to ensure resilience and redundancy for maximum protection. All datacenters are SOC 2 certified, and the EU datacenters are GDPR compliant.</a:t>
            </a:r>
          </a:p>
          <a:p>
            <a:r>
              <a:rPr lang="en-US" sz="1800" dirty="0" smtClean="0"/>
              <a:t>In addition, we deliver a ‘right to be forgotten’ feature, offering the possibility to delete specific users and data.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any.cloud A/S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https://cloud.ibm.com/catalog/services/anycloud-365-backup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a:t>
            </a:r>
            <a:endParaRPr lang="en-US" dirty="0"/>
          </a:p>
        </p:txBody>
      </p:sp>
    </p:spTree>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name="Slide 7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Ensure the security of sensitive data to and from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is the 2.0 version of Direct Link. IBM Cloud Direct Link helps ensure the security of sensitive data to and from the IBM Cloud. Back up or store huge volumes of data from your data center on IBM Cloud with predictable bandwidth costs. With a dedicated network connection, your transfer rates are fast, consistent and reliable.</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Secure</a:t>
            </a:r>
          </a:p>
          <a:p>
            <a:r>
              <a:rPr lang="en-US" sz="1800" dirty="0" smtClean="0"/>
              <a:t>Protect your sensitive, business-critical data by controlling every hop of its network path and avoiding exposure to the public internet.</a:t>
            </a:r>
          </a:p>
          <a:p>
            <a:r>
              <a:rPr lang="en-US" sz="1800" dirty="0" smtClean="0"/>
              <a:t/>
            </a:r>
          </a:p>
          <a:p>
            <a:r>
              <a:rPr lang="en-US" sz="1800" dirty="0" smtClean="0"/>
              <a:t>Reliable</a:t>
            </a:r>
          </a:p>
          <a:p>
            <a:r>
              <a:rPr lang="en-US" sz="1800" dirty="0" smtClean="0"/>
              <a:t>Designed for customers that need more consistent, higher-throughput connectivity between a remote network and their IBM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https://cloud.ibm.com/catalog/services/directlink.dedicated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70</a:t>
            </a:r>
            <a:endParaRPr lang="en-US" dirty="0"/>
          </a:p>
        </p:txBody>
      </p:sp>
    </p:spTree>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name="Slide 7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Hosting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Establish unparalleled network performance to and from your IBM Cloud platform resources, with customized support for your secure, dedicated workloads that require predictable latency.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can arrange the acquisition of colocation space that fits your needs.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https://cloud.ibm.com/catalog/infrastructure/DIRECT_LINK_COLOCATION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71</a:t>
            </a:r>
            <a:endParaRPr lang="en-US" dirty="0"/>
          </a:p>
        </p:txBody>
      </p:sp>
    </p:spTree>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name="Slide 7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Dedicated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Connect directly to IBM Cloud through a single-tenant connection, using a dedicated circuit or cross-connect, for unparalleled network performance to and from your IBM Cloud platform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Dedicated is a single-tenant product. It offers a dedicated port that is perfect for banks, insurance companies or anyone with strict compliance policies. Create a fiber cross-connection through a network service provider (NSP) in an IBM Cloud network point of presence (PoP). Our engineers facilitate end-to-end connectivity with your selected NSP, and you have access to your cloud infrastructure in the local IBM Cloud data center. The NSP runs last-mile links directly between a router on your network and an IBM Cloud router. As with all of the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https://cloud.ibm.com/catalog/infrastructure/direct-link-network-service-provider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72</a:t>
            </a:r>
            <a:endParaRPr lang="en-US" dirty="0"/>
          </a:p>
        </p:txBody>
      </p:sp>
    </p:spTree>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name="Slide 7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Direct Link Exchange on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Cloud Direct Link Exchange offers multi-tenant connections to your IBM Cloud infrastructure, through your local IBM Cloud data center, perfect for creating multi-cloud connectivity in a single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Direct Link Exchange offers multi-tenant connections to your IBM Cloud infrastructure, through your local IBM Cloud data center. This option is perfect for creating multi-cloud connectivity in a single environment. We connect customers to the IBM Cloud private network, using a shared bandwidth topology. You can aggregate your MPLS, VPLS, or EVPN into the IBM Cloud network over VLANs, using one of our global network and exchange providers. As with all Direct Link products, you can add global routing that enables private network traffic to all IBM Cloud locations.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https://cloud.ibm.com/catalog/infrastructure/direct-link-cloud-exchange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73</a:t>
            </a:r>
            <a:endParaRPr lang="en-US" dirty="0"/>
          </a:p>
        </p:txBody>
      </p:sp>
    </p:spTree>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name="Slide 7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in a fully turnkey approach -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enables clients to deliver virtual desktop and app workloads to users in a fully turnkey solution. Powered by Dizzion’s cloud-native Frame Desktop as a Service (DaaS) platform deployed on their managed IBM Cloud VPC, Dizzion’s team of experts integrates seamlessly with clients existing IT teams to ensure deployment success. Users securely access the apps, data, and resources they need to be productive from the comfort of their favorite web browser – no clients or plug-ins required. With Dizzion Complete on IBM Cloud VPC, organizations have the platform and expertise to address the challenges (and reap the benefits) of the modern workplace and workforce by significantly improving the agility, security, and capabilities of their end-user computing strategy. </a:t>
            </a:r>
          </a:p>
          <a:p>
            <a:r>
              <a:rPr lang="en-US" sz="1800" dirty="0" smtClean="0"/>
              <a:t> </a:t>
            </a:r>
          </a:p>
          <a:p>
            <a:r>
              <a:rPr lang="en-US" sz="1800" dirty="0" smtClean="0"/>
              <a:t/>
            </a:r>
          </a:p>
          <a:p>
            <a:r>
              <a:rPr lang="en-US" sz="1800" dirty="0" smtClean="0"/>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74</a:t>
            </a:r>
            <a:endParaRPr lang="en-US" dirty="0"/>
          </a:p>
        </p:txBody>
      </p:sp>
    </p:spTree>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name="Slide 7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Horizon virtual desktops and apps on IBM Cloud Bare Metal - fully managed and hosted by Dizzion.</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Complete - Horizon enables clients to deliver virtual desktop and app workloads to users in a fully turnkey solution. Powered by Omnissa (formerly VMware) Horizon deployed on their managed IBM Cloud Bare Metal, Dizzion’s team of experts integrates seamlessly with clients existing IT teams to ensure deployment success. Users securely access the apps, data, and resources they need to be productive from any device. With Dizzion Complete - Horizon on IBM Cloud Bare Metal,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https://cloud.ibm.com/catalog/services/dizzion-complete-horizon</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75</a:t>
            </a:r>
            <a:endParaRPr lang="en-US" dirty="0"/>
          </a:p>
        </p:txBody>
      </p:sp>
    </p:spTree>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name="Slide 7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Complete FS - Horizon</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DaaS on IBM Cloud for Financial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on IBM Cloud for Financial Services offers a fully managed desktop option on the IBM Cloud where you can build agile, long-term remote environments that optimize end-user performance and provide industryleading security and compliance.</a:t>
            </a:r>
          </a:p>
          <a:p>
            <a:r>
              <a:rPr lang="en-US" sz="1800" dirty="0" smtClean="0"/>
              <a:t/>
            </a:r>
          </a:p>
          <a:p>
            <a:r>
              <a:rPr lang="en-US" sz="1800" dirty="0" smtClean="0"/>
              <a:t>Compliance as a Service.</a:t>
            </a:r>
          </a:p>
          <a:p>
            <a:r>
              <a:rPr lang="en-US" sz="1800" dirty="0" smtClean="0"/>
              <a:t>- Leverage Dizzion’s compliant desktops, engineered to uphold stringent GDPR, HIPAA, NIST 800-53, PCI DSS, and SOC standard. Our compliance packages ensure your operations meet global compliance with confidence.</a:t>
            </a:r>
          </a:p>
          <a:p>
            <a:r>
              <a:rPr lang="en-US" sz="1800" dirty="0" smtClean="0"/>
              <a:t/>
            </a:r>
          </a:p>
          <a:p>
            <a:r>
              <a:rPr lang="en-US" sz="1800" dirty="0" smtClean="0"/>
              <a:t>Secure Developer &amp; Contractor Access.</a:t>
            </a:r>
          </a:p>
          <a:p>
            <a:r>
              <a:rPr lang="en-US" sz="1800" dirty="0" smtClean="0"/>
              <a:t>- Our platform ensures that external teams can securely and efficiently access business-critical apps and data, with stringent controls to protect intellectual property.</a:t>
            </a:r>
          </a:p>
          <a:p>
            <a:r>
              <a:rPr lang="en-US" sz="1800" dirty="0" smtClean="0"/>
              <a:t/>
            </a:r>
          </a:p>
          <a:p>
            <a:r>
              <a:rPr lang="en-US" sz="1800" dirty="0" smtClean="0"/>
              <a:t>Enable BYO Device.</a:t>
            </a:r>
          </a:p>
          <a:p>
            <a:r>
              <a:rPr lang="en-US" sz="1800" dirty="0" smtClean="0"/>
              <a:t>- Keep sensitive data off endpoint devices entirely by restricting access only from a digital workspace makes enabling a BYOD program a real possibility.</a:t>
            </a:r>
          </a:p>
          <a:p>
            <a:r>
              <a:rPr lang="en-US" sz="1800" dirty="0" smtClean="0"/>
              <a:t/>
            </a:r>
          </a:p>
          <a:p>
            <a:r>
              <a:rPr lang="en-US" sz="1800" dirty="0" smtClean="0"/>
              <a:t>Services include:</a:t>
            </a:r>
          </a:p>
          <a:p>
            <a:r>
              <a:rPr lang="en-US" sz="1800" dirty="0" smtClean="0"/>
              <a:t>- Compliance Audit Support</a:t>
            </a:r>
          </a:p>
          <a:p>
            <a:r>
              <a:rPr lang="en-US" sz="1800" dirty="0" smtClean="0"/>
              <a:t>- Policy and Compliance Scanning</a:t>
            </a:r>
          </a:p>
          <a:p>
            <a:r>
              <a:rPr lang="en-US" sz="1800" dirty="0" smtClean="0"/>
              <a:t>- Data Privacy Protocols</a:t>
            </a:r>
          </a:p>
          <a:p>
            <a:r>
              <a:rPr lang="en-US" sz="1800" dirty="0" smtClean="0"/>
              <a:t>- Vulnerability Detection and Response</a:t>
            </a:r>
          </a:p>
          <a:p>
            <a:r>
              <a:rPr lang="en-US" sz="1800" dirty="0" smtClean="0"/>
              <a:t>- Antivirus Management</a:t>
            </a:r>
          </a:p>
          <a:p>
            <a:r>
              <a:rPr lang="en-US" sz="1800" dirty="0" smtClean="0"/>
              <a:t/>
            </a:r>
          </a:p>
          <a:p>
            <a:r>
              <a:rPr lang="en-US" sz="1800" dirty="0" smtClean="0"/>
              <a:t>- - - </a:t>
            </a:r>
          </a:p>
          <a:p>
            <a:r>
              <a:rPr lang="en-US" sz="1800" dirty="0" smtClean="0"/>
              <a:t/>
            </a:r>
          </a:p>
          <a:p>
            <a:r>
              <a:rPr lang="en-US" sz="1800" dirty="0" smtClean="0"/>
              <a:t>For sales support, reach out to Dizzion directly at:  </a:t>
            </a:r>
          </a:p>
          <a:p>
            <a:r>
              <a:rPr lang="en-US" sz="1800" dirty="0" smtClean="0"/>
              <a:t>Phone: 888-225-2974 Opt. 1 </a:t>
            </a:r>
          </a:p>
          <a:p>
            <a:r>
              <a:rPr lang="en-US" sz="1800" dirty="0" smtClean="0"/>
              <a:t>Email: Channel@dizzion.com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https://cloud.ibm.com/catalog/services/dizzion-digitalworkspaces-complete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76</a:t>
            </a:r>
            <a:endParaRPr lang="en-US" dirty="0"/>
          </a:p>
        </p:txBody>
      </p:sp>
    </p:spTree>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name="Slide 7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Flex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Simply and intuitively deploy and manage virtual desktops and apps on IBM Cloud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Flex enables clients to simply and intuitively deploy and manage their virtual desktop and app workloads on IBM Cloud VPC, leveraging Dizzion’s cloud-native Frame Desktop as a Service (DaaS) platform. Users securely access the apps, data, and resources they need to be productive from the comfort of their favorite web browser – no clients or plug-ins required. Admins can deploy thousands of digital workspaces across the globe in minutes and enjoy powerful enterprise features all managed from a single pane-of-glass web console. With Dizzion Flex on IBM Cloud VPC, organizations are well-prepared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t>
            </a:r>
          </a:p>
          <a:p>
            <a:r>
              <a:rPr lang="en-US" sz="1800" dirty="0" smtClean="0"/>
              <a:t>- - - </a:t>
            </a:r>
          </a:p>
          <a:p>
            <a:r>
              <a:rPr lang="en-US" sz="1800" dirty="0" smtClean="0"/>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https://cloud.ibm.com/catalog/services/dizzion-flex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77</a:t>
            </a:r>
            <a:endParaRPr lang="en-US" dirty="0"/>
          </a:p>
        </p:txBody>
      </p:sp>
    </p:spTree>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name="Slide 7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Dizzion Managed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the power of virtual desktops and apps on IBM Cloud VPC without needing to reallocate or reskill your IT resources.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Dizzion Managed enables clients to deliver virtual desktop and app workloads on their IBM Cloud VPC without needing to worry about reallocating or reskilling IT resources. Leveraging Dizzion’s cloud-native Frame Desktop as a Service (DaaS) platform, Dizzion’s team of experts integrates seamlessly with clients’ existing IT teams to ensure deployment success. Users securely access the apps, data, and resources they need to be productive from the comfort of their favorite web browser – no clients or plug-ins required. With Dizzion Managed on IBM Cloud VPC, organizations have the platform and expertise to address the challenges (and reap the benefits) of the modern workplace and workforce by significantly improving the agility, security, and capabilities of their end-user computing strategy.</a:t>
            </a:r>
          </a:p>
          <a:p>
            <a:r>
              <a:rPr lang="en-US" sz="1800" dirty="0" smtClean="0"/>
              <a:t/>
            </a:r>
          </a:p>
          <a:p>
            <a:r>
              <a:rPr lang="en-US" sz="1800" dirty="0" smtClean="0"/>
              <a:t/>
            </a:r>
          </a:p>
          <a:p>
            <a:r>
              <a:rPr lang="en-US" sz="1800" dirty="0" smtClean="0"/>
              <a:t>- - - </a:t>
            </a:r>
          </a:p>
          <a:p>
            <a:r>
              <a:rPr lang="en-US" sz="1800" dirty="0" smtClean="0"/>
              <a:t/>
            </a:r>
          </a:p>
          <a:p>
            <a:r>
              <a:rPr lang="en-US" sz="1800" dirty="0" smtClean="0"/>
              <a:t>For sales support, reach out to Dizzion directly at channel@dizzion.com.</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Dizzion,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https://cloud.ibm.com/catalog/services/dizzion-managed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78</a:t>
            </a:r>
            <a:endParaRPr lang="en-US" dirty="0"/>
          </a:p>
        </p:txBody>
      </p:sp>
    </p:spTree>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name="Slide 7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DNS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Use DNS Services on VPC Private Networks to manage hostnames and IP addresses while limiting access to the DNS records from permitted networks only.</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DNS Services provides a reliable, secure mechanism to manage DNS records, and resolve domain names from a VPC without adding a custom DNS solution. With DNS Services, you can </a:t>
            </a:r>
          </a:p>
          <a:p>
            <a:r>
              <a:rPr lang="en-US" sz="1800" dirty="0" smtClean="0"/>
              <a:t>- Create private DNS zones which can only be resolved from IBM Cloud's private network.</a:t>
            </a:r>
          </a:p>
          <a:p>
            <a:r>
              <a:rPr lang="en-US" sz="1800" dirty="0" smtClean="0"/>
              <a:t>- Perform forward and reverse DNS lookup.</a:t>
            </a:r>
          </a:p>
          <a:p>
            <a:r>
              <a:rPr lang="en-US" sz="1800" dirty="0" smtClean="0"/>
              <a:t>- Configure zone names with a split-horizon view, which allows a private and a public DNS zone to share the name.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https://cloud.ibm.com/catalog/services/dns-svcs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79</a:t>
            </a:r>
            <a:endParaRPr lang="en-US" dirty="0"/>
          </a:p>
        </p:txBody>
      </p:sp>
    </p:spTree>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name="Slide 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 Connect</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An enterprise-grade platform for creating, securing, managing, sharing, monetizing, and analyzing custom APIs located on-premises and on the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API Connect is a comprehensive, end-to-end API management solution for creating, securing, managing, sharing, monetizing, and analyzing APIs located on cloud and on-premises.</a:t>
            </a:r>
          </a:p>
          <a:p>
            <a:r>
              <a:rPr lang="en-US" sz="1800" dirty="0" smtClean="0"/>
              <a:t/>
            </a:r>
          </a:p>
          <a:p>
            <a:r>
              <a:rPr lang="en-US" sz="1800" dirty="0" smtClean="0"/>
              <a:t/>
            </a:r>
          </a:p>
          <a:p>
            <a:r>
              <a:rPr lang="en-US" sz="1800" dirty="0" smtClean="0"/>
              <a:t/>
            </a:r>
          </a:p>
          <a:p>
            <a:r>
              <a:rPr lang="en-US" sz="1800" dirty="0" smtClean="0"/>
              <a:t>The Reserved Instance plan provides a dedicated, multi-zone high availability deployment of API Connect v10 that leverages core IBM Cloud services for common tasks like identity management, monitoring, auditing, and logging. It includes the management, gateway, analytics, and portal server components of API Connect, as well as tools for registering and managing existing gateways located on-premises and on third-party clouds.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https://cloud.ibm.com/catalog/services/apiconnect</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a:t>
            </a:r>
            <a:endParaRPr lang="en-US" dirty="0"/>
          </a:p>
        </p:txBody>
      </p:sp>
    </p:spTree>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name="Slide 8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Email Delivery, powered by Sendgrid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Integrate and Deliver via SMTP or API in 5 Minutes or Less</a:t>
            </a:r>
          </a:p>
          <a:p>
            <a:r>
              <a:rPr lang="en-US" sz="2000" dirty="0" smtClean="0">
                <a:solidFill>
                  <a:srgbClr val="808080"/>
                </a:solidFill>
              </a:rPr>
              <a:t/>
            </a:r>
          </a:p>
          <a:p>
            <a:r>
              <a:rPr lang="en-US" sz="2000" dirty="0" smtClean="0">
                <a:solidFill>
                  <a:srgbClr val="808080"/>
                </a:solidFill>
              </a:rPr>
              <a:t>Our SMTP relay setup and flexible Web and SMTP APIs provide a customizable integration approach for your transactional email.</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Your business relies on getting email to the inbox. Your email delivery rate—the rate at which your emails actually make it to the inbox—is the most important metric for your email program's success. While no one can guarantee email deliverability, with SendGrid you can be confident that you’ll have the tools and the expertise you need to optimize your inbox delivery rate.</a:t>
            </a:r>
          </a:p>
          <a:p>
            <a:r>
              <a:rPr lang="en-US" sz="1800" dirty="0" smtClean="0"/>
              <a:t/>
            </a:r>
          </a:p>
          <a:p>
            <a:r>
              <a:rPr lang="en-US" sz="1800" dirty="0" smtClean="0"/>
              <a:t>As a SendGrid customer, your sending is enhanced with artificial intelligence that continually adapts to changing ISP rules. Businesses large and small can increase their delivery rates with ACE, our Adaptive Communication Engine. The SendGrid team's collective knowledge of email best practices is becoming an encoded AI across our platform, further heightening your deliverability and throughput.</a:t>
            </a:r>
          </a:p>
          <a:p>
            <a:r>
              <a:rPr lang="en-US" sz="1800" dirty="0" smtClean="0"/>
              <a:t/>
            </a:r>
          </a:p>
          <a:p>
            <a:r>
              <a:rPr lang="en-US" sz="1800" dirty="0" smtClean="0"/>
              <a:t>We partner with the ISP, compliance, and delivery communities to fight spam and keep email safe for all. We are trusted to work with only the best senders, and use our whitehat position in the industry to advocate for our customers.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SendGrid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https://cloud.ibm.com/catalog/infrastructure/email-delivery</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80</a:t>
            </a:r>
            <a:endParaRPr lang="en-US" dirty="0"/>
          </a:p>
        </p:txBody>
      </p:sp>
    </p:spTree>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name="Slide 8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Enterprise Application Service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IBM Enterprise Application Service for Java is an end-to-end solution to building and running secure Jakarta EE/MicroProfile applications running efficiently in Liberty deployed on public clouds.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Enterprise Application Service for Java™ helps you quickly build and promote your Java application to IBM Cloud®. You provide the application code and Enterprise Application Service provides an efficient application build, deployment, and monitoring experience that follows best practices, security and compliance, with a serverless experience.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https://cloud.ibm.com/catalog/services/enterprise-app-java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81</a:t>
            </a:r>
            <a:endParaRPr lang="en-US" dirty="0"/>
          </a:p>
        </p:txBody>
      </p:sp>
    </p:spTree>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name="Slide 8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etiCloud secure digital agile workplace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etiCloud Secure Digital Agile Workplace - Secure Desktop-as-a-Service delivered as a private business environment.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Agile Digital Workplace:</a:t>
            </a:r>
          </a:p>
          <a:p>
            <a:r>
              <a:rPr lang="en-US" sz="1800" dirty="0" smtClean="0"/>
              <a:t>Access documents, files, emails and relevant applications quickly and securely, anytime, anywhere – enabling a truly agile digital workplace to improve cost and time efficiencies.</a:t>
            </a:r>
          </a:p>
          <a:p>
            <a:r>
              <a:rPr lang="en-US" sz="1800" dirty="0" smtClean="0"/>
              <a:t/>
            </a:r>
          </a:p>
          <a:p>
            <a:r>
              <a:rPr lang="en-US" sz="1800" dirty="0" smtClean="0"/>
              <a:t>Computing in the modern workplace:</a:t>
            </a:r>
          </a:p>
          <a:p>
            <a:r>
              <a:rPr lang="en-US" sz="1800" dirty="0" smtClean="0"/>
              <a:t>When it comes to the computing experience in your business, how easy is it for you to access the system and relevant applications? Chances are you’re rolling your eyes because it’s probably a little hit and miss. Right?</a:t>
            </a:r>
          </a:p>
          <a:p>
            <a:r>
              <a:rPr lang="en-US" sz="1800" dirty="0" smtClean="0"/>
              <a:t/>
            </a:r>
          </a:p>
          <a:p>
            <a:r>
              <a:rPr lang="en-US" sz="1800" dirty="0" smtClean="0"/>
              <a:t>If you’re office-based, do you find yourself turning on your laptop and heading to the kitchen to make coffee while the system loads? When you’re travelling on a train, do you have to wait ages to open a single file? And if you’re working from home, do you get frustrated with how long it takes to send an email? Have you simply got used to circumventing the workflow to allow for inefficiencies in the existing IT system?</a:t>
            </a:r>
          </a:p>
          <a:p>
            <a:r>
              <a:rPr lang="en-US" sz="1800" dirty="0" smtClean="0"/>
              <a:t/>
            </a:r>
          </a:p>
          <a:p>
            <a:r>
              <a:rPr lang="en-US" sz="1800" dirty="0" smtClean="0"/>
              <a:t>Many UK companies and organisations employ a range of functionality to deliver IT. A mix of Cloud, on-premise and legacy systems in place, all evolving over time, can lead to an inefficient and cumbersome platform that is simply not fit for purpose. This poses challenges for everyone from end users to IT teams:</a:t>
            </a:r>
          </a:p>
          <a:p>
            <a:r>
              <a:rPr lang="en-US" sz="1800" dirty="0" smtClean="0"/>
              <a:t/>
            </a:r>
          </a:p>
          <a:p>
            <a:r>
              <a:rPr lang="en-US" sz="1800" dirty="0" smtClean="0"/>
              <a:t>Difficulty in accessing information quickly and reliably, irrespective of whether you’re in the office or on the move</a:t>
            </a:r>
          </a:p>
          <a:p>
            <a:r>
              <a:rPr lang="en-US" sz="1800" dirty="0" smtClean="0"/>
              <a:t>Different passwords for different systems</a:t>
            </a:r>
          </a:p>
          <a:p>
            <a:r>
              <a:rPr lang="en-US" sz="1800" dirty="0" smtClean="0"/>
              <a:t>Inadequate cybersecurity protocols for remote working access</a:t>
            </a:r>
          </a:p>
          <a:p>
            <a:r>
              <a:rPr lang="en-US" sz="1800" dirty="0" smtClean="0"/>
              <a:t>Having uniform, fast, secure and reliable ‘round-the-clock’ access to every piece of information you need to do your job efficiently and effectively is imperative for commercial success. Irrespective of your location, whether you’re office-based or on the move, you need data, documents, files, spreadsheets, emails and everything in between instantly at your fingertips. Not possible? Think again. With etiCloud Agile Digital Workplace you can have all of this, and more, in one single place.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etiCloud Ltd</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https://cloud.ibm.com/catalog/services/eticloud-secure-digital-agile-workplace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82</a:t>
            </a:r>
            <a:endParaRPr lang="en-US" dirty="0"/>
          </a:p>
        </p:txBody>
      </p:sp>
    </p:spTree>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name="Slide 8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Notifications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Deliver Email, SMS, Webhooks and Push Notifications for your IBM Cloud service events.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Event Notifications is an event notification routing service that notifies you to critical events that occur in your IBM Cloud account or triggers automated actions by using webhooks. You can filter and route event notifications from IBM Cloud services to Email, SMS, Webhooks and Push Notifications.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Developer Tools</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https://cloud.ibm.com/catalog/services/event-notifications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83</a:t>
            </a:r>
            <a:endParaRPr lang="en-US" dirty="0"/>
          </a:p>
        </p:txBody>
      </p:sp>
    </p:spTree>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name="Slide 8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Event Streams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our fully managed Kafka service to help you build intelligent applications that react to events in real time.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Event Streams on IBM Cloud is a fully managed, high-throughput message bus built on Apache Kafka that enables applications and services to communicate. It is optimized for event ingestion into IBM Cloud and event distribution between your services and applications. Event Streams on IBM Cloud allows you to deploy production ready Apache Kafka and build cloud native apps in a secure and highly available environment.</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Integration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https://cloud.ibm.com/catalog/services/messagehub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84</a:t>
            </a:r>
            <a:endParaRPr lang="en-US" dirty="0"/>
          </a:p>
        </p:txBody>
      </p:sp>
    </p:spTree>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name="Slide 8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F5 BIG-IP</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F5 BIG-IP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F5 BIG-IP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https://cloud.ibm.com/catalog/services/bigip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85</a:t>
            </a:r>
            <a:endParaRPr lang="en-US" dirty="0"/>
          </a:p>
        </p:txBody>
      </p:sp>
    </p:spTree>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name="Slide 8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FalconStor StorSafe VTL for Power On-Premises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Decrease your on-premise backup storage capacity by up to 90%, while improving your existing backup solution performance.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FalconStor StorSafe Virtual Tape Library (VTL) is a software solution that optimizes backup and restore, to improve performance and significantly reduce backup storage costs, all without requiring changes to the existing backup solution currently being used. With its integrated deduplication, the solution removes redundant copies of data, thereby reducing capacity requirements, decreasing storage costs, and minimizing replication and restore times. StorSafe VTL can be used with all leading backup solutions, and enables both hybrid and native-cloud backup, as well as both workload and tape migration to the cloud, including IBM PowerVS.</a:t>
            </a:r>
          </a:p>
          <a:p>
            <a:r>
              <a:rPr lang="en-US" sz="1800" dirty="0" smtClean="0"/>
              <a:t> </a:t>
            </a:r>
          </a:p>
          <a:p>
            <a:r>
              <a:rPr lang="en-US" sz="1800" dirty="0" smtClean="0"/>
              <a:t>For a free assessment, contact a solution expert at ibmsales@falconstor.com.</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FalconStor Software</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https://cloud.ibm.com/catalog/services/falconstor-software-storsafe-vtl-for-power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86</a:t>
            </a:r>
            <a:endParaRPr lang="en-US" dirty="0"/>
          </a:p>
        </p:txBody>
      </p:sp>
    </p:spTree>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name="Slide 8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Classic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Fast and flexible NFS-based file storage with capacity options from 20GB to 12TB.</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Add fast and flexible NFS-based file storage to your IBM Cloud portfolio. Get total control and help minimize costs with flash-backed architecture. Create file shares from 20GB to 12TB—and provision it all with a variety of flexible and power-based options. </a:t>
            </a:r>
          </a:p>
          <a:p>
            <a:r>
              <a:rPr lang="en-US" sz="1800" dirty="0" smtClean="0"/>
              <a:t/>
            </a:r>
          </a:p>
          <a:p>
            <a:r>
              <a:rPr lang="en-US" sz="1800" dirty="0" smtClean="0"/>
              <a:t>Choose Endurance tiers for simple, predefined, per-GB pricing—ideal for workloads without well defined performance requirements. </a:t>
            </a:r>
          </a:p>
          <a:p>
            <a:r>
              <a:rPr lang="en-US" sz="1800" dirty="0" smtClean="0"/>
              <a:t>Or, build a fine-tuned environment with allocated IOPS with Performance options—ideal for well-understood workload requirements that fall outside of the available Endurance tiers.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Storage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Tokyo (jp-tok) Frankfurt (eu-de) Madrid (eu-es) London (eu-gb) Dallas (us-south) Washington DC (us-east)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https://cloud.ibm.com/catalog/infrastructure/file-storage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87</a:t>
            </a:r>
            <a:endParaRPr lang="en-US" dirty="0"/>
          </a:p>
        </p:txBody>
      </p:sp>
    </p:spTree>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name="Slide 8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File Storage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Create a shared storage that you can share across multiple Virtual Servers within your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IBM Cloud® File Storage for VPC service provides secure, persistent, NSFv4.1 protocol-based file storage. IBM Cloud® File Storage for VPC is backed by All-Flash architecture. You can create file shares with capacity that ranges from 10 GB to 32 TB with flexible options. You can mount the file share on multiple IBM Cloud Virtual Servers for file sharing and collaboration. You have total control over your data as you manage access to the file shares with IAM profiles, security groups, and context-based restrictions. You can also bring your own root keys to add another layer of encryption. You can manage your cost by provisioning only what you need. You can increase the share capacity later when you need more storage, and you can adjust the IOPS to increase or decrease performance anytime.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https://cloud.ibm.com/catalog/services/is.share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88</a:t>
            </a:r>
            <a:endParaRPr lang="en-US" dirty="0"/>
          </a:p>
        </p:txBody>
      </p:sp>
    </p:spTree>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name="Slide 8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Floating IP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Reserve a Floating IP that gives your virtual servers access to the Internet.</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Reserve a Floating IP to use with virtual server instances (VSI) in a virtual private cloud (VPC). Each Floating IP gives your VSIs access to the public Internet, and vice versa</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https://cloud.ibm.com/catalog/services/is.floating-ip</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89</a:t>
            </a:r>
            <a:endParaRPr lang="en-US" dirty="0"/>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name="Slide 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API-Bridge for PowerVS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Leverage IBM i programs and data assets to achieve integration with external applications and web services.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API-Bridge is a tool that enables the utilization of IBM i data in cloud systems and web applications. By implementing the construction of RESTful APIs, it becomes possible to integrate the data and logic of IBM i with existing internal and external web applications, as well as communication tools that evolve over time.</a:t>
            </a:r>
          </a:p>
          <a:p>
            <a:r>
              <a:rPr lang="en-US" sz="1800" dirty="0" smtClean="0"/>
              <a:t/>
            </a:r>
          </a:p>
          <a:p>
            <a:r>
              <a:rPr lang="en-US" sz="1800" dirty="0" smtClean="0"/>
              <a:t>The details are provided at the following URL.</a:t>
            </a:r>
          </a:p>
          <a:p>
            <a:r>
              <a:rPr lang="en-US" sz="1800" dirty="0" smtClean="0"/>
              <a:t/>
            </a:r>
          </a:p>
          <a:p>
            <a:r>
              <a:rPr lang="en-US" sz="1800" dirty="0" smtClean="0"/>
              <a:t>https://mono-x.com/api-bridge/en/</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MONO-X Inc.</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2" name="Object 12"/>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3" name="Object 13"/>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4" name="Object 14"/>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5" name="Object 15"/>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6" name="Object 16"/>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7" name="Object 17"/>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https://cloud.ibm.com/catalog/services/api-bridge</a:t>
            </a:r>
            <a:endParaRPr lang="en-US" sz="1400" dirty="0"/>
          </a:p>
        </p:txBody>
      </p:sp>
      <p:sp>
        <p:nvSpPr>
          <p:cNvPr id="18" name="Object 18"/>
          <p:cNvSpPr txBox="1"/>
          <p:nvPr/>
        </p:nvSpPr>
        <p:spPr>
          <a:xfrm>
            <a:off x="11500000" y="6300000"/>
            <a:ext cx="1000000" cy="200000"/>
          </a:xfrm>
          <a:prstGeom prst="rect">
            <a:avLst/>
          </a:prstGeom>
          <a:noFill/>
        </p:spPr>
        <p:txBody>
          <a:bodyPr wrap="square" rtlCol="0"/>
          <a:lstStyle/>
          <a:p>
            <a:r>
              <a:rPr lang="en-US" dirty="0" smtClean="0">
                <a:solidFill>
                  <a:srgbClr val="808080"/>
                </a:solidFill>
              </a:rPr>
              <a:t>9</a:t>
            </a:r>
            <a:endParaRPr lang="en-US" dirty="0"/>
          </a:p>
        </p:txBody>
      </p:sp>
    </p:spTree>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name="Slide 90">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Flow Logs for VPC</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Enables the capture of information about the Internet Protocol (IP) traffic going to and from networks of your Virtual Private Clouds (VPC).</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IBM Cloud Flow Logs for VPC is an add-on feature to IBM Cloud VPC Gen2, enabling the collection of information about the IP traffic going to and from network interfaces in your VPC. Flow logs can help with a number of tasks; for example, to troubleshoot why specific traffic is not reaching an instance, which in turn helps to diagnose security group rules. You can also use flow log output as a source for applications that analyze traffic that is reaching your resources. Flow logs is a critical tool for determine the overall health of network monitoring and root cause analysis.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Osaka (jp-osa) Tokyo (jp-tok) Frankfurt (eu-de) Madrid (eu-es)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https://cloud.ibm.com/catalog/services/is.flow-log-collector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90</a:t>
            </a:r>
            <a:endParaRPr lang="en-US" dirty="0"/>
          </a:p>
        </p:txBody>
      </p:sp>
    </p:spTree>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name="Slide 91">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Cloud Migration Services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Migrate IBM i, AIX, Linux or Windows VMs from on premises, private or hybrid cloud to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Migrate IBM i, AIX, Linux and Windows workloads to IBM Cloud. Contact FNTS at https://www.fnts.com/contact-us to schedule an initial planning meeting to discuss the scope of the project. FNTS will work with you to build a migration plan and estimate the service credits required to deliver the project and ongoing services.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https://cloud.ibm.com/catalog/services/fnts-cloud-migration-services</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91</a:t>
            </a:r>
            <a:endParaRPr lang="en-US" dirty="0"/>
          </a:p>
        </p:txBody>
      </p:sp>
    </p:spTree>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name="Slide 92">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FNTS Managed Services for PowerVS Cloud</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Managed services for PowerVS instances which includes monitoring, configuration, patching, and capacity management. </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FNTS will provide managed services for PowerVS instances (LPARs) running IBM i or AIX. Services include OS troubleshooting support, system monitoring, alerting, fix management, configuration and capacity management.  If your environment includes multiple data centers, FNTS can support several options for data replication to PowerVS based on your business continuity requirements, but it is outside the scope of this service.</a:t>
            </a:r>
          </a:p>
          <a:p>
            <a:r>
              <a:rPr lang="en-US" sz="1800" dirty="0" smtClean="0"/>
              <a:t/>
            </a:r>
          </a:p>
          <a:p>
            <a:r>
              <a:rPr lang="en-US" sz="1800" dirty="0" smtClean="0"/>
              <a:t/>
            </a:r>
          </a:p>
          <a:p>
            <a:r>
              <a:rPr lang="en-US" sz="1800" dirty="0" smtClean="0"/>
              <a:t>FNTS complies with PCI and Soc 2 Type II standards and will support you in your efforts to meet HIPAA and GDPR compliance requirements.</a:t>
            </a:r>
          </a:p>
          <a:p>
            <a:r>
              <a:rPr lang="en-US" sz="1800" dirty="0" smtClean="0"/>
              <a:t/>
            </a:r>
          </a:p>
          <a:p>
            <a:r>
              <a:rPr lang="en-US" sz="1800" dirty="0" smtClean="0"/>
              <a:t/>
            </a:r>
          </a:p>
          <a:p>
            <a:r>
              <a:rPr lang="en-US" sz="1800" dirty="0" smtClean="0"/>
              <a:t>This service is designed for the management of new or existing PowerVS environments. Additional services are available from FNTS for migrating Power LPARs to PowerVS, and performing backup and DR replication services. Contact FNTS at https://www.fnts.com/contact-us for an initial consultation. </a:t>
            </a:r>
          </a:p>
          <a:p>
            <a:r>
              <a:rPr lang="en-US" sz="1800" dirty="0" smtClean="0"/>
              <a:t/>
            </a:r>
          </a:p>
          <a:p>
            <a:r>
              <a:rPr lang="en-US" sz="1800" dirty="0" smtClean="0"/>
              <a:t/>
            </a:r>
          </a:p>
          <a:p>
            <a:r>
              <a:rPr lang="en-US" sz="1800" dirty="0" smtClean="0"/>
              <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First National Technology Solutions</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https://cloud.ibm.com/catalog/services/fnts-managed-services-for-powervs-cloud</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92</a:t>
            </a:r>
            <a:endParaRPr lang="en-US" dirty="0"/>
          </a:p>
        </p:txBody>
      </p:sp>
    </p:spTree>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name="Slide 93">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Order and provision an HA-pair of FortiGate Security Appliance devices through IBM Cloud to protect your network.</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Order and provision an HA-pair of FortiGate Security Appliance devices through IBM Cloud to protect your network.</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93</a:t>
            </a:r>
            <a:endParaRPr lang="en-US" dirty="0"/>
          </a:p>
        </p:txBody>
      </p:sp>
    </p:spTree>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name="Slide 94">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Security Appliance 10Gbps</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Single-tenant, high throughput firewall protects multiple VLANs on both public and private networks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This high throughput, single-tenant firewall can be configured to protect traffic on multiple VLANs for both public and private networks. To order, navigate to Security &gt; Network Security &gt; Firewalls, then click on the Order Multi VLAN Firewall link in the top right corner.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https://cloud.ibm.com/catalog/infrastructure/fortigate-security-appliance-10gb</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94</a:t>
            </a:r>
            <a:endParaRPr lang="en-US" dirty="0"/>
          </a:p>
        </p:txBody>
      </p:sp>
    </p:spTree>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name="Slide 95">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FortiGate Virtual Appliance</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Optimize performance and ensure availability and security for applications with the Fortinet FortiGate-VM suite.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Optimize performance and ensure availability and security for applications with the Fortinet FortiGate-VM suite.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https://cloud.ibm.com/catalog/services/fortigatevm</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95</a:t>
            </a:r>
            <a:endParaRPr lang="en-US" dirty="0"/>
          </a:p>
        </p:txBody>
      </p:sp>
    </p:spTree>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name="Slide 96">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Fortinet Virtual FortiGate Security Appliance (vFSA)</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The Fortinet vFSA offers the same functionality as the  FortiGate Security Appliance (FSA).  It is a single tenant (dedicated), self-managed firewall, offered in two speeds 1Gbps and 10Gbps.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Protect your cloud infrastructure and optimize its performance with a gateway appliance.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https://cloud.ibm.com/catalog/infrastructure/network-gateway-fortinet-vfsa</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96</a:t>
            </a:r>
            <a:endParaRPr lang="en-US" dirty="0"/>
          </a:p>
        </p:txBody>
      </p:sp>
    </p:spTree>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name="Slide 97">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Hardware Firewall</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Secure your IBM IaaS environment (and all the information stored there) as well as preventing malicious activity from ever reaching your servers or end users.</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Firewalls are an important step in securing your IBM IaaS environment (and all the information stored there) as well as preventing malicious activity from ever reaching your servers or end users. When added to your security strategy, hardware and software firewall options will help ensure uptime, protect your servers and network, and give you greater control of your infrastructure’s protection settings. To add a firewall to a server, click on the link Devices &gt; Device List &gt; Click the desired server &gt; Configuration &gt; Bottom of the page: Order Hardware Firewall in the customer portal. This will begin the order process for an appropriate firewall based on the uplink speed of the selected server.</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softlayer</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Networking</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Madrid (eu-es)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https://cloud.ibm.com/catalog/infrastructure/hardware-firewall</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97</a:t>
            </a:r>
            <a:endParaRPr lang="en-US" dirty="0"/>
          </a:p>
        </p:txBody>
      </p:sp>
    </p:spTree>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name="Slide 98">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HCX</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Extend the networks of your on-premises data centers into IBM Cloud, and migrate your VMs to or from IBM Cloud without any change.</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Extend the networks of your on-premises data centers into IBM Cloud, and migrate your VMs to or from IBM Cloud without any change.</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IBM</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Compute</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No</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https://cloud.ibm.com/catalog/services/hcx</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98</a:t>
            </a:r>
            <a:endParaRPr lang="en-US" dirty="0"/>
          </a:p>
        </p:txBody>
      </p:sp>
    </p:spTree>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name="Slide 99">
    <p:spTree>
      <p:nvGrpSpPr>
        <p:cNvPr id="1" name=""/>
        <p:cNvGrpSpPr/>
        <p:nvPr/>
      </p:nvGrpSpPr>
      <p:grpSpPr>
        <a:xfrm>
          <a:off x="0" y="0"/>
          <a:ext cx="0" cy="0"/>
          <a:chOff x="0" y="0"/>
          <a:chExt cx="0" cy="0"/>
        </a:xfrm>
      </p:grpSpPr>
      <p:pic>
        <p:nvPicPr>
          <p:cNvPr id="2" name="Object 1"/>
          <p:cNvPicPr>
            <a:picLocks noChangeAspect="1"/>
          </p:cNvPicPr>
          <p:nvPr/>
        </p:nvPicPr>
        <p:blipFill>
          <a:blip r:embed="rId2" cstate="print"/>
          <a:stretch>
            <a:fillRect/>
          </a:stretch>
        </p:blipFill>
        <p:spPr>
          <a:xfrm>
            <a:off x="500000" y="300000"/>
            <a:ext cx="700000" cy="700000"/>
          </a:xfrm>
          <a:prstGeom prst="rect">
            <a:avLst/>
          </a:prstGeom>
        </p:spPr>
      </p:pic>
      <p:pic>
        <p:nvPicPr>
          <p:cNvPr id="3" name="Object 2"/>
          <p:cNvPicPr>
            <a:picLocks noChangeAspect="1"/>
          </p:cNvPicPr>
          <p:nvPr/>
        </p:nvPicPr>
        <p:blipFill>
          <a:blip r:embed="rId3" cstate="print"/>
          <a:stretch>
            <a:fillRect/>
          </a:stretch>
        </p:blipFill>
        <p:spPr>
          <a:xfrm>
            <a:off x="10000000" y="300000"/>
            <a:ext cx="1000000" cy="700000"/>
          </a:xfrm>
          <a:prstGeom prst="rect">
            <a:avLst/>
          </a:prstGeom>
        </p:spPr>
      </p:pic>
      <p:sp>
        <p:nvSpPr>
          <p:cNvPr id="4" name="Object 4"/>
          <p:cNvSpPr txBox="1"/>
          <p:nvPr/>
        </p:nvSpPr>
        <p:spPr>
          <a:xfrm>
            <a:off x="1500000" y="300000"/>
            <a:ext cx="9000000" cy="369332"/>
          </a:xfrm>
          <a:prstGeom prst="rect">
            <a:avLst/>
          </a:prstGeom>
          <a:noFill/>
        </p:spPr>
        <p:txBody>
          <a:bodyPr wrap="square" rtlCol="0"/>
          <a:lstStyle/>
          <a:p>
            <a:r>
              <a:rPr lang="en-US" sz="3000" b="1" dirty="0" smtClean="0"/>
              <a:t>HDM VMware Workload Analyzer</a:t>
            </a:r>
            <a:endParaRPr lang="en-US" sz="3000" dirty="0"/>
          </a:p>
        </p:txBody>
      </p:sp>
      <p:sp>
        <p:nvSpPr>
          <p:cNvPr id="5" name="Object 5"/>
          <p:cNvSpPr txBox="1"/>
          <p:nvPr/>
        </p:nvSpPr>
        <p:spPr>
          <a:xfrm>
            <a:off x="1000000" y="1500000"/>
            <a:ext cx="10000000" cy="369332"/>
          </a:xfrm>
          <a:prstGeom prst="rect">
            <a:avLst/>
          </a:prstGeom>
          <a:noFill/>
        </p:spPr>
        <p:txBody>
          <a:bodyPr wrap="square" rtlCol="0"/>
          <a:lstStyle/>
          <a:p>
            <a:r>
              <a:rPr lang="en-US" sz="2000" dirty="0" smtClean="0">
                <a:solidFill>
                  <a:srgbClr val="808080"/>
                </a:solidFill>
              </a:rPr>
              <a:t>Workload Analyzer transparently monitors your current VMware virtual platform I/O, to plan your migration to the IBM Cloud.</a:t>
            </a:r>
            <a:endParaRPr lang="en-US" sz="2000" dirty="0"/>
          </a:p>
        </p:txBody>
      </p:sp>
      <p:sp>
        <p:nvSpPr>
          <p:cNvPr id="6" name="Object 6"/>
          <p:cNvSpPr txBox="1"/>
          <p:nvPr/>
        </p:nvSpPr>
        <p:spPr>
          <a:xfrm>
            <a:off x="1000000" y="3000000"/>
            <a:ext cx="7000000" cy="369332"/>
          </a:xfrm>
          <a:prstGeom prst="rect">
            <a:avLst/>
          </a:prstGeom>
          <a:noFill/>
        </p:spPr>
        <p:txBody>
          <a:bodyPr wrap="square" rtlCol="0"/>
          <a:lstStyle/>
          <a:p>
            <a:r>
              <a:rPr lang="en-US" sz="1800" dirty="0" smtClean="0"/>
              <a:t>The PrimaryIO HDM Workload Analyzer helps to identify, analyze and recommend workloads best suitable for cloud or on-prem. PrimaryIO HDM Workload Analyzer has built-in smarts to analyze workload data/IO access patterns and provides insights to right size on-prem resources and efficiently leverage cloud. PrimaryIO HDM Workload Analyzer also works in a non-intrusive way to continuously monitor all data IO access across on-prem and cloud environments</a:t>
            </a:r>
            <a:endParaRPr lang="en-US" sz="1800" dirty="0"/>
          </a:p>
        </p:txBody>
      </p:sp>
      <p:sp>
        <p:nvSpPr>
          <p:cNvPr id="7" name="Object 7"/>
          <p:cNvSpPr txBox="1"/>
          <p:nvPr/>
        </p:nvSpPr>
        <p:spPr>
          <a:xfrm>
            <a:off x="8300000" y="2300000"/>
            <a:ext cx="3900000" cy="3500000"/>
          </a:xfrm>
          <a:prstGeom prst="rect">
            <a:avLst/>
          </a:prstGeom>
          <a:solidFill>
            <a:srgbClr val="47A9C0"/>
          </a:solidFill>
        </p:spPr>
      </p:sp>
      <p:sp>
        <p:nvSpPr>
          <p:cNvPr id="8" name="Object 8"/>
          <p:cNvSpPr txBox="1"/>
          <p:nvPr/>
        </p:nvSpPr>
        <p:spPr>
          <a:xfrm>
            <a:off x="8500000" y="2500000"/>
            <a:ext cx="1500000" cy="369332"/>
          </a:xfrm>
          <a:prstGeom prst="rect">
            <a:avLst/>
          </a:prstGeom>
          <a:noFill/>
        </p:spPr>
        <p:txBody>
          <a:bodyPr wrap="square" rtlCol="0"/>
          <a:lstStyle/>
          <a:p>
            <a:r>
              <a:rPr lang="en-US" sz="1800" dirty="0" smtClean="0">
                <a:solidFill>
                  <a:srgbClr val="ffffff"/>
                </a:solidFill>
              </a:rPr>
              <a:t>Provider: </a:t>
            </a:r>
            <a:endParaRPr lang="en-US" sz="1800" dirty="0"/>
          </a:p>
        </p:txBody>
      </p:sp>
      <p:sp>
        <p:nvSpPr>
          <p:cNvPr id="9" name="Object 9"/>
          <p:cNvSpPr txBox="1"/>
          <p:nvPr/>
        </p:nvSpPr>
        <p:spPr>
          <a:xfrm>
            <a:off x="10000000" y="2500000"/>
            <a:ext cx="2200000" cy="369332"/>
          </a:xfrm>
          <a:prstGeom prst="rect">
            <a:avLst/>
          </a:prstGeom>
          <a:noFill/>
        </p:spPr>
        <p:txBody>
          <a:bodyPr wrap="square" rtlCol="0"/>
          <a:lstStyle/>
          <a:p>
            <a:r>
              <a:rPr lang="en-US" sz="1800" dirty="0" smtClean="0">
                <a:solidFill>
                  <a:srgbClr val="ffffff"/>
                </a:solidFill>
              </a:rPr>
              <a:t>PrimaryIO</a:t>
            </a:r>
            <a:endParaRPr lang="en-US" sz="1800" dirty="0"/>
          </a:p>
        </p:txBody>
      </p:sp>
      <p:sp>
        <p:nvSpPr>
          <p:cNvPr id="10" name="Object 10"/>
          <p:cNvSpPr txBox="1"/>
          <p:nvPr/>
        </p:nvSpPr>
        <p:spPr>
          <a:xfrm>
            <a:off x="8500000" y="3000000"/>
            <a:ext cx="1500000" cy="369332"/>
          </a:xfrm>
          <a:prstGeom prst="rect">
            <a:avLst/>
          </a:prstGeom>
          <a:noFill/>
        </p:spPr>
        <p:txBody>
          <a:bodyPr wrap="square" rtlCol="0"/>
          <a:lstStyle/>
          <a:p>
            <a:r>
              <a:rPr lang="en-US" sz="1800" dirty="0" smtClean="0">
                <a:solidFill>
                  <a:srgbClr val="ffffff"/>
                </a:solidFill>
              </a:rPr>
              <a:t>Category: </a:t>
            </a:r>
            <a:endParaRPr lang="en-US" sz="1800" dirty="0"/>
          </a:p>
        </p:txBody>
      </p:sp>
      <p:sp>
        <p:nvSpPr>
          <p:cNvPr id="11" name="Object 11"/>
          <p:cNvSpPr txBox="1"/>
          <p:nvPr/>
        </p:nvSpPr>
        <p:spPr>
          <a:xfrm>
            <a:off x="10000000" y="3000000"/>
            <a:ext cx="3000000" cy="369332"/>
          </a:xfrm>
          <a:prstGeom prst="rect">
            <a:avLst/>
          </a:prstGeom>
          <a:noFill/>
        </p:spPr>
        <p:txBody>
          <a:bodyPr wrap="square" rtlCol="0"/>
          <a:lstStyle/>
          <a:p>
            <a:r>
              <a:rPr lang="en-US" sz="1800" dirty="0" smtClean="0">
                <a:solidFill>
                  <a:srgbClr val="ffffff"/>
                </a:solidFill>
              </a:rPr>
              <a:t>Migration</a:t>
            </a:r>
            <a:endParaRPr lang="en-US" sz="1800" dirty="0"/>
          </a:p>
        </p:txBody>
      </p:sp>
      <p:sp>
        <p:nvSpPr>
          <p:cNvPr id="12" name="Object 12"/>
          <p:cNvSpPr txBox="1"/>
          <p:nvPr/>
        </p:nvSpPr>
        <p:spPr>
          <a:xfrm>
            <a:off x="8500000" y="3500000"/>
            <a:ext cx="1500000" cy="369332"/>
          </a:xfrm>
          <a:prstGeom prst="rect">
            <a:avLst/>
          </a:prstGeom>
          <a:noFill/>
        </p:spPr>
        <p:txBody>
          <a:bodyPr wrap="square" rtlCol="0"/>
          <a:lstStyle/>
          <a:p>
            <a:r>
              <a:rPr lang="en-US" sz="1800" dirty="0" smtClean="0">
                <a:solidFill>
                  <a:srgbClr val="ffffff"/>
                </a:solidFill>
              </a:rPr>
              <a:t>Status: </a:t>
            </a:r>
            <a:endParaRPr lang="en-US" sz="1800" dirty="0"/>
          </a:p>
        </p:txBody>
      </p:sp>
      <p:sp>
        <p:nvSpPr>
          <p:cNvPr id="13" name="Object 13"/>
          <p:cNvSpPr txBox="1"/>
          <p:nvPr/>
        </p:nvSpPr>
        <p:spPr>
          <a:xfrm>
            <a:off x="10000000" y="3500000"/>
            <a:ext cx="2000000" cy="369332"/>
          </a:xfrm>
          <a:prstGeom prst="rect">
            <a:avLst/>
          </a:prstGeom>
          <a:noFill/>
        </p:spPr>
        <p:txBody>
          <a:bodyPr wrap="square" rtlCol="0"/>
          <a:lstStyle/>
          <a:p>
            <a:r>
              <a:rPr lang="en-US" sz="1800" dirty="0" smtClean="0">
                <a:solidFill>
                  <a:srgbClr val="ffffff"/>
                </a:solidFill>
              </a:rPr>
              <a:t>Production Ready</a:t>
            </a:r>
            <a:endParaRPr lang="en-US" sz="1800" dirty="0"/>
          </a:p>
        </p:txBody>
      </p:sp>
      <p:sp>
        <p:nvSpPr>
          <p:cNvPr id="14" name="Object 14"/>
          <p:cNvSpPr txBox="1"/>
          <p:nvPr/>
        </p:nvSpPr>
        <p:spPr>
          <a:xfrm>
            <a:off x="8500000" y="4000000"/>
            <a:ext cx="1500000" cy="369332"/>
          </a:xfrm>
          <a:prstGeom prst="rect">
            <a:avLst/>
          </a:prstGeom>
          <a:noFill/>
        </p:spPr>
        <p:txBody>
          <a:bodyPr wrap="square" rtlCol="0"/>
          <a:lstStyle/>
          <a:p>
            <a:r>
              <a:rPr lang="en-US" sz="1800" dirty="0" smtClean="0">
                <a:solidFill>
                  <a:srgbClr val="ffffff"/>
                </a:solidFill>
              </a:rPr>
              <a:t>Free Plan: </a:t>
            </a:r>
            <a:endParaRPr lang="en-US" sz="1800" dirty="0"/>
          </a:p>
        </p:txBody>
      </p:sp>
      <p:sp>
        <p:nvSpPr>
          <p:cNvPr id="15" name="Object 15"/>
          <p:cNvSpPr txBox="1"/>
          <p:nvPr/>
        </p:nvSpPr>
        <p:spPr>
          <a:xfrm>
            <a:off x="10000000" y="4000000"/>
            <a:ext cx="2000000" cy="369332"/>
          </a:xfrm>
          <a:prstGeom prst="rect">
            <a:avLst/>
          </a:prstGeom>
          <a:noFill/>
        </p:spPr>
        <p:txBody>
          <a:bodyPr wrap="square" rtlCol="0"/>
          <a:lstStyle/>
          <a:p>
            <a:r>
              <a:rPr lang="en-US" sz="1800" dirty="0" smtClean="0">
                <a:solidFill>
                  <a:srgbClr val="ffffff"/>
                </a:solidFill>
              </a:rPr>
              <a:t>Yes</a:t>
            </a:r>
            <a:endParaRPr lang="en-US" sz="1800" dirty="0"/>
          </a:p>
        </p:txBody>
      </p:sp>
      <p:sp>
        <p:nvSpPr>
          <p:cNvPr id="16" name="Object 16"/>
          <p:cNvSpPr txBox="1"/>
          <p:nvPr/>
        </p:nvSpPr>
        <p:spPr>
          <a:xfrm>
            <a:off x="8500000" y="4500000"/>
            <a:ext cx="1500000" cy="369332"/>
          </a:xfrm>
          <a:prstGeom prst="rect">
            <a:avLst/>
          </a:prstGeom>
          <a:noFill/>
        </p:spPr>
        <p:txBody>
          <a:bodyPr wrap="square" rtlCol="0"/>
          <a:lstStyle/>
          <a:p>
            <a:r>
              <a:rPr lang="en-US" sz="1800" dirty="0" smtClean="0">
                <a:solidFill>
                  <a:srgbClr val="ffffff"/>
                </a:solidFill>
              </a:rPr>
              <a:t>Regions: </a:t>
            </a:r>
            <a:endParaRPr lang="en-US" sz="1800" dirty="0"/>
          </a:p>
        </p:txBody>
      </p:sp>
      <p:sp>
        <p:nvSpPr>
          <p:cNvPr id="17" name="Object 17"/>
          <p:cNvSpPr txBox="1"/>
          <p:nvPr/>
        </p:nvSpPr>
        <p:spPr>
          <a:xfrm>
            <a:off x="10000000" y="4500000"/>
            <a:ext cx="2000000" cy="369332"/>
          </a:xfrm>
          <a:prstGeom prst="rect">
            <a:avLst/>
          </a:prstGeom>
          <a:noFill/>
        </p:spPr>
        <p:txBody>
          <a:bodyPr wrap="square" rtlCol="0"/>
          <a:lstStyle/>
          <a:p>
            <a:r>
              <a:rPr lang="en-US" sz="1800" dirty="0" smtClean="0">
                <a:solidFill>
                  <a:srgbClr val="ffffff"/>
                </a:solidFill>
              </a:rPr>
              <a:t>Sydney (au-syd) Chennai (in-che) Osaka (jp-osa) Tokyo (jp-tok) Frankfurt (eu-de) London (eu-gb) Toronto (ca-tor) Dallas (us-south) Washington DC (us-east) Sao Paulo (br-sao) </a:t>
            </a:r>
            <a:endParaRPr lang="en-US" sz="1800" dirty="0"/>
          </a:p>
        </p:txBody>
      </p:sp>
      <p:sp>
        <p:nvSpPr>
          <p:cNvPr id="18" name="Object 18"/>
          <p:cNvSpPr txBox="1"/>
          <p:nvPr/>
        </p:nvSpPr>
        <p:spPr>
          <a:xfrm>
            <a:off x="1000000" y="6000000"/>
            <a:ext cx="10000000" cy="369332"/>
          </a:xfrm>
          <a:prstGeom prst="rect">
            <a:avLst/>
          </a:prstGeom>
          <a:noFill/>
        </p:spPr>
        <p:txBody>
          <a:bodyPr wrap="square" rtlCol="0"/>
          <a:lstStyle/>
          <a:p>
            <a:r>
              <a:rPr lang="en-US" sz="1400" dirty="0" smtClean="0">
                <a:solidFill>
                  <a:srgbClr val="808080"/>
                </a:solidFill>
              </a:rPr>
              <a:t>https://cloud.ibm.com/catalog/services/primaryio-hdm-workload-analyzer</a:t>
            </a:r>
            <a:endParaRPr lang="en-US" sz="1400" dirty="0"/>
          </a:p>
        </p:txBody>
      </p:sp>
      <p:sp>
        <p:nvSpPr>
          <p:cNvPr id="19" name="Object 19"/>
          <p:cNvSpPr txBox="1"/>
          <p:nvPr/>
        </p:nvSpPr>
        <p:spPr>
          <a:xfrm>
            <a:off x="11500000" y="6300000"/>
            <a:ext cx="1000000" cy="200000"/>
          </a:xfrm>
          <a:prstGeom prst="rect">
            <a:avLst/>
          </a:prstGeom>
          <a:noFill/>
        </p:spPr>
        <p:txBody>
          <a:bodyPr wrap="square" rtlCol="0"/>
          <a:lstStyle/>
          <a:p>
            <a:r>
              <a:rPr lang="en-US" dirty="0" smtClean="0">
                <a:solidFill>
                  <a:srgbClr val="808080"/>
                </a:solidFill>
              </a:rPr>
              <a:t>99</a:t>
            </a:r>
            <a:endParaRPr lang="en-US" dirty="0"/>
          </a:p>
        </p:txBody>
      </p:sp>
    </p:spTree>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MS P????"/>
        <a:font script="Hang" typeface="?? ??"/>
        <a:font script="Hans" typeface="??"/>
        <a:font script="Hant" typeface="????"/>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MS P????"/>
        <a:font script="Hang" typeface="?? ??"/>
        <a:font script="Hans" typeface="??"/>
        <a:font script="Hant" typeface="????"/>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otalTime>0</TotalTime>
  <Words>0</Words>
  <Application>Microsoft Office PowerPoint</Application>
  <PresentationFormat>On-screen Show (4:3)</PresentationFormat>
  <Paragraphs>0</Paragraphs>
  <Slides>220</Slides>
  <Notes>0</Notes>
  <HiddenSlides>0</HiddenSlides>
  <MMClips>0</MMClips>
  <ScaleCrop>false</ScaleCrop>
  <HeadingPairs>
    <vt:vector size="4" baseType="variant">
      <vt:variant>
        <vt:lpstr>Theme</vt:lpstr>
      </vt:variant>
      <vt:variant>
        <vt:i4>1</vt:i4>
      </vt:variant>
      <vt:variant>
        <vt:lpstr>Slide Titles</vt:lpstr>
      </vt:variant>
      <vt:variant>
        <vt:i4>220</vt:i4>
      </vt:variant>
    </vt:vector>
  </HeadingPairs>
  <TitlesOfParts>
    <vt:vector size="221" baseType="lpstr">
      <vt:lpstr>Office Theme</vt:lpstr>
      <vt:lpstr>Slide 1</vt:lpstr>
      <vt:lpstr>Slide 2</vt:lpstr>
      <vt:lpstr>Slide 3</vt:lpstr>
      <vt:lpstr>Slide 4</vt:lpstr>
      <vt:lpstr>Slide 5</vt:lpstr>
      <vt:lpstr>Slide 6</vt:lpstr>
      <vt:lpstr>Slide 7</vt:lpstr>
      <vt:lpstr>Slide 8</vt:lpstr>
      <vt:lpstr>Slide 9</vt:lpstr>
      <vt:lpstr>Slide 10</vt:lpstr>
      <vt:lpstr>Slide 11</vt:lpstr>
      <vt:lpstr>Slide 12</vt:lpstr>
      <vt:lpstr>Slide 13</vt:lpstr>
      <vt:lpstr>Slide 14</vt:lpstr>
      <vt:lpstr>Slide 15</vt:lpstr>
      <vt:lpstr>Slide 16</vt:lpstr>
      <vt:lpstr>Slide 17</vt:lpstr>
      <vt:lpstr>Slide 18</vt:lpstr>
      <vt:lpstr>Slide 19</vt:lpstr>
      <vt:lpstr>Slide 20</vt:lpstr>
      <vt:lpstr>Slide 21</vt:lpstr>
      <vt:lpstr>Slide 22</vt:lpstr>
      <vt:lpstr>Slide 23</vt:lpstr>
      <vt:lpstr>Slide 24</vt:lpstr>
      <vt:lpstr>Slide 25</vt:lpstr>
      <vt:lpstr>Slide 26</vt:lpstr>
      <vt:lpstr>Slide 27</vt:lpstr>
      <vt:lpstr>Slide 28</vt:lpstr>
      <vt:lpstr>Slide 29</vt:lpstr>
      <vt:lpstr>Slide 30</vt:lpstr>
      <vt:lpstr>Slide 31</vt:lpstr>
      <vt:lpstr>Slide 32</vt:lpstr>
      <vt:lpstr>Slide 33</vt:lpstr>
      <vt:lpstr>Slide 34</vt:lpstr>
      <vt:lpstr>Slide 35</vt:lpstr>
      <vt:lpstr>Slide 36</vt:lpstr>
      <vt:lpstr>Slide 37</vt:lpstr>
      <vt:lpstr>Slide 38</vt:lpstr>
      <vt:lpstr>Slide 39</vt:lpstr>
      <vt:lpstr>Slide 40</vt:lpstr>
      <vt:lpstr>Slide 41</vt:lpstr>
      <vt:lpstr>Slide 42</vt:lpstr>
      <vt:lpstr>Slide 43</vt:lpstr>
      <vt:lpstr>Slide 44</vt:lpstr>
      <vt:lpstr>Slide 45</vt:lpstr>
      <vt:lpstr>Slide 46</vt:lpstr>
      <vt:lpstr>Slide 47</vt:lpstr>
      <vt:lpstr>Slide 48</vt:lpstr>
      <vt:lpstr>Slide 49</vt:lpstr>
      <vt:lpstr>Slide 50</vt:lpstr>
      <vt:lpstr>Slide 51</vt:lpstr>
      <vt:lpstr>Slide 52</vt:lpstr>
      <vt:lpstr>Slide 53</vt:lpstr>
      <vt:lpstr>Slide 54</vt:lpstr>
      <vt:lpstr>Slide 55</vt:lpstr>
      <vt:lpstr>Slide 56</vt:lpstr>
      <vt:lpstr>Slide 57</vt:lpstr>
      <vt:lpstr>Slide 58</vt:lpstr>
      <vt:lpstr>Slide 59</vt:lpstr>
      <vt:lpstr>Slide 60</vt:lpstr>
      <vt:lpstr>Slide 61</vt:lpstr>
      <vt:lpstr>Slide 62</vt:lpstr>
      <vt:lpstr>Slide 63</vt:lpstr>
      <vt:lpstr>Slide 64</vt:lpstr>
      <vt:lpstr>Slide 65</vt:lpstr>
      <vt:lpstr>Slide 66</vt:lpstr>
      <vt:lpstr>Slide 67</vt:lpstr>
      <vt:lpstr>Slide 68</vt:lpstr>
      <vt:lpstr>Slide 69</vt:lpstr>
      <vt:lpstr>Slide 70</vt:lpstr>
      <vt:lpstr>Slide 71</vt:lpstr>
      <vt:lpstr>Slide 72</vt:lpstr>
      <vt:lpstr>Slide 73</vt:lpstr>
      <vt:lpstr>Slide 74</vt:lpstr>
      <vt:lpstr>Slide 75</vt:lpstr>
      <vt:lpstr>Slide 76</vt:lpstr>
      <vt:lpstr>Slide 77</vt:lpstr>
      <vt:lpstr>Slide 78</vt:lpstr>
      <vt:lpstr>Slide 79</vt:lpstr>
      <vt:lpstr>Slide 80</vt:lpstr>
      <vt:lpstr>Slide 81</vt:lpstr>
      <vt:lpstr>Slide 82</vt:lpstr>
      <vt:lpstr>Slide 83</vt:lpstr>
      <vt:lpstr>Slide 84</vt:lpstr>
      <vt:lpstr>Slide 85</vt:lpstr>
      <vt:lpstr>Slide 86</vt:lpstr>
      <vt:lpstr>Slide 87</vt:lpstr>
      <vt:lpstr>Slide 88</vt:lpstr>
      <vt:lpstr>Slide 89</vt:lpstr>
      <vt:lpstr>Slide 90</vt:lpstr>
      <vt:lpstr>Slide 91</vt:lpstr>
      <vt:lpstr>Slide 92</vt:lpstr>
      <vt:lpstr>Slide 93</vt:lpstr>
      <vt:lpstr>Slide 94</vt:lpstr>
      <vt:lpstr>Slide 95</vt:lpstr>
      <vt:lpstr>Slide 96</vt:lpstr>
      <vt:lpstr>Slide 97</vt:lpstr>
      <vt:lpstr>Slide 98</vt:lpstr>
      <vt:lpstr>Slide 99</vt:lpstr>
      <vt:lpstr>Slide 100</vt:lpstr>
      <vt:lpstr>Slide 101</vt:lpstr>
      <vt:lpstr>Slide 102</vt:lpstr>
      <vt:lpstr>Slide 103</vt:lpstr>
      <vt:lpstr>Slide 104</vt:lpstr>
      <vt:lpstr>Slide 105</vt:lpstr>
      <vt:lpstr>Slide 106</vt:lpstr>
      <vt:lpstr>Slide 107</vt:lpstr>
      <vt:lpstr>Slide 108</vt:lpstr>
      <vt:lpstr>Slide 109</vt:lpstr>
      <vt:lpstr>Slide 110</vt:lpstr>
      <vt:lpstr>Slide 111</vt:lpstr>
      <vt:lpstr>Slide 112</vt:lpstr>
      <vt:lpstr>Slide 113</vt:lpstr>
      <vt:lpstr>Slide 114</vt:lpstr>
      <vt:lpstr>Slide 115</vt:lpstr>
      <vt:lpstr>Slide 116</vt:lpstr>
      <vt:lpstr>Slide 117</vt:lpstr>
      <vt:lpstr>Slide 118</vt:lpstr>
      <vt:lpstr>Slide 119</vt:lpstr>
      <vt:lpstr>Slide 120</vt:lpstr>
      <vt:lpstr>Slide 121</vt:lpstr>
      <vt:lpstr>Slide 122</vt:lpstr>
      <vt:lpstr>Slide 123</vt:lpstr>
      <vt:lpstr>Slide 124</vt:lpstr>
      <vt:lpstr>Slide 125</vt:lpstr>
      <vt:lpstr>Slide 126</vt:lpstr>
      <vt:lpstr>Slide 127</vt:lpstr>
      <vt:lpstr>Slide 128</vt:lpstr>
      <vt:lpstr>Slide 129</vt:lpstr>
      <vt:lpstr>Slide 130</vt:lpstr>
      <vt:lpstr>Slide 131</vt:lpstr>
      <vt:lpstr>Slide 132</vt:lpstr>
      <vt:lpstr>Slide 133</vt:lpstr>
      <vt:lpstr>Slide 134</vt:lpstr>
      <vt:lpstr>Slide 135</vt:lpstr>
      <vt:lpstr>Slide 136</vt:lpstr>
      <vt:lpstr>Slide 137</vt:lpstr>
      <vt:lpstr>Slide 138</vt:lpstr>
      <vt:lpstr>Slide 139</vt:lpstr>
      <vt:lpstr>Slide 140</vt:lpstr>
      <vt:lpstr>Slide 141</vt:lpstr>
      <vt:lpstr>Slide 142</vt:lpstr>
      <vt:lpstr>Slide 143</vt:lpstr>
      <vt:lpstr>Slide 144</vt:lpstr>
      <vt:lpstr>Slide 145</vt:lpstr>
      <vt:lpstr>Slide 146</vt:lpstr>
      <vt:lpstr>Slide 147</vt:lpstr>
      <vt:lpstr>Slide 148</vt:lpstr>
      <vt:lpstr>Slide 149</vt:lpstr>
      <vt:lpstr>Slide 150</vt:lpstr>
      <vt:lpstr>Slide 151</vt:lpstr>
      <vt:lpstr>Slide 152</vt:lpstr>
      <vt:lpstr>Slide 153</vt:lpstr>
      <vt:lpstr>Slide 154</vt:lpstr>
      <vt:lpstr>Slide 155</vt:lpstr>
      <vt:lpstr>Slide 156</vt:lpstr>
      <vt:lpstr>Slide 157</vt:lpstr>
      <vt:lpstr>Slide 158</vt:lpstr>
      <vt:lpstr>Slide 159</vt:lpstr>
      <vt:lpstr>Slide 160</vt:lpstr>
      <vt:lpstr>Slide 161</vt:lpstr>
      <vt:lpstr>Slide 162</vt:lpstr>
      <vt:lpstr>Slide 163</vt:lpstr>
      <vt:lpstr>Slide 164</vt:lpstr>
      <vt:lpstr>Slide 165</vt:lpstr>
      <vt:lpstr>Slide 166</vt:lpstr>
      <vt:lpstr>Slide 167</vt:lpstr>
      <vt:lpstr>Slide 168</vt:lpstr>
      <vt:lpstr>Slide 169</vt:lpstr>
      <vt:lpstr>Slide 170</vt:lpstr>
      <vt:lpstr>Slide 171</vt:lpstr>
      <vt:lpstr>Slide 172</vt:lpstr>
      <vt:lpstr>Slide 173</vt:lpstr>
      <vt:lpstr>Slide 174</vt:lpstr>
      <vt:lpstr>Slide 175</vt:lpstr>
      <vt:lpstr>Slide 176</vt:lpstr>
      <vt:lpstr>Slide 177</vt:lpstr>
      <vt:lpstr>Slide 178</vt:lpstr>
      <vt:lpstr>Slide 179</vt:lpstr>
      <vt:lpstr>Slide 180</vt:lpstr>
      <vt:lpstr>Slide 181</vt:lpstr>
      <vt:lpstr>Slide 182</vt:lpstr>
      <vt:lpstr>Slide 183</vt:lpstr>
      <vt:lpstr>Slide 184</vt:lpstr>
      <vt:lpstr>Slide 185</vt:lpstr>
      <vt:lpstr>Slide 186</vt:lpstr>
      <vt:lpstr>Slide 187</vt:lpstr>
      <vt:lpstr>Slide 188</vt:lpstr>
      <vt:lpstr>Slide 189</vt:lpstr>
      <vt:lpstr>Slide 190</vt:lpstr>
      <vt:lpstr>Slide 191</vt:lpstr>
      <vt:lpstr>Slide 192</vt:lpstr>
      <vt:lpstr>Slide 193</vt:lpstr>
      <vt:lpstr>Slide 194</vt:lpstr>
      <vt:lpstr>Slide 195</vt:lpstr>
      <vt:lpstr>Slide 196</vt:lpstr>
      <vt:lpstr>Slide 197</vt:lpstr>
      <vt:lpstr>Slide 198</vt:lpstr>
      <vt:lpstr>Slide 199</vt:lpstr>
      <vt:lpstr>Slide 200</vt:lpstr>
      <vt:lpstr>Slide 201</vt:lpstr>
      <vt:lpstr>Slide 202</vt:lpstr>
      <vt:lpstr>Slide 203</vt:lpstr>
      <vt:lpstr>Slide 204</vt:lpstr>
      <vt:lpstr>Slide 205</vt:lpstr>
      <vt:lpstr>Slide 206</vt:lpstr>
      <vt:lpstr>Slide 207</vt:lpstr>
      <vt:lpstr>Slide 208</vt:lpstr>
      <vt:lpstr>Slide 209</vt:lpstr>
      <vt:lpstr>Slide 210</vt:lpstr>
      <vt:lpstr>Slide 211</vt:lpstr>
      <vt:lpstr>Slide 212</vt:lpstr>
      <vt:lpstr>Slide 213</vt:lpstr>
      <vt:lpstr>Slide 214</vt:lpstr>
      <vt:lpstr>Slide 215</vt:lpstr>
      <vt:lpstr>Slide 216</vt:lpstr>
      <vt:lpstr>Slide 217</vt:lpstr>
      <vt:lpstr>Slide 218</vt:lpstr>
      <vt:lpstr>Slide 219</vt:lpstr>
      <vt:lpstr>Slide 220</vt:lpstr>
    </vt:vector>
  </TitlesOfParts>
  <Company>officegen</Company>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creator>officegen</dc:creator>
  <cp:lastModifiedBy>officegen</cp:lastModifiedBy>
  <cp:revision>1</cp:revision>
  <dcterms:created xsi:type="dcterms:W3CDTF">2025-02-17T01:05:28Z</dcterms:created>
  <dcterms:modified xsi:type="dcterms:W3CDTF">2025-02-17T01:05:28Z</dcterms:modified>
</cp:coreProperties>
</file>