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Arial Black" panose="020B0A04020102020204" pitchFamily="34" charset="0"/>
      <p:bold r:id="rId9"/>
    </p:embeddedFont>
    <p:embeddedFont>
      <p:font typeface="Eras Demi ITC" panose="020B0805030504020804" pitchFamily="34" charset="0"/>
      <p:regular r:id="rId10"/>
    </p:embeddedFont>
    <p:embeddedFont>
      <p:font typeface="Lucida Bright" panose="02040602050505020304" pitchFamily="18" charset="0"/>
      <p:regular r:id="rId11"/>
      <p:bold r:id="rId12"/>
      <p:italic r:id="rId13"/>
      <p:boldItalic r:id="rId14"/>
    </p:embeddedFont>
    <p:embeddedFont>
      <p:font typeface="Sitka Small Semibold" pitchFamily="2" charset="0"/>
      <p:bold r:id="rId15"/>
      <p:boldItalic r:id="rId16"/>
    </p:embeddedFont>
    <p:embeddedFont>
      <p:font typeface="Tomorrow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804" y="4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77BF7-002F-4EB7-A459-968021385B4F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02E1-B197-4957-8D47-B00A946A8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3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2060"/>
                </a:solidFill>
                <a:latin typeface="Eras Demi ITC" panose="020B0805030504020804" pitchFamily="34" charset="0"/>
                <a:ea typeface="Tomorrow Semi Bold" pitchFamily="34" charset="-122"/>
                <a:cs typeface="Tomorrow Semi Bold" pitchFamily="34" charset="-120"/>
              </a:rPr>
              <a:t>Web2 vs. Web3: The Internet's Evolution</a:t>
            </a:r>
            <a:endParaRPr lang="en-US" sz="4450" b="1" dirty="0">
              <a:solidFill>
                <a:srgbClr val="002060"/>
              </a:solidFill>
              <a:latin typeface="Eras Demi ITC" panose="020B08050305040208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267794"/>
            <a:ext cx="7556421" cy="3301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omorrow" charset="0"/>
              </a:rPr>
              <a:t>Web2 is the current version of the internet. World Wide Web was publicly introduced on August 1, 1991. The term Web 2.0 was coined in 1999, and popularized around 2004</a:t>
            </a:r>
            <a:r>
              <a:rPr lang="en-US" dirty="0"/>
              <a:t>.</a:t>
            </a:r>
            <a:r>
              <a:rPr lang="en-US" dirty="0">
                <a:latin typeface="Tomorrow" charset="0"/>
              </a:rPr>
              <a:t> It includes things like regular websites, search engines, social media, and online shopping.</a:t>
            </a:r>
          </a:p>
          <a:p>
            <a:endParaRPr lang="en-US" dirty="0">
              <a:latin typeface="Tomorrow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omorrow" charset="0"/>
              </a:rPr>
              <a:t>Web3 is the next version of the internet. he term "Web3" was coined by Gavin Wood, co-founder of </a:t>
            </a:r>
            <a:r>
              <a:rPr lang="en-US" dirty="0" err="1">
                <a:latin typeface="Tomorrow" charset="0"/>
              </a:rPr>
              <a:t>Ethereum</a:t>
            </a:r>
            <a:r>
              <a:rPr lang="en-US" dirty="0">
                <a:latin typeface="Tomorrow" charset="0"/>
              </a:rPr>
              <a:t>, around 2014</a:t>
            </a:r>
            <a:r>
              <a:rPr lang="en-US" dirty="0"/>
              <a:t>,</a:t>
            </a:r>
            <a:r>
              <a:rPr lang="en-US" dirty="0">
                <a:latin typeface="Tomorrow" charset="0"/>
              </a:rPr>
              <a:t> It uses new tech like blockchain and peer-to-peer networks, making it more decentralized (not controlled by one company or server). It’s also called the semantic web or decentralized web.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9487" y="518160"/>
            <a:ext cx="11171992" cy="588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4450" b="1" dirty="0">
                <a:solidFill>
                  <a:srgbClr val="002060"/>
                </a:solidFill>
                <a:latin typeface="Eras Demi ITC" panose="020B0805030504020804" pitchFamily="34" charset="0"/>
              </a:rPr>
              <a:t>Web2: The Centralized Internet (2004-Present)</a:t>
            </a:r>
          </a:p>
        </p:txBody>
      </p:sp>
      <p:sp>
        <p:nvSpPr>
          <p:cNvPr id="3" name="Text 1"/>
          <p:cNvSpPr/>
          <p:nvPr/>
        </p:nvSpPr>
        <p:spPr>
          <a:xfrm>
            <a:off x="1078586" y="1864042"/>
            <a:ext cx="11822800" cy="5189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Web2 introduced more interactivity and dynamic elements — everything “clickable.” </a:t>
            </a:r>
          </a:p>
          <a:p>
            <a:pPr marL="5207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	It enabled users to create and share content and communicate online.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/>
              <a:t>Web2 offers more interactivity, communication, and participation.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A0DC-02B2-8AD9-AF3E-8AB20D638725}"/>
              </a:ext>
            </a:extLst>
          </p:cNvPr>
          <p:cNvSpPr/>
          <p:nvPr/>
        </p:nvSpPr>
        <p:spPr>
          <a:xfrm>
            <a:off x="12750800" y="7734300"/>
            <a:ext cx="17399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D135B0-982D-E2D3-386A-07324EB6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74991"/>
              </p:ext>
            </p:extLst>
          </p:nvPr>
        </p:nvGraphicFramePr>
        <p:xfrm>
          <a:off x="1403799" y="3635534"/>
          <a:ext cx="11822802" cy="3657600"/>
        </p:xfrm>
        <a:graphic>
          <a:graphicData uri="http://schemas.openxmlformats.org/drawingml/2006/table">
            <a:tbl>
              <a:tblPr/>
              <a:tblGrid>
                <a:gridCol w="5911401">
                  <a:extLst>
                    <a:ext uri="{9D8B030D-6E8A-4147-A177-3AD203B41FA5}">
                      <a16:colId xmlns:a16="http://schemas.microsoft.com/office/drawing/2014/main" val="1765335798"/>
                    </a:ext>
                  </a:extLst>
                </a:gridCol>
                <a:gridCol w="5911401">
                  <a:extLst>
                    <a:ext uri="{9D8B030D-6E8A-4147-A177-3AD203B41FA5}">
                      <a16:colId xmlns:a16="http://schemas.microsoft.com/office/drawing/2014/main" val="445621816"/>
                    </a:ext>
                  </a:extLst>
                </a:gridCol>
              </a:tblGrid>
              <a:tr h="21552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400" b="1" dirty="0"/>
                        <a:t>Advantages of Web2</a:t>
                      </a:r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400" b="1" dirty="0"/>
                        <a:t>Disadvantages of Web2</a:t>
                      </a:r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882258"/>
                  </a:ext>
                </a:extLst>
              </a:tr>
              <a:tr h="3771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User-friendly &amp; interactive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Centralized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31443"/>
                  </a:ext>
                </a:extLst>
              </a:tr>
              <a:tr h="3771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Real-time communication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Privacy concerns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565681"/>
                  </a:ext>
                </a:extLst>
              </a:tr>
              <a:tr h="3771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/>
                        <a:t>Rich content experience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Censorship 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491848"/>
                  </a:ext>
                </a:extLst>
              </a:tr>
              <a:tr h="3771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Easy content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Data security risks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002319"/>
                  </a:ext>
                </a:extLst>
              </a:tr>
              <a:tr h="3771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E-commerce growth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Monetization exploitation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16427"/>
                  </a:ext>
                </a:extLst>
              </a:tr>
              <a:tr h="26970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Community building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Platform dependency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047415"/>
                  </a:ext>
                </a:extLst>
              </a:tr>
              <a:tr h="3771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/>
                        <a:t>Rapid innovation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Misinformation spread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885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508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2060"/>
                </a:solidFill>
                <a:latin typeface="Eras Demi ITC" panose="020B0805030504020804" pitchFamily="34" charset="0"/>
              </a:rPr>
              <a:t>Web3: The Decentralized Internet (2014-Present)</a:t>
            </a:r>
          </a:p>
        </p:txBody>
      </p:sp>
      <p:sp>
        <p:nvSpPr>
          <p:cNvPr id="3" name="Shape 1"/>
          <p:cNvSpPr/>
          <p:nvPr/>
        </p:nvSpPr>
        <p:spPr>
          <a:xfrm>
            <a:off x="793790" y="2865953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4" name="Shape 2"/>
          <p:cNvSpPr/>
          <p:nvPr/>
        </p:nvSpPr>
        <p:spPr>
          <a:xfrm>
            <a:off x="3657540" y="255627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D1D1B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2726412"/>
            <a:ext cx="272177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1084" y="3463409"/>
            <a:ext cx="32956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Lucida Bright" panose="02040602050505020304" pitchFamily="18" charset="0"/>
                <a:ea typeface="Tomorrow Semi Bold" pitchFamily="34" charset="-122"/>
                <a:cs typeface="Tomorrow Semi Bold" pitchFamily="34" charset="-120"/>
              </a:rPr>
              <a:t>Blockchain Foundation</a:t>
            </a:r>
            <a:endParaRPr lang="en-US" sz="2200" b="1" dirty="0">
              <a:latin typeface="Lucida Bright" panose="020406020505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51084" y="3953828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Sitka Small Semibold" pitchFamily="2" charset="0"/>
                <a:ea typeface="Tomorrow" pitchFamily="34" charset="-122"/>
                <a:cs typeface="Tomorrow" pitchFamily="34" charset="-120"/>
              </a:rPr>
              <a:t>Built on blockchain technology (e.g., Ethereum, Solana) for transparency.</a:t>
            </a:r>
            <a:endParaRPr lang="en-US" sz="1750" dirty="0">
              <a:latin typeface="Sitka Small Semibold" pitchFamily="2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428548" y="2865953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9" name="Shape 6"/>
          <p:cNvSpPr/>
          <p:nvPr/>
        </p:nvSpPr>
        <p:spPr>
          <a:xfrm>
            <a:off x="10292298" y="255627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D1D1B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2726412"/>
            <a:ext cx="272177" cy="34016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85842" y="34634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Lucida Bright" panose="02040602050505020304" pitchFamily="18" charset="0"/>
                <a:ea typeface="Tomorrow Semi Bold" pitchFamily="34" charset="-122"/>
                <a:cs typeface="Tomorrow Semi Bold" pitchFamily="34" charset="-120"/>
              </a:rPr>
              <a:t>User Ownership</a:t>
            </a:r>
            <a:endParaRPr lang="en-US" sz="2200" b="1" dirty="0">
              <a:latin typeface="Lucida Bright" panose="020406020505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7685842" y="3953828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Sitka Small Semibold" pitchFamily="2" charset="0"/>
                <a:ea typeface="Tomorrow" pitchFamily="34" charset="-122"/>
                <a:cs typeface="Tomorrow" pitchFamily="34" charset="-120"/>
              </a:rPr>
              <a:t>Focus on decentralization, user ownership, and open protocols.</a:t>
            </a:r>
            <a:endParaRPr lang="en-US" sz="1750" dirty="0">
              <a:latin typeface="Sitka Small Semibold" pitchFamily="2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793790" y="547342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14" name="Shape 10"/>
          <p:cNvSpPr/>
          <p:nvPr/>
        </p:nvSpPr>
        <p:spPr>
          <a:xfrm>
            <a:off x="3657540" y="51637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D1D1B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14" y="5333881"/>
            <a:ext cx="272177" cy="34016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51084" y="6070878"/>
            <a:ext cx="36455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Lucida Bright" panose="02040602050505020304" pitchFamily="18" charset="0"/>
                <a:ea typeface="Tomorrow Semi Bold" pitchFamily="34" charset="-122"/>
                <a:cs typeface="Tomorrow Semi Bold" pitchFamily="34" charset="-120"/>
              </a:rPr>
              <a:t>dApps &amp; Smart Contracts</a:t>
            </a:r>
            <a:endParaRPr lang="en-US" sz="2200" b="1" dirty="0">
              <a:latin typeface="Lucida Bright" panose="02040602050505020304" pitchFamily="18" charset="0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1051084" y="6561296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Sitka Small Semibold" pitchFamily="2" charset="0"/>
                <a:ea typeface="Tomorrow" pitchFamily="34" charset="-122"/>
                <a:cs typeface="Tomorrow" pitchFamily="34" charset="-120"/>
              </a:rPr>
              <a:t>Powered by dApps (decentralized applications) and smart contracts.</a:t>
            </a:r>
            <a:endParaRPr lang="en-US" sz="1750" dirty="0">
              <a:latin typeface="Sitka Small Semibold" pitchFamily="2" charset="0"/>
            </a:endParaRPr>
          </a:p>
        </p:txBody>
      </p:sp>
      <p:sp>
        <p:nvSpPr>
          <p:cNvPr id="18" name="Shape 13"/>
          <p:cNvSpPr/>
          <p:nvPr/>
        </p:nvSpPr>
        <p:spPr>
          <a:xfrm>
            <a:off x="7428548" y="5473422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1D1D1B"/>
          </a:solidFill>
          <a:ln/>
        </p:spPr>
      </p:sp>
      <p:sp>
        <p:nvSpPr>
          <p:cNvPr id="19" name="Shape 14"/>
          <p:cNvSpPr/>
          <p:nvPr/>
        </p:nvSpPr>
        <p:spPr>
          <a:xfrm>
            <a:off x="10292298" y="51637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D1D1B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371" y="5333881"/>
            <a:ext cx="272177" cy="340162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85842" y="60708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Lucida Bright" panose="02040602050505020304" pitchFamily="18" charset="0"/>
                <a:ea typeface="Tomorrow Semi Bold" pitchFamily="34" charset="-122"/>
                <a:cs typeface="Tomorrow Semi Bold" pitchFamily="34" charset="-120"/>
              </a:rPr>
              <a:t>Market Growth</a:t>
            </a:r>
            <a:endParaRPr lang="en-US" sz="2200" b="1" dirty="0">
              <a:latin typeface="Lucida Bright" panose="02040602050505020304" pitchFamily="18" charset="0"/>
            </a:endParaRPr>
          </a:p>
        </p:txBody>
      </p:sp>
      <p:sp>
        <p:nvSpPr>
          <p:cNvPr id="22" name="Text 16"/>
          <p:cNvSpPr/>
          <p:nvPr/>
        </p:nvSpPr>
        <p:spPr>
          <a:xfrm>
            <a:off x="7685842" y="6561296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Sitka Small Semibold" pitchFamily="2" charset="0"/>
                <a:ea typeface="Tomorrow" pitchFamily="34" charset="-122"/>
                <a:cs typeface="Tomorrow" pitchFamily="34" charset="-120"/>
              </a:rPr>
              <a:t>Total Value Locked (TVL) in DeFi peaked at $170 billion (2021), with over 20,000 dApps.</a:t>
            </a:r>
            <a:endParaRPr lang="en-US" sz="1750" dirty="0">
              <a:latin typeface="Sitka Small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7E7DDA-6284-E640-17AD-864D2FE00A36}"/>
              </a:ext>
            </a:extLst>
          </p:cNvPr>
          <p:cNvSpPr/>
          <p:nvPr/>
        </p:nvSpPr>
        <p:spPr>
          <a:xfrm>
            <a:off x="12750800" y="7734300"/>
            <a:ext cx="17399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7094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000" b="1" dirty="0">
                <a:solidFill>
                  <a:srgbClr val="002060"/>
                </a:solidFill>
                <a:latin typeface="Eras Demi ITC" panose="020B0805030504020804" pitchFamily="34" charset="0"/>
              </a:rPr>
              <a:t>Core Differences: Ownership, Control, Monetization</a:t>
            </a:r>
          </a:p>
        </p:txBody>
      </p:sp>
      <p:sp>
        <p:nvSpPr>
          <p:cNvPr id="3" name="Shape 1"/>
          <p:cNvSpPr/>
          <p:nvPr/>
        </p:nvSpPr>
        <p:spPr>
          <a:xfrm>
            <a:off x="793790" y="3742134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74975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389346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Data Ownership: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288988" y="3893463"/>
            <a:ext cx="40983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Corporate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8848606" y="3893463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User/Self-Sovereign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801410" y="4400074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454378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Control: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4288988" y="4543782"/>
            <a:ext cx="40983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Centralized Entities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8848606" y="4543782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DAOs/Community Governance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801410" y="505039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519410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Monetization: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4288988" y="5194102"/>
            <a:ext cx="40983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Ad-Driven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8848606" y="5194102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Tokenomics, Direct Payments</a:t>
            </a:r>
            <a:endParaRPr lang="en-US" sz="2400" dirty="0"/>
          </a:p>
        </p:txBody>
      </p:sp>
      <p:sp>
        <p:nvSpPr>
          <p:cNvPr id="16" name="Shape 14"/>
          <p:cNvSpPr/>
          <p:nvPr/>
        </p:nvSpPr>
        <p:spPr>
          <a:xfrm>
            <a:off x="801410" y="5700712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5844421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Privacy: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4288988" y="5844421"/>
            <a:ext cx="40983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Limited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8848606" y="5844421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ea typeface="Tomorrow" pitchFamily="34" charset="-122"/>
                <a:cs typeface="Tomorrow" pitchFamily="34" charset="-120"/>
              </a:rPr>
              <a:t>Enhanced via Cryptography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EE913F-C180-981A-08C7-2F72CA5841E4}"/>
              </a:ext>
            </a:extLst>
          </p:cNvPr>
          <p:cNvSpPr/>
          <p:nvPr/>
        </p:nvSpPr>
        <p:spPr>
          <a:xfrm>
            <a:off x="12750800" y="7734300"/>
            <a:ext cx="17399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6850" y="406122"/>
            <a:ext cx="5367457" cy="4614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000" b="1" dirty="0">
                <a:solidFill>
                  <a:srgbClr val="002060"/>
                </a:solidFill>
                <a:latin typeface="Eras Demi ITC" panose="020B0805030504020804" pitchFamily="34" charset="0"/>
              </a:rPr>
              <a:t>Web3: Benefits &amp; Challenges</a:t>
            </a:r>
          </a:p>
        </p:txBody>
      </p:sp>
      <p:sp>
        <p:nvSpPr>
          <p:cNvPr id="3" name="Text 1"/>
          <p:cNvSpPr/>
          <p:nvPr/>
        </p:nvSpPr>
        <p:spPr>
          <a:xfrm>
            <a:off x="7235150" y="2417802"/>
            <a:ext cx="1846064" cy="23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200" b="1" dirty="0">
                <a:latin typeface="Arial Black" panose="020B0A04020102020204" pitchFamily="34" charset="0"/>
              </a:rPr>
              <a:t>Benefits</a:t>
            </a:r>
          </a:p>
        </p:txBody>
      </p:sp>
      <p:sp>
        <p:nvSpPr>
          <p:cNvPr id="4" name="Text 2"/>
          <p:cNvSpPr/>
          <p:nvPr/>
        </p:nvSpPr>
        <p:spPr>
          <a:xfrm>
            <a:off x="7235150" y="2796183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Char char="•"/>
            </a:pPr>
            <a:r>
              <a:rPr lang="en-US" sz="2000" dirty="0"/>
              <a:t>Enhanced transparency.</a:t>
            </a:r>
          </a:p>
        </p:txBody>
      </p:sp>
      <p:sp>
        <p:nvSpPr>
          <p:cNvPr id="5" name="Text 3"/>
          <p:cNvSpPr/>
          <p:nvPr/>
        </p:nvSpPr>
        <p:spPr>
          <a:xfrm>
            <a:off x="7235150" y="3084076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2000" dirty="0">
                <a:ea typeface="Tomorrow" pitchFamily="34" charset="-122"/>
                <a:cs typeface="Tomorrow" pitchFamily="34" charset="-120"/>
              </a:rPr>
              <a:t>Censorship resistance.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235150" y="3371969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2000" dirty="0">
                <a:ea typeface="Tomorrow" pitchFamily="34" charset="-122"/>
                <a:cs typeface="Tomorrow" pitchFamily="34" charset="-120"/>
              </a:rPr>
              <a:t>Verifiable ownership (NFTs).</a:t>
            </a:r>
            <a:endParaRPr lang="en-US" sz="20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50" y="2593181"/>
            <a:ext cx="6618208" cy="661820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02962" y="4513302"/>
            <a:ext cx="1846064" cy="230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200" b="1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9" name="Text 6"/>
          <p:cNvSpPr/>
          <p:nvPr/>
        </p:nvSpPr>
        <p:spPr>
          <a:xfrm>
            <a:off x="7502962" y="4891683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2000" dirty="0">
                <a:ea typeface="Tomorrow" pitchFamily="34" charset="-122"/>
                <a:cs typeface="Tomorrow" pitchFamily="34" charset="-120"/>
              </a:rPr>
              <a:t>Scalability issues (e.g., Ethereum 15-30 TPS vs. Visa 24,000 TPS).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502962" y="5179576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2000" dirty="0">
                <a:ea typeface="Tomorrow" pitchFamily="34" charset="-122"/>
                <a:cs typeface="Tomorrow" pitchFamily="34" charset="-120"/>
              </a:rPr>
              <a:t>High transaction fees.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7502962" y="5467469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2000" dirty="0">
                <a:ea typeface="Tomorrow" pitchFamily="34" charset="-122"/>
                <a:cs typeface="Tomorrow" pitchFamily="34" charset="-120"/>
              </a:rPr>
              <a:t>Complex user experience.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502962" y="5755362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2000" dirty="0">
                <a:ea typeface="Tomorrow" pitchFamily="34" charset="-122"/>
                <a:cs typeface="Tomorrow" pitchFamily="34" charset="-120"/>
              </a:rPr>
              <a:t>Regulatory uncertainty.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7502962" y="6043255"/>
            <a:ext cx="6618208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2000" dirty="0">
                <a:ea typeface="Tomorrow" pitchFamily="34" charset="-122"/>
                <a:cs typeface="Tomorrow" pitchFamily="34" charset="-120"/>
              </a:rPr>
              <a:t>Security Risk: $3.8 billion in crypto stolen in 2022 alone.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4FB283-9E88-DBED-09CB-35225BC3B1AC}"/>
              </a:ext>
            </a:extLst>
          </p:cNvPr>
          <p:cNvSpPr/>
          <p:nvPr/>
        </p:nvSpPr>
        <p:spPr>
          <a:xfrm>
            <a:off x="12750800" y="7734300"/>
            <a:ext cx="17399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07137" y="139588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600"/>
              </a:lnSpc>
            </a:pPr>
            <a:r>
              <a:rPr lang="en-US" sz="4400" b="1" dirty="0">
                <a:solidFill>
                  <a:srgbClr val="002060"/>
                </a:solidFill>
                <a:latin typeface="Eras Demi ITC" panose="020B0805030504020804" pitchFamily="34" charset="0"/>
              </a:rPr>
              <a:t>The Future of the Internet: A Hybrid Landscape</a:t>
            </a:r>
          </a:p>
        </p:txBody>
      </p:sp>
      <p:sp>
        <p:nvSpPr>
          <p:cNvPr id="3" name="Shape 1"/>
          <p:cNvSpPr/>
          <p:nvPr/>
        </p:nvSpPr>
        <p:spPr>
          <a:xfrm>
            <a:off x="907137" y="3267075"/>
            <a:ext cx="6407944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4938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Arial Black" panose="020B0A04020102020204" pitchFamily="34" charset="0"/>
                <a:ea typeface="Tomorrow Semi Bold" pitchFamily="34" charset="-122"/>
                <a:cs typeface="Tomorrow Semi Bold" pitchFamily="34" charset="-120"/>
              </a:rPr>
              <a:t>Hybrid Models</a:t>
            </a:r>
            <a:endParaRPr lang="en-US" sz="2200" b="1" dirty="0">
              <a:latin typeface="Arial Black" panose="020B0A040201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3984308"/>
            <a:ext cx="595431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</a:rPr>
              <a:t>Emerging hybrid models combining the best of Web2 and Web3 paradigms.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28548" y="3267075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7" name="Text 5"/>
          <p:cNvSpPr/>
          <p:nvPr/>
        </p:nvSpPr>
        <p:spPr>
          <a:xfrm>
            <a:off x="7655362" y="3493889"/>
            <a:ext cx="30975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Arial Black" panose="020B0A04020102020204" pitchFamily="34" charset="0"/>
                <a:ea typeface="Tomorrow Semi Bold" pitchFamily="34" charset="-122"/>
                <a:cs typeface="Tomorrow Semi Bold" pitchFamily="34" charset="-120"/>
              </a:rPr>
              <a:t>Mainstream Adoption</a:t>
            </a:r>
            <a:endParaRPr lang="en-US" sz="2200" b="1" dirty="0">
              <a:latin typeface="Arial Black" panose="020B0A040201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55362" y="3984308"/>
            <a:ext cx="595443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</a:rPr>
              <a:t>Increasing mainstream adoption as user experience improves and costs decrease.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5163741"/>
            <a:ext cx="6407944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390555"/>
            <a:ext cx="30133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Arial Black" panose="020B0A04020102020204" pitchFamily="34" charset="0"/>
                <a:ea typeface="Tomorrow Semi Bold" pitchFamily="34" charset="-122"/>
                <a:cs typeface="Tomorrow Semi Bold" pitchFamily="34" charset="-120"/>
              </a:rPr>
              <a:t>Regulatory Evolution</a:t>
            </a:r>
            <a:endParaRPr lang="en-US" sz="2200" b="1" dirty="0">
              <a:latin typeface="Arial Black" panose="020B0A040201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20604" y="5880973"/>
            <a:ext cx="595431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</a:rPr>
              <a:t>Evolution of global regulatory frameworks for digital assets to foster growth.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428548" y="5163741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13" name="Text 11"/>
          <p:cNvSpPr/>
          <p:nvPr/>
        </p:nvSpPr>
        <p:spPr>
          <a:xfrm>
            <a:off x="7768709" y="53905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Arial Black" panose="020B0A04020102020204" pitchFamily="34" charset="0"/>
                <a:ea typeface="Tomorrow Semi Bold" pitchFamily="34" charset="-122"/>
                <a:cs typeface="Tomorrow Semi Bold" pitchFamily="34" charset="-120"/>
              </a:rPr>
              <a:t>Market Growth</a:t>
            </a:r>
            <a:endParaRPr lang="en-US" sz="2200" b="1" dirty="0">
              <a:latin typeface="Arial Black" panose="020B0A040201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55362" y="5880973"/>
            <a:ext cx="595443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Arial" panose="020B0604020202020204" pitchFamily="34" charset="0"/>
                <a:ea typeface="Tomorrow" pitchFamily="34" charset="-122"/>
                <a:cs typeface="Arial" panose="020B0604020202020204" pitchFamily="34" charset="0"/>
              </a:rPr>
              <a:t>Global blockchain market projected to reach $81.5 billion by 2025.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C53083-06DD-C58C-2B86-80F410518C30}"/>
              </a:ext>
            </a:extLst>
          </p:cNvPr>
          <p:cNvSpPr/>
          <p:nvPr/>
        </p:nvSpPr>
        <p:spPr>
          <a:xfrm>
            <a:off x="12750800" y="7734300"/>
            <a:ext cx="173990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442</Words>
  <Application>Microsoft Office PowerPoint</Application>
  <PresentationFormat>Custom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Wingdings</vt:lpstr>
      <vt:lpstr>Arial Black</vt:lpstr>
      <vt:lpstr>Lucida Bright</vt:lpstr>
      <vt:lpstr>Eras Demi ITC</vt:lpstr>
      <vt:lpstr>Tomorrow</vt:lpstr>
      <vt:lpstr>Sitka Small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Fakir Mohan Parichha</cp:lastModifiedBy>
  <cp:revision>33</cp:revision>
  <dcterms:created xsi:type="dcterms:W3CDTF">2025-07-18T04:48:16Z</dcterms:created>
  <dcterms:modified xsi:type="dcterms:W3CDTF">2025-08-14T08:25:54Z</dcterms:modified>
</cp:coreProperties>
</file>