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5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y="5143500" cx="9144000"/>
  <p:notesSz cx="6858000" cy="9144000"/>
  <p:embeddedFontLst>
    <p:embeddedFont>
      <p:font typeface="Roboto Slab"/>
      <p:regular r:id="rId23"/>
      <p:bold r:id="rId24"/>
    </p:embeddedFon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3" name="Annie Li"/>
  <p:cmAuthor clrIdx="1" id="1" initials="" lastIdx="3" name="Anton Aish"/>
  <p:cmAuthor clrIdx="2" id="2" initials="" lastIdx="1" name="Sidharth Varma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80F138E-96F2-4DB6-861C-319D4C307785}">
  <a:tblStyle styleId="{280F138E-96F2-4DB6-861C-319D4C30778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font" Target="fonts/RobotoSlab-bold.fntdata"/><Relationship Id="rId23" Type="http://schemas.openxmlformats.org/officeDocument/2006/relationships/font" Target="fonts/RobotoSlab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0-08-29T13:32:36.580">
    <p:pos x="244" y="825"/>
    <p:text>lets split this into more slides since its a bit dense rn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1" idx="1" dt="2020-08-29T22:45:09.091">
    <p:pos x="244" y="938"/>
    <p:text>I think this might be too many words, we can just talk about this point maybe?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1" idx="2" dt="2020-08-29T22:48:01.521">
    <p:pos x="244" y="288"/>
    <p:text>• Write down the differential equations that describe the physics of interest. 
• Write down an analytical solution to these equations for a sufficiently simplified version of your model. 
• Obtain a numerical solution to your equations, either by writing your own code or using specialised simulation software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2" idx="1" dt="2020-08-30T02:13:05.201">
    <p:pos x="3125" y="2619"/>
    <p:text>could find a way to get this in latex format later</p:text>
  </p:cm>
  <p:cm authorId="1" idx="3" dt="2020-08-29T23:44:42.846">
    <p:pos x="76" y="1079"/>
    <p:text>Next to this maybe we could add a digram like the one on the slide before for nitrate flow</p:text>
  </p:cm>
</p:cmLst>
</file>

<file path=ppt/comments/comment5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0-08-31T01:57:48.874">
    <p:pos x="244" y="938"/>
    <p:text>should we skip this one? because how do we show the unit tests in the slide</p:text>
  </p:cm>
  <p:cm authorId="0" idx="3" dt="2020-08-31T01:57:48.874">
    <p:pos x="244" y="938"/>
    <p:text>• Develop a suite of unit tests for the individual routines of your implementation. 
• Demonstrate that your numerical solution can replicate an analytical benchmark solution.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93488a549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93488a549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93020ebf27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93020ebf27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93020ebf27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93020ebf27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93020ebf27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93020ebf27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93020ebf27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93020ebf27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93020ebf27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93020ebf27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94c04d3d28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94c04d3d28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93020ebf2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93020ebf2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3020ebf27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93020ebf2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93020ebf27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93020ebf27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3020ebf27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93020ebf27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93488a54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93488a54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3020ebf27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93020ebf27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93488a549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93488a549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3.xml"/><Relationship Id="rId4" Type="http://schemas.openxmlformats.org/officeDocument/2006/relationships/image" Target="../media/image8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4.xml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5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Nitrate Leaching in Southland Aquifers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Anton Aish, Jenny Choi, William Laughton, </a:t>
            </a:r>
            <a:r>
              <a:rPr lang="en-GB"/>
              <a:t>Annie Li, </a:t>
            </a:r>
            <a:r>
              <a:rPr lang="en-GB"/>
              <a:t>Sidharth Varma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Working?</a:t>
            </a:r>
            <a:endParaRPr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097" y="1506450"/>
            <a:ext cx="3821129" cy="2921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7814" y="1506450"/>
            <a:ext cx="3854811" cy="2921676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 txBox="1"/>
          <p:nvPr/>
        </p:nvSpPr>
        <p:spPr>
          <a:xfrm>
            <a:off x="387888" y="4566175"/>
            <a:ext cx="43983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Analytical Solution:  C(t) = 0.2e^(-0.05t + 99)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22"/>
          <p:cNvSpPr txBox="1"/>
          <p:nvPr/>
        </p:nvSpPr>
        <p:spPr>
          <a:xfrm>
            <a:off x="4314225" y="4566175"/>
            <a:ext cx="48300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Analytical Solution:  C(t) = -(499/5)e^(-t+1980/20) + 100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Suitable?</a:t>
            </a:r>
            <a:endParaRPr/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• Calibrate the model parameters, by manual or automatic means, to the experimental or other source of data.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• Quantify the misfit between model and data. Speculate on the source of this misfit.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Improve?</a:t>
            </a:r>
            <a:endParaRPr/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decided to only calibrate for when there is data for both cows and nitrate concentration from 1999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Use?</a:t>
            </a:r>
            <a:endParaRPr/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• Formulate and solve an inverse problem, using a model and some data to determine an unknown parameter.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• Formulate and solve a forward problem, calibrating a model to data and extrapolating its behaviour into the future.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• Define a representative set of model scenarios that capture a diversity of possible system configurations. Run simulations for each and summarise the diversity of future outcomes.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Unknown?</a:t>
            </a:r>
            <a:endParaRPr/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• Describe the prior distribution of an unknown parameter and infer a posterior distribution by calibrating the model to data.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• Sample over parameter uncertainty to construct many models and an interval of predictions.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• Rank potential sources of structural error in the model in terms of their impact on model insights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Recommend?</a:t>
            </a:r>
            <a:endParaRPr/>
          </a:p>
        </p:txBody>
      </p:sp>
      <p:sp>
        <p:nvSpPr>
          <p:cNvPr id="162" name="Google Shape;162;p2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• Fairly represent the outcomes of what-if scenarios in simple terms.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• Describe a model forecast of the future, mentioning the period of the forecast, the conditions under which it is valid, and the inherent uncertainty.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• Describe a model parameter inversion, including the conditions under which the inversion is valid.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• Suggest an appropriate course of action given the model results and the goals of the stakeholders.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Why?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31117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</a:t>
            </a:r>
            <a:r>
              <a:rPr lang="en-GB"/>
              <a:t>ncrease</a:t>
            </a:r>
            <a:r>
              <a:rPr lang="en-GB"/>
              <a:t> in </a:t>
            </a:r>
            <a:r>
              <a:rPr b="1" lang="en-GB"/>
              <a:t>nitrate leaching</a:t>
            </a:r>
            <a:r>
              <a:rPr lang="en-GB"/>
              <a:t> into Southland aquifers due to </a:t>
            </a:r>
            <a:r>
              <a:rPr b="1" lang="en-GB"/>
              <a:t>dairy farming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harmful in drinking water, especially to small children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negative environmental ramifications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economic issue - reliance on dairy farming in the region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Stakeholders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Southland dairy farmers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The local iwi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Southland Regional Council (Environment Southland)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Southland Residents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Fonterra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How?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Model will focus on nitrate concentration in the Edendale aquifer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Quantify effects of active carbon sink installed in 2010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Will also provide insight regarding the design of the proposed MAR program</a:t>
            </a:r>
            <a:endParaRPr sz="19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500"/>
              <a:t>The insights gained from these two programs could help with the decision making process for Southland Regional Council for all the farms in the region that contribute to nitrate leaching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Given?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232625" y="1489825"/>
            <a:ext cx="22131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Clear correlation between number of cows and nitrate concentration.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Increase in nitrate concentration in the 1990’s due to increase in cattle farming.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Gap in data between 1989 and 1998. More frequent observations after 1998.</a:t>
            </a:r>
            <a:endParaRPr sz="1200"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4925" y="1449600"/>
            <a:ext cx="6157780" cy="307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Assume?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6048375" y="1428475"/>
            <a:ext cx="3000000" cy="32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/>
              <a:t>Important physical processes</a:t>
            </a:r>
            <a:endParaRPr b="1"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Fluid mechanics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Chemical transport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Lag time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400"/>
              <a:t>Assumptions</a:t>
            </a:r>
            <a:endParaRPr b="1"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Isothermal system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Average pressure within CV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Average Nitrate conc in CV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Water mass flux (soil) = 0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Total system mass constant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graphicFrame>
        <p:nvGraphicFramePr>
          <p:cNvPr id="90" name="Google Shape;90;p17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{280F138E-96F2-4DB6-861C-319D4C307785}</a:tableStyleId>
              </a:tblPr>
              <a:tblGrid>
                <a:gridCol w="1905000"/>
                <a:gridCol w="838200"/>
                <a:gridCol w="1685925"/>
                <a:gridCol w="1466850"/>
              </a:tblGrid>
              <a:tr h="17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52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</a:tr>
              <a:tr h="17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1" name="Google Shape;91;p17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113" y="1451950"/>
            <a:ext cx="5670550" cy="316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Formulate</a:t>
            </a:r>
            <a:r>
              <a:rPr lang="en-GB"/>
              <a:t>?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 rotWithShape="1">
          <a:blip r:embed="rId4">
            <a:alphaModFix/>
          </a:blip>
          <a:srcRect b="0" l="0" r="0" t="3119"/>
          <a:stretch/>
        </p:blipFill>
        <p:spPr>
          <a:xfrm>
            <a:off x="152400" y="1354675"/>
            <a:ext cx="8839198" cy="180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68420" y="2280800"/>
            <a:ext cx="484555" cy="41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37300" y="2305450"/>
            <a:ext cx="355600" cy="3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 rotWithShape="1">
          <a:blip r:embed="rId7">
            <a:alphaModFix/>
          </a:blip>
          <a:srcRect b="0" l="0" r="0" t="9115"/>
          <a:stretch/>
        </p:blipFill>
        <p:spPr>
          <a:xfrm>
            <a:off x="152400" y="3589874"/>
            <a:ext cx="8839201" cy="74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Formulate</a:t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913" y="1714375"/>
            <a:ext cx="2954675" cy="89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61825" y="4157925"/>
            <a:ext cx="2969157" cy="68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9175" y="3000663"/>
            <a:ext cx="7751801" cy="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Working?</a:t>
            </a:r>
            <a:endParaRPr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implemented unit tests for the edge cases of our functions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used convergence test to find the most suitable step size for solving our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compared the numerical solution with the analytical benchmark solution (see next slides)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Working?</a:t>
            </a:r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0925" y="1231938"/>
            <a:ext cx="4262149" cy="3319899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 txBox="1"/>
          <p:nvPr/>
        </p:nvSpPr>
        <p:spPr>
          <a:xfrm>
            <a:off x="2372850" y="4639650"/>
            <a:ext cx="43983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Analytical Solution:  P(t) = C1e^(-2t) where C1 = 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