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82" r:id="rId3"/>
    <p:sldId id="283" r:id="rId4"/>
    <p:sldId id="284" r:id="rId5"/>
    <p:sldId id="285" r:id="rId6"/>
    <p:sldId id="280" r:id="rId7"/>
    <p:sldId id="281" r:id="rId8"/>
    <p:sldId id="286" r:id="rId9"/>
    <p:sldId id="287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9" r:id="rId19"/>
    <p:sldId id="298" r:id="rId20"/>
    <p:sldId id="29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BDD2A-0942-45C4-8021-77604238A455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68D88-4195-4BCE-BA37-396E4D2077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031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2FB8CF6-DE82-40BC-BF03-D0011E440BEB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7A126B6-048C-4CEF-91EE-42778537745D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85676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8CF6-DE82-40BC-BF03-D0011E440BEB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6B6-048C-4CEF-91EE-427785377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78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8CF6-DE82-40BC-BF03-D0011E440BEB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6B6-048C-4CEF-91EE-427785377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31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8CF6-DE82-40BC-BF03-D0011E440BEB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6B6-048C-4CEF-91EE-427785377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00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FB8CF6-DE82-40BC-BF03-D0011E440BEB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A126B6-048C-4CEF-91EE-42778537745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13060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8CF6-DE82-40BC-BF03-D0011E440BEB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6B6-048C-4CEF-91EE-427785377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61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8CF6-DE82-40BC-BF03-D0011E440BEB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6B6-048C-4CEF-91EE-427785377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1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8CF6-DE82-40BC-BF03-D0011E440BEB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6B6-048C-4CEF-91EE-427785377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2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8CF6-DE82-40BC-BF03-D0011E440BEB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6B6-048C-4CEF-91EE-427785377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74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FB8CF6-DE82-40BC-BF03-D0011E440BEB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A126B6-048C-4CEF-91EE-42778537745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98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FB8CF6-DE82-40BC-BF03-D0011E440BEB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A126B6-048C-4CEF-91EE-42778537745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978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2FB8CF6-DE82-40BC-BF03-D0011E440BEB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7A126B6-048C-4CEF-91EE-42778537745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878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6783-4C39-467C-8B31-A9F1355B0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/>
              <a:t>Micromouse Project – </a:t>
            </a:r>
            <a:br>
              <a:rPr lang="en-GB" sz="5400" dirty="0"/>
            </a:br>
            <a:r>
              <a:rPr lang="en-GB" sz="5400" dirty="0"/>
              <a:t>Pinky &amp; the brains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A38A0-6E00-4C3F-91D2-2846F6A57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057879"/>
            <a:ext cx="6831673" cy="1086237"/>
          </a:xfrm>
        </p:spPr>
        <p:txBody>
          <a:bodyPr/>
          <a:lstStyle/>
          <a:p>
            <a:r>
              <a:rPr lang="en-GB" dirty="0"/>
              <a:t>Aaish Bakhtiar – Dawood Shafique – Muhammad Malik Tiwana – Mohammad Abedin – Asif Chowdhury</a:t>
            </a:r>
          </a:p>
        </p:txBody>
      </p:sp>
    </p:spTree>
    <p:extLst>
      <p:ext uri="{BB962C8B-B14F-4D97-AF65-F5344CB8AC3E}">
        <p14:creationId xmlns:p14="http://schemas.microsoft.com/office/powerpoint/2010/main" val="863520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EAFC4-A174-42FB-B823-B7844AAE6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GB" sz="2800" dirty="0"/>
              <a:t>Specification – Power Source 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52038-5F27-4C1A-9342-CC540A1C5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GB" sz="2400" b="1" dirty="0"/>
              <a:t>Choice of Battery</a:t>
            </a:r>
          </a:p>
          <a:p>
            <a:pPr fontAlgn="base"/>
            <a:r>
              <a:rPr lang="en-GB" sz="2400" dirty="0"/>
              <a:t>9v Battery Supply </a:t>
            </a:r>
          </a:p>
          <a:p>
            <a:pPr fontAlgn="base"/>
            <a:r>
              <a:rPr lang="en-GB" sz="2400" dirty="0"/>
              <a:t>Duracell</a:t>
            </a:r>
            <a:r>
              <a:rPr lang="en-US" sz="2400" dirty="0"/>
              <a:t>​</a:t>
            </a:r>
          </a:p>
          <a:p>
            <a:pPr fontAlgn="base"/>
            <a:r>
              <a:rPr lang="en-GB" sz="2400" dirty="0"/>
              <a:t>There are different battery types like zinc and lithium batteries</a:t>
            </a:r>
            <a:r>
              <a:rPr lang="en-US" sz="2400" dirty="0"/>
              <a:t>​</a:t>
            </a:r>
          </a:p>
          <a:p>
            <a:pPr fontAlgn="base"/>
            <a:r>
              <a:rPr lang="en-GB" sz="2400" dirty="0"/>
              <a:t>Alkaline batteries​</a:t>
            </a:r>
          </a:p>
          <a:p>
            <a:pPr marL="0" indent="0" fontAlgn="base">
              <a:buNone/>
            </a:pPr>
            <a:endParaRPr lang="en-GB" sz="2400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3BF05C51-B9DA-4634-9C84-E1C25D2DDF2E}"/>
              </a:ext>
            </a:extLst>
          </p:cNvPr>
          <p:cNvSpPr/>
          <p:nvPr/>
        </p:nvSpPr>
        <p:spPr>
          <a:xfrm>
            <a:off x="1780422" y="1110882"/>
            <a:ext cx="3853055" cy="4658041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696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928A7-0EBF-496C-B308-FFDFB4736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 dirty="0"/>
              <a:t>Chassis Design - Dawood ​</a:t>
            </a:r>
            <a:endParaRPr lang="en-GB" sz="2800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31A6C688-37C6-4F66-B341-231F9EFAF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275" y="858608"/>
            <a:ext cx="6900380" cy="514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876C6-A0B4-4584-81CE-38213E944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GB" sz="2400" dirty="0"/>
              <a:t>As shown in Figure A</a:t>
            </a:r>
            <a:r>
              <a:rPr lang="en-US" sz="2400" dirty="0"/>
              <a:t>​</a:t>
            </a:r>
          </a:p>
          <a:p>
            <a:pPr fontAlgn="base"/>
            <a:r>
              <a:rPr lang="en-GB" sz="2400" dirty="0"/>
              <a:t>Upper Deck refers to the PCB layout </a:t>
            </a:r>
            <a:r>
              <a:rPr lang="en-GB" sz="2400" i="1" dirty="0"/>
              <a:t>(circuitry)</a:t>
            </a:r>
            <a:r>
              <a:rPr lang="en-US" sz="2400" dirty="0"/>
              <a:t>​</a:t>
            </a:r>
          </a:p>
          <a:p>
            <a:pPr fontAlgn="base"/>
            <a:r>
              <a:rPr lang="en-GB" sz="2400" dirty="0"/>
              <a:t>Lower Deck refers to the Chassis Layout</a:t>
            </a:r>
            <a:r>
              <a:rPr lang="en-US" sz="2400" dirty="0"/>
              <a:t>​</a:t>
            </a:r>
          </a:p>
          <a:p>
            <a:pPr fontAlgn="base"/>
            <a:r>
              <a:rPr lang="en-GB" sz="2400" dirty="0"/>
              <a:t>Side view of the micromouse</a:t>
            </a:r>
            <a:r>
              <a:rPr lang="en-US" sz="2400" dirty="0"/>
              <a:t>​</a:t>
            </a:r>
          </a:p>
          <a:p>
            <a:endParaRPr lang="en-GB" sz="2400" dirty="0"/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F01AC3-6BC5-42C8-A39E-80644A296396}"/>
              </a:ext>
            </a:extLst>
          </p:cNvPr>
          <p:cNvSpPr txBox="1">
            <a:spLocks/>
          </p:cNvSpPr>
          <p:nvPr/>
        </p:nvSpPr>
        <p:spPr>
          <a:xfrm>
            <a:off x="3179486" y="5915365"/>
            <a:ext cx="3053039" cy="6277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Figure A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580246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7CE2E-F624-45C9-85B2-34955D39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423764"/>
            <a:ext cx="3267495" cy="525779"/>
          </a:xfrm>
        </p:spPr>
        <p:txBody>
          <a:bodyPr anchor="b">
            <a:normAutofit/>
          </a:bodyPr>
          <a:lstStyle/>
          <a:p>
            <a:r>
              <a:rPr lang="en-US" sz="2800" dirty="0"/>
              <a:t>Chassis Dimensions​</a:t>
            </a:r>
            <a:endParaRPr lang="en-GB" sz="2800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438B9560-D87B-4949-8D4F-F31570B61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3081" y="1423764"/>
            <a:ext cx="7188412" cy="363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212F-E73E-455D-8D0C-ECE84AA10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063844"/>
            <a:ext cx="3053039" cy="393192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GB" sz="2400" dirty="0"/>
              <a:t>Micromouse is of tricycle configuration</a:t>
            </a:r>
            <a:r>
              <a:rPr lang="en-US" sz="2400" dirty="0"/>
              <a:t>​</a:t>
            </a:r>
          </a:p>
          <a:p>
            <a:pPr fontAlgn="base"/>
            <a:r>
              <a:rPr lang="en-GB" sz="2400" dirty="0"/>
              <a:t>Back-axis </a:t>
            </a:r>
            <a:r>
              <a:rPr lang="en-GB" sz="2400" i="1" dirty="0"/>
              <a:t>(12cm width) </a:t>
            </a:r>
            <a:r>
              <a:rPr lang="en-GB" sz="2400" dirty="0"/>
              <a:t>bigger than front axis </a:t>
            </a:r>
            <a:r>
              <a:rPr lang="en-GB" sz="2400" i="1" dirty="0"/>
              <a:t>(6cm width)</a:t>
            </a:r>
            <a:r>
              <a:rPr lang="en-US" sz="2400" dirty="0"/>
              <a:t>​</a:t>
            </a:r>
          </a:p>
          <a:p>
            <a:pPr fontAlgn="base"/>
            <a:r>
              <a:rPr lang="en-GB" sz="2400" dirty="0"/>
              <a:t>Bigger back-axle to front axle allows manoeuvrability </a:t>
            </a:r>
            <a:r>
              <a:rPr lang="en-US" sz="2400" dirty="0"/>
              <a:t>​</a:t>
            </a:r>
          </a:p>
          <a:p>
            <a:pPr marL="0" indent="0" fontAlgn="base">
              <a:buNone/>
            </a:pPr>
            <a:endParaRPr lang="en-GB" sz="2400" dirty="0"/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771BFE-4D5B-4057-ACC0-64CB6813E9A1}"/>
              </a:ext>
            </a:extLst>
          </p:cNvPr>
          <p:cNvSpPr txBox="1">
            <a:spLocks/>
          </p:cNvSpPr>
          <p:nvPr/>
        </p:nvSpPr>
        <p:spPr>
          <a:xfrm>
            <a:off x="3476900" y="5053911"/>
            <a:ext cx="3053039" cy="6277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Figure B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234911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8B2B-2149-474A-82C1-0197E638C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92" y="197708"/>
            <a:ext cx="8025413" cy="1666226"/>
          </a:xfrm>
        </p:spPr>
        <p:txBody>
          <a:bodyPr>
            <a:normAutofit/>
          </a:bodyPr>
          <a:lstStyle/>
          <a:p>
            <a:r>
              <a:rPr lang="en-GB" sz="4100" dirty="0"/>
              <a:t>Wheel &amp; Motor Mounting ​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F579345A-3EAE-40B3-936F-A02A26FF6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295" y="1030822"/>
            <a:ext cx="4556676" cy="258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E92D2-A73A-4C11-9EAA-0DB4FB2E3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295" y="4037961"/>
            <a:ext cx="4757814" cy="3128958"/>
          </a:xfrm>
        </p:spPr>
        <p:txBody>
          <a:bodyPr>
            <a:normAutofit/>
          </a:bodyPr>
          <a:lstStyle/>
          <a:p>
            <a:pPr fontAlgn="base"/>
            <a:r>
              <a:rPr lang="en-GB" sz="2400" dirty="0"/>
              <a:t>Wheel’s diameter is 80mm, height is 30mm and width 20mm</a:t>
            </a:r>
            <a:r>
              <a:rPr lang="en-US" sz="2400" dirty="0"/>
              <a:t>​</a:t>
            </a:r>
          </a:p>
          <a:p>
            <a:pPr fontAlgn="base"/>
            <a:r>
              <a:rPr lang="en-GB" sz="2400" dirty="0"/>
              <a:t>Made of rubber to provide better grip</a:t>
            </a:r>
            <a:r>
              <a:rPr lang="en-US" sz="2400" dirty="0"/>
              <a:t>​</a:t>
            </a:r>
          </a:p>
          <a:p>
            <a:pPr fontAlgn="base"/>
            <a:r>
              <a:rPr lang="en-GB" sz="2400" dirty="0"/>
              <a:t>Mechanically pushed onto the motor shaft(s)</a:t>
            </a:r>
            <a:r>
              <a:rPr lang="en-US" sz="2400" dirty="0"/>
              <a:t>​ </a:t>
            </a:r>
          </a:p>
          <a:p>
            <a:pPr fontAlgn="base"/>
            <a:endParaRPr lang="en-GB" sz="2400" dirty="0"/>
          </a:p>
          <a:p>
            <a:endParaRPr lang="en-GB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2636BD-51F9-44E0-8A43-D3DFE27233E5}"/>
              </a:ext>
            </a:extLst>
          </p:cNvPr>
          <p:cNvSpPr txBox="1">
            <a:spLocks/>
          </p:cNvSpPr>
          <p:nvPr/>
        </p:nvSpPr>
        <p:spPr>
          <a:xfrm>
            <a:off x="2012623" y="3429000"/>
            <a:ext cx="3053039" cy="6277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Figure C [13] </a:t>
            </a:r>
            <a:endParaRPr lang="en-GB" sz="3200" b="1" dirty="0"/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AAF2ECDE-3FF3-4963-960A-5DC0648F4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571" y="1030821"/>
            <a:ext cx="6087668" cy="258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20E35DE-B635-4400-B468-11A961A39BCF}"/>
              </a:ext>
            </a:extLst>
          </p:cNvPr>
          <p:cNvSpPr txBox="1">
            <a:spLocks/>
          </p:cNvSpPr>
          <p:nvPr/>
        </p:nvSpPr>
        <p:spPr>
          <a:xfrm>
            <a:off x="7570762" y="3447535"/>
            <a:ext cx="3053039" cy="6277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Figure D [13.1][13.2]</a:t>
            </a:r>
            <a:endParaRPr lang="en-GB" sz="3200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D1D777-9A5E-436B-B5BF-82DB6F34A8C6}"/>
              </a:ext>
            </a:extLst>
          </p:cNvPr>
          <p:cNvSpPr txBox="1">
            <a:spLocks/>
          </p:cNvSpPr>
          <p:nvPr/>
        </p:nvSpPr>
        <p:spPr>
          <a:xfrm>
            <a:off x="6999037" y="3956632"/>
            <a:ext cx="4757814" cy="3128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GB" sz="2400" dirty="0"/>
              <a:t>Motors and wheels interconnected with the use of mounting brackets</a:t>
            </a:r>
            <a:r>
              <a:rPr lang="en-US" sz="2400" dirty="0"/>
              <a:t>​</a:t>
            </a:r>
          </a:p>
          <a:p>
            <a:pPr fontAlgn="base"/>
            <a:r>
              <a:rPr lang="en-GB" sz="2400" dirty="0"/>
              <a:t>Brackets placed over motor to allow wheel connection</a:t>
            </a:r>
            <a:r>
              <a:rPr lang="en-US" sz="2400" dirty="0"/>
              <a:t>​</a:t>
            </a:r>
          </a:p>
          <a:p>
            <a:pPr fontAlgn="base"/>
            <a:r>
              <a:rPr lang="en-GB" sz="2400" dirty="0"/>
              <a:t>Mounting bracket made of aluminium </a:t>
            </a:r>
            <a:r>
              <a:rPr lang="en-US" sz="2400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337263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72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EFD6D-0F00-4527-85BA-6830F5A3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en-GB"/>
              <a:t>Algorithms and Coding ​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3EC71-8F40-4320-A15A-AC26E9750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97" y="2026508"/>
            <a:ext cx="4170780" cy="4831116"/>
          </a:xfrm>
        </p:spPr>
        <p:txBody>
          <a:bodyPr>
            <a:normAutofit/>
          </a:bodyPr>
          <a:lstStyle/>
          <a:p>
            <a:r>
              <a:rPr lang="en-GB" sz="2400" dirty="0"/>
              <a:t>Code for micromouse movements</a:t>
            </a:r>
          </a:p>
          <a:p>
            <a:r>
              <a:rPr lang="en-GB" sz="2400" dirty="0"/>
              <a:t>Forward, Left turn, right turn, U-Turn</a:t>
            </a:r>
          </a:p>
          <a:p>
            <a:r>
              <a:rPr lang="en-GB" sz="2400" dirty="0"/>
              <a:t>Velocity and speed control </a:t>
            </a:r>
          </a:p>
          <a:p>
            <a:r>
              <a:rPr lang="en-GB" sz="2400" dirty="0"/>
              <a:t>If else statements</a:t>
            </a:r>
          </a:p>
          <a:p>
            <a:r>
              <a:rPr lang="en-GB" sz="2400" dirty="0"/>
              <a:t>Decision making</a:t>
            </a:r>
          </a:p>
          <a:p>
            <a:r>
              <a:rPr lang="en-GB" sz="2400" dirty="0"/>
              <a:t>True/False Conditions</a:t>
            </a:r>
          </a:p>
        </p:txBody>
      </p:sp>
      <p:sp>
        <p:nvSpPr>
          <p:cNvPr id="17415" name="Rectangle 74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62571D24-D1D1-4ED6-A614-5C5CF0C45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2867" y="278875"/>
            <a:ext cx="3198729" cy="30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id="{01208EC3-395A-4691-8032-4B8B751BE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3117" y="3542064"/>
            <a:ext cx="3031067" cy="304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2818B9D0-7D70-4BFE-A974-FCF5DD622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74667" y="3537062"/>
            <a:ext cx="3031067" cy="312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177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B1878-C92A-4B34-A33B-20C0F99C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6472" y="640080"/>
            <a:ext cx="3053039" cy="1060817"/>
          </a:xfrm>
        </p:spPr>
        <p:txBody>
          <a:bodyPr anchor="b">
            <a:normAutofit/>
          </a:bodyPr>
          <a:lstStyle/>
          <a:p>
            <a:r>
              <a:rPr lang="en-GB" sz="4000" dirty="0"/>
              <a:t>Testing​</a:t>
            </a:r>
          </a:p>
        </p:txBody>
      </p:sp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EF4ED3AA-6E2D-4170-9224-7FA3F2802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545" y="640080"/>
            <a:ext cx="5577840" cy="55778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AB505-E898-423D-901D-068FF6339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4539" y="1988193"/>
            <a:ext cx="3053039" cy="3931920"/>
          </a:xfrm>
        </p:spPr>
        <p:txBody>
          <a:bodyPr>
            <a:normAutofit fontScale="92500"/>
          </a:bodyPr>
          <a:lstStyle/>
          <a:p>
            <a:pPr fontAlgn="base"/>
            <a:r>
              <a:rPr lang="en-GB" sz="2400" dirty="0"/>
              <a:t>Battery Consumption</a:t>
            </a:r>
            <a:r>
              <a:rPr lang="en-US" sz="2400" dirty="0"/>
              <a:t>​</a:t>
            </a:r>
          </a:p>
          <a:p>
            <a:pPr fontAlgn="base"/>
            <a:r>
              <a:rPr lang="en-GB" sz="2400" dirty="0"/>
              <a:t>Run time</a:t>
            </a:r>
            <a:r>
              <a:rPr lang="en-US" sz="2400" dirty="0"/>
              <a:t>​</a:t>
            </a:r>
          </a:p>
          <a:p>
            <a:pPr fontAlgn="base"/>
            <a:r>
              <a:rPr lang="en-GB" sz="2400" dirty="0"/>
              <a:t>Sensor communication with microprocessor</a:t>
            </a:r>
            <a:r>
              <a:rPr lang="en-US" sz="2400" dirty="0"/>
              <a:t>​</a:t>
            </a:r>
          </a:p>
          <a:p>
            <a:pPr fontAlgn="base"/>
            <a:r>
              <a:rPr lang="en-GB" sz="2400" dirty="0"/>
              <a:t>Changing to correct states</a:t>
            </a:r>
            <a:r>
              <a:rPr lang="en-US" sz="2400" dirty="0"/>
              <a:t>​</a:t>
            </a:r>
          </a:p>
          <a:p>
            <a:pPr fontAlgn="base"/>
            <a:r>
              <a:rPr lang="en-GB" sz="2400" dirty="0"/>
              <a:t>Using 4 on board LEDs of MBED board</a:t>
            </a:r>
            <a:r>
              <a:rPr lang="en-US" sz="2400" dirty="0"/>
              <a:t>​</a:t>
            </a:r>
            <a:endParaRPr lang="en-GB" sz="2400" dirty="0"/>
          </a:p>
          <a:p>
            <a:endParaRPr lang="en-GB" sz="2400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1354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EC736-68BE-4110-A755-B879CAE4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559425" cy="4482564"/>
          </a:xfrm>
        </p:spPr>
        <p:txBody>
          <a:bodyPr>
            <a:normAutofit/>
          </a:bodyPr>
          <a:lstStyle/>
          <a:p>
            <a:r>
              <a:rPr lang="en-GB"/>
              <a:t>Conclusion​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1C281-7634-4DA7-9087-709B7BF27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985" y="1327356"/>
            <a:ext cx="5881816" cy="4752168"/>
          </a:xfrm>
        </p:spPr>
        <p:txBody>
          <a:bodyPr>
            <a:normAutofit/>
          </a:bodyPr>
          <a:lstStyle/>
          <a:p>
            <a:pPr fontAlgn="base"/>
            <a:r>
              <a:rPr lang="en-GB" sz="2800" dirty="0"/>
              <a:t>Work together in unison as a group</a:t>
            </a:r>
            <a:r>
              <a:rPr lang="en-US" sz="2800" dirty="0"/>
              <a:t>​</a:t>
            </a:r>
          </a:p>
          <a:p>
            <a:pPr fontAlgn="base"/>
            <a:r>
              <a:rPr lang="en-GB" sz="2800" dirty="0"/>
              <a:t>Communication Skills</a:t>
            </a:r>
            <a:r>
              <a:rPr lang="en-US" sz="2800" dirty="0"/>
              <a:t>​</a:t>
            </a:r>
          </a:p>
          <a:p>
            <a:pPr fontAlgn="base"/>
            <a:r>
              <a:rPr lang="en-GB" sz="2800" dirty="0"/>
              <a:t>Trust</a:t>
            </a:r>
            <a:r>
              <a:rPr lang="en-US" sz="2800" dirty="0"/>
              <a:t>​</a:t>
            </a:r>
          </a:p>
          <a:p>
            <a:pPr fontAlgn="base"/>
            <a:r>
              <a:rPr lang="en-GB" sz="2800" dirty="0"/>
              <a:t>Challenging</a:t>
            </a:r>
            <a:r>
              <a:rPr lang="en-US" sz="2800" dirty="0"/>
              <a:t>​</a:t>
            </a:r>
          </a:p>
          <a:p>
            <a:pPr fontAlgn="base"/>
            <a:r>
              <a:rPr lang="en-GB" sz="2800" dirty="0"/>
              <a:t>Current Global Conditions</a:t>
            </a:r>
            <a:r>
              <a:rPr lang="en-US" sz="2800" dirty="0"/>
              <a:t>​</a:t>
            </a:r>
          </a:p>
          <a:p>
            <a:pPr fontAlgn="base"/>
            <a:r>
              <a:rPr lang="en-GB" sz="2800" dirty="0"/>
              <a:t>Learning experience</a:t>
            </a:r>
            <a:r>
              <a:rPr lang="en-US" sz="2800" dirty="0"/>
              <a:t>​</a:t>
            </a:r>
          </a:p>
          <a:p>
            <a:pPr fontAlgn="base"/>
            <a:r>
              <a:rPr lang="en-GB" sz="2800" dirty="0"/>
              <a:t>Academic Value</a:t>
            </a:r>
            <a:r>
              <a:rPr lang="en-US" sz="2800" dirty="0"/>
              <a:t>​</a:t>
            </a:r>
          </a:p>
          <a:p>
            <a:pPr fontAlgn="base"/>
            <a:r>
              <a:rPr lang="en-GB" sz="2800" dirty="0"/>
              <a:t>Future Engineering Experience</a:t>
            </a:r>
            <a:r>
              <a:rPr lang="en-US" sz="2800" dirty="0"/>
              <a:t>​</a:t>
            </a:r>
          </a:p>
          <a:p>
            <a:pPr marL="0" indent="0" fontAlgn="base">
              <a:buNone/>
            </a:pP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2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07D102-965E-46C9-99C6-7F3D9488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GB" sz="2800"/>
              <a:t>Meeting Minutes – Stage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0801B5-0929-451B-837B-BEA60C933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5999"/>
            <a:ext cx="3053039" cy="4361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Date</a:t>
            </a:r>
            <a:r>
              <a:rPr lang="en-US" sz="1800" dirty="0"/>
              <a:t> :</a:t>
            </a:r>
          </a:p>
          <a:p>
            <a:pPr marL="0" indent="0">
              <a:buNone/>
            </a:pPr>
            <a:r>
              <a:rPr lang="en-US" sz="1800" dirty="0"/>
              <a:t>2</a:t>
            </a:r>
            <a:r>
              <a:rPr lang="en-US" sz="1800" baseline="30000" dirty="0"/>
              <a:t>nd</a:t>
            </a:r>
            <a:r>
              <a:rPr lang="en-US" sz="1800" dirty="0"/>
              <a:t> February 2021 – 19</a:t>
            </a:r>
            <a:r>
              <a:rPr lang="en-US" sz="1800" baseline="30000" dirty="0"/>
              <a:t>th</a:t>
            </a:r>
            <a:r>
              <a:rPr lang="en-US" sz="1800" dirty="0"/>
              <a:t> February 2021</a:t>
            </a:r>
          </a:p>
          <a:p>
            <a:pPr marL="0" indent="0">
              <a:buNone/>
            </a:pPr>
            <a:r>
              <a:rPr lang="en-US" sz="1800" b="1" dirty="0"/>
              <a:t>Venue</a:t>
            </a:r>
            <a:r>
              <a:rPr lang="en-US" sz="1800" dirty="0"/>
              <a:t>: </a:t>
            </a:r>
          </a:p>
          <a:p>
            <a:pPr marL="0" indent="0">
              <a:buNone/>
            </a:pPr>
            <a:r>
              <a:rPr lang="en-US" sz="1800" dirty="0"/>
              <a:t>Blackboard Collaborate</a:t>
            </a:r>
          </a:p>
          <a:p>
            <a:pPr marL="0" indent="0">
              <a:buNone/>
            </a:pPr>
            <a:r>
              <a:rPr lang="en-US" sz="1800" b="1" dirty="0"/>
              <a:t>Attendees</a:t>
            </a:r>
            <a:r>
              <a:rPr lang="en-US" sz="1800" dirty="0"/>
              <a:t>: </a:t>
            </a:r>
          </a:p>
          <a:p>
            <a:pPr marL="0" indent="0">
              <a:buNone/>
            </a:pPr>
            <a:r>
              <a:rPr lang="en-US" sz="1800" dirty="0"/>
              <a:t>Aaish Bakhtiar​, Dawood Shafique​, Muhammad Malik Tiwana​, Asif Chowdhury​, Mohammad Abedin​</a:t>
            </a:r>
          </a:p>
          <a:p>
            <a:pPr marL="0" indent="0">
              <a:buNone/>
            </a:pPr>
            <a:r>
              <a:rPr lang="en-US" sz="1800" b="1" dirty="0"/>
              <a:t>Minutes Taken By: </a:t>
            </a:r>
          </a:p>
          <a:p>
            <a:pPr marL="0" indent="0">
              <a:buNone/>
            </a:pPr>
            <a:r>
              <a:rPr lang="en-US" sz="1800" dirty="0"/>
              <a:t>Aaish Bakhtiar</a:t>
            </a:r>
            <a:endParaRPr lang="en-US" sz="1800" b="1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3A704996-3831-46B0-BA34-70D5D25B835E}"/>
              </a:ext>
            </a:extLst>
          </p:cNvPr>
          <p:cNvSpPr txBox="1">
            <a:spLocks/>
          </p:cNvSpPr>
          <p:nvPr/>
        </p:nvSpPr>
        <p:spPr>
          <a:xfrm>
            <a:off x="694683" y="662317"/>
            <a:ext cx="6908384" cy="5518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en-US" sz="1800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633AFA3-F9C4-4D4D-953C-6F31353F0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83621"/>
              </p:ext>
            </p:extLst>
          </p:nvPr>
        </p:nvGraphicFramePr>
        <p:xfrm>
          <a:off x="343424" y="807719"/>
          <a:ext cx="7259644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043">
                  <a:extLst>
                    <a:ext uri="{9D8B030D-6E8A-4147-A177-3AD203B41FA5}">
                      <a16:colId xmlns:a16="http://schemas.microsoft.com/office/drawing/2014/main" val="1510645217"/>
                    </a:ext>
                  </a:extLst>
                </a:gridCol>
                <a:gridCol w="1551779">
                  <a:extLst>
                    <a:ext uri="{9D8B030D-6E8A-4147-A177-3AD203B41FA5}">
                      <a16:colId xmlns:a16="http://schemas.microsoft.com/office/drawing/2014/main" val="298233495"/>
                    </a:ext>
                  </a:extLst>
                </a:gridCol>
                <a:gridCol w="1814911">
                  <a:extLst>
                    <a:ext uri="{9D8B030D-6E8A-4147-A177-3AD203B41FA5}">
                      <a16:colId xmlns:a16="http://schemas.microsoft.com/office/drawing/2014/main" val="823445154"/>
                    </a:ext>
                  </a:extLst>
                </a:gridCol>
                <a:gridCol w="1814911">
                  <a:extLst>
                    <a:ext uri="{9D8B030D-6E8A-4147-A177-3AD203B41FA5}">
                      <a16:colId xmlns:a16="http://schemas.microsoft.com/office/drawing/2014/main" val="713338285"/>
                    </a:ext>
                  </a:extLst>
                </a:gridCol>
              </a:tblGrid>
              <a:tr h="41373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Group Member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Task Completion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577472"/>
                  </a:ext>
                </a:extLst>
              </a:tr>
              <a:tr h="413738">
                <a:tc>
                  <a:txBody>
                    <a:bodyPr/>
                    <a:lstStyle/>
                    <a:p>
                      <a:r>
                        <a:rPr lang="en-GB" dirty="0"/>
                        <a:t>- Functional Requirements</a:t>
                      </a:r>
                    </a:p>
                    <a:p>
                      <a:r>
                        <a:rPr lang="en-GB" dirty="0"/>
                        <a:t>- Sensors &amp; Motor Types</a:t>
                      </a:r>
                    </a:p>
                    <a:p>
                      <a:r>
                        <a:rPr lang="en-GB" dirty="0"/>
                        <a:t>- Design for Tests</a:t>
                      </a:r>
                    </a:p>
                    <a:p>
                      <a:r>
                        <a:rPr lang="en-GB" dirty="0"/>
                        <a:t>- Sensor layout &amp; Navigation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Aaish Bakhtiar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19/02/2021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17/02/2021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463726"/>
                  </a:ext>
                </a:extLst>
              </a:tr>
              <a:tr h="413738">
                <a:tc>
                  <a:txBody>
                    <a:bodyPr/>
                    <a:lstStyle/>
                    <a:p>
                      <a:r>
                        <a:rPr lang="en-GB" dirty="0"/>
                        <a:t>- Operational Environment</a:t>
                      </a:r>
                    </a:p>
                    <a:p>
                      <a:r>
                        <a:rPr lang="en-GB" dirty="0"/>
                        <a:t>- Chassis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Dawood Shafique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19/02/2021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15/02/2021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269098"/>
                  </a:ext>
                </a:extLst>
              </a:tr>
              <a:tr h="594926">
                <a:tc>
                  <a:txBody>
                    <a:bodyPr/>
                    <a:lstStyle/>
                    <a:p>
                      <a:r>
                        <a:rPr lang="en-GB" dirty="0"/>
                        <a:t>- Mechanics of the Robot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Asif Chowdhury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19/02/2021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18/02/2021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967133"/>
                  </a:ext>
                </a:extLst>
              </a:tr>
              <a:tr h="413738">
                <a:tc>
                  <a:txBody>
                    <a:bodyPr/>
                    <a:lstStyle/>
                    <a:p>
                      <a:r>
                        <a:rPr lang="en-GB" dirty="0"/>
                        <a:t>- Power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Muhammad Malik Tiwana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19/02/2021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15/02/2021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376103"/>
                  </a:ext>
                </a:extLst>
              </a:tr>
              <a:tr h="413738">
                <a:tc>
                  <a:txBody>
                    <a:bodyPr/>
                    <a:lstStyle/>
                    <a:p>
                      <a:r>
                        <a:rPr lang="en-GB" dirty="0"/>
                        <a:t>- Maze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Mohammad </a:t>
                      </a:r>
                      <a:r>
                        <a:rPr lang="en-GB" dirty="0" err="1"/>
                        <a:t>Abdein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19/02/2021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16/02/2021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90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992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07D102-965E-46C9-99C6-7F3D9488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GB" sz="2800" dirty="0"/>
              <a:t>Meeting Minutes – Stage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0801B5-0929-451B-837B-BEA60C933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Date</a:t>
            </a:r>
            <a:r>
              <a:rPr lang="en-US" sz="1600" dirty="0"/>
              <a:t> :</a:t>
            </a:r>
          </a:p>
          <a:p>
            <a:pPr marL="0" indent="0">
              <a:buNone/>
            </a:pPr>
            <a:r>
              <a:rPr lang="en-US" sz="1600" dirty="0"/>
              <a:t>14</a:t>
            </a:r>
            <a:r>
              <a:rPr lang="en-US" sz="1600" baseline="30000" dirty="0"/>
              <a:t>th</a:t>
            </a:r>
            <a:r>
              <a:rPr lang="en-US" sz="1600" dirty="0"/>
              <a:t>  March 2021 – 17</a:t>
            </a:r>
            <a:r>
              <a:rPr lang="en-US" sz="1600" baseline="30000" dirty="0"/>
              <a:t>th</a:t>
            </a:r>
            <a:r>
              <a:rPr lang="en-US" sz="1600" dirty="0"/>
              <a:t> March 2021</a:t>
            </a:r>
          </a:p>
          <a:p>
            <a:pPr marL="0" indent="0">
              <a:buNone/>
            </a:pPr>
            <a:r>
              <a:rPr lang="en-US" sz="1600" b="1" dirty="0"/>
              <a:t>Venue</a:t>
            </a:r>
            <a:r>
              <a:rPr lang="en-US" sz="1600" dirty="0"/>
              <a:t>: </a:t>
            </a:r>
          </a:p>
          <a:p>
            <a:pPr marL="0" indent="0">
              <a:buNone/>
            </a:pPr>
            <a:r>
              <a:rPr lang="en-US" sz="1600" dirty="0"/>
              <a:t>Blackboard Collaborate</a:t>
            </a:r>
          </a:p>
          <a:p>
            <a:pPr marL="0" indent="0">
              <a:buNone/>
            </a:pPr>
            <a:r>
              <a:rPr lang="en-US" sz="1600" b="1" dirty="0"/>
              <a:t>Attendees</a:t>
            </a:r>
            <a:r>
              <a:rPr lang="en-US" sz="1600" dirty="0"/>
              <a:t>: </a:t>
            </a:r>
          </a:p>
          <a:p>
            <a:pPr marL="0" indent="0">
              <a:buNone/>
            </a:pPr>
            <a:r>
              <a:rPr lang="en-US" sz="1600" dirty="0"/>
              <a:t>Aaish Bakhtiar​, Dawood Shafique​, Muhammad Malik Tiwana​, Asif Chowdhury​, Mohammad Abedin​</a:t>
            </a:r>
          </a:p>
          <a:p>
            <a:pPr marL="0" indent="0">
              <a:buNone/>
            </a:pPr>
            <a:r>
              <a:rPr lang="en-US" sz="1600" b="1" dirty="0"/>
              <a:t>Minutes Taken By: </a:t>
            </a:r>
          </a:p>
          <a:p>
            <a:pPr marL="0" indent="0">
              <a:buNone/>
            </a:pPr>
            <a:r>
              <a:rPr lang="en-US" sz="1600" dirty="0"/>
              <a:t>Aaish Bakhtiar</a:t>
            </a:r>
            <a:endParaRPr lang="en-US" sz="1600" b="1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3A704996-3831-46B0-BA34-70D5D25B835E}"/>
              </a:ext>
            </a:extLst>
          </p:cNvPr>
          <p:cNvSpPr txBox="1">
            <a:spLocks/>
          </p:cNvSpPr>
          <p:nvPr/>
        </p:nvSpPr>
        <p:spPr>
          <a:xfrm>
            <a:off x="694683" y="662317"/>
            <a:ext cx="6908384" cy="5518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en-US" sz="1800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633AFA3-F9C4-4D4D-953C-6F31353F0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944138"/>
              </p:ext>
            </p:extLst>
          </p:nvPr>
        </p:nvGraphicFramePr>
        <p:xfrm>
          <a:off x="512399" y="677333"/>
          <a:ext cx="7090668" cy="5079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156">
                  <a:extLst>
                    <a:ext uri="{9D8B030D-6E8A-4147-A177-3AD203B41FA5}">
                      <a16:colId xmlns:a16="http://schemas.microsoft.com/office/drawing/2014/main" val="1510645217"/>
                    </a:ext>
                  </a:extLst>
                </a:gridCol>
                <a:gridCol w="2077870">
                  <a:extLst>
                    <a:ext uri="{9D8B030D-6E8A-4147-A177-3AD203B41FA5}">
                      <a16:colId xmlns:a16="http://schemas.microsoft.com/office/drawing/2014/main" val="298233495"/>
                    </a:ext>
                  </a:extLst>
                </a:gridCol>
                <a:gridCol w="1430092">
                  <a:extLst>
                    <a:ext uri="{9D8B030D-6E8A-4147-A177-3AD203B41FA5}">
                      <a16:colId xmlns:a16="http://schemas.microsoft.com/office/drawing/2014/main" val="823445154"/>
                    </a:ext>
                  </a:extLst>
                </a:gridCol>
                <a:gridCol w="1442550">
                  <a:extLst>
                    <a:ext uri="{9D8B030D-6E8A-4147-A177-3AD203B41FA5}">
                      <a16:colId xmlns:a16="http://schemas.microsoft.com/office/drawing/2014/main" val="713338285"/>
                    </a:ext>
                  </a:extLst>
                </a:gridCol>
              </a:tblGrid>
              <a:tr h="88699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Task</a:t>
                      </a:r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Group Member </a:t>
                      </a:r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Deadline</a:t>
                      </a:r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Task Completion Date</a:t>
                      </a:r>
                    </a:p>
                  </a:txBody>
                  <a:tcPr marL="85288" marR="85288" marT="42644" marB="42644"/>
                </a:tc>
                <a:extLst>
                  <a:ext uri="{0D108BD9-81ED-4DB2-BD59-A6C34878D82A}">
                    <a16:rowId xmlns:a16="http://schemas.microsoft.com/office/drawing/2014/main" val="943577472"/>
                  </a:ext>
                </a:extLst>
              </a:tr>
              <a:tr h="1067843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700" dirty="0"/>
                        <a:t>Electronic Components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700" dirty="0"/>
                        <a:t>Budgets</a:t>
                      </a:r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r>
                        <a:rPr lang="en-GB" sz="1700"/>
                        <a:t>Aaish Bakhtiar</a:t>
                      </a:r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17/03/2021</a:t>
                      </a:r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15/03/2021</a:t>
                      </a:r>
                    </a:p>
                  </a:txBody>
                  <a:tcPr marL="85288" marR="85288" marT="42644" marB="42644"/>
                </a:tc>
                <a:extLst>
                  <a:ext uri="{0D108BD9-81ED-4DB2-BD59-A6C34878D82A}">
                    <a16:rowId xmlns:a16="http://schemas.microsoft.com/office/drawing/2014/main" val="3325463726"/>
                  </a:ext>
                </a:extLst>
              </a:tr>
              <a:tr h="886996">
                <a:tc>
                  <a:txBody>
                    <a:bodyPr/>
                    <a:lstStyle/>
                    <a:p>
                      <a:r>
                        <a:rPr lang="en-GB" sz="1700" dirty="0"/>
                        <a:t>- Mechanical Dimensions &amp; Fittings</a:t>
                      </a:r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r>
                        <a:rPr lang="en-GB" sz="1700"/>
                        <a:t>Dawood Shafique</a:t>
                      </a:r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17/03/2021</a:t>
                      </a:r>
                    </a:p>
                    <a:p>
                      <a:endParaRPr lang="en-GB" sz="1700" dirty="0"/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16/03/2021</a:t>
                      </a:r>
                    </a:p>
                  </a:txBody>
                  <a:tcPr marL="85288" marR="85288" marT="42644" marB="42644"/>
                </a:tc>
                <a:extLst>
                  <a:ext uri="{0D108BD9-81ED-4DB2-BD59-A6C34878D82A}">
                    <a16:rowId xmlns:a16="http://schemas.microsoft.com/office/drawing/2014/main" val="2616269098"/>
                  </a:ext>
                </a:extLst>
              </a:tr>
              <a:tr h="631132">
                <a:tc>
                  <a:txBody>
                    <a:bodyPr/>
                    <a:lstStyle/>
                    <a:p>
                      <a:r>
                        <a:rPr lang="en-GB" sz="1700" dirty="0"/>
                        <a:t>- Hardware Schematics</a:t>
                      </a:r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r>
                        <a:rPr lang="en-GB" sz="1700"/>
                        <a:t>Asif Chowdhury</a:t>
                      </a:r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17/03/2021</a:t>
                      </a:r>
                    </a:p>
                    <a:p>
                      <a:endParaRPr lang="en-GB" sz="1700" dirty="0"/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17/03/2021</a:t>
                      </a:r>
                    </a:p>
                  </a:txBody>
                  <a:tcPr marL="85288" marR="85288" marT="42644" marB="42644"/>
                </a:tc>
                <a:extLst>
                  <a:ext uri="{0D108BD9-81ED-4DB2-BD59-A6C34878D82A}">
                    <a16:rowId xmlns:a16="http://schemas.microsoft.com/office/drawing/2014/main" val="3915967133"/>
                  </a:ext>
                </a:extLst>
              </a:tr>
              <a:tr h="631132">
                <a:tc>
                  <a:txBody>
                    <a:bodyPr/>
                    <a:lstStyle/>
                    <a:p>
                      <a:r>
                        <a:rPr lang="en-GB" sz="1700" dirty="0"/>
                        <a:t>- Mechanical Dimensions &amp; Fittings</a:t>
                      </a:r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Muhammad Malik Tiwana</a:t>
                      </a:r>
                      <a:endParaRPr lang="en-GB" sz="1700"/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17/03/2021</a:t>
                      </a:r>
                    </a:p>
                    <a:p>
                      <a:endParaRPr lang="en-GB" sz="1700" dirty="0"/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16/03/2021</a:t>
                      </a:r>
                    </a:p>
                  </a:txBody>
                  <a:tcPr marL="85288" marR="85288" marT="42644" marB="42644"/>
                </a:tc>
                <a:extLst>
                  <a:ext uri="{0D108BD9-81ED-4DB2-BD59-A6C34878D82A}">
                    <a16:rowId xmlns:a16="http://schemas.microsoft.com/office/drawing/2014/main" val="2681376103"/>
                  </a:ext>
                </a:extLst>
              </a:tr>
              <a:tr h="631132">
                <a:tc>
                  <a:txBody>
                    <a:bodyPr/>
                    <a:lstStyle/>
                    <a:p>
                      <a:r>
                        <a:rPr lang="en-GB" sz="1700" dirty="0"/>
                        <a:t>- Hardware Schematics</a:t>
                      </a:r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r>
                        <a:rPr lang="en-GB" sz="1700"/>
                        <a:t>Mohammad Abdein</a:t>
                      </a:r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17/03/2021</a:t>
                      </a:r>
                    </a:p>
                    <a:p>
                      <a:endParaRPr lang="en-GB" sz="1700" dirty="0"/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17/03/2021</a:t>
                      </a:r>
                    </a:p>
                  </a:txBody>
                  <a:tcPr marL="85288" marR="85288" marT="42644" marB="42644"/>
                </a:tc>
                <a:extLst>
                  <a:ext uri="{0D108BD9-81ED-4DB2-BD59-A6C34878D82A}">
                    <a16:rowId xmlns:a16="http://schemas.microsoft.com/office/drawing/2014/main" val="417590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86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07D102-965E-46C9-99C6-7F3D9488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GB" sz="2800" dirty="0"/>
              <a:t>Meeting Minutes – Final Report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0801B5-0929-451B-837B-BEA60C933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Date</a:t>
            </a:r>
            <a:r>
              <a:rPr lang="en-US" sz="1600" dirty="0"/>
              <a:t> :</a:t>
            </a:r>
          </a:p>
          <a:p>
            <a:pPr marL="0" indent="0">
              <a:buNone/>
            </a:pPr>
            <a:r>
              <a:rPr lang="en-US" sz="1600" dirty="0"/>
              <a:t>9th April 2021 – 21</a:t>
            </a:r>
            <a:r>
              <a:rPr lang="en-US" sz="1600" baseline="30000" dirty="0"/>
              <a:t>st</a:t>
            </a:r>
            <a:r>
              <a:rPr lang="en-US" sz="1600" dirty="0"/>
              <a:t> April 2021</a:t>
            </a:r>
          </a:p>
          <a:p>
            <a:pPr marL="0" indent="0">
              <a:buNone/>
            </a:pPr>
            <a:r>
              <a:rPr lang="en-US" sz="1600" b="1" dirty="0"/>
              <a:t>Venue</a:t>
            </a:r>
            <a:r>
              <a:rPr lang="en-US" sz="1600" dirty="0"/>
              <a:t>: </a:t>
            </a:r>
          </a:p>
          <a:p>
            <a:pPr marL="0" indent="0">
              <a:buNone/>
            </a:pPr>
            <a:r>
              <a:rPr lang="en-US" sz="1600" dirty="0"/>
              <a:t>Blackboard Collaborate</a:t>
            </a:r>
          </a:p>
          <a:p>
            <a:pPr marL="0" indent="0">
              <a:buNone/>
            </a:pPr>
            <a:r>
              <a:rPr lang="en-US" sz="1600" b="1" dirty="0"/>
              <a:t>Attendees</a:t>
            </a:r>
            <a:r>
              <a:rPr lang="en-US" sz="1600" dirty="0"/>
              <a:t>: </a:t>
            </a:r>
          </a:p>
          <a:p>
            <a:pPr marL="0" indent="0">
              <a:buNone/>
            </a:pPr>
            <a:r>
              <a:rPr lang="en-US" sz="1600" dirty="0"/>
              <a:t>Aaish Bakhtiar​, Dawood Shafique​, Muhammad Malik Tiwana​, Asif Chowdhury​, Mohammad Abedin​</a:t>
            </a:r>
          </a:p>
          <a:p>
            <a:pPr marL="0" indent="0">
              <a:buNone/>
            </a:pPr>
            <a:r>
              <a:rPr lang="en-US" sz="1600" b="1" dirty="0"/>
              <a:t>Minutes Taken By: </a:t>
            </a:r>
          </a:p>
          <a:p>
            <a:pPr marL="0" indent="0">
              <a:buNone/>
            </a:pPr>
            <a:r>
              <a:rPr lang="en-US" sz="1600" dirty="0"/>
              <a:t>Aaish Bakhtiar</a:t>
            </a:r>
            <a:endParaRPr lang="en-US" sz="1600" b="1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3A704996-3831-46B0-BA34-70D5D25B835E}"/>
              </a:ext>
            </a:extLst>
          </p:cNvPr>
          <p:cNvSpPr txBox="1">
            <a:spLocks/>
          </p:cNvSpPr>
          <p:nvPr/>
        </p:nvSpPr>
        <p:spPr>
          <a:xfrm>
            <a:off x="694683" y="662317"/>
            <a:ext cx="6908384" cy="5518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en-US" sz="1800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633AFA3-F9C4-4D4D-953C-6F31353F0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973931"/>
              </p:ext>
            </p:extLst>
          </p:nvPr>
        </p:nvGraphicFramePr>
        <p:xfrm>
          <a:off x="747249" y="453813"/>
          <a:ext cx="6488936" cy="6220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783">
                  <a:extLst>
                    <a:ext uri="{9D8B030D-6E8A-4147-A177-3AD203B41FA5}">
                      <a16:colId xmlns:a16="http://schemas.microsoft.com/office/drawing/2014/main" val="15106452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9823349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23445154"/>
                    </a:ext>
                  </a:extLst>
                </a:gridCol>
                <a:gridCol w="1868153">
                  <a:extLst>
                    <a:ext uri="{9D8B030D-6E8A-4147-A177-3AD203B41FA5}">
                      <a16:colId xmlns:a16="http://schemas.microsoft.com/office/drawing/2014/main" val="713338285"/>
                    </a:ext>
                  </a:extLst>
                </a:gridCol>
              </a:tblGrid>
              <a:tr h="34205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Task</a:t>
                      </a:r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Group Member </a:t>
                      </a:r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Deadline</a:t>
                      </a:r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Task Completion Date</a:t>
                      </a:r>
                    </a:p>
                  </a:txBody>
                  <a:tcPr marL="85288" marR="85288" marT="42644" marB="42644"/>
                </a:tc>
                <a:extLst>
                  <a:ext uri="{0D108BD9-81ED-4DB2-BD59-A6C34878D82A}">
                    <a16:rowId xmlns:a16="http://schemas.microsoft.com/office/drawing/2014/main" val="943577472"/>
                  </a:ext>
                </a:extLst>
              </a:tr>
              <a:tr h="1815609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Background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Requirements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Specification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Hardware Design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Testing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Conclusion</a:t>
                      </a:r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Aaish Bakhtiar</a:t>
                      </a:r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21/04/2021</a:t>
                      </a:r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14/04/2021</a:t>
                      </a:r>
                    </a:p>
                  </a:txBody>
                  <a:tcPr marL="85288" marR="85288" marT="42644" marB="42644"/>
                </a:tc>
                <a:extLst>
                  <a:ext uri="{0D108BD9-81ED-4DB2-BD59-A6C34878D82A}">
                    <a16:rowId xmlns:a16="http://schemas.microsoft.com/office/drawing/2014/main" val="3325463726"/>
                  </a:ext>
                </a:extLst>
              </a:tr>
              <a:tr h="842961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Introduction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Requirements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Hardware Design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Conclusion</a:t>
                      </a:r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Dawood Shafique</a:t>
                      </a:r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21/04/2021</a:t>
                      </a:r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13/04/2021</a:t>
                      </a:r>
                    </a:p>
                  </a:txBody>
                  <a:tcPr marL="85288" marR="85288" marT="42644" marB="42644"/>
                </a:tc>
                <a:extLst>
                  <a:ext uri="{0D108BD9-81ED-4DB2-BD59-A6C34878D82A}">
                    <a16:rowId xmlns:a16="http://schemas.microsoft.com/office/drawing/2014/main" val="2616269098"/>
                  </a:ext>
                </a:extLst>
              </a:tr>
              <a:tr h="819708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Hardware Design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Software Design &amp; Logic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Implementation of Hardware</a:t>
                      </a:r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Asif Chowdhury</a:t>
                      </a:r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21/04/2021</a:t>
                      </a:r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20/04/2021</a:t>
                      </a:r>
                    </a:p>
                  </a:txBody>
                  <a:tcPr marL="85288" marR="85288" marT="42644" marB="42644"/>
                </a:tc>
                <a:extLst>
                  <a:ext uri="{0D108BD9-81ED-4DB2-BD59-A6C34878D82A}">
                    <a16:rowId xmlns:a16="http://schemas.microsoft.com/office/drawing/2014/main" val="3915967133"/>
                  </a:ext>
                </a:extLst>
              </a:tr>
              <a:tr h="819708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Abstract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Requirements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Specification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Hardware Design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GB" sz="1400" dirty="0"/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Muhammad Malik Tiwana</a:t>
                      </a:r>
                      <a:endParaRPr lang="en-GB" sz="1400" dirty="0"/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21/04/2021</a:t>
                      </a:r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18/04/2021</a:t>
                      </a:r>
                    </a:p>
                  </a:txBody>
                  <a:tcPr marL="85288" marR="85288" marT="42644" marB="42644"/>
                </a:tc>
                <a:extLst>
                  <a:ext uri="{0D108BD9-81ED-4DB2-BD59-A6C34878D82A}">
                    <a16:rowId xmlns:a16="http://schemas.microsoft.com/office/drawing/2014/main" val="2681376103"/>
                  </a:ext>
                </a:extLst>
              </a:tr>
              <a:tr h="819708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Hardware Design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Implementation of Hardware</a:t>
                      </a:r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Mohammad </a:t>
                      </a:r>
                      <a:r>
                        <a:rPr lang="en-GB" sz="1400" dirty="0" err="1"/>
                        <a:t>Abdein</a:t>
                      </a:r>
                      <a:endParaRPr lang="en-GB" sz="1400" dirty="0"/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21/04/2021</a:t>
                      </a:r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20/04/2021</a:t>
                      </a:r>
                      <a:endParaRPr lang="en-GB" sz="1400" dirty="0"/>
                    </a:p>
                  </a:txBody>
                  <a:tcPr marL="85288" marR="85288" marT="42644" marB="42644"/>
                </a:tc>
                <a:extLst>
                  <a:ext uri="{0D108BD9-81ED-4DB2-BD59-A6C34878D82A}">
                    <a16:rowId xmlns:a16="http://schemas.microsoft.com/office/drawing/2014/main" val="417590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955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B568-1F35-48A3-A9C2-A945D3E0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Group Members​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7A3D738-AD1D-4FC5-A55E-912D107C3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148" y="1253208"/>
            <a:ext cx="6517065" cy="435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E94E-F724-4E46-9D73-F2F786B7F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5999"/>
            <a:ext cx="3656419" cy="4351583"/>
          </a:xfrm>
        </p:spPr>
        <p:txBody>
          <a:bodyPr>
            <a:normAutofit fontScale="92500"/>
          </a:bodyPr>
          <a:lstStyle/>
          <a:p>
            <a:r>
              <a:rPr lang="en-GB" sz="2400" b="1" dirty="0"/>
              <a:t>Aaish Bakhtiar​</a:t>
            </a:r>
          </a:p>
          <a:p>
            <a:endParaRPr lang="en-GB" sz="2400" b="1" dirty="0"/>
          </a:p>
          <a:p>
            <a:r>
              <a:rPr lang="en-GB" sz="2400" b="1" dirty="0"/>
              <a:t>Dawood Shafique​</a:t>
            </a:r>
          </a:p>
          <a:p>
            <a:endParaRPr lang="en-GB" sz="2400" b="1" dirty="0"/>
          </a:p>
          <a:p>
            <a:r>
              <a:rPr lang="en-GB" sz="2400" b="1" dirty="0"/>
              <a:t>Muhammad Malik Tiwana​</a:t>
            </a:r>
          </a:p>
          <a:p>
            <a:endParaRPr lang="en-GB" sz="2400" b="1" dirty="0"/>
          </a:p>
          <a:p>
            <a:r>
              <a:rPr lang="en-GB" sz="2400" b="1" dirty="0"/>
              <a:t>Asif Chowdhury​</a:t>
            </a:r>
          </a:p>
          <a:p>
            <a:endParaRPr lang="en-GB" sz="2400" b="1" dirty="0"/>
          </a:p>
          <a:p>
            <a:r>
              <a:rPr lang="en-GB" sz="2400" b="1" dirty="0"/>
              <a:t>Mohammad Abedin​</a:t>
            </a:r>
          </a:p>
        </p:txBody>
      </p:sp>
    </p:spTree>
    <p:extLst>
      <p:ext uri="{BB962C8B-B14F-4D97-AF65-F5344CB8AC3E}">
        <p14:creationId xmlns:p14="http://schemas.microsoft.com/office/powerpoint/2010/main" val="585135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654C13-0248-4854-8921-BBAAB576B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A2D0DFB-0ABC-4D3D-805B-25F891996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95024" y="864066"/>
            <a:ext cx="774003" cy="774158"/>
          </a:xfrm>
          <a:custGeom>
            <a:avLst/>
            <a:gdLst>
              <a:gd name="connsiteX0" fmla="*/ 2869239 w 3275013"/>
              <a:gd name="connsiteY0" fmla="*/ 0 h 3275670"/>
              <a:gd name="connsiteX1" fmla="*/ 3275013 w 3275013"/>
              <a:gd name="connsiteY1" fmla="*/ 0 h 3275670"/>
              <a:gd name="connsiteX2" fmla="*/ 3275013 w 3275013"/>
              <a:gd name="connsiteY2" fmla="*/ 3275670 h 3275670"/>
              <a:gd name="connsiteX3" fmla="*/ 0 w 3275013"/>
              <a:gd name="connsiteY3" fmla="*/ 3275670 h 3275670"/>
              <a:gd name="connsiteX4" fmla="*/ 0 w 3275013"/>
              <a:gd name="connsiteY4" fmla="*/ 2890368 h 3275670"/>
              <a:gd name="connsiteX5" fmla="*/ 2869239 w 3275013"/>
              <a:gd name="connsiteY5" fmla="*/ 2890809 h 327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013" h="3275670">
                <a:moveTo>
                  <a:pt x="2869239" y="0"/>
                </a:moveTo>
                <a:lnTo>
                  <a:pt x="3275013" y="0"/>
                </a:lnTo>
                <a:lnTo>
                  <a:pt x="3275013" y="3275670"/>
                </a:lnTo>
                <a:lnTo>
                  <a:pt x="0" y="3275670"/>
                </a:lnTo>
                <a:lnTo>
                  <a:pt x="0" y="2890368"/>
                </a:lnTo>
                <a:lnTo>
                  <a:pt x="2869239" y="2890809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E2129-E543-44FC-A7FF-7BB15B2C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3767"/>
            <a:ext cx="9380334" cy="941664"/>
          </a:xfrm>
        </p:spPr>
        <p:txBody>
          <a:bodyPr anchor="b">
            <a:normAutofit/>
          </a:bodyPr>
          <a:lstStyle/>
          <a:p>
            <a:pPr algn="r"/>
            <a:r>
              <a:rPr lang="en-GB" sz="3600" dirty="0"/>
              <a:t>References 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7E242-B88C-4093-A144-A8AF49882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225"/>
            <a:ext cx="9380334" cy="4716008"/>
          </a:xfrm>
        </p:spPr>
        <p:txBody>
          <a:bodyPr anchor="t">
            <a:normAutofit fontScale="92500" lnSpcReduction="20000"/>
          </a:bodyPr>
          <a:lstStyle/>
          <a:p>
            <a:pPr fontAlgn="base"/>
            <a:r>
              <a:rPr lang="en-GB" sz="1600" b="1" dirty="0"/>
              <a:t>[13] </a:t>
            </a:r>
            <a:r>
              <a:rPr lang="en-GB" sz="1600" dirty="0"/>
              <a:t>- “FUT0336 DFROBOT,” TEM - Electric Components, [Online]. Available: https://www.tme.eu/gb/details/df-</a:t>
            </a:r>
            <a:r>
              <a:rPr lang="en-US" sz="1600" dirty="0"/>
              <a:t>​</a:t>
            </a:r>
          </a:p>
          <a:p>
            <a:pPr fontAlgn="base"/>
            <a:r>
              <a:rPr lang="en-GB" sz="1600" dirty="0"/>
              <a:t>fit0336/accessories-for-robotics-and-</a:t>
            </a:r>
            <a:r>
              <a:rPr lang="en-US" sz="1600" dirty="0"/>
              <a:t>​</a:t>
            </a:r>
          </a:p>
          <a:p>
            <a:pPr fontAlgn="base"/>
            <a:r>
              <a:rPr lang="en-GB" sz="1600" dirty="0" err="1"/>
              <a:t>rc</a:t>
            </a:r>
            <a:r>
              <a:rPr lang="en-GB" sz="1600" dirty="0"/>
              <a:t>/</a:t>
            </a:r>
            <a:r>
              <a:rPr lang="en-GB" sz="1600" dirty="0" err="1"/>
              <a:t>dfrobot</a:t>
            </a:r>
            <a:r>
              <a:rPr lang="en-GB" sz="1600" dirty="0"/>
              <a:t>/fit0336/?</a:t>
            </a:r>
            <a:r>
              <a:rPr lang="en-GB" sz="1600" dirty="0" err="1"/>
              <a:t>brutto</a:t>
            </a:r>
            <a:r>
              <a:rPr lang="en-GB" sz="1600" dirty="0"/>
              <a:t>=1&amp;amp;gclid=Cj0KCQjwrsGCBhD1ARIsALILBYormwsOkrvARBI-</a:t>
            </a:r>
            <a:r>
              <a:rPr lang="en-US" sz="1600" dirty="0"/>
              <a:t>​</a:t>
            </a:r>
          </a:p>
          <a:p>
            <a:pPr fontAlgn="base"/>
            <a:r>
              <a:rPr lang="en-GB" sz="1600" dirty="0"/>
              <a:t>7ftKmUhnDhmMZ2EcYUJ61k288nnh93FY3jAmhSEaAgS_EALw_wcB. [Accessed 15 March 2021].</a:t>
            </a:r>
            <a:r>
              <a:rPr lang="en-US" sz="1600" dirty="0"/>
              <a:t>​</a:t>
            </a:r>
          </a:p>
          <a:p>
            <a:pPr marL="0" indent="0" fontAlgn="base">
              <a:buNone/>
            </a:pPr>
            <a:endParaRPr lang="en-GB" sz="1600" dirty="0"/>
          </a:p>
          <a:p>
            <a:pPr fontAlgn="base"/>
            <a:r>
              <a:rPr lang="en-GB" sz="1600" b="1" dirty="0"/>
              <a:t>[13.1] </a:t>
            </a:r>
            <a:r>
              <a:rPr lang="en-GB" sz="1600" dirty="0"/>
              <a:t>- J. </a:t>
            </a:r>
            <a:r>
              <a:rPr lang="en-GB" sz="1600" dirty="0" err="1"/>
              <a:t>Kordik</a:t>
            </a:r>
            <a:r>
              <a:rPr lang="en-GB" sz="1600" dirty="0"/>
              <a:t>, “How do you mount a step motor?,” Applied Motion Products - A Moon&amp;#39;s Company, [Online].</a:t>
            </a:r>
            <a:r>
              <a:rPr lang="en-US" sz="1600" dirty="0"/>
              <a:t>​</a:t>
            </a:r>
          </a:p>
          <a:p>
            <a:pPr fontAlgn="base"/>
            <a:r>
              <a:rPr lang="en-GB" sz="1600" dirty="0"/>
              <a:t>Available: https://www.applied-motion.com/news/2015/10/how-do-you-mount-step-motor. [Accessed 16</a:t>
            </a:r>
            <a:r>
              <a:rPr lang="en-US" sz="1600" dirty="0"/>
              <a:t>​</a:t>
            </a:r>
          </a:p>
          <a:p>
            <a:pPr fontAlgn="base"/>
            <a:r>
              <a:rPr lang="en-GB" sz="1600" dirty="0"/>
              <a:t>March 2021].</a:t>
            </a:r>
            <a:r>
              <a:rPr lang="en-US" sz="1600" dirty="0"/>
              <a:t>​</a:t>
            </a:r>
          </a:p>
          <a:p>
            <a:pPr marL="0" indent="0" fontAlgn="base">
              <a:buNone/>
            </a:pPr>
            <a:endParaRPr lang="en-GB" sz="1600" dirty="0"/>
          </a:p>
          <a:p>
            <a:pPr fontAlgn="base"/>
            <a:r>
              <a:rPr lang="en-GB" sz="1600" b="1" dirty="0"/>
              <a:t>[13.2] </a:t>
            </a:r>
            <a:r>
              <a:rPr lang="en-GB" sz="1600" dirty="0"/>
              <a:t>- “Mounting Bracket,” RS, [Online]. Available: https://uk.rs-online.com/web/p/enclosure-mounting-</a:t>
            </a:r>
            <a:r>
              <a:rPr lang="en-US" sz="1600" dirty="0"/>
              <a:t>​</a:t>
            </a:r>
          </a:p>
          <a:p>
            <a:pPr fontAlgn="base"/>
            <a:r>
              <a:rPr lang="en-GB" sz="1600" dirty="0"/>
              <a:t>brackets/1368956/?</a:t>
            </a:r>
            <a:r>
              <a:rPr lang="en-GB" sz="1600" dirty="0" err="1"/>
              <a:t>cm_mmc</a:t>
            </a:r>
            <a:r>
              <a:rPr lang="en-GB" sz="1600" dirty="0"/>
              <a:t>=UK-PLA-DS3A-_-google-_-CSS_UK_EN_Enclosures_%26_Server_Racks_Whoop-_-</a:t>
            </a:r>
            <a:r>
              <a:rPr lang="en-US" sz="1600" dirty="0"/>
              <a:t>​</a:t>
            </a:r>
          </a:p>
          <a:p>
            <a:pPr fontAlgn="base"/>
            <a:r>
              <a:rPr lang="en-GB" sz="1600" dirty="0" err="1"/>
              <a:t>Enclosure+Mounting+Brackets_Whoop</a:t>
            </a:r>
            <a:r>
              <a:rPr lang="en-GB" sz="1600" dirty="0"/>
              <a:t>-_-1368956&amp;amp;matchtype=&amp;</a:t>
            </a:r>
            <a:r>
              <a:rPr lang="en-GB" sz="1600" dirty="0" err="1"/>
              <a:t>amp;pla</a:t>
            </a:r>
            <a:r>
              <a:rPr lang="en-GB" sz="1600" dirty="0"/>
              <a:t>-</a:t>
            </a:r>
            <a:r>
              <a:rPr lang="en-US" sz="1600" dirty="0"/>
              <a:t>​</a:t>
            </a:r>
          </a:p>
          <a:p>
            <a:pPr fontAlgn="base"/>
            <a:r>
              <a:rPr lang="en-GB" sz="1600" dirty="0"/>
              <a:t>305354315265&amp;amp;gclid=Cj0KCQjw0caCBhCIARIsAGAfuMxLCfQbL. [Accessed 16 March 2021].</a:t>
            </a:r>
            <a:r>
              <a:rPr lang="en-US" sz="1600" dirty="0"/>
              <a:t>​</a:t>
            </a:r>
            <a:endParaRPr lang="en-GB" sz="1600" dirty="0"/>
          </a:p>
          <a:p>
            <a:endParaRPr lang="en-GB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B3FB55-6158-4274-9A35-F48A2197A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98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4B8C-0517-4319-9AD6-5C356ADA6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GB" dirty="0"/>
              <a:t>Abstract​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DB87CE79-A920-43D5-93F0-D986619AF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8220" y="645106"/>
            <a:ext cx="5247747" cy="52477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AF160-75A6-409B-AF01-E00574FB2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1375475"/>
            <a:ext cx="3656419" cy="5247747"/>
          </a:xfrm>
        </p:spPr>
        <p:txBody>
          <a:bodyPr>
            <a:normAutofit/>
          </a:bodyPr>
          <a:lstStyle/>
          <a:p>
            <a:r>
              <a:rPr lang="en-GB" sz="2400" dirty="0"/>
              <a:t>Requirements​</a:t>
            </a:r>
          </a:p>
          <a:p>
            <a:endParaRPr lang="en-GB" sz="2400" dirty="0"/>
          </a:p>
          <a:p>
            <a:r>
              <a:rPr lang="en-GB" sz="2400" dirty="0"/>
              <a:t>Design​</a:t>
            </a:r>
          </a:p>
          <a:p>
            <a:endParaRPr lang="en-GB" sz="2400" dirty="0"/>
          </a:p>
          <a:p>
            <a:r>
              <a:rPr lang="en-GB" sz="2400" dirty="0"/>
              <a:t>Testing Strategy​</a:t>
            </a:r>
          </a:p>
          <a:p>
            <a:endParaRPr lang="en-GB" sz="2400" dirty="0"/>
          </a:p>
          <a:p>
            <a:r>
              <a:rPr lang="en-GB" sz="2400" dirty="0"/>
              <a:t>Implementation​</a:t>
            </a:r>
          </a:p>
          <a:p>
            <a:endParaRPr lang="en-GB" sz="2400" dirty="0"/>
          </a:p>
          <a:p>
            <a:r>
              <a:rPr lang="en-GB" sz="2400" dirty="0"/>
              <a:t>Current Global Conditions​</a:t>
            </a:r>
          </a:p>
          <a:p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19634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F47A9-51A9-4D0B-9BB9-BA12FA267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GB" sz="5400">
                <a:solidFill>
                  <a:schemeClr val="bg2"/>
                </a:solidFill>
              </a:rPr>
              <a:t>Goal of The Project​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C46F3-CF46-471F-AF25-5305A6C1E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518927"/>
            <a:ext cx="4892308" cy="5807675"/>
          </a:xfrm>
        </p:spPr>
        <p:txBody>
          <a:bodyPr anchor="ctr">
            <a:normAutofit/>
          </a:bodyPr>
          <a:lstStyle/>
          <a:p>
            <a:pPr marL="0" indent="0" fontAlgn="base">
              <a:buNone/>
            </a:pPr>
            <a:r>
              <a:rPr lang="en-GB" sz="2400" b="1" i="1" dirty="0"/>
              <a:t>What the micro-mouse problem is?</a:t>
            </a:r>
            <a:r>
              <a:rPr lang="en-GB" sz="2400" b="1" dirty="0"/>
              <a:t> </a:t>
            </a:r>
            <a:r>
              <a:rPr lang="en-GB" sz="2400" dirty="0"/>
              <a:t>​</a:t>
            </a:r>
          </a:p>
          <a:p>
            <a:pPr fontAlgn="base"/>
            <a:r>
              <a:rPr lang="en-GB" sz="2400" dirty="0"/>
              <a:t>To finish the maze in the shortest time possible.</a:t>
            </a:r>
            <a:r>
              <a:rPr lang="en-US" sz="2400" dirty="0"/>
              <a:t>​</a:t>
            </a:r>
          </a:p>
          <a:p>
            <a:pPr fontAlgn="base"/>
            <a:r>
              <a:rPr lang="en-GB" sz="2400" dirty="0"/>
              <a:t>To be able to traverse the maze with no crashes.</a:t>
            </a:r>
            <a:r>
              <a:rPr lang="en-US" sz="2400" dirty="0"/>
              <a:t>​</a:t>
            </a:r>
          </a:p>
          <a:p>
            <a:pPr fontAlgn="base"/>
            <a:r>
              <a:rPr lang="en-GB" sz="2400" dirty="0"/>
              <a:t>Conform to sizes of the maze and make a micromouse with according dimensions.</a:t>
            </a:r>
            <a:r>
              <a:rPr lang="en-US" sz="2400" dirty="0"/>
              <a:t>​</a:t>
            </a:r>
          </a:p>
          <a:p>
            <a:pPr fontAlgn="base"/>
            <a:r>
              <a:rPr lang="en-GB" sz="2400" dirty="0"/>
              <a:t>The mouse has 10 minutes in which any trip from the start to the target will be eligible for measurement. ​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0994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FD5C-5D7D-4101-BD57-55D7B7D5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75" y="685800"/>
            <a:ext cx="4832512" cy="1485900"/>
          </a:xfrm>
        </p:spPr>
        <p:txBody>
          <a:bodyPr>
            <a:normAutofit/>
          </a:bodyPr>
          <a:lstStyle/>
          <a:p>
            <a:r>
              <a:rPr lang="en-GB" dirty="0"/>
              <a:t>Components​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Infrared Proximity Sensor Long Range - Sharp GP2Y0A02YK0F - SEN-08958 -  SparkFun Electronics">
            <a:extLst>
              <a:ext uri="{FF2B5EF4-FFF2-40B4-BE49-F238E27FC236}">
                <a16:creationId xmlns:a16="http://schemas.microsoft.com/office/drawing/2014/main" id="{C90C4C16-230C-4E5F-9A49-EEBC82B2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1475" y="748188"/>
            <a:ext cx="2353380" cy="235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ACCCF-DE3B-4137-ADC5-A6E6879A1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4575" y="1924878"/>
            <a:ext cx="4832512" cy="45720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GB" sz="2800" b="1" dirty="0"/>
              <a:t>Main Components of the Micromouse</a:t>
            </a:r>
            <a:r>
              <a:rPr lang="en-GB" sz="2800" dirty="0"/>
              <a:t>​</a:t>
            </a:r>
          </a:p>
          <a:p>
            <a:pPr fontAlgn="base"/>
            <a:r>
              <a:rPr lang="en-GB" sz="2800" dirty="0"/>
              <a:t>Sensors</a:t>
            </a:r>
            <a:r>
              <a:rPr lang="en-US" sz="2800" dirty="0"/>
              <a:t>​</a:t>
            </a:r>
          </a:p>
          <a:p>
            <a:pPr lvl="1" fontAlgn="base"/>
            <a:r>
              <a:rPr lang="en-GB" sz="2800" dirty="0"/>
              <a:t>Distance &amp; Proximity</a:t>
            </a:r>
            <a:r>
              <a:rPr lang="en-US" sz="2800" dirty="0"/>
              <a:t>​</a:t>
            </a:r>
          </a:p>
          <a:p>
            <a:pPr lvl="1" fontAlgn="base"/>
            <a:r>
              <a:rPr lang="en-GB" sz="2800" dirty="0"/>
              <a:t>Infrared​</a:t>
            </a:r>
          </a:p>
          <a:p>
            <a:pPr fontAlgn="base"/>
            <a:r>
              <a:rPr lang="en-GB" sz="2800" dirty="0"/>
              <a:t>Motors</a:t>
            </a:r>
            <a:r>
              <a:rPr lang="en-US" sz="2800" dirty="0"/>
              <a:t>​</a:t>
            </a:r>
          </a:p>
          <a:p>
            <a:pPr lvl="1" fontAlgn="base"/>
            <a:r>
              <a:rPr lang="en-GB" sz="2800" dirty="0"/>
              <a:t>Drivetrain</a:t>
            </a:r>
            <a:r>
              <a:rPr lang="en-US" sz="2800" dirty="0"/>
              <a:t>​</a:t>
            </a:r>
          </a:p>
          <a:p>
            <a:pPr lvl="1" fontAlgn="base"/>
            <a:r>
              <a:rPr lang="en-GB" sz="2800" dirty="0"/>
              <a:t>Speed Control​</a:t>
            </a:r>
          </a:p>
          <a:p>
            <a:pPr marL="0" indent="0" fontAlgn="base">
              <a:buNone/>
            </a:pPr>
            <a:endParaRPr lang="en-GB" sz="2800" dirty="0"/>
          </a:p>
          <a:p>
            <a:endParaRPr lang="en-GB" sz="2800" dirty="0"/>
          </a:p>
        </p:txBody>
      </p:sp>
      <p:pic>
        <p:nvPicPr>
          <p:cNvPr id="8" name="Picture 6" descr="ACT 34HS1456: Hybrid stepper motor NEMA 34, 1.8 °, 5.6 A, 2.8 V at reichelt  elektronik">
            <a:extLst>
              <a:ext uri="{FF2B5EF4-FFF2-40B4-BE49-F238E27FC236}">
                <a16:creationId xmlns:a16="http://schemas.microsoft.com/office/drawing/2014/main" id="{F00D3039-1ADF-4784-8F9A-23650A06C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75" y="3964686"/>
            <a:ext cx="3064551" cy="240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520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A8BFB-0466-4EBB-B001-C95112A8C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4686" y="869655"/>
            <a:ext cx="3053039" cy="1060817"/>
          </a:xfrm>
        </p:spPr>
        <p:txBody>
          <a:bodyPr anchor="b">
            <a:normAutofit/>
          </a:bodyPr>
          <a:lstStyle/>
          <a:p>
            <a:r>
              <a:rPr lang="en-GB" sz="2800" dirty="0"/>
              <a:t>Requirements​</a:t>
            </a:r>
          </a:p>
        </p:txBody>
      </p:sp>
      <p:pic>
        <p:nvPicPr>
          <p:cNvPr id="10242" name="Picture 2" descr="Meet the New World's Fastest Micromouse Robot - IEEE Spectrum">
            <a:extLst>
              <a:ext uri="{FF2B5EF4-FFF2-40B4-BE49-F238E27FC236}">
                <a16:creationId xmlns:a16="http://schemas.microsoft.com/office/drawing/2014/main" id="{646A5566-F830-4F4E-81A5-6C4532D66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275" y="841357"/>
            <a:ext cx="6900380" cy="517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CDA31-FDE2-4AFD-9A92-0C5C38AF7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4685" y="2044773"/>
            <a:ext cx="3440491" cy="2400302"/>
          </a:xfrm>
        </p:spPr>
        <p:txBody>
          <a:bodyPr>
            <a:normAutofit/>
          </a:bodyPr>
          <a:lstStyle/>
          <a:p>
            <a:pPr fontAlgn="base"/>
            <a:r>
              <a:rPr lang="en-GB" b="1" dirty="0"/>
              <a:t>Operating Environment</a:t>
            </a:r>
            <a:r>
              <a:rPr lang="en-US" dirty="0"/>
              <a:t>​</a:t>
            </a:r>
          </a:p>
          <a:p>
            <a:pPr lvl="1" fontAlgn="base"/>
            <a:r>
              <a:rPr lang="en-GB" dirty="0"/>
              <a:t>Maze Specification</a:t>
            </a:r>
            <a:r>
              <a:rPr lang="en-US" dirty="0"/>
              <a:t>​</a:t>
            </a:r>
          </a:p>
          <a:p>
            <a:pPr lvl="1" fontAlgn="base"/>
            <a:r>
              <a:rPr lang="en-GB" dirty="0"/>
              <a:t>16 x 16 Cell maze</a:t>
            </a:r>
            <a:r>
              <a:rPr lang="en-US" dirty="0"/>
              <a:t>​</a:t>
            </a:r>
          </a:p>
          <a:p>
            <a:pPr lvl="1" fontAlgn="base"/>
            <a:r>
              <a:rPr lang="en-GB" dirty="0"/>
              <a:t>256 Cells</a:t>
            </a:r>
            <a:r>
              <a:rPr lang="en-US" dirty="0"/>
              <a:t>​</a:t>
            </a:r>
          </a:p>
          <a:p>
            <a:pPr lvl="1" fontAlgn="base"/>
            <a:r>
              <a:rPr lang="en-GB" dirty="0"/>
              <a:t>Each Square 18 x 18 cm</a:t>
            </a:r>
            <a:r>
              <a:rPr lang="en-US" dirty="0"/>
              <a:t>​</a:t>
            </a:r>
          </a:p>
          <a:p>
            <a:pPr marL="0" indent="0" fontAlgn="base">
              <a:buNone/>
            </a:pPr>
            <a:endParaRPr lang="en-GB" sz="1800" dirty="0"/>
          </a:p>
          <a:p>
            <a:endParaRPr lang="en-GB" sz="1800" dirty="0"/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0E17EF-F510-49C6-8433-BFC880795095}"/>
              </a:ext>
            </a:extLst>
          </p:cNvPr>
          <p:cNvSpPr txBox="1">
            <a:spLocks/>
          </p:cNvSpPr>
          <p:nvPr/>
        </p:nvSpPr>
        <p:spPr>
          <a:xfrm>
            <a:off x="8592478" y="4300151"/>
            <a:ext cx="3440491" cy="166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Room Specifications</a:t>
            </a:r>
          </a:p>
          <a:p>
            <a:pPr lvl="1"/>
            <a:r>
              <a:rPr lang="en-GB" dirty="0"/>
              <a:t>Light 	</a:t>
            </a:r>
          </a:p>
          <a:p>
            <a:pPr lvl="1"/>
            <a:r>
              <a:rPr lang="en-GB" dirty="0"/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256289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B2CBA-B297-43F9-872B-7439AD774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GB" sz="5000" dirty="0">
                <a:solidFill>
                  <a:schemeClr val="bg2"/>
                </a:solidFill>
              </a:rPr>
              <a:t>Requirements​</a:t>
            </a:r>
            <a:br>
              <a:rPr lang="en-GB" sz="5000" dirty="0">
                <a:solidFill>
                  <a:schemeClr val="bg2"/>
                </a:solidFill>
              </a:rPr>
            </a:br>
            <a:r>
              <a:rPr lang="en-GB" sz="5000" dirty="0">
                <a:solidFill>
                  <a:schemeClr val="bg2"/>
                </a:solidFill>
              </a:rPr>
              <a:t>​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8CF0-1FFF-4C04-9BF8-1E704F891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1607002"/>
            <a:ext cx="4892308" cy="2223479"/>
          </a:xfrm>
        </p:spPr>
        <p:txBody>
          <a:bodyPr anchor="ctr">
            <a:normAutofit lnSpcReduction="10000"/>
          </a:bodyPr>
          <a:lstStyle/>
          <a:p>
            <a:pPr fontAlgn="base"/>
            <a:r>
              <a:rPr lang="en-GB" sz="2800" b="1" dirty="0"/>
              <a:t>Functional Requirements</a:t>
            </a:r>
            <a:r>
              <a:rPr lang="en-US" sz="2800" dirty="0"/>
              <a:t>​</a:t>
            </a:r>
          </a:p>
          <a:p>
            <a:pPr lvl="1" fontAlgn="base"/>
            <a:r>
              <a:rPr lang="en-GB" sz="2800" dirty="0"/>
              <a:t>Sensor range</a:t>
            </a:r>
            <a:r>
              <a:rPr lang="en-US" sz="2800" dirty="0"/>
              <a:t>​</a:t>
            </a:r>
          </a:p>
          <a:p>
            <a:pPr lvl="1" fontAlgn="base"/>
            <a:r>
              <a:rPr lang="en-GB" sz="2800" dirty="0"/>
              <a:t>Communication from sensor to microprocessor</a:t>
            </a:r>
            <a:r>
              <a:rPr lang="en-US" sz="2800" dirty="0"/>
              <a:t>​</a:t>
            </a:r>
          </a:p>
          <a:p>
            <a:pPr marL="0" indent="0" fontAlgn="base">
              <a:buNone/>
            </a:pP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8D2E91-0519-48C1-B1F7-0C5AC32EFE0E}"/>
              </a:ext>
            </a:extLst>
          </p:cNvPr>
          <p:cNvSpPr txBox="1">
            <a:spLocks/>
          </p:cNvSpPr>
          <p:nvPr/>
        </p:nvSpPr>
        <p:spPr>
          <a:xfrm>
            <a:off x="6176720" y="3015049"/>
            <a:ext cx="4892308" cy="2223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Franklin Gothic Book" panose="020B0503020102020204" pitchFamily="34" charset="0"/>
              <a:buNone/>
            </a:pP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EC21B4-DC28-41EB-8177-64A6E06EE8BB}"/>
              </a:ext>
            </a:extLst>
          </p:cNvPr>
          <p:cNvSpPr txBox="1">
            <a:spLocks/>
          </p:cNvSpPr>
          <p:nvPr/>
        </p:nvSpPr>
        <p:spPr>
          <a:xfrm>
            <a:off x="6176720" y="3830481"/>
            <a:ext cx="4892308" cy="2223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GB" sz="2800" b="1" dirty="0"/>
              <a:t>Mechanical Requirements</a:t>
            </a:r>
            <a:endParaRPr lang="en-US" sz="2800" dirty="0"/>
          </a:p>
          <a:p>
            <a:pPr lvl="1" fontAlgn="base"/>
            <a:r>
              <a:rPr lang="en-GB" sz="2800" dirty="0"/>
              <a:t>Maze Navigation</a:t>
            </a:r>
            <a:r>
              <a:rPr lang="en-US" sz="2800" dirty="0"/>
              <a:t>​</a:t>
            </a:r>
          </a:p>
          <a:p>
            <a:pPr lvl="1" fontAlgn="base"/>
            <a:r>
              <a:rPr lang="en-GB" sz="2800" dirty="0"/>
              <a:t>Running Time</a:t>
            </a:r>
            <a:endParaRPr lang="en-US" sz="2800" dirty="0"/>
          </a:p>
          <a:p>
            <a:pPr marL="0" indent="0" fontAlgn="base">
              <a:buFont typeface="Franklin Gothic Book" panose="020B0503020102020204" pitchFamily="34" charset="0"/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4649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DFACB-4258-4810-8517-3602A99BF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559425" cy="4482564"/>
          </a:xfrm>
        </p:spPr>
        <p:txBody>
          <a:bodyPr>
            <a:normAutofit/>
          </a:bodyPr>
          <a:lstStyle/>
          <a:p>
            <a:r>
              <a:rPr lang="en-GB" sz="4800" dirty="0"/>
              <a:t>Specification – Motor 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5F93E-7507-445D-8D9D-777EE9CDF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123" y="963827"/>
            <a:ext cx="4872677" cy="531340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GB" sz="2800" b="1" dirty="0"/>
              <a:t>Choice of Motor</a:t>
            </a:r>
            <a:r>
              <a:rPr lang="en-GB" sz="2800" dirty="0"/>
              <a:t>​</a:t>
            </a:r>
          </a:p>
          <a:p>
            <a:pPr fontAlgn="base"/>
            <a:r>
              <a:rPr lang="en-GB" sz="2800" dirty="0"/>
              <a:t>Unipolar Stepper Motor</a:t>
            </a:r>
            <a:r>
              <a:rPr lang="en-US" sz="2800" dirty="0"/>
              <a:t>​</a:t>
            </a:r>
          </a:p>
          <a:p>
            <a:pPr fontAlgn="base"/>
            <a:r>
              <a:rPr lang="en-GB" sz="2800" dirty="0"/>
              <a:t>Astrosyn Stepper Motor</a:t>
            </a:r>
            <a:r>
              <a:rPr lang="en-US" sz="2800" dirty="0"/>
              <a:t>​</a:t>
            </a:r>
          </a:p>
          <a:p>
            <a:pPr lvl="1" fontAlgn="base"/>
            <a:r>
              <a:rPr lang="en-GB" sz="2800" dirty="0"/>
              <a:t>High Torque</a:t>
            </a:r>
            <a:r>
              <a:rPr lang="en-US" sz="2800" dirty="0"/>
              <a:t>​</a:t>
            </a:r>
          </a:p>
          <a:p>
            <a:pPr lvl="1" fontAlgn="base"/>
            <a:r>
              <a:rPr lang="en-GB" sz="2800" dirty="0"/>
              <a:t>Reduced Noise</a:t>
            </a:r>
            <a:r>
              <a:rPr lang="en-US" sz="2800" dirty="0"/>
              <a:t>​</a:t>
            </a:r>
          </a:p>
          <a:p>
            <a:pPr lvl="1" fontAlgn="base"/>
            <a:r>
              <a:rPr lang="en-GB" sz="2800" dirty="0"/>
              <a:t>Unipolar or Bipolar Modes</a:t>
            </a:r>
            <a:r>
              <a:rPr lang="en-US" sz="2800" dirty="0"/>
              <a:t>​</a:t>
            </a:r>
          </a:p>
          <a:p>
            <a:pPr fontAlgn="base"/>
            <a:r>
              <a:rPr lang="en-GB" sz="2800" dirty="0"/>
              <a:t>Smaller Motor for front wheel </a:t>
            </a:r>
            <a:r>
              <a:rPr lang="en-US" sz="2800" dirty="0"/>
              <a:t>​</a:t>
            </a:r>
          </a:p>
          <a:p>
            <a:pPr lvl="1" fontAlgn="base"/>
            <a:r>
              <a:rPr lang="en-GB" sz="2800" dirty="0"/>
              <a:t>RS Pro DC Motor</a:t>
            </a:r>
            <a:r>
              <a:rPr lang="en-US" sz="2800" dirty="0"/>
              <a:t>​</a:t>
            </a:r>
          </a:p>
          <a:p>
            <a:pPr fontAlgn="base"/>
            <a:endParaRPr lang="en-US" sz="2800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04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EAFC4-A174-42FB-B823-B7844AAE6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 fontScale="90000"/>
          </a:bodyPr>
          <a:lstStyle/>
          <a:p>
            <a:r>
              <a:rPr lang="en-GB" sz="3600" dirty="0"/>
              <a:t>Specification – Sensor ​</a:t>
            </a:r>
          </a:p>
        </p:txBody>
      </p:sp>
      <p:pic>
        <p:nvPicPr>
          <p:cNvPr id="7" name="Graphic 6" descr="Wi-Fi">
            <a:extLst>
              <a:ext uri="{FF2B5EF4-FFF2-40B4-BE49-F238E27FC236}">
                <a16:creationId xmlns:a16="http://schemas.microsoft.com/office/drawing/2014/main" id="{E7E25DB4-DCB6-4B95-9D56-935AB6B73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545" y="640080"/>
            <a:ext cx="5577840" cy="55778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52038-5F27-4C1A-9342-CC540A1C5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GB" sz="2400" b="1" dirty="0"/>
              <a:t>Choice of Sensor</a:t>
            </a:r>
            <a:r>
              <a:rPr lang="en-US" sz="2400" dirty="0"/>
              <a:t>​</a:t>
            </a:r>
          </a:p>
          <a:p>
            <a:pPr fontAlgn="base"/>
            <a:r>
              <a:rPr lang="en-GB" sz="2400" dirty="0"/>
              <a:t>Distance Infrared Sensor</a:t>
            </a:r>
            <a:r>
              <a:rPr lang="en-US" sz="2400" dirty="0"/>
              <a:t>​</a:t>
            </a:r>
          </a:p>
          <a:p>
            <a:pPr lvl="1" fontAlgn="base"/>
            <a:r>
              <a:rPr lang="en-GB" sz="2400" dirty="0"/>
              <a:t>Three Sensors</a:t>
            </a:r>
            <a:r>
              <a:rPr lang="en-US" sz="2400" dirty="0"/>
              <a:t>​</a:t>
            </a:r>
          </a:p>
          <a:p>
            <a:pPr lvl="1" fontAlgn="base"/>
            <a:r>
              <a:rPr lang="en-GB" sz="2400" dirty="0"/>
              <a:t>Easy to configure</a:t>
            </a:r>
            <a:r>
              <a:rPr lang="en-US" sz="2400" dirty="0"/>
              <a:t>​</a:t>
            </a:r>
          </a:p>
          <a:p>
            <a:pPr lvl="1" fontAlgn="base"/>
            <a:r>
              <a:rPr lang="en-GB" sz="2400" dirty="0"/>
              <a:t>Ambient light</a:t>
            </a:r>
            <a:r>
              <a:rPr lang="en-US" sz="2400" dirty="0"/>
              <a:t>​</a:t>
            </a:r>
          </a:p>
          <a:p>
            <a:pPr lvl="1" fontAlgn="base"/>
            <a:r>
              <a:rPr lang="en-GB" sz="2400" dirty="0"/>
              <a:t>Modulating Frequency</a:t>
            </a:r>
            <a:r>
              <a:rPr lang="en-US" sz="2400" dirty="0"/>
              <a:t>​</a:t>
            </a:r>
            <a:r>
              <a:rPr lang="en-GB" sz="2400" dirty="0"/>
              <a:t>​</a:t>
            </a:r>
          </a:p>
          <a:p>
            <a:endParaRPr lang="en-GB" sz="2400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08022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61</TotalTime>
  <Words>1048</Words>
  <Application>Microsoft Office PowerPoint</Application>
  <PresentationFormat>Widescreen</PresentationFormat>
  <Paragraphs>248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Franklin Gothic Book</vt:lpstr>
      <vt:lpstr>Crop</vt:lpstr>
      <vt:lpstr>Micromouse Project –  Pinky &amp; the brains</vt:lpstr>
      <vt:lpstr>Group Members​</vt:lpstr>
      <vt:lpstr>Abstract​</vt:lpstr>
      <vt:lpstr>Goal of The Project​</vt:lpstr>
      <vt:lpstr>Components​</vt:lpstr>
      <vt:lpstr>Requirements​</vt:lpstr>
      <vt:lpstr>Requirements​ ​</vt:lpstr>
      <vt:lpstr>Specification – Motor ​</vt:lpstr>
      <vt:lpstr>Specification – Sensor ​</vt:lpstr>
      <vt:lpstr>Specification – Power Source ​</vt:lpstr>
      <vt:lpstr>Chassis Design - Dawood ​</vt:lpstr>
      <vt:lpstr>Chassis Dimensions​</vt:lpstr>
      <vt:lpstr>Wheel &amp; Motor Mounting ​</vt:lpstr>
      <vt:lpstr>Algorithms and Coding ​</vt:lpstr>
      <vt:lpstr>Testing​</vt:lpstr>
      <vt:lpstr>Conclusion​</vt:lpstr>
      <vt:lpstr>Meeting Minutes – Stage 1</vt:lpstr>
      <vt:lpstr>Meeting Minutes – Stage 2</vt:lpstr>
      <vt:lpstr>Meeting Minutes – Final Report</vt:lpstr>
      <vt:lpstr>References 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Micromouse Project –  Pinky &amp; the brains</dc:title>
  <dc:creator>Aaish Bakhtiar</dc:creator>
  <cp:lastModifiedBy>Aaish Bakhtiar</cp:lastModifiedBy>
  <cp:revision>23</cp:revision>
  <dcterms:created xsi:type="dcterms:W3CDTF">2021-04-20T17:28:03Z</dcterms:created>
  <dcterms:modified xsi:type="dcterms:W3CDTF">2021-04-21T10:57:54Z</dcterms:modified>
</cp:coreProperties>
</file>