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</p:sldIdLst>
  <p:sldSz cx="18288000" cy="10287000"/>
  <p:notesSz cx="6858000" cy="9144000"/>
  <p:embeddedFontLst>
    <p:embeddedFont>
      <p:font typeface="Aileron Regular" charset="1" panose="00000500000000000000"/>
      <p:regular r:id="rId6"/>
      <p:bold r:id="rId7"/>
      <p:italic r:id="rId8"/>
      <p:boldItalic r:id="rId9"/>
    </p:embeddedFont>
    <p:embeddedFont>
      <p:font typeface="Arimo" charset="1" panose="020B0604020202020204"/>
      <p:regular r:id="rId10"/>
      <p:bold r:id="rId11"/>
      <p:italic r:id="rId12"/>
      <p:boldItalic r:id="rId13"/>
    </p:embeddedFont>
    <p:embeddedFont>
      <p:font typeface="Abril Fatface" charset="1" panose="02000503000000020003"/>
      <p:regular r:id="rId14"/>
      <p:italic r:id="rId15"/>
    </p:embeddedFont>
    <p:embeddedFont>
      <p:font typeface="Aileron Heavy" charset="1" panose="00000A0000000000000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3.png" Type="http://schemas.openxmlformats.org/officeDocument/2006/relationships/image"/><Relationship Id="rId4" Target="../media/image9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20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00500" y="0"/>
            <a:ext cx="10287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20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250531" y="-7197042"/>
            <a:ext cx="11294210" cy="1129421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19175"/>
            <a:ext cx="6547555" cy="220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b="true" sz="7200" i="false" spc="144">
                <a:solidFill>
                  <a:srgbClr val="FFF6F8"/>
                </a:solidFill>
                <a:latin typeface="Aileron Regular"/>
              </a:rPr>
              <a:t>PROBLEM STATEMENT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89065" y="4665980"/>
            <a:ext cx="15309869" cy="4386580"/>
            <a:chOff x="0" y="0"/>
            <a:chExt cx="20413159" cy="584877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13062"/>
              <a:ext cx="5580477" cy="3413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b="true" sz="3400" i="false" spc="125">
                  <a:solidFill>
                    <a:srgbClr val="FFF6F8"/>
                  </a:solidFill>
                  <a:latin typeface="Aileron Regular"/>
                </a:rPr>
                <a:t>Gases are everywhere, and they are always more in chemistry labs!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8955335" y="-57150"/>
              <a:ext cx="11457824" cy="59059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b="false" sz="2800" i="false" spc="56">
                  <a:solidFill>
                    <a:srgbClr val="FFF6F8"/>
                  </a:solidFill>
                  <a:latin typeface="Aileron Regular"/>
                </a:rPr>
                <a:t>It is not very uncommon that we find students either out of curiosity or</a:t>
              </a:r>
            </a:p>
            <a:p>
              <a:pPr>
                <a:lnSpc>
                  <a:spcPts val="3919"/>
                </a:lnSpc>
              </a:pPr>
              <a:r>
                <a:rPr lang="en-US" b="false" sz="2800" i="false" spc="56">
                  <a:solidFill>
                    <a:srgbClr val="FFF6F8"/>
                  </a:solidFill>
                  <a:latin typeface="Aileron Regular"/>
                </a:rPr>
                <a:t>unintentionally go for chemical experiments that result in harmful and toxic gases</a:t>
              </a:r>
            </a:p>
            <a:p>
              <a:pPr>
                <a:lnSpc>
                  <a:spcPts val="3919"/>
                </a:lnSpc>
              </a:pPr>
              <a:r>
                <a:rPr lang="en-US" b="false" sz="2800" i="false" spc="56">
                  <a:solidFill>
                    <a:srgbClr val="FFF6F8"/>
                  </a:solidFill>
                  <a:latin typeface="Aileron Regular"/>
                </a:rPr>
                <a:t>being produced. For example, Carbon Monoxide (CO) and Nitrous Oxide (N2O)</a:t>
              </a:r>
            </a:p>
            <a:p>
              <a:pPr>
                <a:lnSpc>
                  <a:spcPts val="3919"/>
                </a:lnSpc>
              </a:pPr>
              <a:r>
                <a:rPr lang="en-US" b="false" sz="2800" i="false" spc="56">
                  <a:solidFill>
                    <a:srgbClr val="FFF6F8"/>
                  </a:solidFill>
                  <a:latin typeface="Aileron Regular"/>
                </a:rPr>
                <a:t>have Short Term Exposu</a:t>
              </a:r>
              <a:r>
                <a:rPr lang="en-US" b="false" sz="2799" i="false" spc="55">
                  <a:solidFill>
                    <a:srgbClr val="FFF6F8"/>
                  </a:solidFill>
                  <a:latin typeface="Aileron Regular"/>
                </a:rPr>
                <a:t>re Limits</a:t>
              </a:r>
              <a:r>
                <a:rPr lang="en-US" b="false" sz="2800" i="false" spc="56">
                  <a:solidFill>
                    <a:srgbClr val="FFF6F8"/>
                  </a:solidFill>
                  <a:latin typeface="Aileron Regular"/>
                </a:rPr>
                <a:t> (STEL) of 15 minutes and Long Term Exposure</a:t>
              </a:r>
            </a:p>
            <a:p>
              <a:pPr>
                <a:lnSpc>
                  <a:spcPts val="3919"/>
                </a:lnSpc>
              </a:pPr>
              <a:r>
                <a:rPr lang="en-US" b="false" sz="2800" i="false" spc="56">
                  <a:solidFill>
                    <a:srgbClr val="FFF6F8"/>
                  </a:solidFill>
                  <a:latin typeface="Aileron Regular"/>
                </a:rPr>
                <a:t>Limits (LTEL) of 8 Hours.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5727726" y="2895668"/>
              <a:ext cx="2149127" cy="57437"/>
            </a:xfrm>
            <a:prstGeom prst="rect">
              <a:avLst/>
            </a:prstGeom>
            <a:solidFill>
              <a:srgbClr val="FFF6F8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6706850" y="1019175"/>
            <a:ext cx="11049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20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428625" y="-4429125"/>
            <a:ext cx="19145250" cy="1914525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60000"/>
          </a:blip>
          <a:srcRect l="21574" t="0" r="21574" b="0"/>
          <a:stretch>
            <a:fillRect/>
          </a:stretch>
        </p:blipFill>
        <p:spPr>
          <a:xfrm flipH="false" flipV="false" rot="0">
            <a:off x="9265462" y="0"/>
            <a:ext cx="9022538" cy="10553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5056508" y="651792"/>
            <a:ext cx="2806440" cy="8033455"/>
            <a:chOff x="0" y="0"/>
            <a:chExt cx="3741920" cy="10711273"/>
          </a:xfrm>
        </p:grpSpPr>
        <p:sp>
          <p:nvSpPr>
            <p:cNvPr name="TextBox 5" id="5"/>
            <p:cNvSpPr txBox="true"/>
            <p:nvPr/>
          </p:nvSpPr>
          <p:spPr>
            <a:xfrm rot="5400000">
              <a:off x="-2340474" y="4619354"/>
              <a:ext cx="10711273" cy="14725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b="true" sz="7200" i="false" spc="144">
                  <a:solidFill>
                    <a:srgbClr val="FFF6F8"/>
                  </a:solidFill>
                  <a:latin typeface="Aileron Regular"/>
                </a:rPr>
                <a:t>STATISTICS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5400000">
              <a:off x="-947233" y="947233"/>
              <a:ext cx="2149127" cy="254661"/>
            </a:xfrm>
            <a:prstGeom prst="rect">
              <a:avLst/>
            </a:prstGeom>
            <a:solidFill>
              <a:srgbClr val="FFF6F8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1000125"/>
            <a:ext cx="7004758" cy="366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i="false" spc="288">
                <a:solidFill>
                  <a:srgbClr val="FFF6F8"/>
                </a:solidFill>
                <a:latin typeface="Aileron Regular"/>
              </a:rPr>
              <a:t>Very few laboratories at educational level have the infrastructure and the</a:t>
            </a:r>
          </a:p>
          <a:p>
            <a:pPr>
              <a:lnSpc>
                <a:spcPts val="4160"/>
              </a:lnSpc>
            </a:pPr>
            <a:r>
              <a:rPr lang="en-US" sz="3200" i="false" spc="288">
                <a:solidFill>
                  <a:srgbClr val="FFF6F8"/>
                </a:solidFill>
                <a:latin typeface="Aileron Regular"/>
              </a:rPr>
              <a:t>ability to detect, identify and prevent any undesired consequences of toxins until</a:t>
            </a:r>
          </a:p>
          <a:p>
            <a:pPr>
              <a:lnSpc>
                <a:spcPts val="4160"/>
              </a:lnSpc>
            </a:pPr>
            <a:r>
              <a:rPr lang="en-US" sz="3200" i="false" spc="288">
                <a:solidFill>
                  <a:srgbClr val="FFF6F8"/>
                </a:solidFill>
                <a:latin typeface="Aileron Regular"/>
              </a:rPr>
              <a:t>it’s too late.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012031"/>
            <a:ext cx="7004758" cy="366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i="false" spc="288">
                <a:solidFill>
                  <a:srgbClr val="FFF6F8"/>
                </a:solidFill>
                <a:latin typeface="Aileron Regular"/>
              </a:rPr>
              <a:t>In the fiscal year 2014-2015, a total number of 280 accident cases were reported,</a:t>
            </a:r>
          </a:p>
          <a:p>
            <a:pPr>
              <a:lnSpc>
                <a:spcPts val="4160"/>
              </a:lnSpc>
            </a:pPr>
            <a:r>
              <a:rPr lang="en-US" sz="3200" i="false" spc="288">
                <a:solidFill>
                  <a:srgbClr val="FFF6F8"/>
                </a:solidFill>
                <a:latin typeface="Aileron Regular"/>
              </a:rPr>
              <a:t>in which 241 students and 10 members of staff were injured, as reported by the</a:t>
            </a:r>
          </a:p>
          <a:p>
            <a:pPr>
              <a:lnSpc>
                <a:spcPts val="4160"/>
              </a:lnSpc>
            </a:pPr>
            <a:r>
              <a:rPr lang="en-US" sz="3200" i="false" spc="288">
                <a:solidFill>
                  <a:srgbClr val="FFF6F8"/>
                </a:solidFill>
                <a:latin typeface="Aileron Regular"/>
              </a:rPr>
              <a:t>Honk Kong Education City.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20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592050" y="-24765"/>
            <a:ext cx="5695950" cy="569595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3040983"/>
            <a:ext cx="6773590" cy="4818303"/>
            <a:chOff x="0" y="0"/>
            <a:chExt cx="9031454" cy="642440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9031454" cy="2355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955"/>
                </a:lnSpc>
              </a:pPr>
              <a:r>
                <a:rPr lang="en-US" b="true" sz="5795" i="false" spc="115">
                  <a:solidFill>
                    <a:srgbClr val="FFF6F8"/>
                  </a:solidFill>
                  <a:latin typeface="Aileron Regular"/>
                </a:rPr>
                <a:t>WE SOLVE THIS PROBLEM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913631"/>
              <a:ext cx="9031454" cy="2510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534"/>
                </a:lnSpc>
              </a:pPr>
              <a:r>
                <a:rPr lang="en-US" b="false" sz="5795" i="false" spc="521">
                  <a:solidFill>
                    <a:srgbClr val="FFF6F8"/>
                  </a:solidFill>
                  <a:latin typeface="Aileron Regular"/>
                </a:rPr>
                <a:t>WITH OUR BRAINCHILD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0" y="3002832"/>
              <a:ext cx="1730036" cy="205001"/>
            </a:xfrm>
            <a:prstGeom prst="rect">
              <a:avLst/>
            </a:prstGeom>
            <a:solidFill>
              <a:srgbClr val="FFF6F8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742950" y="1028700"/>
            <a:ext cx="1104900" cy="1104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976235" y="-24765"/>
            <a:ext cx="10311765" cy="10311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7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-3926086"/>
            <a:ext cx="19145250" cy="1914525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5400000">
            <a:off x="14278256" y="3585564"/>
            <a:ext cx="559505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b="false" sz="2800" i="false" spc="112">
                <a:solidFill>
                  <a:srgbClr val="FFF6F8"/>
                </a:solidFill>
                <a:latin typeface="Aileron Regular"/>
              </a:rPr>
              <a:t>TEKMUX 3.0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5400000">
            <a:off x="16282670" y="8705850"/>
            <a:ext cx="1104900" cy="110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33500" y="1028700"/>
            <a:ext cx="8233616" cy="823361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604520" y="1028700"/>
            <a:ext cx="728980" cy="8229600"/>
            <a:chOff x="0" y="0"/>
            <a:chExt cx="971973" cy="10972800"/>
          </a:xfrm>
        </p:grpSpPr>
        <p:sp>
          <p:nvSpPr>
            <p:cNvPr name="TextBox 7" id="7"/>
            <p:cNvSpPr txBox="true"/>
            <p:nvPr/>
          </p:nvSpPr>
          <p:spPr>
            <a:xfrm rot="-5400000">
              <a:off x="-5170503" y="5236723"/>
              <a:ext cx="10849430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799" spc="195">
                  <a:solidFill>
                    <a:srgbClr val="FFF6F8"/>
                  </a:solidFill>
                  <a:latin typeface="Aileron Regular"/>
                </a:rPr>
                <a:t>TEAM HACKATHANOS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921173" y="0"/>
              <a:ext cx="50800" cy="10972800"/>
            </a:xfrm>
            <a:prstGeom prst="rect">
              <a:avLst/>
            </a:prstGeom>
            <a:solidFill>
              <a:srgbClr val="FFF6F8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363762" y="4109100"/>
            <a:ext cx="6471358" cy="3074878"/>
            <a:chOff x="0" y="0"/>
            <a:chExt cx="8628477" cy="409983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250"/>
              <a:ext cx="8628477" cy="29967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99"/>
                </a:lnSpc>
              </a:pPr>
              <a:r>
                <a:rPr lang="en-US" b="true" sz="10000" i="false" spc="380">
                  <a:solidFill>
                    <a:srgbClr val="FFF6F8"/>
                  </a:solidFill>
                  <a:latin typeface="Aileron Heavy"/>
                </a:rPr>
                <a:t>FUSION</a:t>
              </a:r>
            </a:p>
            <a:p>
              <a:pPr>
                <a:lnSpc>
                  <a:spcPts val="5232"/>
                </a:lnSpc>
              </a:pPr>
              <a:r>
                <a:rPr lang="en-US" b="true" sz="4800" i="false" spc="182">
                  <a:solidFill>
                    <a:srgbClr val="FFF6F8"/>
                  </a:solidFill>
                  <a:latin typeface="Aileron Heavy"/>
                </a:rPr>
                <a:t>#BEGONE_GAS</a:t>
              </a:r>
            </a:p>
            <a:p>
              <a:pPr>
                <a:lnSpc>
                  <a:spcPts val="1090"/>
                </a:lnSpc>
              </a:pPr>
            </a:p>
          </p:txBody>
        </p:sp>
        <p:sp>
          <p:nvSpPr>
            <p:cNvPr name="AutoShape 11" id="11"/>
            <p:cNvSpPr/>
            <p:nvPr/>
          </p:nvSpPr>
          <p:spPr>
            <a:xfrm rot="0">
              <a:off x="0" y="3845177"/>
              <a:ext cx="2149127" cy="254661"/>
            </a:xfrm>
            <a:prstGeom prst="rect">
              <a:avLst/>
            </a:prstGeom>
            <a:solidFill>
              <a:srgbClr val="FFF6F8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37516" y="1032716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20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428625" y="-4429125"/>
            <a:ext cx="19145250" cy="1914525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1593111" y="-3999854"/>
            <a:ext cx="7715250" cy="771525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857375" y="4513715"/>
            <a:ext cx="5595058" cy="1616575"/>
            <a:chOff x="0" y="0"/>
            <a:chExt cx="7460077" cy="215543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7460077" cy="690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b="true" sz="3400" i="false" spc="125">
                  <a:solidFill>
                    <a:srgbClr val="FFF6F8"/>
                  </a:solidFill>
                  <a:latin typeface="Aileron Regular"/>
                </a:rPr>
                <a:t>COMPONENTS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67137"/>
              <a:ext cx="7460077" cy="1188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b="false" sz="2600" i="false">
                  <a:solidFill>
                    <a:srgbClr val="FFF6F8"/>
                  </a:solidFill>
                  <a:latin typeface="Aileron Regular"/>
                </a:rPr>
                <a:t>Gas Sensors, Arduino Board, Raspberry Pi, Monitor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4644950"/>
            <a:ext cx="249765" cy="249765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6F8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897350" y="1028700"/>
            <a:ext cx="723900" cy="8229600"/>
            <a:chOff x="0" y="0"/>
            <a:chExt cx="965200" cy="1097280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50800" cy="10972800"/>
            </a:xfrm>
            <a:prstGeom prst="rect">
              <a:avLst/>
            </a:prstGeom>
            <a:solidFill>
              <a:srgbClr val="FFF6F8"/>
            </a:solidFill>
          </p:spPr>
        </p:sp>
        <p:sp>
          <p:nvSpPr>
            <p:cNvPr name="TextBox 11" id="11"/>
            <p:cNvSpPr txBox="true"/>
            <p:nvPr/>
          </p:nvSpPr>
          <p:spPr>
            <a:xfrm rot="5400000">
              <a:off x="-4483466" y="5476508"/>
              <a:ext cx="10457277" cy="535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b="false" sz="2400" i="false" spc="192">
                  <a:solidFill>
                    <a:srgbClr val="FFF6F8"/>
                  </a:solidFill>
                  <a:latin typeface="Aileron Heavy"/>
                </a:rPr>
                <a:t>#BEGONE_GAS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474321"/>
            <a:ext cx="12529258" cy="80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69"/>
              </a:lnSpc>
            </a:pPr>
            <a:r>
              <a:rPr lang="en-US" b="true" sz="5500" i="false" spc="99">
                <a:solidFill>
                  <a:srgbClr val="FFF6F8"/>
                </a:solidFill>
                <a:latin typeface="Aileron Regular"/>
              </a:rPr>
              <a:t>WHAT MAKES A FUSION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857375" y="7104515"/>
            <a:ext cx="5595058" cy="1616575"/>
            <a:chOff x="0" y="0"/>
            <a:chExt cx="7460077" cy="215543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7460077" cy="690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b="true" sz="3400" i="false" spc="125">
                  <a:solidFill>
                    <a:srgbClr val="FFF6F8"/>
                  </a:solidFill>
                  <a:latin typeface="Aileron Regular"/>
                </a:rPr>
                <a:t>IMPACT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67137"/>
              <a:ext cx="7460077" cy="1188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b="false" sz="2600" i="false">
                  <a:solidFill>
                    <a:srgbClr val="FFF6F8"/>
                  </a:solidFill>
                  <a:latin typeface="Aileron Regular"/>
                </a:rPr>
                <a:t>Exponentially reduces the likability of an untoward accident.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7245842"/>
            <a:ext cx="249765" cy="249765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6F8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422031" y="4513715"/>
            <a:ext cx="5629812" cy="2073775"/>
            <a:chOff x="0" y="0"/>
            <a:chExt cx="7506416" cy="2765034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9525"/>
              <a:ext cx="7460077" cy="690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b="true" sz="3400" i="false" spc="125">
                  <a:solidFill>
                    <a:srgbClr val="FFF6F8"/>
                  </a:solidFill>
                  <a:latin typeface="Aileron Regular"/>
                </a:rPr>
                <a:t>FEATURES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967137"/>
              <a:ext cx="7506416" cy="1797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b="false" sz="2600" i="false">
                  <a:solidFill>
                    <a:srgbClr val="FFF6F8"/>
                  </a:solidFill>
                  <a:latin typeface="Aileron Regular"/>
                </a:rPr>
                <a:t>It can detect odorless and colorless gases with on board sensors, which the human sense tends to miss.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649448" y="4644950"/>
            <a:ext cx="249765" cy="249765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6F8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422031" y="7104515"/>
            <a:ext cx="5699319" cy="1159375"/>
            <a:chOff x="0" y="0"/>
            <a:chExt cx="7599092" cy="1545834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9525"/>
              <a:ext cx="7599092" cy="690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b="true" sz="3400" i="false" spc="125">
                  <a:solidFill>
                    <a:srgbClr val="FFF6F8"/>
                  </a:solidFill>
                  <a:latin typeface="Aileron Regular"/>
                </a:rPr>
                <a:t>TEAM HACKATHANOS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967137"/>
              <a:ext cx="7599092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b="false" sz="2600" i="false">
                  <a:solidFill>
                    <a:srgbClr val="FFF6F8"/>
                  </a:solidFill>
                  <a:latin typeface="Aileron Regular"/>
                </a:rPr>
                <a:t>Yes, we make the Fusion!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649448" y="7245842"/>
            <a:ext cx="249765" cy="249765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6F8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20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952620" y="4940343"/>
            <a:ext cx="14306680" cy="38100"/>
          </a:xfrm>
          <a:prstGeom prst="rect">
            <a:avLst/>
          </a:prstGeom>
          <a:solidFill>
            <a:srgbClr val="FFF6F8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1905000" y="-422535"/>
            <a:ext cx="3810000" cy="3810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-5400000">
            <a:off x="-1443050" y="6278550"/>
            <a:ext cx="5441976" cy="51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125">
                <a:solidFill>
                  <a:srgbClr val="FFF6F8"/>
                </a:solidFill>
                <a:latin typeface="Aileron Regular"/>
              </a:rPr>
              <a:t>A Sample Timeline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518638" y="5796819"/>
            <a:ext cx="3918658" cy="3852874"/>
            <a:chOff x="0" y="0"/>
            <a:chExt cx="5224877" cy="513716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5224877" cy="2077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b="false" sz="3200" i="false" spc="288">
                  <a:solidFill>
                    <a:srgbClr val="FFF6F8"/>
                  </a:solidFill>
                  <a:latin typeface="Aileron Regular"/>
                </a:rPr>
                <a:t>PASSES A SERIAL DATA TO THE RASPBERRY PI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533242"/>
              <a:ext cx="5224877" cy="26039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b="false" sz="2800" i="false" spc="56">
                  <a:solidFill>
                    <a:srgbClr val="FFF6F8"/>
                  </a:solidFill>
                  <a:latin typeface="Aileron Regular"/>
                </a:rPr>
                <a:t>A python linux daemon reads the serial data and updates it to a web API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518638" y="4792039"/>
            <a:ext cx="368213" cy="36821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6F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249951" y="5796819"/>
            <a:ext cx="3918658" cy="3822394"/>
            <a:chOff x="0" y="0"/>
            <a:chExt cx="5224877" cy="509652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5224877" cy="1376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b="false" sz="3200" i="false" spc="288">
                  <a:solidFill>
                    <a:srgbClr val="FFF6F8"/>
                  </a:solidFill>
                  <a:latin typeface="Aileron Regular"/>
                </a:rPr>
                <a:t>API PROCESSES DATA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832202"/>
              <a:ext cx="5224877" cy="3264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</a:p>
            <a:p>
              <a:pPr>
                <a:lnSpc>
                  <a:spcPts val="3919"/>
                </a:lnSpc>
              </a:pPr>
              <a:r>
                <a:rPr lang="en-US" b="false" sz="2800" i="false" spc="56">
                  <a:solidFill>
                    <a:srgbClr val="FFF6F8"/>
                  </a:solidFill>
                  <a:latin typeface="Aileron Regular"/>
                </a:rPr>
                <a:t>The Web API extracts the required data from the tags and writes to the MySQL database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49951" y="4792039"/>
            <a:ext cx="368213" cy="368213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6F8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806618" y="5796819"/>
            <a:ext cx="3918658" cy="3822394"/>
            <a:chOff x="0" y="0"/>
            <a:chExt cx="5224877" cy="5096525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5224877" cy="1376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b="false" sz="3200" i="false" spc="288">
                  <a:solidFill>
                    <a:srgbClr val="FFF6F8"/>
                  </a:solidFill>
                  <a:latin typeface="Aileron Regular"/>
                </a:rPr>
                <a:t>OUTPUT API RETURNS DATA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832202"/>
              <a:ext cx="5224877" cy="3264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</a:p>
            <a:p>
              <a:pPr>
                <a:lnSpc>
                  <a:spcPts val="3919"/>
                </a:lnSpc>
              </a:pPr>
              <a:r>
                <a:rPr lang="en-US" b="false" sz="2800" i="false" spc="56">
                  <a:solidFill>
                    <a:srgbClr val="FFF6F8"/>
                  </a:solidFill>
                  <a:latin typeface="Aileron Regular"/>
                </a:rPr>
                <a:t>The web server and android app receive data from an endpoint and raise an alarm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806618" y="4792039"/>
            <a:ext cx="368213" cy="368213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6F8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28700" y="1028700"/>
            <a:ext cx="16199435" cy="3076950"/>
            <a:chOff x="0" y="0"/>
            <a:chExt cx="21599247" cy="4102600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21599247" cy="2935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b="true" sz="7200" i="false" spc="144">
                  <a:solidFill>
                    <a:srgbClr val="FFF6F8"/>
                  </a:solidFill>
                  <a:latin typeface="Aileron Regular"/>
                </a:rPr>
                <a:t>WHAT HAPPENS WHEN FUSION SENSES AN ANOMALY</a:t>
              </a:r>
            </a:p>
          </p:txBody>
        </p:sp>
        <p:sp>
          <p:nvSpPr>
            <p:cNvPr name="AutoShape 22" id="22"/>
            <p:cNvSpPr/>
            <p:nvPr/>
          </p:nvSpPr>
          <p:spPr>
            <a:xfrm rot="0">
              <a:off x="0" y="3847939"/>
              <a:ext cx="2149127" cy="254661"/>
            </a:xfrm>
            <a:prstGeom prst="rect">
              <a:avLst/>
            </a:prstGeom>
            <a:solidFill>
              <a:srgbClr val="FFF6F8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20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1439271" y="7086600"/>
            <a:ext cx="8610600" cy="8610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897350" y="1022886"/>
            <a:ext cx="723900" cy="8235414"/>
            <a:chOff x="0" y="0"/>
            <a:chExt cx="965200" cy="10980552"/>
          </a:xfrm>
        </p:grpSpPr>
        <p:sp>
          <p:nvSpPr>
            <p:cNvPr name="TextBox 4" id="4"/>
            <p:cNvSpPr txBox="true"/>
            <p:nvPr/>
          </p:nvSpPr>
          <p:spPr>
            <a:xfrm rot="5400000">
              <a:off x="-4834214" y="5152562"/>
              <a:ext cx="10980552" cy="6754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b="false" sz="3200" i="false" spc="288">
                  <a:solidFill>
                    <a:srgbClr val="FFF6F8"/>
                  </a:solidFill>
                  <a:latin typeface="Aileron Regular"/>
                </a:rPr>
                <a:t>FUSION - TEAM HACKATHANOS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0">
              <a:off x="0" y="7752"/>
              <a:ext cx="50800" cy="10972800"/>
            </a:xfrm>
            <a:prstGeom prst="rect">
              <a:avLst/>
            </a:prstGeom>
            <a:solidFill>
              <a:srgbClr val="FFF6F8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729723" y="8153400"/>
            <a:ext cx="1104900" cy="11049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28700" y="1028700"/>
            <a:ext cx="11119558" cy="1117213"/>
            <a:chOff x="0" y="0"/>
            <a:chExt cx="14826077" cy="148961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4826077" cy="690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b="true" sz="3400" i="false" spc="125">
                  <a:solidFill>
                    <a:srgbClr val="FFF6F8"/>
                  </a:solidFill>
                  <a:latin typeface="Aileron Regular"/>
                </a:rPr>
                <a:t>Final Schematic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1432180"/>
              <a:ext cx="1246006" cy="57437"/>
            </a:xfrm>
            <a:prstGeom prst="rect">
              <a:avLst/>
            </a:prstGeom>
            <a:solidFill>
              <a:srgbClr val="FFF6F8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20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40181" r="10402" b="9367"/>
          <a:stretch>
            <a:fillRect/>
          </a:stretch>
        </p:blipFill>
        <p:spPr>
          <a:xfrm flipH="false" flipV="false" rot="0">
            <a:off x="1847850" y="1014677"/>
            <a:ext cx="14668697" cy="825967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123326" y="3373887"/>
            <a:ext cx="13840771" cy="3852415"/>
            <a:chOff x="0" y="0"/>
            <a:chExt cx="18454361" cy="513655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944574"/>
              <a:ext cx="15390084" cy="1191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111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09575"/>
              <a:ext cx="18454361" cy="324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7280"/>
                </a:lnSpc>
              </a:pPr>
              <a:r>
                <a:rPr lang="en-US" b="true" sz="18000" i="false">
                  <a:solidFill>
                    <a:srgbClr val="FFF6F8"/>
                  </a:solidFill>
                  <a:latin typeface="Aileron Heavy"/>
                </a:rPr>
                <a:t>98         100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41816" y="1016000"/>
            <a:ext cx="802640" cy="8242300"/>
            <a:chOff x="0" y="0"/>
            <a:chExt cx="1070187" cy="10989733"/>
          </a:xfrm>
        </p:grpSpPr>
        <p:sp>
          <p:nvSpPr>
            <p:cNvPr name="TextBox 7" id="7"/>
            <p:cNvSpPr txBox="true"/>
            <p:nvPr/>
          </p:nvSpPr>
          <p:spPr>
            <a:xfrm rot="-5400000">
              <a:off x="-5070842" y="5238172"/>
              <a:ext cx="10812877" cy="690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b="true" sz="3400" i="false" spc="125">
                  <a:solidFill>
                    <a:srgbClr val="FFF6F8"/>
                  </a:solidFill>
                  <a:latin typeface="Aileron Regular"/>
                </a:rPr>
                <a:t>Our Claim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1036320" y="0"/>
              <a:ext cx="33867" cy="10989733"/>
            </a:xfrm>
            <a:prstGeom prst="rect">
              <a:avLst/>
            </a:prstGeom>
            <a:solidFill>
              <a:srgbClr val="FFF6F8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5411647" y="1333500"/>
            <a:ext cx="1104900" cy="11049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123326" y="2414898"/>
            <a:ext cx="13288321" cy="958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64"/>
              </a:lnSpc>
              <a:spcBef>
                <a:spcPct val="0"/>
              </a:spcBef>
            </a:pPr>
            <a:r>
              <a:rPr lang="en-US" sz="5474">
                <a:solidFill>
                  <a:srgbClr val="FFFFFF"/>
                </a:solidFill>
                <a:latin typeface="Arimo"/>
              </a:rPr>
              <a:t>Fusion detected anomalies in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766" y="4420870"/>
            <a:ext cx="13840771" cy="71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Abril Fatface"/>
              </a:rPr>
              <a:t>out of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23326" y="6267313"/>
            <a:ext cx="13288321" cy="1923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64"/>
              </a:lnSpc>
              <a:spcBef>
                <a:spcPct val="0"/>
              </a:spcBef>
            </a:pPr>
            <a:r>
              <a:rPr lang="en-US" sz="5474">
                <a:solidFill>
                  <a:srgbClr val="FFFFFF"/>
                </a:solidFill>
                <a:latin typeface="Arimo"/>
              </a:rPr>
              <a:t>cases in Laboratories under testing conditions.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DADjYJEhqyU</dc:identifier>
  <dcterms:modified xsi:type="dcterms:W3CDTF">2011-08-01T06:04:30Z</dcterms:modified>
  <cp:revision>1</cp:revision>
  <dc:title>TEAM HACKATHANOS</dc:title>
</cp:coreProperties>
</file>