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79" r:id="rId5"/>
    <p:sldId id="294" r:id="rId6"/>
    <p:sldId id="320" r:id="rId7"/>
    <p:sldId id="287" r:id="rId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533" autoAdjust="0"/>
  </p:normalViewPr>
  <p:slideViewPr>
    <p:cSldViewPr>
      <p:cViewPr varScale="1">
        <p:scale>
          <a:sx n="72" d="100"/>
          <a:sy n="72" d="100"/>
        </p:scale>
        <p:origin x="534"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12/4/2017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12/4/2017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a:t>
            </a:fld>
            <a:endParaRPr lang="en-IN"/>
          </a:p>
        </p:txBody>
      </p:sp>
    </p:spTree>
    <p:extLst>
      <p:ext uri="{BB962C8B-B14F-4D97-AF65-F5344CB8AC3E}">
        <p14:creationId xmlns:p14="http://schemas.microsoft.com/office/powerpoint/2010/main" val="83930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a:t>
            </a:fld>
            <a:endParaRPr lang="en-IN"/>
          </a:p>
        </p:txBody>
      </p:sp>
    </p:spTree>
    <p:extLst>
      <p:ext uri="{BB962C8B-B14F-4D97-AF65-F5344CB8AC3E}">
        <p14:creationId xmlns:p14="http://schemas.microsoft.com/office/powerpoint/2010/main" val="2011330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4</a:t>
            </a:fld>
            <a:endParaRPr lang="en-IN"/>
          </a:p>
        </p:txBody>
      </p:sp>
    </p:spTree>
    <p:extLst>
      <p:ext uri="{BB962C8B-B14F-4D97-AF65-F5344CB8AC3E}">
        <p14:creationId xmlns:p14="http://schemas.microsoft.com/office/powerpoint/2010/main" val="241221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12/4/2017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12/4/2017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12/4/2017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12/4/2017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12/4/2017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12/4/2017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12/4/2017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12/4/2017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55024" y="1916832"/>
            <a:ext cx="8308756" cy="2147926"/>
          </a:xfrm>
        </p:spPr>
        <p:txBody>
          <a:bodyPr/>
          <a:lstStyle/>
          <a:p>
            <a:r>
              <a:rPr lang="en-US" dirty="0"/>
              <a:t>Inference Engine using Fuzzy Logic</a:t>
            </a:r>
            <a:br>
              <a:rPr lang="en-US" dirty="0"/>
            </a:br>
            <a:r>
              <a:rPr lang="en-US" dirty="0"/>
              <a:t>CSC215</a:t>
            </a:r>
          </a:p>
        </p:txBody>
      </p:sp>
      <p:sp>
        <p:nvSpPr>
          <p:cNvPr id="2" name="Subtitle 1"/>
          <p:cNvSpPr>
            <a:spLocks noGrp="1"/>
          </p:cNvSpPr>
          <p:nvPr>
            <p:ph type="subTitle" idx="1"/>
          </p:nvPr>
        </p:nvSpPr>
        <p:spPr>
          <a:xfrm>
            <a:off x="189756" y="4589512"/>
            <a:ext cx="3530537" cy="1248280"/>
          </a:xfrm>
        </p:spPr>
        <p:txBody>
          <a:bodyPr>
            <a:normAutofit/>
          </a:bodyPr>
          <a:lstStyle/>
          <a:p>
            <a:pPr algn="l"/>
            <a:r>
              <a:rPr lang="en-US" sz="2200" dirty="0"/>
              <a:t>Guided By:</a:t>
            </a:r>
          </a:p>
          <a:p>
            <a:pPr algn="l"/>
            <a:r>
              <a:rPr lang="en-US" sz="2200" dirty="0"/>
              <a:t>Dr. Scott Gordon</a:t>
            </a:r>
          </a:p>
        </p:txBody>
      </p:sp>
      <p:sp>
        <p:nvSpPr>
          <p:cNvPr id="4" name="Subtitle 1"/>
          <p:cNvSpPr txBox="1">
            <a:spLocks/>
          </p:cNvSpPr>
          <p:nvPr/>
        </p:nvSpPr>
        <p:spPr>
          <a:xfrm>
            <a:off x="8686700" y="4589512"/>
            <a:ext cx="3168352" cy="1431776"/>
          </a:xfrm>
          <a:prstGeom prst="rect">
            <a:avLst/>
          </a:prstGeom>
        </p:spPr>
        <p:txBody>
          <a:bodyPr vert="horz" lIns="121899" tIns="60949" rIns="121899" bIns="60949" rtlCol="0">
            <a:normAutofit fontScale="85000" lnSpcReduction="10000"/>
          </a:bodyPr>
          <a:lstStyle>
            <a:lvl1pPr marL="0" indent="0" algn="ctr" defTabSz="1218987" rtl="0" eaLnBrk="1" latinLnBrk="0" hangingPunct="1">
              <a:lnSpc>
                <a:spcPct val="90000"/>
              </a:lnSpc>
              <a:spcBef>
                <a:spcPts val="0"/>
              </a:spcBef>
              <a:buClr>
                <a:schemeClr val="tx2"/>
              </a:buClr>
              <a:buSzPct val="90000"/>
              <a:buFont typeface="Arial" pitchFamily="34" charset="0"/>
              <a:buNone/>
              <a:defRPr sz="2800" kern="1200">
                <a:solidFill>
                  <a:schemeClr val="tx1"/>
                </a:solidFill>
                <a:latin typeface="+mn-lt"/>
                <a:ea typeface="+mn-ea"/>
                <a:cs typeface="+mn-cs"/>
              </a:defRPr>
            </a:lvl1pPr>
            <a:lvl2pPr marL="609493" indent="0" algn="ctr" defTabSz="1218987" rtl="0" eaLnBrk="1" latinLnBrk="0" hangingPunct="1">
              <a:lnSpc>
                <a:spcPct val="90000"/>
              </a:lnSpc>
              <a:spcBef>
                <a:spcPts val="800"/>
              </a:spcBef>
              <a:buClr>
                <a:schemeClr val="tx2"/>
              </a:buClr>
              <a:buSzPct val="90000"/>
              <a:buFont typeface="Cambria" pitchFamily="18"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tx2"/>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tx2"/>
              </a:buClr>
              <a:buSzPct val="100000"/>
              <a:buFont typeface="Cambria" pitchFamily="18" charset="0"/>
              <a:buNone/>
              <a:defRPr sz="18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9pPr>
          </a:lstStyle>
          <a:p>
            <a:pPr algn="l"/>
            <a:r>
              <a:rPr lang="en-US" dirty="0"/>
              <a:t>Presented By:</a:t>
            </a:r>
          </a:p>
          <a:p>
            <a:pPr algn="l"/>
            <a:endParaRPr lang="en-US" dirty="0"/>
          </a:p>
          <a:p>
            <a:pPr algn="l"/>
            <a:r>
              <a:rPr lang="en-US" dirty="0"/>
              <a:t>Jay Bibodi</a:t>
            </a:r>
          </a:p>
          <a:p>
            <a:pPr algn="l">
              <a:lnSpc>
                <a:spcPct val="120000"/>
              </a:lnSpc>
            </a:pPr>
            <a:r>
              <a:rPr lang="en-US" dirty="0" err="1"/>
              <a:t>Aaishwary</a:t>
            </a:r>
            <a:r>
              <a:rPr lang="en-US" dirty="0"/>
              <a:t> </a:t>
            </a:r>
            <a:r>
              <a:rPr lang="en-US" dirty="0" err="1"/>
              <a:t>Vadodariya</a:t>
            </a:r>
            <a:endParaRPr lang="en-US"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570136"/>
          </a:xfrm>
        </p:spPr>
        <p:txBody>
          <a:bodyPr/>
          <a:lstStyle/>
          <a:p>
            <a:r>
              <a:rPr lang="en-US" dirty="0"/>
              <a:t>Basic Fuzzy Concepts</a:t>
            </a:r>
          </a:p>
        </p:txBody>
      </p:sp>
      <p:sp>
        <p:nvSpPr>
          <p:cNvPr id="3" name="Content Placeholder 2"/>
          <p:cNvSpPr>
            <a:spLocks noGrp="1"/>
          </p:cNvSpPr>
          <p:nvPr>
            <p:ph sz="half" idx="1"/>
          </p:nvPr>
        </p:nvSpPr>
        <p:spPr>
          <a:xfrm>
            <a:off x="914162" y="1268760"/>
            <a:ext cx="4100130" cy="2129655"/>
          </a:xfrm>
        </p:spPr>
        <p:txBody>
          <a:bodyPr>
            <a:normAutofit fontScale="92500" lnSpcReduction="20000"/>
          </a:bodyPr>
          <a:lstStyle/>
          <a:p>
            <a:r>
              <a:rPr lang="en-US" dirty="0"/>
              <a:t>Boolean logic v Fuzzy logic</a:t>
            </a:r>
          </a:p>
          <a:p>
            <a:r>
              <a:rPr lang="en-US" dirty="0"/>
              <a:t>Crisp set v Fuzzy set</a:t>
            </a:r>
          </a:p>
          <a:p>
            <a:r>
              <a:rPr lang="en-US" dirty="0"/>
              <a:t>Linguistic variable</a:t>
            </a:r>
          </a:p>
          <a:p>
            <a:r>
              <a:rPr lang="en-US" dirty="0"/>
              <a:t>Membership function</a:t>
            </a:r>
          </a:p>
          <a:p>
            <a:r>
              <a:rPr lang="en-US" dirty="0"/>
              <a:t>Fuzzy rule</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2444" y="488550"/>
            <a:ext cx="5400600" cy="3012458"/>
          </a:xfrm>
        </p:spPr>
      </p:pic>
      <p:graphicFrame>
        <p:nvGraphicFramePr>
          <p:cNvPr id="4" name="Table 3">
            <a:extLst>
              <a:ext uri="{FF2B5EF4-FFF2-40B4-BE49-F238E27FC236}">
                <a16:creationId xmlns:a16="http://schemas.microsoft.com/office/drawing/2014/main" id="{316A4DC3-AD20-4F81-AA30-94310E8F4B12}"/>
              </a:ext>
            </a:extLst>
          </p:cNvPr>
          <p:cNvGraphicFramePr>
            <a:graphicFrameLocks noGrp="1"/>
          </p:cNvGraphicFramePr>
          <p:nvPr>
            <p:extLst>
              <p:ext uri="{D42A27DB-BD31-4B8C-83A1-F6EECF244321}">
                <p14:modId xmlns:p14="http://schemas.microsoft.com/office/powerpoint/2010/main" val="947614043"/>
              </p:ext>
            </p:extLst>
          </p:nvPr>
        </p:nvGraphicFramePr>
        <p:xfrm>
          <a:off x="885934" y="3614439"/>
          <a:ext cx="3960440" cy="2686224"/>
        </p:xfrm>
        <a:graphic>
          <a:graphicData uri="http://schemas.openxmlformats.org/drawingml/2006/table">
            <a:tbl>
              <a:tblPr firstRow="1" firstCol="1" bandRow="1">
                <a:tableStyleId>{D03447BB-5D67-496B-8E87-E561075AD55C}</a:tableStyleId>
              </a:tblPr>
              <a:tblGrid>
                <a:gridCol w="1147954">
                  <a:extLst>
                    <a:ext uri="{9D8B030D-6E8A-4147-A177-3AD203B41FA5}">
                      <a16:colId xmlns:a16="http://schemas.microsoft.com/office/drawing/2014/main" val="3680366683"/>
                    </a:ext>
                  </a:extLst>
                </a:gridCol>
                <a:gridCol w="2812486">
                  <a:extLst>
                    <a:ext uri="{9D8B030D-6E8A-4147-A177-3AD203B41FA5}">
                      <a16:colId xmlns:a16="http://schemas.microsoft.com/office/drawing/2014/main" val="4037847760"/>
                    </a:ext>
                  </a:extLst>
                </a:gridCol>
              </a:tblGrid>
              <a:tr h="335778">
                <a:tc gridSpan="2">
                  <a:txBody>
                    <a:bodyPr/>
                    <a:lstStyle/>
                    <a:p>
                      <a:pPr marL="0" marR="0" algn="ctr">
                        <a:lnSpc>
                          <a:spcPct val="107000"/>
                        </a:lnSpc>
                        <a:spcBef>
                          <a:spcPts val="0"/>
                        </a:spcBef>
                        <a:spcAft>
                          <a:spcPts val="0"/>
                        </a:spcAft>
                      </a:pPr>
                      <a:r>
                        <a:rPr lang="en-US" sz="2000" dirty="0">
                          <a:effectLst/>
                        </a:rPr>
                        <a:t>Fuzzy Term:  fast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9989909"/>
                  </a:ext>
                </a:extLst>
              </a:tr>
              <a:tr h="335778">
                <a:tc>
                  <a:txBody>
                    <a:bodyPr/>
                    <a:lstStyle/>
                    <a:p>
                      <a:pPr marL="0" marR="0" algn="just">
                        <a:lnSpc>
                          <a:spcPct val="107000"/>
                        </a:lnSpc>
                        <a:spcBef>
                          <a:spcPts val="0"/>
                        </a:spcBef>
                        <a:spcAft>
                          <a:spcPts val="0"/>
                        </a:spcAft>
                      </a:pPr>
                      <a:r>
                        <a:rPr lang="en-US" sz="2000" dirty="0">
                          <a:effectLst/>
                        </a:rPr>
                        <a:t>Speed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rPr>
                        <a:t>Grade of membership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1397308"/>
                  </a:ext>
                </a:extLst>
              </a:tr>
              <a:tr h="335778">
                <a:tc>
                  <a:txBody>
                    <a:bodyPr/>
                    <a:lstStyle/>
                    <a:p>
                      <a:pPr marL="0" marR="0" algn="just">
                        <a:lnSpc>
                          <a:spcPct val="107000"/>
                        </a:lnSpc>
                        <a:spcBef>
                          <a:spcPts val="0"/>
                        </a:spcBef>
                        <a:spcAft>
                          <a:spcPts val="0"/>
                        </a:spcAft>
                      </a:pPr>
                      <a:r>
                        <a:rPr lang="en-US" sz="2000">
                          <a:effectLst/>
                        </a:rPr>
                        <a:t>35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3112935"/>
                  </a:ext>
                </a:extLst>
              </a:tr>
              <a:tr h="335778">
                <a:tc>
                  <a:txBody>
                    <a:bodyPr/>
                    <a:lstStyle/>
                    <a:p>
                      <a:pPr marL="0" marR="0" algn="just">
                        <a:lnSpc>
                          <a:spcPct val="107000"/>
                        </a:lnSpc>
                        <a:spcBef>
                          <a:spcPts val="0"/>
                        </a:spcBef>
                        <a:spcAft>
                          <a:spcPts val="0"/>
                        </a:spcAft>
                      </a:pPr>
                      <a:r>
                        <a:rPr lang="en-US" sz="2000">
                          <a:effectLst/>
                        </a:rPr>
                        <a:t>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7788745"/>
                  </a:ext>
                </a:extLst>
              </a:tr>
              <a:tr h="335778">
                <a:tc>
                  <a:txBody>
                    <a:bodyPr/>
                    <a:lstStyle/>
                    <a:p>
                      <a:pPr marL="0" marR="0" algn="just">
                        <a:lnSpc>
                          <a:spcPct val="107000"/>
                        </a:lnSpc>
                        <a:spcBef>
                          <a:spcPts val="0"/>
                        </a:spcBef>
                        <a:spcAft>
                          <a:spcPts val="0"/>
                        </a:spcAft>
                      </a:pPr>
                      <a:r>
                        <a:rPr lang="en-US" sz="2000">
                          <a:effectLst/>
                        </a:rPr>
                        <a:t>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0.4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0701571"/>
                  </a:ext>
                </a:extLst>
              </a:tr>
              <a:tr h="335778">
                <a:tc>
                  <a:txBody>
                    <a:bodyPr/>
                    <a:lstStyle/>
                    <a:p>
                      <a:pPr marL="0" marR="0" algn="just">
                        <a:lnSpc>
                          <a:spcPct val="107000"/>
                        </a:lnSpc>
                        <a:spcBef>
                          <a:spcPts val="0"/>
                        </a:spcBef>
                        <a:spcAft>
                          <a:spcPts val="0"/>
                        </a:spcAft>
                      </a:pPr>
                      <a:r>
                        <a:rPr lang="en-US" sz="2000">
                          <a:effectLst/>
                        </a:rPr>
                        <a:t>75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0.6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722077"/>
                  </a:ext>
                </a:extLst>
              </a:tr>
              <a:tr h="335778">
                <a:tc>
                  <a:txBody>
                    <a:bodyPr/>
                    <a:lstStyle/>
                    <a:p>
                      <a:pPr marL="0" marR="0" algn="just">
                        <a:lnSpc>
                          <a:spcPct val="107000"/>
                        </a:lnSpc>
                        <a:spcBef>
                          <a:spcPts val="0"/>
                        </a:spcBef>
                        <a:spcAft>
                          <a:spcPts val="0"/>
                        </a:spcAft>
                      </a:pPr>
                      <a:r>
                        <a:rPr lang="en-US" sz="2000">
                          <a:effectLst/>
                        </a:rPr>
                        <a:t>85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0495688"/>
                  </a:ext>
                </a:extLst>
              </a:tr>
              <a:tr h="335778">
                <a:tc>
                  <a:txBody>
                    <a:bodyPr/>
                    <a:lstStyle/>
                    <a:p>
                      <a:pPr marL="0" marR="0" algn="just">
                        <a:lnSpc>
                          <a:spcPct val="107000"/>
                        </a:lnSpc>
                        <a:spcBef>
                          <a:spcPts val="0"/>
                        </a:spcBef>
                        <a:spcAft>
                          <a:spcPts val="0"/>
                        </a:spcAft>
                      </a:pPr>
                      <a:r>
                        <a:rPr lang="en-US" sz="2000">
                          <a:effectLst/>
                        </a:rPr>
                        <a:t>105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7574916"/>
                  </a:ext>
                </a:extLst>
              </a:tr>
            </a:tbl>
          </a:graphicData>
        </a:graphic>
      </p:graphicFrame>
      <p:pic>
        <p:nvPicPr>
          <p:cNvPr id="6" name="Content Placeholder 4">
            <a:extLst>
              <a:ext uri="{FF2B5EF4-FFF2-40B4-BE49-F238E27FC236}">
                <a16:creationId xmlns:a16="http://schemas.microsoft.com/office/drawing/2014/main" id="{8B4FEDAD-A558-40E5-8EB0-546813B1E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750" y="3647142"/>
            <a:ext cx="5400600" cy="2965035"/>
          </a:xfrm>
          <a:prstGeom prst="rect">
            <a:avLst/>
          </a:prstGeom>
        </p:spPr>
      </p:pic>
    </p:spTree>
    <p:extLst>
      <p:ext uri="{BB962C8B-B14F-4D97-AF65-F5344CB8AC3E}">
        <p14:creationId xmlns:p14="http://schemas.microsoft.com/office/powerpoint/2010/main" val="78053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6198-E1F6-4596-8977-B3C9989DA899}"/>
              </a:ext>
            </a:extLst>
          </p:cNvPr>
          <p:cNvSpPr>
            <a:spLocks noGrp="1"/>
          </p:cNvSpPr>
          <p:nvPr>
            <p:ph type="title"/>
          </p:nvPr>
        </p:nvSpPr>
        <p:spPr>
          <a:xfrm>
            <a:off x="914162" y="482600"/>
            <a:ext cx="10360501" cy="858168"/>
          </a:xfrm>
        </p:spPr>
        <p:txBody>
          <a:bodyPr/>
          <a:lstStyle/>
          <a:p>
            <a:r>
              <a:rPr lang="en-US" dirty="0"/>
              <a:t>Inference Engine</a:t>
            </a:r>
          </a:p>
        </p:txBody>
      </p:sp>
      <p:sp>
        <p:nvSpPr>
          <p:cNvPr id="3" name="Content Placeholder 2">
            <a:extLst>
              <a:ext uri="{FF2B5EF4-FFF2-40B4-BE49-F238E27FC236}">
                <a16:creationId xmlns:a16="http://schemas.microsoft.com/office/drawing/2014/main" id="{D08C0BD1-B848-47DC-B77B-7B89D098998E}"/>
              </a:ext>
            </a:extLst>
          </p:cNvPr>
          <p:cNvSpPr>
            <a:spLocks noGrp="1"/>
          </p:cNvSpPr>
          <p:nvPr>
            <p:ph sz="half" idx="1"/>
          </p:nvPr>
        </p:nvSpPr>
        <p:spPr>
          <a:xfrm>
            <a:off x="914162" y="1628800"/>
            <a:ext cx="4977104" cy="2561703"/>
          </a:xfrm>
        </p:spPr>
        <p:txBody>
          <a:bodyPr>
            <a:normAutofit lnSpcReduction="10000"/>
          </a:bodyPr>
          <a:lstStyle/>
          <a:p>
            <a:r>
              <a:rPr lang="en-US" dirty="0"/>
              <a:t>Natural Language Processing</a:t>
            </a:r>
          </a:p>
          <a:p>
            <a:r>
              <a:rPr lang="en-US" dirty="0"/>
              <a:t>Fuzzification </a:t>
            </a:r>
          </a:p>
          <a:p>
            <a:r>
              <a:rPr lang="en-US" dirty="0"/>
              <a:t>Forward/ Backward chaining</a:t>
            </a:r>
          </a:p>
          <a:p>
            <a:r>
              <a:rPr lang="en-US" dirty="0" err="1"/>
              <a:t>Defuzzification</a:t>
            </a:r>
            <a:endParaRPr lang="en-US" dirty="0"/>
          </a:p>
          <a:p>
            <a:r>
              <a:rPr lang="en-US" dirty="0"/>
              <a:t>Applications </a:t>
            </a:r>
          </a:p>
        </p:txBody>
      </p:sp>
      <p:pic>
        <p:nvPicPr>
          <p:cNvPr id="7" name="Content Placeholder 6">
            <a:extLst>
              <a:ext uri="{FF2B5EF4-FFF2-40B4-BE49-F238E27FC236}">
                <a16:creationId xmlns:a16="http://schemas.microsoft.com/office/drawing/2014/main" id="{C9710CB5-808E-4194-972C-BBB0FFA019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19955" y="1368071"/>
            <a:ext cx="6264696" cy="4104455"/>
          </a:xfrm>
        </p:spPr>
      </p:pic>
      <p:pic>
        <p:nvPicPr>
          <p:cNvPr id="5" name="Picture 4">
            <a:extLst>
              <a:ext uri="{FF2B5EF4-FFF2-40B4-BE49-F238E27FC236}">
                <a16:creationId xmlns:a16="http://schemas.microsoft.com/office/drawing/2014/main" id="{58AE29F0-325B-435E-A0DF-D4896BA3B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932" y="4067175"/>
            <a:ext cx="3714750" cy="2790825"/>
          </a:xfrm>
          <a:prstGeom prst="rect">
            <a:avLst/>
          </a:prstGeom>
        </p:spPr>
      </p:pic>
    </p:spTree>
    <p:extLst>
      <p:ext uri="{BB962C8B-B14F-4D97-AF65-F5344CB8AC3E}">
        <p14:creationId xmlns:p14="http://schemas.microsoft.com/office/powerpoint/2010/main" val="418514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2" y="482600"/>
            <a:ext cx="10360501" cy="570136"/>
          </a:xfrm>
        </p:spPr>
        <p:txBody>
          <a:bodyPr/>
          <a:lstStyle/>
          <a:p>
            <a:r>
              <a:rPr lang="en-US" dirty="0"/>
              <a:t>Questions</a:t>
            </a:r>
          </a:p>
        </p:txBody>
      </p:sp>
      <p:sp>
        <p:nvSpPr>
          <p:cNvPr id="14" name="Content Placeholder 13"/>
          <p:cNvSpPr>
            <a:spLocks noGrp="1"/>
          </p:cNvSpPr>
          <p:nvPr>
            <p:ph idx="1"/>
          </p:nvPr>
        </p:nvSpPr>
        <p:spPr/>
        <p:txBody>
          <a:bodyPr/>
          <a:lstStyle/>
          <a:p>
            <a:pPr marL="514350" indent="-514350">
              <a:buFont typeface="+mj-lt"/>
              <a:buAutoNum type="arabicPeriod"/>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180" y="2060848"/>
            <a:ext cx="4176464" cy="3096344"/>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076977-ECB7-44C2-A70D-853BB6B41242}">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4873beb7-5857-4685-be1f-d57550cc96cc"/>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1143</TotalTime>
  <Words>74</Words>
  <Application>Microsoft Office PowerPoint</Application>
  <PresentationFormat>Custom</PresentationFormat>
  <Paragraphs>38</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Cambria</vt:lpstr>
      <vt:lpstr>Times New Roman</vt:lpstr>
      <vt:lpstr>Red Radial 16x9</vt:lpstr>
      <vt:lpstr>Inference Engine using Fuzzy Logic CSC215</vt:lpstr>
      <vt:lpstr>Basic Fuzzy Concepts</vt:lpstr>
      <vt:lpstr>Inference Engine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Selection</dc:title>
  <dc:creator>Anand Rawat</dc:creator>
  <cp:lastModifiedBy>Bibodi</cp:lastModifiedBy>
  <cp:revision>194</cp:revision>
  <dcterms:created xsi:type="dcterms:W3CDTF">2017-05-08T05:57:36Z</dcterms:created>
  <dcterms:modified xsi:type="dcterms:W3CDTF">2017-12-04T20:17:20Z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