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1"/>
  </p:notesMasterIdLst>
  <p:sldIdLst>
    <p:sldId id="256" r:id="rId3"/>
    <p:sldId id="267" r:id="rId4"/>
    <p:sldId id="268" r:id="rId5"/>
    <p:sldId id="271" r:id="rId6"/>
    <p:sldId id="274" r:id="rId7"/>
    <p:sldId id="269" r:id="rId8"/>
    <p:sldId id="272" r:id="rId9"/>
    <p:sldId id="273" r:id="rId10"/>
    <p:sldId id="275" r:id="rId11"/>
    <p:sldId id="276" r:id="rId12"/>
    <p:sldId id="270" r:id="rId13"/>
    <p:sldId id="277" r:id="rId14"/>
    <p:sldId id="278" r:id="rId15"/>
    <p:sldId id="279" r:id="rId16"/>
    <p:sldId id="280" r:id="rId17"/>
    <p:sldId id="281" r:id="rId18"/>
    <p:sldId id="282" r:id="rId19"/>
    <p:sldId id="283" r:id="rId20"/>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122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B22338DA-AAB3-484D-B6F2-501CE504AC09}" type="datetimeFigureOut">
              <a:rPr lang="en-US" smtClean="0"/>
              <a:t>5/23/2021</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449F5C8-0D93-46AC-8D48-1C04E22AC59C}" type="slidenum">
              <a:rPr lang="en-US" smtClean="0"/>
              <a:t>‹#›</a:t>
            </a:fld>
            <a:endParaRPr lang="en-US"/>
          </a:p>
        </p:txBody>
      </p:sp>
    </p:spTree>
    <p:extLst>
      <p:ext uri="{BB962C8B-B14F-4D97-AF65-F5344CB8AC3E}">
        <p14:creationId xmlns:p14="http://schemas.microsoft.com/office/powerpoint/2010/main" val="3011211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plot and table, we can see that there are 263 NAs (roughly 20%) in Age variable,  We can see that Age was missing nearly 20% of its values. This data was imputed using the </a:t>
            </a:r>
            <a:r>
              <a:rPr lang="en-US" dirty="0" err="1"/>
              <a:t>rpart</a:t>
            </a:r>
            <a:r>
              <a:rPr lang="en-US" dirty="0"/>
              <a:t> function.</a:t>
            </a:r>
          </a:p>
        </p:txBody>
      </p:sp>
      <p:sp>
        <p:nvSpPr>
          <p:cNvPr id="4" name="Slide Number Placeholder 3"/>
          <p:cNvSpPr>
            <a:spLocks noGrp="1"/>
          </p:cNvSpPr>
          <p:nvPr>
            <p:ph type="sldNum" sz="quarter" idx="5"/>
          </p:nvPr>
        </p:nvSpPr>
        <p:spPr/>
        <p:txBody>
          <a:bodyPr/>
          <a:lstStyle/>
          <a:p>
            <a:fld id="{9449F5C8-0D93-46AC-8D48-1C04E22AC59C}" type="slidenum">
              <a:rPr lang="en-US" smtClean="0"/>
              <a:t>9</a:t>
            </a:fld>
            <a:endParaRPr lang="en-US"/>
          </a:p>
        </p:txBody>
      </p:sp>
    </p:spTree>
    <p:extLst>
      <p:ext uri="{BB962C8B-B14F-4D97-AF65-F5344CB8AC3E}">
        <p14:creationId xmlns:p14="http://schemas.microsoft.com/office/powerpoint/2010/main" val="3192943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3600" b="0" strike="noStrike" spc="-1">
              <a:solidFill>
                <a:srgbClr val="000000"/>
              </a:solidFill>
              <a:latin typeface="Consola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3600" b="0" strike="noStrike" spc="-1">
              <a:solidFill>
                <a:srgbClr val="000000"/>
              </a:solidFill>
              <a:latin typeface="Consola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3600" b="0" strike="noStrike" spc="-1">
              <a:solidFill>
                <a:srgbClr val="000000"/>
              </a:solidFill>
              <a:latin typeface="Consola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3600" b="0" strike="noStrike" spc="-1">
              <a:solidFill>
                <a:srgbClr val="000000"/>
              </a:solidFill>
              <a:latin typeface="Consola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FFFFFF"/>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3600" b="0" strike="noStrike" spc="-1">
              <a:solidFill>
                <a:srgbClr val="000000"/>
              </a:solidFill>
              <a:latin typeface="Consola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5E0B4"/>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1122480"/>
            <a:ext cx="10362960" cy="2387160"/>
          </a:xfrm>
          <a:prstGeom prst="rect">
            <a:avLst/>
          </a:prstGeom>
        </p:spPr>
        <p:txBody>
          <a:bodyPr anchor="b">
            <a:noAutofit/>
          </a:bodyPr>
          <a:lstStyle/>
          <a:p>
            <a:pPr algn="ctr">
              <a:lnSpc>
                <a:spcPct val="90000"/>
              </a:lnSpc>
            </a:pPr>
            <a:r>
              <a:rPr lang="en-US" sz="4500" b="0" strike="noStrike" spc="-1">
                <a:solidFill>
                  <a:srgbClr val="000000"/>
                </a:solidFill>
                <a:latin typeface="Consolas"/>
              </a:rPr>
              <a:t>Click to edit Master title style</a:t>
            </a:r>
            <a:endParaRPr lang="en-US" sz="4500" b="0" strike="noStrike" spc="-1">
              <a:solidFill>
                <a:srgbClr val="FFFFFF"/>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FAED6950-D8E3-41FB-B017-F1AED6976385}" type="datetime">
              <a:rPr lang="en-GB" sz="900" b="0" strike="noStrike" spc="-1">
                <a:solidFill>
                  <a:srgbClr val="FFFFFF"/>
                </a:solidFill>
                <a:latin typeface="Consolas"/>
              </a:rPr>
              <a:t>23/05/2021</a:t>
            </a:fld>
            <a:endParaRPr lang="en-US" sz="9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30CB2FD5-84B1-4A27-A63B-6AADE7DAD7D1}" type="slidenum">
              <a:rPr lang="en-GB" sz="900" b="0" strike="noStrike" spc="-1">
                <a:solidFill>
                  <a:srgbClr val="FFFFFF"/>
                </a:solidFill>
                <a:latin typeface="Consolas"/>
              </a:rPr>
              <a:t>‹#›</a:t>
            </a:fld>
            <a:endParaRPr lang="en-US" sz="9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600" b="0" strike="noStrike" spc="-1">
                <a:solidFill>
                  <a:srgbClr val="000000"/>
                </a:solidFill>
                <a:latin typeface="Consola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Consola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Consola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onsola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onsola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onsola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onsola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5E0B4"/>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800" b="0" strike="noStrike" spc="-1">
                <a:solidFill>
                  <a:srgbClr val="000000"/>
                </a:solidFill>
                <a:latin typeface="Consolas"/>
              </a:rPr>
              <a:t>Click to edit Master title style</a:t>
            </a:r>
            <a:endParaRPr lang="en-US" sz="4800" b="0" strike="noStrike" spc="-1">
              <a:solidFill>
                <a:srgbClr val="FFFFFF"/>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171360" indent="-171000">
              <a:lnSpc>
                <a:spcPct val="90000"/>
              </a:lnSpc>
              <a:spcBef>
                <a:spcPts val="751"/>
              </a:spcBef>
              <a:buClr>
                <a:srgbClr val="000000"/>
              </a:buClr>
              <a:buFont typeface="Arial"/>
              <a:buChar char="•"/>
            </a:pPr>
            <a:r>
              <a:rPr lang="en-US" sz="3600" b="0" strike="noStrike" spc="-1">
                <a:solidFill>
                  <a:srgbClr val="000000"/>
                </a:solidFill>
                <a:latin typeface="Consolas"/>
              </a:rPr>
              <a:t>Click to edit Master text styles</a:t>
            </a:r>
          </a:p>
          <a:p>
            <a:pPr marL="514440" lvl="1" indent="-171000">
              <a:lnSpc>
                <a:spcPct val="90000"/>
              </a:lnSpc>
              <a:spcBef>
                <a:spcPts val="374"/>
              </a:spcBef>
              <a:buClr>
                <a:srgbClr val="000000"/>
              </a:buClr>
              <a:buFont typeface="Arial"/>
              <a:buChar char="•"/>
            </a:pPr>
            <a:r>
              <a:rPr lang="en-US" sz="3200" b="0" strike="noStrike" spc="-1">
                <a:solidFill>
                  <a:srgbClr val="000000"/>
                </a:solidFill>
                <a:latin typeface="Consolas"/>
              </a:rPr>
              <a:t>Second level</a:t>
            </a:r>
          </a:p>
          <a:p>
            <a:pPr marL="857160" lvl="2" indent="-171000">
              <a:lnSpc>
                <a:spcPct val="90000"/>
              </a:lnSpc>
              <a:spcBef>
                <a:spcPts val="374"/>
              </a:spcBef>
              <a:buClr>
                <a:srgbClr val="000000"/>
              </a:buClr>
              <a:buFont typeface="Arial"/>
              <a:buChar char="•"/>
            </a:pPr>
            <a:r>
              <a:rPr lang="en-US" sz="2800" b="0" strike="noStrike" spc="-1">
                <a:solidFill>
                  <a:srgbClr val="000000"/>
                </a:solidFill>
                <a:latin typeface="Consolas"/>
              </a:rPr>
              <a:t>Third level</a:t>
            </a:r>
          </a:p>
          <a:p>
            <a:pPr marL="1200240" lvl="3" indent="-171000">
              <a:lnSpc>
                <a:spcPct val="90000"/>
              </a:lnSpc>
              <a:spcBef>
                <a:spcPts val="374"/>
              </a:spcBef>
              <a:buClr>
                <a:srgbClr val="000000"/>
              </a:buClr>
              <a:buFont typeface="Arial"/>
              <a:buChar char="•"/>
            </a:pPr>
            <a:r>
              <a:rPr lang="en-US" sz="2400" b="0" strike="noStrike" spc="-1">
                <a:solidFill>
                  <a:srgbClr val="000000"/>
                </a:solidFill>
                <a:latin typeface="Consolas"/>
              </a:rPr>
              <a:t>Fourth level</a:t>
            </a:r>
          </a:p>
          <a:p>
            <a:pPr marL="1542960" lvl="4" indent="-171000">
              <a:lnSpc>
                <a:spcPct val="90000"/>
              </a:lnSpc>
              <a:spcBef>
                <a:spcPts val="374"/>
              </a:spcBef>
              <a:buClr>
                <a:srgbClr val="000000"/>
              </a:buClr>
              <a:buFont typeface="Arial"/>
              <a:buChar char="•"/>
            </a:pPr>
            <a:r>
              <a:rPr lang="en-US" sz="2000" b="0" strike="noStrike" spc="-1">
                <a:solidFill>
                  <a:srgbClr val="000000"/>
                </a:solidFill>
                <a:latin typeface="Consolas"/>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F308E3F2-423A-46C7-8A57-FE4FC13F8711}" type="datetime">
              <a:rPr lang="en-GB" sz="900" b="0" strike="noStrike" spc="-1">
                <a:solidFill>
                  <a:srgbClr val="FFFFFF"/>
                </a:solidFill>
                <a:latin typeface="Consolas"/>
              </a:rPr>
              <a:t>23/05/2021</a:t>
            </a:fld>
            <a:endParaRPr lang="en-US" sz="9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E2FA2795-07B6-411E-B8EA-F577F46AA0ED}" type="slidenum">
              <a:rPr lang="en-GB" sz="900" b="0" strike="noStrike" spc="-1">
                <a:solidFill>
                  <a:srgbClr val="FFFFFF"/>
                </a:solidFill>
                <a:latin typeface="Consolas"/>
              </a:rPr>
              <a:t>‹#›</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914219" y="2042640"/>
            <a:ext cx="10634313" cy="2387160"/>
          </a:xfrm>
          <a:prstGeom prst="rect">
            <a:avLst/>
          </a:prstGeom>
          <a:noFill/>
          <a:ln>
            <a:noFill/>
          </a:ln>
        </p:spPr>
        <p:txBody>
          <a:bodyPr anchor="b">
            <a:noAutofit/>
          </a:bodyPr>
          <a:lstStyle/>
          <a:p>
            <a:pPr algn="ctr">
              <a:lnSpc>
                <a:spcPct val="90000"/>
              </a:lnSpc>
            </a:pPr>
            <a:r>
              <a:rPr lang="en-US" sz="4000" spc="-1" dirty="0">
                <a:solidFill>
                  <a:srgbClr val="000000"/>
                </a:solidFill>
                <a:latin typeface="Consolas"/>
              </a:rPr>
              <a:t>Classification of Titanic Passenger Data and Chances of Surviving the Disaster</a:t>
            </a:r>
          </a:p>
          <a:p>
            <a:pPr algn="ctr">
              <a:lnSpc>
                <a:spcPct val="90000"/>
              </a:lnSpc>
            </a:pPr>
            <a:endParaRPr lang="en-US" sz="4000" b="0" strike="noStrike" spc="-1" dirty="0">
              <a:solidFill>
                <a:srgbClr val="000000"/>
              </a:solidFill>
              <a:latin typeface="Consolas"/>
            </a:endParaRPr>
          </a:p>
          <a:p>
            <a:pPr algn="ctr">
              <a:lnSpc>
                <a:spcPct val="90000"/>
              </a:lnSpc>
            </a:pPr>
            <a:r>
              <a:rPr lang="en-US" sz="4000" spc="-1" dirty="0">
                <a:solidFill>
                  <a:srgbClr val="000000"/>
                </a:solidFill>
                <a:latin typeface="Consolas"/>
              </a:rPr>
              <a:t>Machine Learning Kaggle Competition</a:t>
            </a:r>
          </a:p>
        </p:txBody>
      </p:sp>
      <p:sp>
        <p:nvSpPr>
          <p:cNvPr id="83" name="TextShape 2"/>
          <p:cNvSpPr txBox="1"/>
          <p:nvPr/>
        </p:nvSpPr>
        <p:spPr>
          <a:xfrm>
            <a:off x="1524180" y="5202720"/>
            <a:ext cx="9143640" cy="1655280"/>
          </a:xfrm>
          <a:prstGeom prst="rect">
            <a:avLst/>
          </a:prstGeom>
          <a:noFill/>
          <a:ln>
            <a:noFill/>
          </a:ln>
        </p:spPr>
        <p:txBody>
          <a:bodyPr>
            <a:noAutofit/>
          </a:bodyPr>
          <a:lstStyle/>
          <a:p>
            <a:pPr algn="ctr">
              <a:lnSpc>
                <a:spcPct val="90000"/>
              </a:lnSpc>
              <a:spcBef>
                <a:spcPts val="751"/>
              </a:spcBef>
            </a:pPr>
            <a:r>
              <a:rPr lang="en-US" sz="1800" b="1" strike="noStrike" spc="-1" dirty="0">
                <a:solidFill>
                  <a:srgbClr val="000000"/>
                </a:solidFill>
                <a:latin typeface="Consolas"/>
              </a:rPr>
              <a:t>DATA621 FINAL PROJECT</a:t>
            </a:r>
          </a:p>
          <a:p>
            <a:pPr algn="ctr">
              <a:lnSpc>
                <a:spcPct val="90000"/>
              </a:lnSpc>
              <a:spcBef>
                <a:spcPts val="751"/>
              </a:spcBef>
            </a:pPr>
            <a:br>
              <a:rPr dirty="0"/>
            </a:br>
            <a:r>
              <a:rPr lang="en-US" spc="-1" dirty="0">
                <a:solidFill>
                  <a:srgbClr val="000000"/>
                </a:solidFill>
                <a:latin typeface="Consolas"/>
              </a:rPr>
              <a:t>Abdellah </a:t>
            </a:r>
            <a:r>
              <a:rPr lang="en-US" spc="-1" dirty="0" err="1">
                <a:solidFill>
                  <a:srgbClr val="000000"/>
                </a:solidFill>
                <a:latin typeface="Consolas"/>
              </a:rPr>
              <a:t>AitElmouden</a:t>
            </a:r>
            <a:r>
              <a:rPr lang="en-US" spc="-1" dirty="0">
                <a:solidFill>
                  <a:srgbClr val="000000"/>
                </a:solidFill>
                <a:latin typeface="Consolas"/>
              </a:rPr>
              <a:t> | Gabriel Abreu | Jered </a:t>
            </a:r>
            <a:r>
              <a:rPr lang="en-US" spc="-1" dirty="0" err="1">
                <a:solidFill>
                  <a:srgbClr val="000000"/>
                </a:solidFill>
                <a:latin typeface="Consolas"/>
              </a:rPr>
              <a:t>Ataky</a:t>
            </a:r>
            <a:r>
              <a:rPr lang="en-US" spc="-1" dirty="0">
                <a:solidFill>
                  <a:srgbClr val="000000"/>
                </a:solidFill>
                <a:latin typeface="Consolas"/>
              </a:rPr>
              <a:t> | Patrick Maloney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800" spc="-1" dirty="0">
                <a:solidFill>
                  <a:srgbClr val="000000"/>
                </a:solidFill>
                <a:latin typeface="Consolas"/>
              </a:rPr>
              <a:t>Modeling</a:t>
            </a:r>
            <a:endParaRPr lang="en-US" sz="4800" b="0" strike="noStrike" spc="-1" dirty="0">
              <a:solidFill>
                <a:srgbClr val="FFFFFF"/>
              </a:solidFill>
              <a:latin typeface="Calibri"/>
            </a:endParaRPr>
          </a:p>
        </p:txBody>
      </p:sp>
      <p:sp>
        <p:nvSpPr>
          <p:cNvPr id="4" name="Rectangle 3">
            <a:extLst>
              <a:ext uri="{FF2B5EF4-FFF2-40B4-BE49-F238E27FC236}">
                <a16:creationId xmlns:a16="http://schemas.microsoft.com/office/drawing/2014/main" id="{E893E965-C1F5-4081-B220-0D1321F8D385}"/>
              </a:ext>
            </a:extLst>
          </p:cNvPr>
          <p:cNvSpPr/>
          <p:nvPr/>
        </p:nvSpPr>
        <p:spPr>
          <a:xfrm>
            <a:off x="406100" y="1754800"/>
            <a:ext cx="11379200" cy="3554819"/>
          </a:xfrm>
          <a:prstGeom prst="rect">
            <a:avLst/>
          </a:prstGeom>
        </p:spPr>
        <p:txBody>
          <a:bodyPr wrap="square">
            <a:spAutoFit/>
          </a:bodyPr>
          <a:lstStyle/>
          <a:p>
            <a:r>
              <a:rPr lang="en-US" sz="2500" dirty="0">
                <a:latin typeface="Consolas" panose="020B0609020204030204" pitchFamily="49" charset="0"/>
                <a:cs typeface="Consolas" panose="020B0609020204030204" pitchFamily="49" charset="0"/>
              </a:rPr>
              <a:t>After exploring the patterns and creating new features, now I will build statistical models to predict the fate of the passengers in the test data set.</a:t>
            </a:r>
          </a:p>
          <a:p>
            <a:endParaRPr lang="en-US" sz="2500" dirty="0">
              <a:latin typeface="Consolas" panose="020B0609020204030204" pitchFamily="49" charset="0"/>
              <a:cs typeface="Consolas" panose="020B0609020204030204" pitchFamily="49" charset="0"/>
            </a:endParaRPr>
          </a:p>
          <a:p>
            <a:r>
              <a:rPr lang="en-US" sz="2500" dirty="0">
                <a:latin typeface="Consolas" panose="020B0609020204030204" pitchFamily="49" charset="0"/>
                <a:cs typeface="Consolas" panose="020B0609020204030204" pitchFamily="49" charset="0"/>
              </a:rPr>
              <a:t>Three machine learning methods are used in this project:</a:t>
            </a:r>
          </a:p>
          <a:p>
            <a:endParaRPr lang="en-US" sz="2500" dirty="0">
              <a:latin typeface="Consolas" panose="020B0609020204030204" pitchFamily="49" charset="0"/>
              <a:cs typeface="Consolas" panose="020B0609020204030204" pitchFamily="49" charset="0"/>
            </a:endParaRPr>
          </a:p>
          <a:p>
            <a:r>
              <a:rPr lang="en-US" sz="2500" dirty="0">
                <a:latin typeface="Consolas" panose="020B0609020204030204" pitchFamily="49" charset="0"/>
                <a:cs typeface="Consolas" panose="020B0609020204030204" pitchFamily="49" charset="0"/>
              </a:rPr>
              <a:t>- Binomial with logit link function (w/ Imputed data)</a:t>
            </a:r>
          </a:p>
          <a:p>
            <a:r>
              <a:rPr lang="en-US" sz="2500" dirty="0">
                <a:latin typeface="Consolas" panose="020B0609020204030204" pitchFamily="49" charset="0"/>
                <a:cs typeface="Consolas" panose="020B0609020204030204" pitchFamily="49" charset="0"/>
              </a:rPr>
              <a:t>- Stepwise regression</a:t>
            </a:r>
          </a:p>
          <a:p>
            <a:r>
              <a:rPr lang="en-US" sz="2500" dirty="0">
                <a:latin typeface="Consolas" panose="020B0609020204030204" pitchFamily="49" charset="0"/>
                <a:cs typeface="Consolas" panose="020B0609020204030204" pitchFamily="49" charset="0"/>
              </a:rPr>
              <a:t>- Random Forest</a:t>
            </a:r>
          </a:p>
        </p:txBody>
      </p:sp>
    </p:spTree>
    <p:extLst>
      <p:ext uri="{BB962C8B-B14F-4D97-AF65-F5344CB8AC3E}">
        <p14:creationId xmlns:p14="http://schemas.microsoft.com/office/powerpoint/2010/main" val="1352180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800" b="0" strike="noStrike" spc="-1" dirty="0">
                <a:solidFill>
                  <a:srgbClr val="000000"/>
                </a:solidFill>
                <a:latin typeface="Consolas"/>
              </a:rPr>
              <a:t>Model 1: </a:t>
            </a:r>
            <a:r>
              <a:rPr lang="en-US" sz="4800" dirty="0">
                <a:latin typeface="Consolas" panose="020B0609020204030204" pitchFamily="49" charset="0"/>
                <a:cs typeface="Consolas" panose="020B0609020204030204" pitchFamily="49" charset="0"/>
              </a:rPr>
              <a:t>Binomial with logit link function</a:t>
            </a:r>
            <a:r>
              <a:rPr lang="en-US" sz="4800" b="0" strike="noStrike" spc="-1" dirty="0">
                <a:solidFill>
                  <a:srgbClr val="000000"/>
                </a:solidFill>
                <a:latin typeface="Consolas"/>
              </a:rPr>
              <a:t> </a:t>
            </a:r>
            <a:endParaRPr lang="en-US" sz="4800" b="0" strike="noStrike" spc="-1" dirty="0">
              <a:solidFill>
                <a:srgbClr val="FFFFFF"/>
              </a:solidFill>
              <a:latin typeface="Calibri"/>
            </a:endParaRPr>
          </a:p>
        </p:txBody>
      </p:sp>
      <p:pic>
        <p:nvPicPr>
          <p:cNvPr id="2" name="Picture 1">
            <a:extLst>
              <a:ext uri="{FF2B5EF4-FFF2-40B4-BE49-F238E27FC236}">
                <a16:creationId xmlns:a16="http://schemas.microsoft.com/office/drawing/2014/main" id="{53357DBB-6311-4B43-87C7-6D964F222695}"/>
              </a:ext>
            </a:extLst>
          </p:cNvPr>
          <p:cNvPicPr>
            <a:picLocks noChangeAspect="1"/>
          </p:cNvPicPr>
          <p:nvPr/>
        </p:nvPicPr>
        <p:blipFill>
          <a:blip r:embed="rId2"/>
          <a:stretch>
            <a:fillRect/>
          </a:stretch>
        </p:blipFill>
        <p:spPr>
          <a:xfrm>
            <a:off x="513869" y="1690200"/>
            <a:ext cx="6327198" cy="4825288"/>
          </a:xfrm>
          <a:prstGeom prst="rect">
            <a:avLst/>
          </a:prstGeom>
        </p:spPr>
      </p:pic>
      <p:sp>
        <p:nvSpPr>
          <p:cNvPr id="3" name="Rectangle 2">
            <a:extLst>
              <a:ext uri="{FF2B5EF4-FFF2-40B4-BE49-F238E27FC236}">
                <a16:creationId xmlns:a16="http://schemas.microsoft.com/office/drawing/2014/main" id="{FB50FC33-7DB3-4290-BE90-0CBDD522FE88}"/>
              </a:ext>
            </a:extLst>
          </p:cNvPr>
          <p:cNvSpPr/>
          <p:nvPr/>
        </p:nvSpPr>
        <p:spPr>
          <a:xfrm>
            <a:off x="7495598" y="2433304"/>
            <a:ext cx="4476269" cy="3477875"/>
          </a:xfrm>
          <a:prstGeom prst="rect">
            <a:avLst/>
          </a:prstGeom>
        </p:spPr>
        <p:txBody>
          <a:bodyPr wrap="square">
            <a:spAutoFit/>
          </a:bodyPr>
          <a:lstStyle/>
          <a:p>
            <a:r>
              <a:rPr lang="en-US" sz="2000" dirty="0">
                <a:latin typeface="Consolas" panose="020B0609020204030204" pitchFamily="49" charset="0"/>
                <a:cs typeface="Consolas" panose="020B0609020204030204" pitchFamily="49" charset="0"/>
              </a:rPr>
              <a:t>This model is used when the data have binary outcomes.  We fit a generalized linear model (binomial with logit link function) with </a:t>
            </a:r>
            <a:r>
              <a:rPr lang="en-US" sz="2000" dirty="0" err="1">
                <a:latin typeface="Consolas" panose="020B0609020204030204" pitchFamily="49" charset="0"/>
                <a:cs typeface="Consolas" panose="020B0609020204030204" pitchFamily="49" charset="0"/>
              </a:rPr>
              <a:t>Pclass</a:t>
            </a:r>
            <a:r>
              <a:rPr lang="en-US" sz="2000" dirty="0">
                <a:latin typeface="Consolas" panose="020B0609020204030204" pitchFamily="49" charset="0"/>
                <a:cs typeface="Consolas" panose="020B0609020204030204" pitchFamily="49" charset="0"/>
              </a:rPr>
              <a:t>, Sex, title, Embarked, Fare, Age, </a:t>
            </a:r>
            <a:r>
              <a:rPr lang="en-US" sz="2000" dirty="0" err="1">
                <a:latin typeface="Consolas" panose="020B0609020204030204" pitchFamily="49" charset="0"/>
                <a:cs typeface="Consolas" panose="020B0609020204030204" pitchFamily="49" charset="0"/>
              </a:rPr>
              <a:t>SibSp</a:t>
            </a:r>
            <a:r>
              <a:rPr lang="en-US" sz="2000" dirty="0">
                <a:latin typeface="Consolas" panose="020B0609020204030204" pitchFamily="49" charset="0"/>
                <a:cs typeface="Consolas" panose="020B0609020204030204" pitchFamily="49" charset="0"/>
              </a:rPr>
              <a:t> and Parch, as predictors of the number of survived passenger. we can see that </a:t>
            </a:r>
            <a:r>
              <a:rPr lang="en-US" sz="2000" dirty="0" err="1">
                <a:latin typeface="Consolas" panose="020B0609020204030204" pitchFamily="49" charset="0"/>
                <a:cs typeface="Consolas" panose="020B0609020204030204" pitchFamily="49" charset="0"/>
              </a:rPr>
              <a:t>Pclass</a:t>
            </a:r>
            <a:r>
              <a:rPr lang="en-US" sz="2000" dirty="0">
                <a:latin typeface="Consolas" panose="020B0609020204030204" pitchFamily="49" charset="0"/>
                <a:cs typeface="Consolas" panose="020B0609020204030204" pitchFamily="49" charset="0"/>
              </a:rPr>
              <a:t>, Sex, Age and </a:t>
            </a:r>
            <a:r>
              <a:rPr lang="en-US" sz="2000" dirty="0" err="1">
                <a:latin typeface="Consolas" panose="020B0609020204030204" pitchFamily="49" charset="0"/>
                <a:cs typeface="Consolas" panose="020B0609020204030204" pitchFamily="49" charset="0"/>
              </a:rPr>
              <a:t>SibSp</a:t>
            </a:r>
            <a:r>
              <a:rPr lang="en-US" sz="2000" dirty="0">
                <a:latin typeface="Consolas" panose="020B0609020204030204" pitchFamily="49" charset="0"/>
                <a:cs typeface="Consolas" panose="020B0609020204030204" pitchFamily="49" charset="0"/>
              </a:rPr>
              <a:t> are all significant variables.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800" b="0" strike="noStrike" spc="-1" dirty="0">
                <a:solidFill>
                  <a:srgbClr val="000000"/>
                </a:solidFill>
                <a:latin typeface="Consolas"/>
              </a:rPr>
              <a:t>Model 2: Stepwise</a:t>
            </a:r>
            <a:endParaRPr lang="en-US" sz="4800" b="0" strike="noStrike" spc="-1" dirty="0">
              <a:solidFill>
                <a:srgbClr val="FFFFFF"/>
              </a:solidFill>
              <a:latin typeface="Calibri"/>
            </a:endParaRPr>
          </a:p>
        </p:txBody>
      </p:sp>
      <p:pic>
        <p:nvPicPr>
          <p:cNvPr id="4" name="Picture 3">
            <a:extLst>
              <a:ext uri="{FF2B5EF4-FFF2-40B4-BE49-F238E27FC236}">
                <a16:creationId xmlns:a16="http://schemas.microsoft.com/office/drawing/2014/main" id="{DA4DB0B9-6BC7-4DB8-9B42-E8B4C807FD06}"/>
              </a:ext>
            </a:extLst>
          </p:cNvPr>
          <p:cNvPicPr>
            <a:picLocks noChangeAspect="1"/>
          </p:cNvPicPr>
          <p:nvPr/>
        </p:nvPicPr>
        <p:blipFill rotWithShape="1">
          <a:blip r:embed="rId2"/>
          <a:srcRect r="22530"/>
          <a:stretch/>
        </p:blipFill>
        <p:spPr>
          <a:xfrm>
            <a:off x="220133" y="1590674"/>
            <a:ext cx="5706534" cy="4902285"/>
          </a:xfrm>
          <a:prstGeom prst="rect">
            <a:avLst/>
          </a:prstGeom>
        </p:spPr>
      </p:pic>
      <p:pic>
        <p:nvPicPr>
          <p:cNvPr id="6" name="Picture 5" descr="Table&#10;&#10;Description automatically generated">
            <a:extLst>
              <a:ext uri="{FF2B5EF4-FFF2-40B4-BE49-F238E27FC236}">
                <a16:creationId xmlns:a16="http://schemas.microsoft.com/office/drawing/2014/main" id="{E640D379-7680-47C4-9440-66092A2FA7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335" y="1590674"/>
            <a:ext cx="5452532" cy="4808142"/>
          </a:xfrm>
          <a:prstGeom prst="rect">
            <a:avLst/>
          </a:prstGeom>
        </p:spPr>
      </p:pic>
    </p:spTree>
    <p:extLst>
      <p:ext uri="{BB962C8B-B14F-4D97-AF65-F5344CB8AC3E}">
        <p14:creationId xmlns:p14="http://schemas.microsoft.com/office/powerpoint/2010/main" val="1224506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800" b="0" strike="noStrike" spc="-1" dirty="0">
                <a:solidFill>
                  <a:srgbClr val="000000"/>
                </a:solidFill>
                <a:latin typeface="Consolas"/>
              </a:rPr>
              <a:t>Model 2: Stepwise</a:t>
            </a:r>
            <a:endParaRPr lang="en-US" sz="4800" b="0" strike="noStrike" spc="-1" dirty="0">
              <a:solidFill>
                <a:srgbClr val="FFFFFF"/>
              </a:solidFill>
              <a:latin typeface="Calibri"/>
            </a:endParaRPr>
          </a:p>
        </p:txBody>
      </p:sp>
      <p:pic>
        <p:nvPicPr>
          <p:cNvPr id="2" name="Picture 1">
            <a:extLst>
              <a:ext uri="{FF2B5EF4-FFF2-40B4-BE49-F238E27FC236}">
                <a16:creationId xmlns:a16="http://schemas.microsoft.com/office/drawing/2014/main" id="{2A785D31-9150-49B4-8719-DF7BF203A976}"/>
              </a:ext>
            </a:extLst>
          </p:cNvPr>
          <p:cNvPicPr>
            <a:picLocks noChangeAspect="1"/>
          </p:cNvPicPr>
          <p:nvPr/>
        </p:nvPicPr>
        <p:blipFill>
          <a:blip r:embed="rId2"/>
          <a:stretch>
            <a:fillRect/>
          </a:stretch>
        </p:blipFill>
        <p:spPr>
          <a:xfrm>
            <a:off x="257704" y="2318345"/>
            <a:ext cx="5343525" cy="3352800"/>
          </a:xfrm>
          <a:prstGeom prst="rect">
            <a:avLst/>
          </a:prstGeom>
        </p:spPr>
      </p:pic>
      <p:pic>
        <p:nvPicPr>
          <p:cNvPr id="3" name="Picture 2">
            <a:extLst>
              <a:ext uri="{FF2B5EF4-FFF2-40B4-BE49-F238E27FC236}">
                <a16:creationId xmlns:a16="http://schemas.microsoft.com/office/drawing/2014/main" id="{2C06166D-1375-477A-B27C-CFA00D8D7759}"/>
              </a:ext>
            </a:extLst>
          </p:cNvPr>
          <p:cNvPicPr>
            <a:picLocks noChangeAspect="1"/>
          </p:cNvPicPr>
          <p:nvPr/>
        </p:nvPicPr>
        <p:blipFill>
          <a:blip r:embed="rId3"/>
          <a:stretch>
            <a:fillRect/>
          </a:stretch>
        </p:blipFill>
        <p:spPr>
          <a:xfrm>
            <a:off x="6152670" y="2208807"/>
            <a:ext cx="5200650" cy="3571875"/>
          </a:xfrm>
          <a:prstGeom prst="rect">
            <a:avLst/>
          </a:prstGeom>
        </p:spPr>
      </p:pic>
    </p:spTree>
    <p:extLst>
      <p:ext uri="{BB962C8B-B14F-4D97-AF65-F5344CB8AC3E}">
        <p14:creationId xmlns:p14="http://schemas.microsoft.com/office/powerpoint/2010/main" val="3247371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800" spc="-1" dirty="0">
                <a:solidFill>
                  <a:srgbClr val="000000"/>
                </a:solidFill>
                <a:latin typeface="Consolas"/>
              </a:rPr>
              <a:t>Model 3: Random Forest</a:t>
            </a:r>
            <a:endParaRPr lang="en-US" sz="4800" b="0" strike="noStrike" spc="-1" dirty="0">
              <a:solidFill>
                <a:srgbClr val="FFFFFF"/>
              </a:solidFill>
              <a:latin typeface="Calibri"/>
            </a:endParaRPr>
          </a:p>
        </p:txBody>
      </p:sp>
      <p:sp>
        <p:nvSpPr>
          <p:cNvPr id="4" name="Rectangle 3">
            <a:extLst>
              <a:ext uri="{FF2B5EF4-FFF2-40B4-BE49-F238E27FC236}">
                <a16:creationId xmlns:a16="http://schemas.microsoft.com/office/drawing/2014/main" id="{F0FE821A-CB53-449B-A09B-1F2E228FCC0E}"/>
              </a:ext>
            </a:extLst>
          </p:cNvPr>
          <p:cNvSpPr/>
          <p:nvPr/>
        </p:nvSpPr>
        <p:spPr>
          <a:xfrm>
            <a:off x="507999" y="1490008"/>
            <a:ext cx="11023601" cy="1477328"/>
          </a:xfrm>
          <a:prstGeom prst="rect">
            <a:avLst/>
          </a:prstGeom>
        </p:spPr>
        <p:txBody>
          <a:bodyPr wrap="square">
            <a:spAutoFit/>
          </a:bodyPr>
          <a:lstStyle/>
          <a:p>
            <a:r>
              <a:rPr lang="en-US" sz="3000" dirty="0">
                <a:latin typeface="Consolas" panose="020B0609020204030204" pitchFamily="49" charset="0"/>
                <a:cs typeface="Consolas" panose="020B0609020204030204" pitchFamily="49" charset="0"/>
              </a:rPr>
              <a:t>Random Forest is our favorite machine learning algorithm so far. We will use the </a:t>
            </a:r>
            <a:r>
              <a:rPr lang="en-US" sz="3000" dirty="0" err="1">
                <a:latin typeface="Consolas" panose="020B0609020204030204" pitchFamily="49" charset="0"/>
                <a:cs typeface="Consolas" panose="020B0609020204030204" pitchFamily="49" charset="0"/>
              </a:rPr>
              <a:t>randomForest</a:t>
            </a:r>
            <a:r>
              <a:rPr lang="en-US" sz="3000" dirty="0">
                <a:latin typeface="Consolas" panose="020B0609020204030204" pitchFamily="49" charset="0"/>
                <a:cs typeface="Consolas" panose="020B0609020204030204" pitchFamily="49" charset="0"/>
              </a:rPr>
              <a:t> function from the </a:t>
            </a:r>
            <a:r>
              <a:rPr lang="en-US" sz="3000" dirty="0" err="1">
                <a:latin typeface="Consolas" panose="020B0609020204030204" pitchFamily="49" charset="0"/>
                <a:cs typeface="Consolas" panose="020B0609020204030204" pitchFamily="49" charset="0"/>
              </a:rPr>
              <a:t>randomForest</a:t>
            </a:r>
            <a:r>
              <a:rPr lang="en-US" sz="3000" dirty="0">
                <a:latin typeface="Consolas" panose="020B0609020204030204" pitchFamily="49" charset="0"/>
                <a:cs typeface="Consolas" panose="020B0609020204030204" pitchFamily="49" charset="0"/>
              </a:rPr>
              <a:t> package.</a:t>
            </a:r>
          </a:p>
        </p:txBody>
      </p:sp>
      <p:pic>
        <p:nvPicPr>
          <p:cNvPr id="6" name="Picture 5" descr="Text, letter&#10;&#10;Description automatically generated">
            <a:extLst>
              <a:ext uri="{FF2B5EF4-FFF2-40B4-BE49-F238E27FC236}">
                <a16:creationId xmlns:a16="http://schemas.microsoft.com/office/drawing/2014/main" id="{A55AE5FD-B35F-434B-896E-315B217DA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534" y="2967336"/>
            <a:ext cx="7657200" cy="3748710"/>
          </a:xfrm>
          <a:prstGeom prst="rect">
            <a:avLst/>
          </a:prstGeom>
        </p:spPr>
      </p:pic>
    </p:spTree>
    <p:extLst>
      <p:ext uri="{BB962C8B-B14F-4D97-AF65-F5344CB8AC3E}">
        <p14:creationId xmlns:p14="http://schemas.microsoft.com/office/powerpoint/2010/main" val="1768790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800" spc="-1" dirty="0">
                <a:solidFill>
                  <a:srgbClr val="000000"/>
                </a:solidFill>
                <a:latin typeface="Consolas"/>
              </a:rPr>
              <a:t>Model 3: Random Forest</a:t>
            </a:r>
            <a:endParaRPr lang="en-US" sz="4800" b="0" strike="noStrike" spc="-1" dirty="0">
              <a:solidFill>
                <a:srgbClr val="FFFFFF"/>
              </a:solidFill>
              <a:latin typeface="Calibri"/>
            </a:endParaRPr>
          </a:p>
        </p:txBody>
      </p:sp>
      <p:sp>
        <p:nvSpPr>
          <p:cNvPr id="4" name="Rectangle 3">
            <a:extLst>
              <a:ext uri="{FF2B5EF4-FFF2-40B4-BE49-F238E27FC236}">
                <a16:creationId xmlns:a16="http://schemas.microsoft.com/office/drawing/2014/main" id="{F0FE821A-CB53-449B-A09B-1F2E228FCC0E}"/>
              </a:ext>
            </a:extLst>
          </p:cNvPr>
          <p:cNvSpPr/>
          <p:nvPr/>
        </p:nvSpPr>
        <p:spPr>
          <a:xfrm>
            <a:off x="7332133" y="2587559"/>
            <a:ext cx="4504268" cy="2554545"/>
          </a:xfrm>
          <a:prstGeom prst="rect">
            <a:avLst/>
          </a:prstGeom>
        </p:spPr>
        <p:txBody>
          <a:bodyPr wrap="square">
            <a:spAutoFit/>
          </a:bodyPr>
          <a:lstStyle/>
          <a:p>
            <a:r>
              <a:rPr lang="en-US" sz="2000" dirty="0">
                <a:latin typeface="Consolas" panose="020B0609020204030204" pitchFamily="49" charset="0"/>
                <a:cs typeface="Consolas" panose="020B0609020204030204" pitchFamily="49" charset="0"/>
              </a:rPr>
              <a:t>The plot shows the importance of the variables judged by the mean decrease accuracy. A variable is considered the most important if the accuracy of the model without it decreased the most compared to the full model. </a:t>
            </a:r>
          </a:p>
        </p:txBody>
      </p:sp>
      <p:pic>
        <p:nvPicPr>
          <p:cNvPr id="2" name="Picture 1">
            <a:extLst>
              <a:ext uri="{FF2B5EF4-FFF2-40B4-BE49-F238E27FC236}">
                <a16:creationId xmlns:a16="http://schemas.microsoft.com/office/drawing/2014/main" id="{5E06DE14-70E2-4040-BF00-4064747EBF3B}"/>
              </a:ext>
            </a:extLst>
          </p:cNvPr>
          <p:cNvPicPr>
            <a:picLocks noChangeAspect="1"/>
          </p:cNvPicPr>
          <p:nvPr/>
        </p:nvPicPr>
        <p:blipFill>
          <a:blip r:embed="rId2"/>
          <a:stretch>
            <a:fillRect/>
          </a:stretch>
        </p:blipFill>
        <p:spPr>
          <a:xfrm>
            <a:off x="84665" y="1690200"/>
            <a:ext cx="7020455" cy="5054174"/>
          </a:xfrm>
          <a:prstGeom prst="rect">
            <a:avLst/>
          </a:prstGeom>
        </p:spPr>
      </p:pic>
    </p:spTree>
    <p:extLst>
      <p:ext uri="{BB962C8B-B14F-4D97-AF65-F5344CB8AC3E}">
        <p14:creationId xmlns:p14="http://schemas.microsoft.com/office/powerpoint/2010/main" val="1098556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800" spc="-1" dirty="0">
                <a:solidFill>
                  <a:srgbClr val="000000"/>
                </a:solidFill>
                <a:latin typeface="Consolas"/>
              </a:rPr>
              <a:t>Model 3: Random Forest</a:t>
            </a:r>
            <a:endParaRPr lang="en-US" sz="4800" b="0" strike="noStrike" spc="-1" dirty="0">
              <a:solidFill>
                <a:srgbClr val="FFFFFF"/>
              </a:solidFill>
              <a:latin typeface="Calibri"/>
            </a:endParaRPr>
          </a:p>
        </p:txBody>
      </p:sp>
      <p:pic>
        <p:nvPicPr>
          <p:cNvPr id="3" name="Picture 2">
            <a:extLst>
              <a:ext uri="{FF2B5EF4-FFF2-40B4-BE49-F238E27FC236}">
                <a16:creationId xmlns:a16="http://schemas.microsoft.com/office/drawing/2014/main" id="{1C8D6C95-E95D-45AD-8C45-F6420C4D77C0}"/>
              </a:ext>
            </a:extLst>
          </p:cNvPr>
          <p:cNvPicPr>
            <a:picLocks noChangeAspect="1"/>
          </p:cNvPicPr>
          <p:nvPr/>
        </p:nvPicPr>
        <p:blipFill>
          <a:blip r:embed="rId2"/>
          <a:stretch>
            <a:fillRect/>
          </a:stretch>
        </p:blipFill>
        <p:spPr>
          <a:xfrm>
            <a:off x="163742" y="1690199"/>
            <a:ext cx="5187192" cy="3974131"/>
          </a:xfrm>
          <a:prstGeom prst="rect">
            <a:avLst/>
          </a:prstGeom>
        </p:spPr>
      </p:pic>
      <p:pic>
        <p:nvPicPr>
          <p:cNvPr id="5" name="Picture 4">
            <a:extLst>
              <a:ext uri="{FF2B5EF4-FFF2-40B4-BE49-F238E27FC236}">
                <a16:creationId xmlns:a16="http://schemas.microsoft.com/office/drawing/2014/main" id="{84FCA61E-FD8A-400E-95D3-150880D40FD2}"/>
              </a:ext>
            </a:extLst>
          </p:cNvPr>
          <p:cNvPicPr>
            <a:picLocks noChangeAspect="1"/>
          </p:cNvPicPr>
          <p:nvPr/>
        </p:nvPicPr>
        <p:blipFill>
          <a:blip r:embed="rId3"/>
          <a:stretch>
            <a:fillRect/>
          </a:stretch>
        </p:blipFill>
        <p:spPr>
          <a:xfrm>
            <a:off x="5716004" y="1783463"/>
            <a:ext cx="6312254" cy="3880867"/>
          </a:xfrm>
          <a:prstGeom prst="rect">
            <a:avLst/>
          </a:prstGeom>
        </p:spPr>
      </p:pic>
    </p:spTree>
    <p:extLst>
      <p:ext uri="{BB962C8B-B14F-4D97-AF65-F5344CB8AC3E}">
        <p14:creationId xmlns:p14="http://schemas.microsoft.com/office/powerpoint/2010/main" val="1376962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800" spc="-1" dirty="0">
                <a:solidFill>
                  <a:srgbClr val="000000"/>
                </a:solidFill>
                <a:latin typeface="Consolas"/>
              </a:rPr>
              <a:t>Model Selection</a:t>
            </a:r>
            <a:endParaRPr lang="en-US" sz="4800" b="0" strike="noStrike" spc="-1" dirty="0">
              <a:solidFill>
                <a:srgbClr val="FFFFFF"/>
              </a:solidFill>
              <a:latin typeface="Calibri"/>
            </a:endParaRPr>
          </a:p>
        </p:txBody>
      </p:sp>
      <p:sp>
        <p:nvSpPr>
          <p:cNvPr id="2" name="Rectangle 1">
            <a:extLst>
              <a:ext uri="{FF2B5EF4-FFF2-40B4-BE49-F238E27FC236}">
                <a16:creationId xmlns:a16="http://schemas.microsoft.com/office/drawing/2014/main" id="{00CD6FD1-808C-4275-B38B-1CB3AF414B0F}"/>
              </a:ext>
            </a:extLst>
          </p:cNvPr>
          <p:cNvSpPr/>
          <p:nvPr/>
        </p:nvSpPr>
        <p:spPr>
          <a:xfrm>
            <a:off x="372532" y="1459230"/>
            <a:ext cx="11565467" cy="3939540"/>
          </a:xfrm>
          <a:prstGeom prst="rect">
            <a:avLst/>
          </a:prstGeom>
        </p:spPr>
        <p:txBody>
          <a:bodyPr wrap="square">
            <a:spAutoFit/>
          </a:bodyPr>
          <a:lstStyle/>
          <a:p>
            <a:r>
              <a:rPr lang="en-US" sz="2500" dirty="0">
                <a:latin typeface="Consolas" panose="020B0609020204030204" pitchFamily="49" charset="0"/>
                <a:cs typeface="Consolas" panose="020B0609020204030204" pitchFamily="49" charset="0"/>
              </a:rPr>
              <a:t>The model with the most accurate result is model 2. Tweaking the thresholds changed results on Kaggle but changing the threshold to 0.75 seemed to be optimal (produced score of 0.77511), while the random forest models produced scores of 0.75358.</a:t>
            </a:r>
          </a:p>
          <a:p>
            <a:endParaRPr lang="en-US" sz="2500" dirty="0">
              <a:latin typeface="Consolas" panose="020B0609020204030204" pitchFamily="49" charset="0"/>
              <a:cs typeface="Consolas" panose="020B0609020204030204" pitchFamily="49" charset="0"/>
            </a:endParaRPr>
          </a:p>
          <a:p>
            <a:r>
              <a:rPr lang="en-US" sz="2500" dirty="0">
                <a:latin typeface="Consolas" panose="020B0609020204030204" pitchFamily="49" charset="0"/>
                <a:cs typeface="Consolas" panose="020B0609020204030204" pitchFamily="49" charset="0"/>
              </a:rPr>
              <a:t>The models might see greater accuracy testing different methods of imputation. The age column saw the</a:t>
            </a:r>
          </a:p>
          <a:p>
            <a:r>
              <a:rPr lang="en-US" sz="2500" dirty="0">
                <a:latin typeface="Consolas" panose="020B0609020204030204" pitchFamily="49" charset="0"/>
                <a:cs typeface="Consolas" panose="020B0609020204030204" pitchFamily="49" charset="0"/>
              </a:rPr>
              <a:t>greatest amount of missing values, focusing on creating accurate age values will most likely improve the</a:t>
            </a:r>
          </a:p>
          <a:p>
            <a:r>
              <a:rPr lang="en-US" sz="2500" dirty="0">
                <a:latin typeface="Consolas" panose="020B0609020204030204" pitchFamily="49" charset="0"/>
                <a:cs typeface="Consolas" panose="020B0609020204030204" pitchFamily="49" charset="0"/>
              </a:rPr>
              <a:t>models.</a:t>
            </a:r>
          </a:p>
        </p:txBody>
      </p:sp>
    </p:spTree>
    <p:extLst>
      <p:ext uri="{BB962C8B-B14F-4D97-AF65-F5344CB8AC3E}">
        <p14:creationId xmlns:p14="http://schemas.microsoft.com/office/powerpoint/2010/main" val="234097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800" spc="-1" dirty="0">
                <a:solidFill>
                  <a:srgbClr val="000000"/>
                </a:solidFill>
                <a:latin typeface="Consolas"/>
              </a:rPr>
              <a:t>Summary</a:t>
            </a:r>
            <a:endParaRPr lang="en-US" sz="4800" b="0" strike="noStrike" spc="-1" dirty="0">
              <a:solidFill>
                <a:srgbClr val="FFFFFF"/>
              </a:solidFill>
              <a:latin typeface="Calibri"/>
            </a:endParaRPr>
          </a:p>
        </p:txBody>
      </p:sp>
      <p:sp>
        <p:nvSpPr>
          <p:cNvPr id="2" name="Rectangle 1">
            <a:extLst>
              <a:ext uri="{FF2B5EF4-FFF2-40B4-BE49-F238E27FC236}">
                <a16:creationId xmlns:a16="http://schemas.microsoft.com/office/drawing/2014/main" id="{00CD6FD1-808C-4275-B38B-1CB3AF414B0F}"/>
              </a:ext>
            </a:extLst>
          </p:cNvPr>
          <p:cNvSpPr/>
          <p:nvPr/>
        </p:nvSpPr>
        <p:spPr>
          <a:xfrm>
            <a:off x="0" y="2018030"/>
            <a:ext cx="12107335" cy="3554819"/>
          </a:xfrm>
          <a:prstGeom prst="rect">
            <a:avLst/>
          </a:prstGeom>
        </p:spPr>
        <p:txBody>
          <a:bodyPr wrap="square">
            <a:spAutoFit/>
          </a:bodyPr>
          <a:lstStyle/>
          <a:p>
            <a:r>
              <a:rPr lang="en-US" sz="2500" dirty="0">
                <a:latin typeface="Consolas" panose="020B0609020204030204" pitchFamily="49" charset="0"/>
                <a:cs typeface="Consolas" panose="020B0609020204030204" pitchFamily="49" charset="0"/>
              </a:rPr>
              <a:t>In this project, We practiced:</a:t>
            </a:r>
          </a:p>
          <a:p>
            <a:endParaRPr lang="en-US" sz="2500"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500" dirty="0">
                <a:latin typeface="Consolas" panose="020B0609020204030204" pitchFamily="49" charset="0"/>
                <a:cs typeface="Consolas" panose="020B0609020204030204" pitchFamily="49" charset="0"/>
              </a:rPr>
              <a:t>Exploratory data analysis with </a:t>
            </a:r>
            <a:r>
              <a:rPr lang="en-US" sz="2500" dirty="0" err="1">
                <a:latin typeface="Consolas" panose="020B0609020204030204" pitchFamily="49" charset="0"/>
                <a:cs typeface="Consolas" panose="020B0609020204030204" pitchFamily="49" charset="0"/>
              </a:rPr>
              <a:t>tidyversse</a:t>
            </a:r>
            <a:r>
              <a:rPr lang="en-US" sz="2500" dirty="0">
                <a:latin typeface="Consolas" panose="020B0609020204030204" pitchFamily="49" charset="0"/>
                <a:cs typeface="Consolas" panose="020B0609020204030204" pitchFamily="49" charset="0"/>
              </a:rPr>
              <a:t>, ggplot2, and </a:t>
            </a:r>
            <a:r>
              <a:rPr lang="en-US" sz="2500" dirty="0" err="1">
                <a:latin typeface="Consolas" panose="020B0609020204030204" pitchFamily="49" charset="0"/>
                <a:cs typeface="Consolas" panose="020B0609020204030204" pitchFamily="49" charset="0"/>
              </a:rPr>
              <a:t>rpart</a:t>
            </a:r>
            <a:r>
              <a:rPr lang="en-US" sz="2500" dirty="0">
                <a:latin typeface="Consolas" panose="020B0609020204030204" pitchFamily="49" charset="0"/>
                <a:cs typeface="Consolas" panose="020B0609020204030204" pitchFamily="49" charset="0"/>
              </a:rPr>
              <a:t>..</a:t>
            </a:r>
            <a:r>
              <a:rPr lang="en-US" sz="2500" dirty="0" err="1">
                <a:latin typeface="Consolas" panose="020B0609020204030204" pitchFamily="49" charset="0"/>
                <a:cs typeface="Consolas" panose="020B0609020204030204" pitchFamily="49" charset="0"/>
              </a:rPr>
              <a:t>etc</a:t>
            </a:r>
            <a:endParaRPr lang="en-US" sz="2500"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500" dirty="0">
                <a:latin typeface="Consolas" panose="020B0609020204030204" pitchFamily="49" charset="0"/>
                <a:cs typeface="Consolas" panose="020B0609020204030204" pitchFamily="49" charset="0"/>
              </a:rPr>
              <a:t>We learned Several  machine  learning  algorithms, and modeling with caret, </a:t>
            </a:r>
            <a:r>
              <a:rPr lang="en-US" sz="2500" dirty="0" err="1">
                <a:latin typeface="Consolas" panose="020B0609020204030204" pitchFamily="49" charset="0"/>
                <a:cs typeface="Consolas" panose="020B0609020204030204" pitchFamily="49" charset="0"/>
              </a:rPr>
              <a:t>randomForest</a:t>
            </a:r>
            <a:r>
              <a:rPr lang="en-US" sz="2500" dirty="0">
                <a:latin typeface="Consolas" panose="020B0609020204030204" pitchFamily="49" charset="0"/>
                <a:cs typeface="Consolas" panose="020B0609020204030204" pitchFamily="49" charset="0"/>
              </a:rPr>
              <a:t>, and other packages.</a:t>
            </a:r>
          </a:p>
          <a:p>
            <a:pPr marL="342900" indent="-342900">
              <a:buFont typeface="Arial" panose="020B0604020202020204" pitchFamily="34" charset="0"/>
              <a:buChar char="•"/>
            </a:pPr>
            <a:r>
              <a:rPr lang="en-US" sz="2500" dirty="0">
                <a:latin typeface="Consolas" panose="020B0609020204030204" pitchFamily="49" charset="0"/>
                <a:cs typeface="Consolas" panose="020B0609020204030204" pitchFamily="49" charset="0"/>
              </a:rPr>
              <a:t>Feature Engineering techniques.</a:t>
            </a:r>
          </a:p>
          <a:p>
            <a:pPr marL="342900" indent="-342900">
              <a:buFont typeface="Arial" panose="020B0604020202020204" pitchFamily="34" charset="0"/>
              <a:buChar char="•"/>
            </a:pPr>
            <a:r>
              <a:rPr lang="en-US" sz="2500" dirty="0">
                <a:latin typeface="Consolas" panose="020B0609020204030204" pitchFamily="49" charset="0"/>
                <a:cs typeface="Consolas" panose="020B0609020204030204" pitchFamily="49" charset="0"/>
              </a:rPr>
              <a:t>We used </a:t>
            </a:r>
            <a:r>
              <a:rPr lang="en-US" sz="2500" dirty="0" err="1">
                <a:latin typeface="Consolas" panose="020B0609020204030204" pitchFamily="49" charset="0"/>
                <a:cs typeface="Consolas" panose="020B0609020204030204" pitchFamily="49" charset="0"/>
              </a:rPr>
              <a:t>Rstudio</a:t>
            </a:r>
            <a:r>
              <a:rPr lang="en-US" sz="2500" dirty="0">
                <a:latin typeface="Consolas" panose="020B0609020204030204" pitchFamily="49" charset="0"/>
                <a:cs typeface="Consolas" panose="020B0609020204030204" pitchFamily="49" charset="0"/>
              </a:rPr>
              <a:t> and all the skills and </a:t>
            </a:r>
            <a:r>
              <a:rPr lang="en-US" sz="2500">
                <a:latin typeface="Consolas" panose="020B0609020204030204" pitchFamily="49" charset="0"/>
                <a:cs typeface="Consolas" panose="020B0609020204030204" pitchFamily="49" charset="0"/>
              </a:rPr>
              <a:t>methodologies we learned </a:t>
            </a:r>
            <a:r>
              <a:rPr lang="en-US" sz="2500" dirty="0">
                <a:latin typeface="Consolas" panose="020B0609020204030204" pitchFamily="49" charset="0"/>
                <a:cs typeface="Consolas" panose="020B0609020204030204" pitchFamily="49" charset="0"/>
              </a:rPr>
              <a:t>during this semester.</a:t>
            </a:r>
          </a:p>
          <a:p>
            <a:pPr marL="342900" indent="-342900">
              <a:buFont typeface="Arial" panose="020B0604020202020204" pitchFamily="34" charset="0"/>
              <a:buChar char="•"/>
            </a:pPr>
            <a:endParaRPr lang="en-US" sz="25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92357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800" spc="-1">
                <a:solidFill>
                  <a:srgbClr val="000000"/>
                </a:solidFill>
                <a:latin typeface="Consolas"/>
              </a:rPr>
              <a:t>Introduction</a:t>
            </a:r>
            <a:endParaRPr lang="en-US" sz="4800" b="0" strike="noStrike" spc="-1" dirty="0">
              <a:solidFill>
                <a:srgbClr val="FFFFFF"/>
              </a:solidFill>
              <a:latin typeface="Calibri"/>
            </a:endParaRPr>
          </a:p>
        </p:txBody>
      </p:sp>
      <p:sp>
        <p:nvSpPr>
          <p:cNvPr id="109" name="TextShape 2"/>
          <p:cNvSpPr txBox="1"/>
          <p:nvPr/>
        </p:nvSpPr>
        <p:spPr>
          <a:xfrm>
            <a:off x="211545" y="1585467"/>
            <a:ext cx="11980455" cy="4350960"/>
          </a:xfrm>
          <a:prstGeom prst="rect">
            <a:avLst/>
          </a:prstGeom>
          <a:noFill/>
          <a:ln>
            <a:noFill/>
          </a:ln>
        </p:spPr>
        <p:txBody>
          <a:bodyPr>
            <a:noAutofit/>
          </a:bodyPr>
          <a:lstStyle/>
          <a:p>
            <a:pPr>
              <a:lnSpc>
                <a:spcPct val="90000"/>
              </a:lnSpc>
              <a:spcBef>
                <a:spcPts val="751"/>
              </a:spcBef>
            </a:pPr>
            <a:r>
              <a:rPr lang="en-US" sz="3000" spc="-1" dirty="0">
                <a:solidFill>
                  <a:srgbClr val="000000"/>
                </a:solidFill>
                <a:latin typeface="Consolas"/>
              </a:rPr>
              <a:t>The goal of the project was to predict the survival of passengers based off a set of data. We used Kaggle competition "Titanic: Machine Learning from Disaster" (see https://www.kaggle.com/c/titanic/data)  to  retrieve  necessary  data  and  evaluate accuracy of  our  predictions. The  historical  data  has  been  split  into  two  groups,  a 'training set' and a 'test set'. For the training set, we are provided with the outcome (whether  or  not  a  passenger  survived).  We  used  this  set  to  build  our  model  to generate predictions for the test set.</a:t>
            </a:r>
            <a:endParaRPr lang="en-US" sz="3000" b="0" strike="noStrike" spc="-1" dirty="0">
              <a:solidFill>
                <a:srgbClr val="000000"/>
              </a:solidFill>
              <a:latin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800" spc="-1" dirty="0">
                <a:solidFill>
                  <a:srgbClr val="000000"/>
                </a:solidFill>
                <a:latin typeface="Consolas"/>
              </a:rPr>
              <a:t>Modeling Plan</a:t>
            </a:r>
            <a:endParaRPr lang="en-US" sz="4800" b="0" strike="noStrike" spc="-1" dirty="0">
              <a:solidFill>
                <a:srgbClr val="FFFFFF"/>
              </a:solidFill>
              <a:latin typeface="Calibri"/>
            </a:endParaRPr>
          </a:p>
        </p:txBody>
      </p:sp>
      <p:sp>
        <p:nvSpPr>
          <p:cNvPr id="111" name="TextShape 2"/>
          <p:cNvSpPr txBox="1"/>
          <p:nvPr/>
        </p:nvSpPr>
        <p:spPr>
          <a:xfrm>
            <a:off x="474133" y="1605431"/>
            <a:ext cx="11260667" cy="4350960"/>
          </a:xfrm>
          <a:prstGeom prst="rect">
            <a:avLst/>
          </a:prstGeom>
          <a:noFill/>
          <a:ln>
            <a:noFill/>
          </a:ln>
        </p:spPr>
        <p:txBody>
          <a:bodyPr>
            <a:noAutofit/>
          </a:bodyPr>
          <a:lstStyle/>
          <a:p>
            <a:pPr marL="457200" indent="-457200">
              <a:lnSpc>
                <a:spcPct val="90000"/>
              </a:lnSpc>
              <a:spcBef>
                <a:spcPts val="751"/>
              </a:spcBef>
              <a:buFont typeface="Arial" panose="020B0604020202020204" pitchFamily="34" charset="0"/>
              <a:buChar char="•"/>
            </a:pPr>
            <a:r>
              <a:rPr lang="en-US" sz="3000" spc="-1" dirty="0">
                <a:solidFill>
                  <a:srgbClr val="000000"/>
                </a:solidFill>
                <a:latin typeface="Consolas"/>
              </a:rPr>
              <a:t>Data Exploration: summary statistics and simple visualizations were created to search for relationships between the variables.</a:t>
            </a:r>
          </a:p>
          <a:p>
            <a:pPr>
              <a:lnSpc>
                <a:spcPct val="90000"/>
              </a:lnSpc>
              <a:spcBef>
                <a:spcPts val="751"/>
              </a:spcBef>
            </a:pPr>
            <a:endParaRPr lang="en-US" sz="3000" spc="-1" dirty="0">
              <a:solidFill>
                <a:srgbClr val="000000"/>
              </a:solidFill>
              <a:latin typeface="Consolas"/>
            </a:endParaRPr>
          </a:p>
          <a:p>
            <a:pPr>
              <a:lnSpc>
                <a:spcPct val="90000"/>
              </a:lnSpc>
              <a:spcBef>
                <a:spcPts val="751"/>
              </a:spcBef>
            </a:pPr>
            <a:r>
              <a:rPr lang="en-US" sz="3000" spc="-1" dirty="0">
                <a:solidFill>
                  <a:srgbClr val="000000"/>
                </a:solidFill>
                <a:latin typeface="Consolas"/>
              </a:rPr>
              <a:t>• Data Preparation: null values were imputed and new features were engineered.</a:t>
            </a:r>
          </a:p>
          <a:p>
            <a:pPr>
              <a:lnSpc>
                <a:spcPct val="90000"/>
              </a:lnSpc>
              <a:spcBef>
                <a:spcPts val="751"/>
              </a:spcBef>
            </a:pPr>
            <a:endParaRPr lang="en-US" sz="3000" spc="-1" dirty="0">
              <a:solidFill>
                <a:srgbClr val="000000"/>
              </a:solidFill>
              <a:latin typeface="Consolas"/>
            </a:endParaRPr>
          </a:p>
          <a:p>
            <a:pPr>
              <a:lnSpc>
                <a:spcPct val="90000"/>
              </a:lnSpc>
              <a:spcBef>
                <a:spcPts val="751"/>
              </a:spcBef>
            </a:pPr>
            <a:r>
              <a:rPr lang="en-US" sz="3000" spc="-1" dirty="0">
                <a:solidFill>
                  <a:srgbClr val="000000"/>
                </a:solidFill>
                <a:latin typeface="Consolas"/>
              </a:rPr>
              <a:t>• Logistic Regression Modeling: A binomial logistic regression model was used as an initial comparison for the following model that was simplified using stepwise regression.</a:t>
            </a:r>
          </a:p>
          <a:p>
            <a:pPr>
              <a:lnSpc>
                <a:spcPct val="90000"/>
              </a:lnSpc>
              <a:spcBef>
                <a:spcPts val="751"/>
              </a:spcBef>
            </a:pPr>
            <a:endParaRPr lang="en-US" sz="3000" b="0" strike="noStrike" spc="-1" dirty="0">
              <a:solidFill>
                <a:srgbClr val="000000"/>
              </a:solidFill>
              <a:latin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800" spc="-1" dirty="0">
                <a:solidFill>
                  <a:srgbClr val="000000"/>
                </a:solidFill>
                <a:latin typeface="Consolas"/>
              </a:rPr>
              <a:t>Modeling Plan</a:t>
            </a:r>
            <a:endParaRPr lang="en-US" sz="4800" b="0" strike="noStrike" spc="-1" dirty="0">
              <a:solidFill>
                <a:srgbClr val="FFFFFF"/>
              </a:solidFill>
              <a:latin typeface="Calibri"/>
            </a:endParaRPr>
          </a:p>
        </p:txBody>
      </p:sp>
      <p:sp>
        <p:nvSpPr>
          <p:cNvPr id="111" name="TextShape 2"/>
          <p:cNvSpPr txBox="1"/>
          <p:nvPr/>
        </p:nvSpPr>
        <p:spPr>
          <a:xfrm>
            <a:off x="474133" y="1825560"/>
            <a:ext cx="11260667" cy="4350960"/>
          </a:xfrm>
          <a:prstGeom prst="rect">
            <a:avLst/>
          </a:prstGeom>
          <a:noFill/>
          <a:ln>
            <a:noFill/>
          </a:ln>
        </p:spPr>
        <p:txBody>
          <a:bodyPr>
            <a:noAutofit/>
          </a:bodyPr>
          <a:lstStyle/>
          <a:p>
            <a:pPr>
              <a:lnSpc>
                <a:spcPct val="90000"/>
              </a:lnSpc>
              <a:spcBef>
                <a:spcPts val="751"/>
              </a:spcBef>
            </a:pPr>
            <a:r>
              <a:rPr lang="en-US" sz="3000" spc="-1" dirty="0">
                <a:solidFill>
                  <a:srgbClr val="000000"/>
                </a:solidFill>
                <a:latin typeface="Consolas"/>
              </a:rPr>
              <a:t>• Random Forest Modeling: two different random forest functions were used from different packages to be sure we had the best version.</a:t>
            </a:r>
          </a:p>
          <a:p>
            <a:pPr>
              <a:lnSpc>
                <a:spcPct val="90000"/>
              </a:lnSpc>
              <a:spcBef>
                <a:spcPts val="751"/>
              </a:spcBef>
            </a:pPr>
            <a:endParaRPr lang="en-US" sz="3000" spc="-1" dirty="0">
              <a:solidFill>
                <a:srgbClr val="000000"/>
              </a:solidFill>
              <a:latin typeface="Consolas"/>
            </a:endParaRPr>
          </a:p>
          <a:p>
            <a:pPr>
              <a:lnSpc>
                <a:spcPct val="90000"/>
              </a:lnSpc>
              <a:spcBef>
                <a:spcPts val="751"/>
              </a:spcBef>
            </a:pPr>
            <a:r>
              <a:rPr lang="en-US" sz="3000" spc="-1" dirty="0">
                <a:solidFill>
                  <a:srgbClr val="000000"/>
                </a:solidFill>
                <a:latin typeface="Consolas"/>
              </a:rPr>
              <a:t>• Evaluation: the test data was then cleaned and run through the models and their performance was</a:t>
            </a:r>
          </a:p>
          <a:p>
            <a:pPr>
              <a:lnSpc>
                <a:spcPct val="90000"/>
              </a:lnSpc>
              <a:spcBef>
                <a:spcPts val="751"/>
              </a:spcBef>
            </a:pPr>
            <a:r>
              <a:rPr lang="en-US" sz="3000" spc="-1" dirty="0">
                <a:solidFill>
                  <a:srgbClr val="000000"/>
                </a:solidFill>
                <a:latin typeface="Consolas"/>
              </a:rPr>
              <a:t>evaluated. Additional tweaks to the models were made in attempt to improve performance.</a:t>
            </a:r>
            <a:endParaRPr lang="en-US" sz="3000" b="0" strike="noStrike" spc="-1" dirty="0">
              <a:solidFill>
                <a:srgbClr val="000000"/>
              </a:solidFill>
              <a:latin typeface="Consolas"/>
            </a:endParaRPr>
          </a:p>
        </p:txBody>
      </p:sp>
    </p:spTree>
    <p:extLst>
      <p:ext uri="{BB962C8B-B14F-4D97-AF65-F5344CB8AC3E}">
        <p14:creationId xmlns:p14="http://schemas.microsoft.com/office/powerpoint/2010/main" val="62476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800" spc="-1" dirty="0">
                <a:solidFill>
                  <a:srgbClr val="000000"/>
                </a:solidFill>
                <a:latin typeface="Consolas"/>
              </a:rPr>
              <a:t>Variable Descriptions</a:t>
            </a:r>
            <a:endParaRPr lang="en-US" sz="4800" b="0" strike="noStrike" spc="-1" dirty="0">
              <a:solidFill>
                <a:srgbClr val="FFFFFF"/>
              </a:solidFill>
              <a:latin typeface="Calibri"/>
            </a:endParaRPr>
          </a:p>
        </p:txBody>
      </p:sp>
      <p:pic>
        <p:nvPicPr>
          <p:cNvPr id="3" name="Picture 2" descr="Graphical user interface, text, application, email&#10;&#10;Description automatically generated">
            <a:extLst>
              <a:ext uri="{FF2B5EF4-FFF2-40B4-BE49-F238E27FC236}">
                <a16:creationId xmlns:a16="http://schemas.microsoft.com/office/drawing/2014/main" id="{917BD682-4615-4900-ACD6-29BBF55F7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827" y="2221075"/>
            <a:ext cx="8778839" cy="3197591"/>
          </a:xfrm>
          <a:prstGeom prst="rect">
            <a:avLst/>
          </a:prstGeom>
        </p:spPr>
      </p:pic>
    </p:spTree>
    <p:extLst>
      <p:ext uri="{BB962C8B-B14F-4D97-AF65-F5344CB8AC3E}">
        <p14:creationId xmlns:p14="http://schemas.microsoft.com/office/powerpoint/2010/main" val="633541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800" spc="-1" dirty="0">
                <a:solidFill>
                  <a:srgbClr val="000000"/>
                </a:solidFill>
                <a:latin typeface="Consolas"/>
              </a:rPr>
              <a:t>Data Exploration</a:t>
            </a:r>
            <a:endParaRPr lang="en-US" sz="4800" b="0" strike="noStrike" spc="-1" dirty="0">
              <a:solidFill>
                <a:srgbClr val="FFFFFF"/>
              </a:solidFill>
              <a:latin typeface="Calibri"/>
            </a:endParaRPr>
          </a:p>
        </p:txBody>
      </p:sp>
      <p:pic>
        <p:nvPicPr>
          <p:cNvPr id="3" name="Picture 2">
            <a:extLst>
              <a:ext uri="{FF2B5EF4-FFF2-40B4-BE49-F238E27FC236}">
                <a16:creationId xmlns:a16="http://schemas.microsoft.com/office/drawing/2014/main" id="{FADE4B74-058F-452A-AE35-412B9090C78D}"/>
              </a:ext>
            </a:extLst>
          </p:cNvPr>
          <p:cNvPicPr>
            <a:picLocks noChangeAspect="1"/>
          </p:cNvPicPr>
          <p:nvPr/>
        </p:nvPicPr>
        <p:blipFill>
          <a:blip r:embed="rId2"/>
          <a:stretch>
            <a:fillRect/>
          </a:stretch>
        </p:blipFill>
        <p:spPr>
          <a:xfrm>
            <a:off x="1166812" y="1447800"/>
            <a:ext cx="9858375" cy="3962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800" spc="-1" dirty="0">
                <a:solidFill>
                  <a:srgbClr val="000000"/>
                </a:solidFill>
                <a:latin typeface="Consolas"/>
              </a:rPr>
              <a:t>Data Exploration</a:t>
            </a:r>
            <a:endParaRPr lang="en-US" sz="4800" b="0" strike="noStrike" spc="-1" dirty="0">
              <a:solidFill>
                <a:srgbClr val="FFFFFF"/>
              </a:solidFill>
              <a:latin typeface="Calibri"/>
            </a:endParaRPr>
          </a:p>
        </p:txBody>
      </p:sp>
      <p:pic>
        <p:nvPicPr>
          <p:cNvPr id="2" name="Picture 1">
            <a:extLst>
              <a:ext uri="{FF2B5EF4-FFF2-40B4-BE49-F238E27FC236}">
                <a16:creationId xmlns:a16="http://schemas.microsoft.com/office/drawing/2014/main" id="{3328EA3D-6C25-427E-9ACA-F2D69FA79396}"/>
              </a:ext>
            </a:extLst>
          </p:cNvPr>
          <p:cNvPicPr>
            <a:picLocks noChangeAspect="1"/>
          </p:cNvPicPr>
          <p:nvPr/>
        </p:nvPicPr>
        <p:blipFill>
          <a:blip r:embed="rId2"/>
          <a:stretch>
            <a:fillRect/>
          </a:stretch>
        </p:blipFill>
        <p:spPr>
          <a:xfrm>
            <a:off x="1247775" y="1333500"/>
            <a:ext cx="9696450" cy="4191000"/>
          </a:xfrm>
          <a:prstGeom prst="rect">
            <a:avLst/>
          </a:prstGeom>
        </p:spPr>
      </p:pic>
    </p:spTree>
    <p:extLst>
      <p:ext uri="{BB962C8B-B14F-4D97-AF65-F5344CB8AC3E}">
        <p14:creationId xmlns:p14="http://schemas.microsoft.com/office/powerpoint/2010/main" val="2614584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838080" y="60246"/>
            <a:ext cx="10515240" cy="1325160"/>
          </a:xfrm>
          <a:prstGeom prst="rect">
            <a:avLst/>
          </a:prstGeom>
          <a:noFill/>
          <a:ln>
            <a:noFill/>
          </a:ln>
        </p:spPr>
        <p:txBody>
          <a:bodyPr anchor="ctr">
            <a:noAutofit/>
          </a:bodyPr>
          <a:lstStyle/>
          <a:p>
            <a:pPr>
              <a:lnSpc>
                <a:spcPct val="90000"/>
              </a:lnSpc>
            </a:pPr>
            <a:r>
              <a:rPr lang="en-US" sz="4800" spc="-1" dirty="0">
                <a:solidFill>
                  <a:srgbClr val="000000"/>
                </a:solidFill>
                <a:latin typeface="Consolas"/>
              </a:rPr>
              <a:t>Data Exploration</a:t>
            </a:r>
            <a:endParaRPr lang="en-US" sz="4800" b="0" strike="noStrike" spc="-1" dirty="0">
              <a:solidFill>
                <a:srgbClr val="FFFFFF"/>
              </a:solidFill>
              <a:latin typeface="Calibri"/>
            </a:endParaRPr>
          </a:p>
        </p:txBody>
      </p:sp>
      <p:pic>
        <p:nvPicPr>
          <p:cNvPr id="3" name="Picture 2">
            <a:extLst>
              <a:ext uri="{FF2B5EF4-FFF2-40B4-BE49-F238E27FC236}">
                <a16:creationId xmlns:a16="http://schemas.microsoft.com/office/drawing/2014/main" id="{7C5A5308-AC33-4B62-A069-AB1CEB5F8ADC}"/>
              </a:ext>
            </a:extLst>
          </p:cNvPr>
          <p:cNvPicPr>
            <a:picLocks noChangeAspect="1"/>
          </p:cNvPicPr>
          <p:nvPr/>
        </p:nvPicPr>
        <p:blipFill>
          <a:blip r:embed="rId2"/>
          <a:stretch>
            <a:fillRect/>
          </a:stretch>
        </p:blipFill>
        <p:spPr>
          <a:xfrm>
            <a:off x="186268" y="1210002"/>
            <a:ext cx="6773333" cy="4405347"/>
          </a:xfrm>
          <a:prstGeom prst="rect">
            <a:avLst/>
          </a:prstGeom>
        </p:spPr>
      </p:pic>
      <p:sp>
        <p:nvSpPr>
          <p:cNvPr id="4" name="Rectangle 3">
            <a:extLst>
              <a:ext uri="{FF2B5EF4-FFF2-40B4-BE49-F238E27FC236}">
                <a16:creationId xmlns:a16="http://schemas.microsoft.com/office/drawing/2014/main" id="{E893E965-C1F5-4081-B220-0D1321F8D385}"/>
              </a:ext>
            </a:extLst>
          </p:cNvPr>
          <p:cNvSpPr/>
          <p:nvPr/>
        </p:nvSpPr>
        <p:spPr>
          <a:xfrm>
            <a:off x="270933" y="5864995"/>
            <a:ext cx="11379200" cy="923330"/>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Based on the visuals, it seemed gender and class had an effect on a passenger’s probability of surviving. We then looked at the titles associated with the passenger’s name.</a:t>
            </a:r>
          </a:p>
        </p:txBody>
      </p:sp>
      <p:pic>
        <p:nvPicPr>
          <p:cNvPr id="5" name="Picture 4">
            <a:extLst>
              <a:ext uri="{FF2B5EF4-FFF2-40B4-BE49-F238E27FC236}">
                <a16:creationId xmlns:a16="http://schemas.microsoft.com/office/drawing/2014/main" id="{2336C40F-E2B0-4FF6-A235-B3ABA68A881C}"/>
              </a:ext>
            </a:extLst>
          </p:cNvPr>
          <p:cNvPicPr>
            <a:picLocks noChangeAspect="1"/>
          </p:cNvPicPr>
          <p:nvPr/>
        </p:nvPicPr>
        <p:blipFill>
          <a:blip r:embed="rId3"/>
          <a:stretch>
            <a:fillRect/>
          </a:stretch>
        </p:blipFill>
        <p:spPr>
          <a:xfrm>
            <a:off x="7134834" y="1739662"/>
            <a:ext cx="4803166" cy="3346026"/>
          </a:xfrm>
          <a:prstGeom prst="rect">
            <a:avLst/>
          </a:prstGeom>
        </p:spPr>
      </p:pic>
    </p:spTree>
    <p:extLst>
      <p:ext uri="{BB962C8B-B14F-4D97-AF65-F5344CB8AC3E}">
        <p14:creationId xmlns:p14="http://schemas.microsoft.com/office/powerpoint/2010/main" val="159742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800" spc="-1" dirty="0">
                <a:solidFill>
                  <a:srgbClr val="000000"/>
                </a:solidFill>
                <a:latin typeface="Consolas"/>
              </a:rPr>
              <a:t>Data Preparation</a:t>
            </a:r>
            <a:endParaRPr lang="en-US" sz="4800" b="0" strike="noStrike" spc="-1" dirty="0">
              <a:solidFill>
                <a:srgbClr val="FFFFFF"/>
              </a:solidFill>
              <a:latin typeface="Calibri"/>
            </a:endParaRPr>
          </a:p>
        </p:txBody>
      </p:sp>
      <p:sp>
        <p:nvSpPr>
          <p:cNvPr id="4" name="Rectangle 3">
            <a:extLst>
              <a:ext uri="{FF2B5EF4-FFF2-40B4-BE49-F238E27FC236}">
                <a16:creationId xmlns:a16="http://schemas.microsoft.com/office/drawing/2014/main" id="{E893E965-C1F5-4081-B220-0D1321F8D385}"/>
              </a:ext>
            </a:extLst>
          </p:cNvPr>
          <p:cNvSpPr/>
          <p:nvPr/>
        </p:nvSpPr>
        <p:spPr>
          <a:xfrm>
            <a:off x="270933" y="5116598"/>
            <a:ext cx="11379200" cy="1477328"/>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There are three variables with missing or empty values based on our exploration of the data and visualizations: Embark, Cabin, and Age. Only passengers 62 and 830 are missing their embark ports. We randomly assigned them a value of “C”. The column Cabin had too many missing values to impute or fill, so we dropped the Cabin column from the training data set.</a:t>
            </a:r>
          </a:p>
        </p:txBody>
      </p:sp>
      <p:pic>
        <p:nvPicPr>
          <p:cNvPr id="2" name="Picture 1">
            <a:extLst>
              <a:ext uri="{FF2B5EF4-FFF2-40B4-BE49-F238E27FC236}">
                <a16:creationId xmlns:a16="http://schemas.microsoft.com/office/drawing/2014/main" id="{A691EC98-9568-467C-AEAA-6F6E41827516}"/>
              </a:ext>
            </a:extLst>
          </p:cNvPr>
          <p:cNvPicPr>
            <a:picLocks noChangeAspect="1"/>
          </p:cNvPicPr>
          <p:nvPr/>
        </p:nvPicPr>
        <p:blipFill>
          <a:blip r:embed="rId3"/>
          <a:stretch>
            <a:fillRect/>
          </a:stretch>
        </p:blipFill>
        <p:spPr>
          <a:xfrm>
            <a:off x="3026833" y="1545696"/>
            <a:ext cx="5867400" cy="3495675"/>
          </a:xfrm>
          <a:prstGeom prst="rect">
            <a:avLst/>
          </a:prstGeom>
        </p:spPr>
      </p:pic>
    </p:spTree>
    <p:extLst>
      <p:ext uri="{BB962C8B-B14F-4D97-AF65-F5344CB8AC3E}">
        <p14:creationId xmlns:p14="http://schemas.microsoft.com/office/powerpoint/2010/main" val="524036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TotalTime>
  <Words>777</Words>
  <Application>Microsoft Office PowerPoint</Application>
  <PresentationFormat>Widescreen</PresentationFormat>
  <Paragraphs>57</Paragraphs>
  <Slides>18</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Consolas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DATA621 PROJECT</dc:title>
  <dc:subject/>
  <dc:creator>Dr. Ed Harris</dc:creator>
  <dc:description/>
  <cp:lastModifiedBy>Abdellah Ait Elmouden</cp:lastModifiedBy>
  <cp:revision>12</cp:revision>
  <dcterms:created xsi:type="dcterms:W3CDTF">2020-09-16T13:40:42Z</dcterms:created>
  <dcterms:modified xsi:type="dcterms:W3CDTF">2021-05-23T06:24:35Z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2020.09.23</vt:lpwstr>
  </property>
  <property fmtid="{D5CDD505-2E9C-101B-9397-08002B2CF9AE}" pid="3" name="output">
    <vt:lpwstr/>
  </property>
  <property fmtid="{D5CDD505-2E9C-101B-9397-08002B2CF9AE}" pid="4" name="subtitle">
    <vt:lpwstr>In-Person Bootcamp 02</vt:lpwstr>
  </property>
</Properties>
</file>