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367" r:id="rId3"/>
    <p:sldId id="257" r:id="rId4"/>
    <p:sldId id="258" r:id="rId5"/>
    <p:sldId id="260" r:id="rId6"/>
    <p:sldId id="292" r:id="rId7"/>
    <p:sldId id="259" r:id="rId8"/>
    <p:sldId id="369" r:id="rId9"/>
    <p:sldId id="330" r:id="rId10"/>
    <p:sldId id="261" r:id="rId11"/>
    <p:sldId id="262" r:id="rId12"/>
    <p:sldId id="266" r:id="rId13"/>
    <p:sldId id="381" r:id="rId14"/>
    <p:sldId id="348" r:id="rId15"/>
    <p:sldId id="379" r:id="rId16"/>
    <p:sldId id="272" r:id="rId17"/>
    <p:sldId id="273" r:id="rId18"/>
    <p:sldId id="286" r:id="rId19"/>
    <p:sldId id="370" r:id="rId20"/>
    <p:sldId id="293" r:id="rId21"/>
    <p:sldId id="294" r:id="rId22"/>
    <p:sldId id="295" r:id="rId23"/>
    <p:sldId id="373" r:id="rId24"/>
    <p:sldId id="374" r:id="rId25"/>
    <p:sldId id="297" r:id="rId26"/>
    <p:sldId id="300" r:id="rId27"/>
    <p:sldId id="341" r:id="rId28"/>
    <p:sldId id="340" r:id="rId29"/>
    <p:sldId id="278" r:id="rId30"/>
    <p:sldId id="303" r:id="rId31"/>
    <p:sldId id="359" r:id="rId32"/>
    <p:sldId id="287" r:id="rId33"/>
    <p:sldId id="371" r:id="rId34"/>
    <p:sldId id="372" r:id="rId35"/>
    <p:sldId id="313" r:id="rId36"/>
    <p:sldId id="319" r:id="rId37"/>
    <p:sldId id="307" r:id="rId38"/>
    <p:sldId id="321" r:id="rId39"/>
    <p:sldId id="322" r:id="rId40"/>
    <p:sldId id="354" r:id="rId41"/>
    <p:sldId id="324" r:id="rId42"/>
    <p:sldId id="376" r:id="rId43"/>
    <p:sldId id="326" r:id="rId44"/>
    <p:sldId id="378" r:id="rId45"/>
    <p:sldId id="320" r:id="rId46"/>
    <p:sldId id="333" r:id="rId47"/>
    <p:sldId id="306" r:id="rId48"/>
    <p:sldId id="335" r:id="rId49"/>
    <p:sldId id="334" r:id="rId50"/>
    <p:sldId id="338" r:id="rId51"/>
    <p:sldId id="290" r:id="rId5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Nirmala UI" panose="020B0502040204020203" pitchFamily="34" charset="0"/>
      <p:regular r:id="rId58"/>
      <p:bold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B4279C-8335-4ECC-972A-0CE30EE857F2}">
  <a:tblStyle styleId="{5FB4279C-8335-4ECC-972A-0CE30EE857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17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68BA5-08BF-4830-8311-A0D6BA02B17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62FCB-6989-4EE1-B29E-15831645821C}">
      <dgm:prSet phldrT="[Text]" custT="1"/>
      <dgm:spPr/>
      <dgm:t>
        <a:bodyPr/>
        <a:lstStyle/>
        <a:p>
          <a:r>
            <a:rPr lang="en-GB" sz="1600" dirty="0"/>
            <a:t>Read file and extract text </a:t>
          </a:r>
          <a:r>
            <a:rPr lang="en-US" sz="1600" dirty="0"/>
            <a:t> </a:t>
          </a:r>
        </a:p>
      </dgm:t>
    </dgm:pt>
    <dgm:pt modelId="{45C8D959-9489-4A60-AD27-98C73D762FFE}" type="parTrans" cxnId="{1559C4FC-04C7-4394-81E7-C6A56C409753}">
      <dgm:prSet/>
      <dgm:spPr/>
      <dgm:t>
        <a:bodyPr/>
        <a:lstStyle/>
        <a:p>
          <a:endParaRPr lang="en-US"/>
        </a:p>
      </dgm:t>
    </dgm:pt>
    <dgm:pt modelId="{B542FC6C-60F9-4FA5-991E-B05FF3CB15DD}" type="sibTrans" cxnId="{1559C4FC-04C7-4394-81E7-C6A56C409753}">
      <dgm:prSet/>
      <dgm:spPr/>
      <dgm:t>
        <a:bodyPr/>
        <a:lstStyle/>
        <a:p>
          <a:endParaRPr lang="en-US"/>
        </a:p>
      </dgm:t>
    </dgm:pt>
    <dgm:pt modelId="{63F2AAE7-E267-4E15-AC82-EEDCB24E949A}">
      <dgm:prSet phldrT="[Text]" custT="1"/>
      <dgm:spPr/>
      <dgm:t>
        <a:bodyPr/>
        <a:lstStyle/>
        <a:p>
          <a:r>
            <a:rPr lang="en-GB" sz="1400" dirty="0"/>
            <a:t>Read content in text/pdf file</a:t>
          </a:r>
          <a:r>
            <a:rPr lang="en-GB" sz="1600" dirty="0"/>
            <a:t>.</a:t>
          </a:r>
          <a:endParaRPr lang="en-US" sz="1600" dirty="0"/>
        </a:p>
      </dgm:t>
    </dgm:pt>
    <dgm:pt modelId="{906A24A7-591F-4A7E-95ED-1D2D397CEAAA}" type="parTrans" cxnId="{4AD762BF-5D55-44E9-83BF-FF38B24721EF}">
      <dgm:prSet/>
      <dgm:spPr/>
      <dgm:t>
        <a:bodyPr/>
        <a:lstStyle/>
        <a:p>
          <a:endParaRPr lang="en-US"/>
        </a:p>
      </dgm:t>
    </dgm:pt>
    <dgm:pt modelId="{BFBF26AF-2733-406B-9391-F21FCB54732A}" type="sibTrans" cxnId="{4AD762BF-5D55-44E9-83BF-FF38B24721EF}">
      <dgm:prSet/>
      <dgm:spPr/>
      <dgm:t>
        <a:bodyPr/>
        <a:lstStyle/>
        <a:p>
          <a:endParaRPr lang="en-US"/>
        </a:p>
      </dgm:t>
    </dgm:pt>
    <dgm:pt modelId="{30E93263-CB07-4ED7-AB66-9A15EDF5069E}">
      <dgm:prSet phldrT="[Text]" custT="1"/>
      <dgm:spPr/>
      <dgm:t>
        <a:bodyPr/>
        <a:lstStyle/>
        <a:p>
          <a:r>
            <a:rPr lang="en-US" sz="1600" dirty="0"/>
            <a:t>Unicode Conversion</a:t>
          </a:r>
        </a:p>
      </dgm:t>
    </dgm:pt>
    <dgm:pt modelId="{BDA82221-43B1-40FC-B8D8-48BD8B5771C0}" type="parTrans" cxnId="{28D59C9B-EF9B-431C-A233-A85C4763B3F4}">
      <dgm:prSet/>
      <dgm:spPr/>
      <dgm:t>
        <a:bodyPr/>
        <a:lstStyle/>
        <a:p>
          <a:endParaRPr lang="en-US"/>
        </a:p>
      </dgm:t>
    </dgm:pt>
    <dgm:pt modelId="{39158B68-375A-44E0-9CE6-2A9522B7A6EE}" type="sibTrans" cxnId="{28D59C9B-EF9B-431C-A233-A85C4763B3F4}">
      <dgm:prSet/>
      <dgm:spPr/>
      <dgm:t>
        <a:bodyPr/>
        <a:lstStyle/>
        <a:p>
          <a:endParaRPr lang="en-US"/>
        </a:p>
      </dgm:t>
    </dgm:pt>
    <dgm:pt modelId="{E2C72A66-168A-4E3A-B21E-CAE7C00661FB}">
      <dgm:prSet phldrT="[Text]" custT="1"/>
      <dgm:spPr/>
      <dgm:t>
        <a:bodyPr/>
        <a:lstStyle/>
        <a:p>
          <a:r>
            <a:rPr lang="en-US" sz="1400" dirty="0">
              <a:effectLst/>
              <a:latin typeface="+mn-lt"/>
              <a:ea typeface="Calibri" panose="020F0502020204030204" pitchFamily="34" charset="0"/>
            </a:rPr>
            <a:t>Convert different Tamil encodings to Unicode.</a:t>
          </a:r>
          <a:endParaRPr lang="en-US" sz="1400" dirty="0">
            <a:latin typeface="+mn-lt"/>
          </a:endParaRPr>
        </a:p>
      </dgm:t>
    </dgm:pt>
    <dgm:pt modelId="{0C4EDFEB-96C8-463D-8A72-D157C16EF7B6}" type="parTrans" cxnId="{EE541F3C-025B-4A68-A2DB-3277E2C3A062}">
      <dgm:prSet/>
      <dgm:spPr/>
      <dgm:t>
        <a:bodyPr/>
        <a:lstStyle/>
        <a:p>
          <a:endParaRPr lang="en-US"/>
        </a:p>
      </dgm:t>
    </dgm:pt>
    <dgm:pt modelId="{D9B3AE92-D785-4901-9A51-BB0D6828137E}" type="sibTrans" cxnId="{EE541F3C-025B-4A68-A2DB-3277E2C3A062}">
      <dgm:prSet/>
      <dgm:spPr/>
      <dgm:t>
        <a:bodyPr/>
        <a:lstStyle/>
        <a:p>
          <a:endParaRPr lang="en-US"/>
        </a:p>
      </dgm:t>
    </dgm:pt>
    <dgm:pt modelId="{FFB2C8D3-509A-4AB6-82D5-EBD4C1164FE6}">
      <dgm:prSet phldrT="[Text]" custT="1"/>
      <dgm:spPr/>
      <dgm:t>
        <a:bodyPr/>
        <a:lstStyle/>
        <a:p>
          <a:r>
            <a:rPr lang="en-US" sz="1600" dirty="0"/>
            <a:t>Text Cleaning</a:t>
          </a:r>
        </a:p>
      </dgm:t>
    </dgm:pt>
    <dgm:pt modelId="{A7792BC3-D3D0-4026-B1A8-DB1F8F999619}" type="parTrans" cxnId="{154682E5-82E5-4CF3-9F2D-BD9C323AE0F8}">
      <dgm:prSet/>
      <dgm:spPr/>
      <dgm:t>
        <a:bodyPr/>
        <a:lstStyle/>
        <a:p>
          <a:endParaRPr lang="en-US"/>
        </a:p>
      </dgm:t>
    </dgm:pt>
    <dgm:pt modelId="{8D876ACA-B7C2-45B4-AB65-E5E876D1E4B7}" type="sibTrans" cxnId="{154682E5-82E5-4CF3-9F2D-BD9C323AE0F8}">
      <dgm:prSet/>
      <dgm:spPr/>
      <dgm:t>
        <a:bodyPr/>
        <a:lstStyle/>
        <a:p>
          <a:endParaRPr lang="en-US"/>
        </a:p>
      </dgm:t>
    </dgm:pt>
    <dgm:pt modelId="{A9EFC434-54F1-4A5B-B308-29A5B2F7DCDD}">
      <dgm:prSet phldrT="[Text]" custT="1"/>
      <dgm:spPr/>
      <dgm:t>
        <a:bodyPr/>
        <a:lstStyle/>
        <a:p>
          <a:r>
            <a:rPr lang="en-GB" sz="1400" dirty="0"/>
            <a:t>Removing HTML tags, extra white spaces, special characters, etc.</a:t>
          </a:r>
          <a:endParaRPr lang="en-US" sz="1400" dirty="0"/>
        </a:p>
      </dgm:t>
    </dgm:pt>
    <dgm:pt modelId="{F8E14A8F-CD8A-4168-ADBE-59CC469FF008}" type="parTrans" cxnId="{0AA63C63-0382-4850-88E0-07C77E755CE2}">
      <dgm:prSet/>
      <dgm:spPr/>
      <dgm:t>
        <a:bodyPr/>
        <a:lstStyle/>
        <a:p>
          <a:endParaRPr lang="en-US"/>
        </a:p>
      </dgm:t>
    </dgm:pt>
    <dgm:pt modelId="{9FF74B79-6110-4C60-A136-CD6BE535F048}" type="sibTrans" cxnId="{0AA63C63-0382-4850-88E0-07C77E755CE2}">
      <dgm:prSet/>
      <dgm:spPr/>
      <dgm:t>
        <a:bodyPr/>
        <a:lstStyle/>
        <a:p>
          <a:endParaRPr lang="en-US"/>
        </a:p>
      </dgm:t>
    </dgm:pt>
    <dgm:pt modelId="{542996AC-C260-474C-AC9E-1572709A75F2}">
      <dgm:prSet phldrT="[Text]" custT="1"/>
      <dgm:spPr/>
      <dgm:t>
        <a:bodyPr/>
        <a:lstStyle/>
        <a:p>
          <a:r>
            <a:rPr lang="en-US" sz="1600" dirty="0"/>
            <a:t>Tokenization</a:t>
          </a:r>
        </a:p>
      </dgm:t>
    </dgm:pt>
    <dgm:pt modelId="{CCE65839-38A2-48C5-991E-72357EC58AB9}" type="parTrans" cxnId="{9D678586-2205-4402-9F80-8E27F20B601C}">
      <dgm:prSet/>
      <dgm:spPr/>
      <dgm:t>
        <a:bodyPr/>
        <a:lstStyle/>
        <a:p>
          <a:endParaRPr lang="en-US"/>
        </a:p>
      </dgm:t>
    </dgm:pt>
    <dgm:pt modelId="{B2354788-D8FE-4973-B973-FC0CBB5DAB42}" type="sibTrans" cxnId="{9D678586-2205-4402-9F80-8E27F20B601C}">
      <dgm:prSet/>
      <dgm:spPr/>
      <dgm:t>
        <a:bodyPr/>
        <a:lstStyle/>
        <a:p>
          <a:endParaRPr lang="en-US"/>
        </a:p>
      </dgm:t>
    </dgm:pt>
    <dgm:pt modelId="{7832C4F9-DFC7-4276-A192-7A3CEF0F9B75}">
      <dgm:prSet phldrT="[Text]" custT="1"/>
      <dgm:spPr/>
      <dgm:t>
        <a:bodyPr/>
        <a:lstStyle/>
        <a:p>
          <a:r>
            <a:rPr lang="en-US" sz="1400" dirty="0">
              <a:solidFill>
                <a:schemeClr val="accent2"/>
              </a:solidFill>
            </a:rPr>
            <a:t>Split text paragraphs into list of meaningful sentences.</a:t>
          </a:r>
          <a:endParaRPr lang="en-US" sz="1400" dirty="0"/>
        </a:p>
      </dgm:t>
    </dgm:pt>
    <dgm:pt modelId="{0A75CEB5-CC33-4B93-980A-022A53DAC4B9}" type="parTrans" cxnId="{822718B1-8114-4658-87FA-E2344407A41C}">
      <dgm:prSet/>
      <dgm:spPr/>
      <dgm:t>
        <a:bodyPr/>
        <a:lstStyle/>
        <a:p>
          <a:endParaRPr lang="en-US"/>
        </a:p>
      </dgm:t>
    </dgm:pt>
    <dgm:pt modelId="{072FD714-C313-493E-89B9-75D53C4151B1}" type="sibTrans" cxnId="{822718B1-8114-4658-87FA-E2344407A41C}">
      <dgm:prSet/>
      <dgm:spPr/>
      <dgm:t>
        <a:bodyPr/>
        <a:lstStyle/>
        <a:p>
          <a:endParaRPr lang="en-US"/>
        </a:p>
      </dgm:t>
    </dgm:pt>
    <dgm:pt modelId="{E01E7CAA-B422-438F-BA6D-11AEE720C80D}" type="pres">
      <dgm:prSet presAssocID="{84468BA5-08BF-4830-8311-A0D6BA02B17B}" presName="Name0" presStyleCnt="0">
        <dgm:presLayoutVars>
          <dgm:dir/>
          <dgm:animLvl val="lvl"/>
          <dgm:resizeHandles val="exact"/>
        </dgm:presLayoutVars>
      </dgm:prSet>
      <dgm:spPr/>
    </dgm:pt>
    <dgm:pt modelId="{4F1BCA48-6CBE-4AF5-8CE8-F07FC70E3247}" type="pres">
      <dgm:prSet presAssocID="{1C462FCB-6989-4EE1-B29E-15831645821C}" presName="linNode" presStyleCnt="0"/>
      <dgm:spPr/>
    </dgm:pt>
    <dgm:pt modelId="{374D7A27-05B2-445F-8E93-88F9692ACFFA}" type="pres">
      <dgm:prSet presAssocID="{1C462FCB-6989-4EE1-B29E-15831645821C}" presName="parentText" presStyleLbl="node1" presStyleIdx="0" presStyleCnt="4" custScaleY="61910">
        <dgm:presLayoutVars>
          <dgm:chMax val="1"/>
          <dgm:bulletEnabled val="1"/>
        </dgm:presLayoutVars>
      </dgm:prSet>
      <dgm:spPr/>
    </dgm:pt>
    <dgm:pt modelId="{C159AB40-4DDD-4735-8DBC-94C0F6A7B9DE}" type="pres">
      <dgm:prSet presAssocID="{1C462FCB-6989-4EE1-B29E-15831645821C}" presName="descendantText" presStyleLbl="alignAccFollowNode1" presStyleIdx="0" presStyleCnt="4" custScaleY="72098">
        <dgm:presLayoutVars>
          <dgm:bulletEnabled val="1"/>
        </dgm:presLayoutVars>
      </dgm:prSet>
      <dgm:spPr/>
    </dgm:pt>
    <dgm:pt modelId="{0EF2D036-8BA9-4676-BD5F-BF23EB1ABAEE}" type="pres">
      <dgm:prSet presAssocID="{B542FC6C-60F9-4FA5-991E-B05FF3CB15DD}" presName="sp" presStyleCnt="0"/>
      <dgm:spPr/>
    </dgm:pt>
    <dgm:pt modelId="{B8907648-3128-4A85-AE8C-791BC70A7773}" type="pres">
      <dgm:prSet presAssocID="{30E93263-CB07-4ED7-AB66-9A15EDF5069E}" presName="linNode" presStyleCnt="0"/>
      <dgm:spPr/>
    </dgm:pt>
    <dgm:pt modelId="{346E98AD-ADA0-433D-ABF7-46C438E3F383}" type="pres">
      <dgm:prSet presAssocID="{30E93263-CB07-4ED7-AB66-9A15EDF5069E}" presName="parentText" presStyleLbl="node1" presStyleIdx="1" presStyleCnt="4" custScaleY="60539" custLinFactNeighborX="367" custLinFactNeighborY="1424">
        <dgm:presLayoutVars>
          <dgm:chMax val="1"/>
          <dgm:bulletEnabled val="1"/>
        </dgm:presLayoutVars>
      </dgm:prSet>
      <dgm:spPr/>
    </dgm:pt>
    <dgm:pt modelId="{D9325315-7D49-46DC-9538-DB675FE2AEE3}" type="pres">
      <dgm:prSet presAssocID="{30E93263-CB07-4ED7-AB66-9A15EDF5069E}" presName="descendantText" presStyleLbl="alignAccFollowNode1" presStyleIdx="1" presStyleCnt="4" custScaleY="68239">
        <dgm:presLayoutVars>
          <dgm:bulletEnabled val="1"/>
        </dgm:presLayoutVars>
      </dgm:prSet>
      <dgm:spPr/>
    </dgm:pt>
    <dgm:pt modelId="{0BFA758C-FF9D-4605-B18B-776D81EE1D7D}" type="pres">
      <dgm:prSet presAssocID="{39158B68-375A-44E0-9CE6-2A9522B7A6EE}" presName="sp" presStyleCnt="0"/>
      <dgm:spPr/>
    </dgm:pt>
    <dgm:pt modelId="{EFC7B47C-0D47-47C0-92DD-E48330357E6A}" type="pres">
      <dgm:prSet presAssocID="{FFB2C8D3-509A-4AB6-82D5-EBD4C1164FE6}" presName="linNode" presStyleCnt="0"/>
      <dgm:spPr/>
    </dgm:pt>
    <dgm:pt modelId="{4835F5F9-B966-4A7A-92A1-048BC1954FB1}" type="pres">
      <dgm:prSet presAssocID="{FFB2C8D3-509A-4AB6-82D5-EBD4C1164FE6}" presName="parentText" presStyleLbl="node1" presStyleIdx="2" presStyleCnt="4" custScaleY="61758" custLinFactNeighborX="918" custLinFactNeighborY="1578">
        <dgm:presLayoutVars>
          <dgm:chMax val="1"/>
          <dgm:bulletEnabled val="1"/>
        </dgm:presLayoutVars>
      </dgm:prSet>
      <dgm:spPr/>
    </dgm:pt>
    <dgm:pt modelId="{CD44D000-E31D-4DC6-A4F8-963AFCE5C399}" type="pres">
      <dgm:prSet presAssocID="{FFB2C8D3-509A-4AB6-82D5-EBD4C1164FE6}" presName="descendantText" presStyleLbl="alignAccFollowNode1" presStyleIdx="2" presStyleCnt="4" custScaleY="73626">
        <dgm:presLayoutVars>
          <dgm:bulletEnabled val="1"/>
        </dgm:presLayoutVars>
      </dgm:prSet>
      <dgm:spPr/>
    </dgm:pt>
    <dgm:pt modelId="{235B35FA-4272-45AE-97AA-75E18B4E9E2C}" type="pres">
      <dgm:prSet presAssocID="{8D876ACA-B7C2-45B4-AB65-E5E876D1E4B7}" presName="sp" presStyleCnt="0"/>
      <dgm:spPr/>
    </dgm:pt>
    <dgm:pt modelId="{A61AD417-9866-4E4F-BB46-EA8D8B128CBB}" type="pres">
      <dgm:prSet presAssocID="{542996AC-C260-474C-AC9E-1572709A75F2}" presName="linNode" presStyleCnt="0"/>
      <dgm:spPr/>
    </dgm:pt>
    <dgm:pt modelId="{48003F59-BF35-4D1A-8461-ADD7EB443E83}" type="pres">
      <dgm:prSet presAssocID="{542996AC-C260-474C-AC9E-1572709A75F2}" presName="parentText" presStyleLbl="node1" presStyleIdx="3" presStyleCnt="4" custScaleY="61518" custLinFactNeighborX="918" custLinFactNeighborY="1547">
        <dgm:presLayoutVars>
          <dgm:chMax val="1"/>
          <dgm:bulletEnabled val="1"/>
        </dgm:presLayoutVars>
      </dgm:prSet>
      <dgm:spPr/>
    </dgm:pt>
    <dgm:pt modelId="{9D01FA27-2D97-4531-9958-6F914053BE84}" type="pres">
      <dgm:prSet presAssocID="{542996AC-C260-474C-AC9E-1572709A75F2}" presName="descendantText" presStyleLbl="alignAccFollowNode1" presStyleIdx="3" presStyleCnt="4" custScaleY="78058">
        <dgm:presLayoutVars>
          <dgm:bulletEnabled val="1"/>
        </dgm:presLayoutVars>
      </dgm:prSet>
      <dgm:spPr/>
    </dgm:pt>
  </dgm:ptLst>
  <dgm:cxnLst>
    <dgm:cxn modelId="{74F5E727-7AA1-4856-9CCA-190D2E30842B}" type="presOf" srcId="{A9EFC434-54F1-4A5B-B308-29A5B2F7DCDD}" destId="{CD44D000-E31D-4DC6-A4F8-963AFCE5C399}" srcOrd="0" destOrd="0" presId="urn:microsoft.com/office/officeart/2005/8/layout/vList5"/>
    <dgm:cxn modelId="{ABE8542C-3B7A-4AB4-9408-7F1940050124}" type="presOf" srcId="{7832C4F9-DFC7-4276-A192-7A3CEF0F9B75}" destId="{9D01FA27-2D97-4531-9958-6F914053BE84}" srcOrd="0" destOrd="0" presId="urn:microsoft.com/office/officeart/2005/8/layout/vList5"/>
    <dgm:cxn modelId="{EE541F3C-025B-4A68-A2DB-3277E2C3A062}" srcId="{30E93263-CB07-4ED7-AB66-9A15EDF5069E}" destId="{E2C72A66-168A-4E3A-B21E-CAE7C00661FB}" srcOrd="0" destOrd="0" parTransId="{0C4EDFEB-96C8-463D-8A72-D157C16EF7B6}" sibTransId="{D9B3AE92-D785-4901-9A51-BB0D6828137E}"/>
    <dgm:cxn modelId="{0AA63C63-0382-4850-88E0-07C77E755CE2}" srcId="{FFB2C8D3-509A-4AB6-82D5-EBD4C1164FE6}" destId="{A9EFC434-54F1-4A5B-B308-29A5B2F7DCDD}" srcOrd="0" destOrd="0" parTransId="{F8E14A8F-CD8A-4168-ADBE-59CC469FF008}" sibTransId="{9FF74B79-6110-4C60-A136-CD6BE535F048}"/>
    <dgm:cxn modelId="{17A14986-6031-4A04-BDCF-1614EB9298BA}" type="presOf" srcId="{542996AC-C260-474C-AC9E-1572709A75F2}" destId="{48003F59-BF35-4D1A-8461-ADD7EB443E83}" srcOrd="0" destOrd="0" presId="urn:microsoft.com/office/officeart/2005/8/layout/vList5"/>
    <dgm:cxn modelId="{9D678586-2205-4402-9F80-8E27F20B601C}" srcId="{84468BA5-08BF-4830-8311-A0D6BA02B17B}" destId="{542996AC-C260-474C-AC9E-1572709A75F2}" srcOrd="3" destOrd="0" parTransId="{CCE65839-38A2-48C5-991E-72357EC58AB9}" sibTransId="{B2354788-D8FE-4973-B973-FC0CBB5DAB42}"/>
    <dgm:cxn modelId="{1368059B-5618-499D-83EC-A3E9677A0657}" type="presOf" srcId="{30E93263-CB07-4ED7-AB66-9A15EDF5069E}" destId="{346E98AD-ADA0-433D-ABF7-46C438E3F383}" srcOrd="0" destOrd="0" presId="urn:microsoft.com/office/officeart/2005/8/layout/vList5"/>
    <dgm:cxn modelId="{28D59C9B-EF9B-431C-A233-A85C4763B3F4}" srcId="{84468BA5-08BF-4830-8311-A0D6BA02B17B}" destId="{30E93263-CB07-4ED7-AB66-9A15EDF5069E}" srcOrd="1" destOrd="0" parTransId="{BDA82221-43B1-40FC-B8D8-48BD8B5771C0}" sibTransId="{39158B68-375A-44E0-9CE6-2A9522B7A6EE}"/>
    <dgm:cxn modelId="{B126EAAB-D3DB-42CB-AEA5-D5B1126F2134}" type="presOf" srcId="{84468BA5-08BF-4830-8311-A0D6BA02B17B}" destId="{E01E7CAA-B422-438F-BA6D-11AEE720C80D}" srcOrd="0" destOrd="0" presId="urn:microsoft.com/office/officeart/2005/8/layout/vList5"/>
    <dgm:cxn modelId="{822718B1-8114-4658-87FA-E2344407A41C}" srcId="{542996AC-C260-474C-AC9E-1572709A75F2}" destId="{7832C4F9-DFC7-4276-A192-7A3CEF0F9B75}" srcOrd="0" destOrd="0" parTransId="{0A75CEB5-CC33-4B93-980A-022A53DAC4B9}" sibTransId="{072FD714-C313-493E-89B9-75D53C4151B1}"/>
    <dgm:cxn modelId="{885B37BB-09DE-4AB8-A948-BE3C9E13E366}" type="presOf" srcId="{1C462FCB-6989-4EE1-B29E-15831645821C}" destId="{374D7A27-05B2-445F-8E93-88F9692ACFFA}" srcOrd="0" destOrd="0" presId="urn:microsoft.com/office/officeart/2005/8/layout/vList5"/>
    <dgm:cxn modelId="{D45270BE-5A6F-4770-90C3-8D03C38C7F24}" type="presOf" srcId="{E2C72A66-168A-4E3A-B21E-CAE7C00661FB}" destId="{D9325315-7D49-46DC-9538-DB675FE2AEE3}" srcOrd="0" destOrd="0" presId="urn:microsoft.com/office/officeart/2005/8/layout/vList5"/>
    <dgm:cxn modelId="{4AD762BF-5D55-44E9-83BF-FF38B24721EF}" srcId="{1C462FCB-6989-4EE1-B29E-15831645821C}" destId="{63F2AAE7-E267-4E15-AC82-EEDCB24E949A}" srcOrd="0" destOrd="0" parTransId="{906A24A7-591F-4A7E-95ED-1D2D397CEAAA}" sibTransId="{BFBF26AF-2733-406B-9391-F21FCB54732A}"/>
    <dgm:cxn modelId="{154682E5-82E5-4CF3-9F2D-BD9C323AE0F8}" srcId="{84468BA5-08BF-4830-8311-A0D6BA02B17B}" destId="{FFB2C8D3-509A-4AB6-82D5-EBD4C1164FE6}" srcOrd="2" destOrd="0" parTransId="{A7792BC3-D3D0-4026-B1A8-DB1F8F999619}" sibTransId="{8D876ACA-B7C2-45B4-AB65-E5E876D1E4B7}"/>
    <dgm:cxn modelId="{A9BD1AF6-44EA-434B-8BD2-E8A1DED42ABB}" type="presOf" srcId="{FFB2C8D3-509A-4AB6-82D5-EBD4C1164FE6}" destId="{4835F5F9-B966-4A7A-92A1-048BC1954FB1}" srcOrd="0" destOrd="0" presId="urn:microsoft.com/office/officeart/2005/8/layout/vList5"/>
    <dgm:cxn modelId="{5C2C03FC-39CF-4C49-A47F-21F2B906F228}" type="presOf" srcId="{63F2AAE7-E267-4E15-AC82-EEDCB24E949A}" destId="{C159AB40-4DDD-4735-8DBC-94C0F6A7B9DE}" srcOrd="0" destOrd="0" presId="urn:microsoft.com/office/officeart/2005/8/layout/vList5"/>
    <dgm:cxn modelId="{1559C4FC-04C7-4394-81E7-C6A56C409753}" srcId="{84468BA5-08BF-4830-8311-A0D6BA02B17B}" destId="{1C462FCB-6989-4EE1-B29E-15831645821C}" srcOrd="0" destOrd="0" parTransId="{45C8D959-9489-4A60-AD27-98C73D762FFE}" sibTransId="{B542FC6C-60F9-4FA5-991E-B05FF3CB15DD}"/>
    <dgm:cxn modelId="{14B32E73-24E6-4866-95EF-8DD400B22611}" type="presParOf" srcId="{E01E7CAA-B422-438F-BA6D-11AEE720C80D}" destId="{4F1BCA48-6CBE-4AF5-8CE8-F07FC70E3247}" srcOrd="0" destOrd="0" presId="urn:microsoft.com/office/officeart/2005/8/layout/vList5"/>
    <dgm:cxn modelId="{AD5CCC67-22D1-4AD4-A61A-FB7F9603BE66}" type="presParOf" srcId="{4F1BCA48-6CBE-4AF5-8CE8-F07FC70E3247}" destId="{374D7A27-05B2-445F-8E93-88F9692ACFFA}" srcOrd="0" destOrd="0" presId="urn:microsoft.com/office/officeart/2005/8/layout/vList5"/>
    <dgm:cxn modelId="{9E70BFA8-3467-4835-85ED-71F9EA3712B6}" type="presParOf" srcId="{4F1BCA48-6CBE-4AF5-8CE8-F07FC70E3247}" destId="{C159AB40-4DDD-4735-8DBC-94C0F6A7B9DE}" srcOrd="1" destOrd="0" presId="urn:microsoft.com/office/officeart/2005/8/layout/vList5"/>
    <dgm:cxn modelId="{8C7E1D22-DAE5-4D7A-BA5E-21EE831E945C}" type="presParOf" srcId="{E01E7CAA-B422-438F-BA6D-11AEE720C80D}" destId="{0EF2D036-8BA9-4676-BD5F-BF23EB1ABAEE}" srcOrd="1" destOrd="0" presId="urn:microsoft.com/office/officeart/2005/8/layout/vList5"/>
    <dgm:cxn modelId="{B2E875E5-3FC0-4600-B004-E1A177C3AFA1}" type="presParOf" srcId="{E01E7CAA-B422-438F-BA6D-11AEE720C80D}" destId="{B8907648-3128-4A85-AE8C-791BC70A7773}" srcOrd="2" destOrd="0" presId="urn:microsoft.com/office/officeart/2005/8/layout/vList5"/>
    <dgm:cxn modelId="{17E0A17B-3C7C-4159-A356-056F1308970C}" type="presParOf" srcId="{B8907648-3128-4A85-AE8C-791BC70A7773}" destId="{346E98AD-ADA0-433D-ABF7-46C438E3F383}" srcOrd="0" destOrd="0" presId="urn:microsoft.com/office/officeart/2005/8/layout/vList5"/>
    <dgm:cxn modelId="{75F17E3F-5FDD-40A8-AFF0-B8E81FBA5EA2}" type="presParOf" srcId="{B8907648-3128-4A85-AE8C-791BC70A7773}" destId="{D9325315-7D49-46DC-9538-DB675FE2AEE3}" srcOrd="1" destOrd="0" presId="urn:microsoft.com/office/officeart/2005/8/layout/vList5"/>
    <dgm:cxn modelId="{B741CC7F-BAEE-4843-B164-20BF28C4BE93}" type="presParOf" srcId="{E01E7CAA-B422-438F-BA6D-11AEE720C80D}" destId="{0BFA758C-FF9D-4605-B18B-776D81EE1D7D}" srcOrd="3" destOrd="0" presId="urn:microsoft.com/office/officeart/2005/8/layout/vList5"/>
    <dgm:cxn modelId="{6A408438-660D-4D7A-A627-C1E42F25DB83}" type="presParOf" srcId="{E01E7CAA-B422-438F-BA6D-11AEE720C80D}" destId="{EFC7B47C-0D47-47C0-92DD-E48330357E6A}" srcOrd="4" destOrd="0" presId="urn:microsoft.com/office/officeart/2005/8/layout/vList5"/>
    <dgm:cxn modelId="{03D40539-6DF6-4052-8471-EFD7CF3E86FF}" type="presParOf" srcId="{EFC7B47C-0D47-47C0-92DD-E48330357E6A}" destId="{4835F5F9-B966-4A7A-92A1-048BC1954FB1}" srcOrd="0" destOrd="0" presId="urn:microsoft.com/office/officeart/2005/8/layout/vList5"/>
    <dgm:cxn modelId="{16A8F61B-1876-4512-BD20-10C9181B935A}" type="presParOf" srcId="{EFC7B47C-0D47-47C0-92DD-E48330357E6A}" destId="{CD44D000-E31D-4DC6-A4F8-963AFCE5C399}" srcOrd="1" destOrd="0" presId="urn:microsoft.com/office/officeart/2005/8/layout/vList5"/>
    <dgm:cxn modelId="{DD8BC71C-F2F4-4E23-A143-BE5D8F2D81A2}" type="presParOf" srcId="{E01E7CAA-B422-438F-BA6D-11AEE720C80D}" destId="{235B35FA-4272-45AE-97AA-75E18B4E9E2C}" srcOrd="5" destOrd="0" presId="urn:microsoft.com/office/officeart/2005/8/layout/vList5"/>
    <dgm:cxn modelId="{36E58E22-76AD-4ABC-BAFF-F46DC4A9D3E0}" type="presParOf" srcId="{E01E7CAA-B422-438F-BA6D-11AEE720C80D}" destId="{A61AD417-9866-4E4F-BB46-EA8D8B128CBB}" srcOrd="6" destOrd="0" presId="urn:microsoft.com/office/officeart/2005/8/layout/vList5"/>
    <dgm:cxn modelId="{B37EB2EA-F45A-4522-A4D2-422079451BA3}" type="presParOf" srcId="{A61AD417-9866-4E4F-BB46-EA8D8B128CBB}" destId="{48003F59-BF35-4D1A-8461-ADD7EB443E83}" srcOrd="0" destOrd="0" presId="urn:microsoft.com/office/officeart/2005/8/layout/vList5"/>
    <dgm:cxn modelId="{E8600967-64FF-4160-894F-CF70779F5EB3}" type="presParOf" srcId="{A61AD417-9866-4E4F-BB46-EA8D8B128CBB}" destId="{9D01FA27-2D97-4531-9958-6F914053BE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7DE57-6242-4610-AD61-35EBF7ACDD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AE973-8AC9-482D-A549-23289D37DF17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3058B21C-A17B-4018-B645-AD036F8F03C8}" type="parTrans" cxnId="{57788A4A-436B-4C72-84CE-3031C9B1DD5A}">
      <dgm:prSet/>
      <dgm:spPr/>
      <dgm:t>
        <a:bodyPr/>
        <a:lstStyle/>
        <a:p>
          <a:endParaRPr lang="en-US"/>
        </a:p>
      </dgm:t>
    </dgm:pt>
    <dgm:pt modelId="{C0719456-CDC9-4E83-B2ED-B512BF3D8639}" type="sibTrans" cxnId="{57788A4A-436B-4C72-84CE-3031C9B1DD5A}">
      <dgm:prSet/>
      <dgm:spPr/>
      <dgm:t>
        <a:bodyPr/>
        <a:lstStyle/>
        <a:p>
          <a:endParaRPr lang="en-US"/>
        </a:p>
      </dgm:t>
    </dgm:pt>
    <dgm:pt modelId="{111A4EDF-28C2-41AB-9829-BE5F0E052F38}">
      <dgm:prSet phldrT="[Text]" custT="1"/>
      <dgm:spPr/>
      <dgm:t>
        <a:bodyPr/>
        <a:lstStyle/>
        <a:p>
          <a:r>
            <a:rPr lang="en-US" sz="1400" b="1" dirty="0">
              <a:latin typeface="+mn-lt"/>
            </a:rPr>
            <a:t>Approach</a:t>
          </a:r>
          <a:r>
            <a:rPr lang="en-US" sz="1400" dirty="0">
              <a:latin typeface="+mn-lt"/>
            </a:rPr>
            <a:t> : Machine Learning </a:t>
          </a:r>
        </a:p>
      </dgm:t>
    </dgm:pt>
    <dgm:pt modelId="{F5738BD2-0109-4A03-B0DF-AFE3C2B80F93}" type="parTrans" cxnId="{C014BAFE-BF3D-4C4D-B191-29705ED32D1E}">
      <dgm:prSet/>
      <dgm:spPr/>
      <dgm:t>
        <a:bodyPr/>
        <a:lstStyle/>
        <a:p>
          <a:endParaRPr lang="en-US"/>
        </a:p>
      </dgm:t>
    </dgm:pt>
    <dgm:pt modelId="{8D903291-9008-4C29-83A7-91A25BC626BF}" type="sibTrans" cxnId="{C014BAFE-BF3D-4C4D-B191-29705ED32D1E}">
      <dgm:prSet/>
      <dgm:spPr/>
      <dgm:t>
        <a:bodyPr/>
        <a:lstStyle/>
        <a:p>
          <a:endParaRPr lang="en-US"/>
        </a:p>
      </dgm:t>
    </dgm:pt>
    <dgm:pt modelId="{72086B79-7438-4642-AF59-9333EF1BEA04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5B1C5B6F-F1FD-42E0-8D60-E456BD527977}" type="sibTrans" cxnId="{24786760-9CCA-402A-8A17-9958BBAFB7D4}">
      <dgm:prSet/>
      <dgm:spPr/>
      <dgm:t>
        <a:bodyPr/>
        <a:lstStyle/>
        <a:p>
          <a:endParaRPr lang="en-US"/>
        </a:p>
      </dgm:t>
    </dgm:pt>
    <dgm:pt modelId="{19AA5A20-3B01-40A8-84B7-0BF21E105FA7}" type="parTrans" cxnId="{24786760-9CCA-402A-8A17-9958BBAFB7D4}">
      <dgm:prSet/>
      <dgm:spPr/>
      <dgm:t>
        <a:bodyPr/>
        <a:lstStyle/>
        <a:p>
          <a:endParaRPr lang="en-US"/>
        </a:p>
      </dgm:t>
    </dgm:pt>
    <dgm:pt modelId="{372EC6A1-A4ED-4B08-813C-E7F5CBF311A9}">
      <dgm:prSet phldrT="[Text]" custT="1"/>
      <dgm:spPr/>
      <dgm:t>
        <a:bodyPr/>
        <a:lstStyle/>
        <a:p>
          <a:r>
            <a:rPr lang="en-US" sz="1400" b="1" dirty="0">
              <a:latin typeface="+mj-lt"/>
            </a:rPr>
            <a:t>Corpus</a:t>
          </a:r>
          <a:r>
            <a:rPr lang="en-US" sz="1400" dirty="0">
              <a:latin typeface="+mj-lt"/>
            </a:rPr>
            <a:t> : 23k tokens </a:t>
          </a:r>
        </a:p>
      </dgm:t>
    </dgm:pt>
    <dgm:pt modelId="{5D016CE1-BA64-4F79-AB13-D176727061A1}" type="sibTrans" cxnId="{83241EF8-CB34-4180-8A7C-43B12CEC101A}">
      <dgm:prSet/>
      <dgm:spPr/>
      <dgm:t>
        <a:bodyPr/>
        <a:lstStyle/>
        <a:p>
          <a:endParaRPr lang="en-US"/>
        </a:p>
      </dgm:t>
    </dgm:pt>
    <dgm:pt modelId="{182A2BDB-95F0-4A57-A562-22750D5505C5}" type="parTrans" cxnId="{83241EF8-CB34-4180-8A7C-43B12CEC101A}">
      <dgm:prSet/>
      <dgm:spPr/>
      <dgm:t>
        <a:bodyPr/>
        <a:lstStyle/>
        <a:p>
          <a:endParaRPr lang="en-US"/>
        </a:p>
      </dgm:t>
    </dgm:pt>
    <dgm:pt modelId="{0383DB30-4E74-4EDC-87F3-35FEABB3B6A5}">
      <dgm:prSet phldrT="[Text]" custT="1"/>
      <dgm:spPr/>
      <dgm:t>
        <a:bodyPr/>
        <a:lstStyle/>
        <a:p>
          <a:r>
            <a:rPr lang="en-US" sz="1400" b="1" dirty="0">
              <a:latin typeface="+mj-lt"/>
            </a:rPr>
            <a:t>Data tag set</a:t>
          </a:r>
          <a:r>
            <a:rPr lang="en-US" sz="1400" dirty="0">
              <a:latin typeface="+mj-lt"/>
            </a:rPr>
            <a:t> : 38 tag types</a:t>
          </a:r>
        </a:p>
      </dgm:t>
    </dgm:pt>
    <dgm:pt modelId="{7312269A-BA10-476D-BFFD-FE17CA022E2F}" type="sibTrans" cxnId="{4F83AFF2-CBBB-4BC9-9882-734BE06F2A50}">
      <dgm:prSet/>
      <dgm:spPr/>
      <dgm:t>
        <a:bodyPr/>
        <a:lstStyle/>
        <a:p>
          <a:endParaRPr lang="en-US"/>
        </a:p>
      </dgm:t>
    </dgm:pt>
    <dgm:pt modelId="{0C05B74D-0516-41AD-A867-982A4D0B9DD2}" type="parTrans" cxnId="{4F83AFF2-CBBB-4BC9-9882-734BE06F2A50}">
      <dgm:prSet/>
      <dgm:spPr/>
      <dgm:t>
        <a:bodyPr/>
        <a:lstStyle/>
        <a:p>
          <a:endParaRPr lang="en-US"/>
        </a:p>
      </dgm:t>
    </dgm:pt>
    <dgm:pt modelId="{FD18CEF7-F312-4E08-8AFA-E500AC4BE7D7}">
      <dgm:prSet phldrT="[Text]" custT="1"/>
      <dgm:spPr/>
      <dgm:t>
        <a:bodyPr/>
        <a:lstStyle/>
        <a:p>
          <a:r>
            <a:rPr lang="en-US" sz="1400" b="1" dirty="0">
              <a:latin typeface="+mj-lt"/>
            </a:rPr>
            <a:t>Data Source</a:t>
          </a:r>
          <a:r>
            <a:rPr lang="en-US" sz="1400" dirty="0">
              <a:latin typeface="+mj-lt"/>
            </a:rPr>
            <a:t> : Grade 10 &amp; 11 History textbook</a:t>
          </a:r>
        </a:p>
      </dgm:t>
    </dgm:pt>
    <dgm:pt modelId="{8E6B0FEB-5280-4028-A44D-FDE554BC8E18}" type="sibTrans" cxnId="{6326ADEA-6140-46A2-8295-BE37F1BB5633}">
      <dgm:prSet/>
      <dgm:spPr/>
      <dgm:t>
        <a:bodyPr/>
        <a:lstStyle/>
        <a:p>
          <a:endParaRPr lang="en-US"/>
        </a:p>
      </dgm:t>
    </dgm:pt>
    <dgm:pt modelId="{24946D1B-DFCF-467D-BE6D-01B459E737F7}" type="parTrans" cxnId="{6326ADEA-6140-46A2-8295-BE37F1BB5633}">
      <dgm:prSet/>
      <dgm:spPr/>
      <dgm:t>
        <a:bodyPr/>
        <a:lstStyle/>
        <a:p>
          <a:endParaRPr lang="en-US"/>
        </a:p>
      </dgm:t>
    </dgm:pt>
    <dgm:pt modelId="{40320BD7-78DB-44A1-B0FF-9AB6B9B7B67D}">
      <dgm:prSet phldrT="[Text]" custT="1"/>
      <dgm:spPr/>
      <dgm:t>
        <a:bodyPr/>
        <a:lstStyle/>
        <a:p>
          <a:r>
            <a:rPr lang="en-US" sz="1400" b="1" dirty="0">
              <a:latin typeface="+mj-lt"/>
            </a:rPr>
            <a:t>Tool</a:t>
          </a:r>
          <a:r>
            <a:rPr lang="en-US" sz="1400" dirty="0">
              <a:latin typeface="+mj-lt"/>
            </a:rPr>
            <a:t> : INCEpTION</a:t>
          </a:r>
        </a:p>
      </dgm:t>
    </dgm:pt>
    <dgm:pt modelId="{F4449604-5C3B-4028-AF18-C353CABF531D}" type="sibTrans" cxnId="{81DA9CD1-D9C8-46EC-B755-64889A595D84}">
      <dgm:prSet/>
      <dgm:spPr/>
      <dgm:t>
        <a:bodyPr/>
        <a:lstStyle/>
        <a:p>
          <a:endParaRPr lang="en-US"/>
        </a:p>
      </dgm:t>
    </dgm:pt>
    <dgm:pt modelId="{EC390AED-F52F-460B-A99D-409E21FE2377}" type="parTrans" cxnId="{81DA9CD1-D9C8-46EC-B755-64889A595D84}">
      <dgm:prSet/>
      <dgm:spPr/>
      <dgm:t>
        <a:bodyPr/>
        <a:lstStyle/>
        <a:p>
          <a:endParaRPr lang="en-US"/>
        </a:p>
      </dgm:t>
    </dgm:pt>
    <dgm:pt modelId="{CFAB4271-5AF1-4129-BAC1-84AF24AA7F9F}">
      <dgm:prSet phldrT="[Text]" custT="1"/>
      <dgm:spPr/>
      <dgm:t>
        <a:bodyPr/>
        <a:lstStyle/>
        <a:p>
          <a:r>
            <a:rPr lang="en-US" sz="1400" b="1" dirty="0">
              <a:latin typeface="+mn-lt"/>
            </a:rPr>
            <a:t>Classifier</a:t>
          </a:r>
          <a:r>
            <a:rPr lang="en-US" sz="1400" dirty="0">
              <a:latin typeface="+mn-lt"/>
            </a:rPr>
            <a:t> : Conditional Random Field (CRF)</a:t>
          </a:r>
        </a:p>
      </dgm:t>
    </dgm:pt>
    <dgm:pt modelId="{0C127568-FDBA-454D-B666-DACD4A2DBEA1}" type="sibTrans" cxnId="{11989FC5-47E6-4BDA-BA2E-62D556179CCA}">
      <dgm:prSet/>
      <dgm:spPr/>
      <dgm:t>
        <a:bodyPr/>
        <a:lstStyle/>
        <a:p>
          <a:endParaRPr lang="en-US"/>
        </a:p>
      </dgm:t>
    </dgm:pt>
    <dgm:pt modelId="{2EDFFA77-454D-450B-B833-BD0DD9AFD244}" type="parTrans" cxnId="{11989FC5-47E6-4BDA-BA2E-62D556179CCA}">
      <dgm:prSet/>
      <dgm:spPr/>
      <dgm:t>
        <a:bodyPr/>
        <a:lstStyle/>
        <a:p>
          <a:endParaRPr lang="en-US"/>
        </a:p>
      </dgm:t>
    </dgm:pt>
    <dgm:pt modelId="{C1B5C5A9-90CA-4388-A8CD-9F992BD0E65E}">
      <dgm:prSet phldrT="[Text]" custT="1"/>
      <dgm:spPr/>
      <dgm:t>
        <a:bodyPr/>
        <a:lstStyle/>
        <a:p>
          <a:r>
            <a:rPr lang="en-US" sz="1400" b="1" dirty="0">
              <a:latin typeface="+mn-lt"/>
            </a:rPr>
            <a:t>Algorithm</a:t>
          </a:r>
          <a:r>
            <a:rPr lang="en-US" sz="1400" dirty="0">
              <a:latin typeface="+mn-lt"/>
            </a:rPr>
            <a:t> : </a:t>
          </a:r>
          <a:r>
            <a:rPr lang="en-U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lbfgs CRF (Limited-memory Broyden-Fletcher-Goldfarb-Shanno) </a:t>
          </a:r>
          <a:endParaRPr lang="en-US" sz="1400" dirty="0">
            <a:latin typeface="+mn-lt"/>
          </a:endParaRPr>
        </a:p>
      </dgm:t>
    </dgm:pt>
    <dgm:pt modelId="{026601ED-3B1F-4D09-B999-A507A5C4A276}" type="sibTrans" cxnId="{F6597600-8CFF-46AF-98A9-440E820B8F1F}">
      <dgm:prSet/>
      <dgm:spPr/>
      <dgm:t>
        <a:bodyPr/>
        <a:lstStyle/>
        <a:p>
          <a:endParaRPr lang="en-US"/>
        </a:p>
      </dgm:t>
    </dgm:pt>
    <dgm:pt modelId="{03EFB618-CB96-4229-B07B-EEF86F6C1157}" type="parTrans" cxnId="{F6597600-8CFF-46AF-98A9-440E820B8F1F}">
      <dgm:prSet/>
      <dgm:spPr/>
      <dgm:t>
        <a:bodyPr/>
        <a:lstStyle/>
        <a:p>
          <a:endParaRPr lang="en-US"/>
        </a:p>
      </dgm:t>
    </dgm:pt>
    <dgm:pt modelId="{E2579FCC-9123-431E-B6F1-C76AD359E33A}">
      <dgm:prSet phldrT="[Text]" custT="1"/>
      <dgm:spPr/>
      <dgm:t>
        <a:bodyPr/>
        <a:lstStyle/>
        <a:p>
          <a:r>
            <a:rPr lang="en-US" sz="1400" b="1" dirty="0">
              <a:latin typeface="+mn-lt"/>
            </a:rPr>
            <a:t>Library</a:t>
          </a:r>
          <a:r>
            <a:rPr lang="en-US" sz="1400" dirty="0">
              <a:latin typeface="+mn-lt"/>
            </a:rPr>
            <a:t> : </a:t>
          </a:r>
          <a:r>
            <a:rPr lang="en-U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</a:t>
          </a:r>
          <a:r>
            <a:rPr lang="en-US" sz="14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rPr>
            <a:t>klearn-crfsuite</a:t>
          </a:r>
          <a:endParaRPr lang="en-US" sz="1400" dirty="0">
            <a:latin typeface="+mn-lt"/>
          </a:endParaRPr>
        </a:p>
      </dgm:t>
    </dgm:pt>
    <dgm:pt modelId="{A720D68E-4112-44E1-AF8E-CE2385A039B6}" type="sibTrans" cxnId="{146EA867-129C-41FA-83C5-3F3F0ECEA8F0}">
      <dgm:prSet/>
      <dgm:spPr/>
      <dgm:t>
        <a:bodyPr/>
        <a:lstStyle/>
        <a:p>
          <a:endParaRPr lang="en-US"/>
        </a:p>
      </dgm:t>
    </dgm:pt>
    <dgm:pt modelId="{E068EF5D-77E4-49A8-AA44-738B7C4CD4D5}" type="parTrans" cxnId="{146EA867-129C-41FA-83C5-3F3F0ECEA8F0}">
      <dgm:prSet/>
      <dgm:spPr/>
      <dgm:t>
        <a:bodyPr/>
        <a:lstStyle/>
        <a:p>
          <a:endParaRPr lang="en-US"/>
        </a:p>
      </dgm:t>
    </dgm:pt>
    <dgm:pt modelId="{D6BCD10A-7174-478C-AA23-DE867E5607BE}">
      <dgm:prSet phldrT="[Text]" custT="1"/>
      <dgm:spPr/>
      <dgm:t>
        <a:bodyPr/>
        <a:lstStyle/>
        <a:p>
          <a:r>
            <a:rPr lang="en-US" sz="1400" b="1" dirty="0">
              <a:latin typeface="+mj-lt"/>
            </a:rPr>
            <a:t>Annotation Schema :</a:t>
          </a:r>
          <a:r>
            <a:rPr lang="en-US" sz="1400" dirty="0">
              <a:latin typeface="+mj-lt"/>
            </a:rPr>
            <a:t> IOB2</a:t>
          </a:r>
        </a:p>
      </dgm:t>
    </dgm:pt>
    <dgm:pt modelId="{A6AF73A9-F03F-4E27-AF1B-392B02B7D166}" type="parTrans" cxnId="{35CE5950-97FC-439A-AB06-FD68BE66F777}">
      <dgm:prSet/>
      <dgm:spPr/>
      <dgm:t>
        <a:bodyPr/>
        <a:lstStyle/>
        <a:p>
          <a:endParaRPr lang="en-US"/>
        </a:p>
      </dgm:t>
    </dgm:pt>
    <dgm:pt modelId="{39AFBCD9-A23A-4E16-A908-9B2D2141CF50}" type="sibTrans" cxnId="{35CE5950-97FC-439A-AB06-FD68BE66F777}">
      <dgm:prSet/>
      <dgm:spPr/>
      <dgm:t>
        <a:bodyPr/>
        <a:lstStyle/>
        <a:p>
          <a:endParaRPr lang="en-US"/>
        </a:p>
      </dgm:t>
    </dgm:pt>
    <dgm:pt modelId="{653463CA-4588-4CBA-91BF-741526ED2336}" type="pres">
      <dgm:prSet presAssocID="{E597DE57-6242-4610-AD61-35EBF7ACDD25}" presName="Name0" presStyleCnt="0">
        <dgm:presLayoutVars>
          <dgm:dir/>
          <dgm:animLvl val="lvl"/>
          <dgm:resizeHandles val="exact"/>
        </dgm:presLayoutVars>
      </dgm:prSet>
      <dgm:spPr/>
    </dgm:pt>
    <dgm:pt modelId="{077DDA0F-66D2-4B36-99CA-6E51AEBFA064}" type="pres">
      <dgm:prSet presAssocID="{8B7AE973-8AC9-482D-A549-23289D37DF17}" presName="linNode" presStyleCnt="0"/>
      <dgm:spPr/>
    </dgm:pt>
    <dgm:pt modelId="{FE3D1EA0-ECEF-49C1-81AC-FA7269BA95E2}" type="pres">
      <dgm:prSet presAssocID="{8B7AE973-8AC9-482D-A549-23289D37DF17}" presName="parentText" presStyleLbl="node1" presStyleIdx="0" presStyleCnt="2" custScaleY="48897" custLinFactNeighborY="2042">
        <dgm:presLayoutVars>
          <dgm:chMax val="1"/>
          <dgm:bulletEnabled val="1"/>
        </dgm:presLayoutVars>
      </dgm:prSet>
      <dgm:spPr/>
    </dgm:pt>
    <dgm:pt modelId="{F64CAA86-B86A-494D-9532-C1803D2CAB3D}" type="pres">
      <dgm:prSet presAssocID="{8B7AE973-8AC9-482D-A549-23289D37DF17}" presName="descendantText" presStyleLbl="alignAccFollowNode1" presStyleIdx="0" presStyleCnt="2" custScaleX="157907" custScaleY="53069" custLinFactNeighborY="2553">
        <dgm:presLayoutVars>
          <dgm:bulletEnabled val="1"/>
        </dgm:presLayoutVars>
      </dgm:prSet>
      <dgm:spPr/>
    </dgm:pt>
    <dgm:pt modelId="{CF2EBE29-64A1-4F24-9DF9-4FD377B82829}" type="pres">
      <dgm:prSet presAssocID="{C0719456-CDC9-4E83-B2ED-B512BF3D8639}" presName="sp" presStyleCnt="0"/>
      <dgm:spPr/>
    </dgm:pt>
    <dgm:pt modelId="{90BF2952-2DD9-4AA4-98B8-1F015719CAEB}" type="pres">
      <dgm:prSet presAssocID="{72086B79-7438-4642-AF59-9333EF1BEA04}" presName="linNode" presStyleCnt="0"/>
      <dgm:spPr/>
    </dgm:pt>
    <dgm:pt modelId="{57CEB91D-D07A-4ACA-A125-91F7C6522A5C}" type="pres">
      <dgm:prSet presAssocID="{72086B79-7438-4642-AF59-9333EF1BEA04}" presName="parentText" presStyleLbl="node1" presStyleIdx="1" presStyleCnt="2" custScaleX="93341" custScaleY="49712">
        <dgm:presLayoutVars>
          <dgm:chMax val="1"/>
          <dgm:bulletEnabled val="1"/>
        </dgm:presLayoutVars>
      </dgm:prSet>
      <dgm:spPr/>
    </dgm:pt>
    <dgm:pt modelId="{0EF5781A-0061-4827-952C-7812F0EDE03F}" type="pres">
      <dgm:prSet presAssocID="{72086B79-7438-4642-AF59-9333EF1BEA04}" presName="descendantText" presStyleLbl="alignAccFollowNode1" presStyleIdx="1" presStyleCnt="2" custScaleX="148501" custScaleY="52207">
        <dgm:presLayoutVars>
          <dgm:bulletEnabled val="1"/>
        </dgm:presLayoutVars>
      </dgm:prSet>
      <dgm:spPr/>
    </dgm:pt>
  </dgm:ptLst>
  <dgm:cxnLst>
    <dgm:cxn modelId="{F6597600-8CFF-46AF-98A9-440E820B8F1F}" srcId="{8B7AE973-8AC9-482D-A549-23289D37DF17}" destId="{C1B5C5A9-90CA-4388-A8CD-9F992BD0E65E}" srcOrd="2" destOrd="0" parTransId="{03EFB618-CB96-4229-B07B-EEF86F6C1157}" sibTransId="{026601ED-3B1F-4D09-B999-A507A5C4A276}"/>
    <dgm:cxn modelId="{8FFED806-577D-43A0-91DB-083020C08AA8}" type="presOf" srcId="{FD18CEF7-F312-4E08-8AFA-E500AC4BE7D7}" destId="{0EF5781A-0061-4827-952C-7812F0EDE03F}" srcOrd="0" destOrd="2" presId="urn:microsoft.com/office/officeart/2005/8/layout/vList5"/>
    <dgm:cxn modelId="{844C340D-4268-42C8-84F8-78807398D988}" type="presOf" srcId="{0383DB30-4E74-4EDC-87F3-35FEABB3B6A5}" destId="{0EF5781A-0061-4827-952C-7812F0EDE03F}" srcOrd="0" destOrd="1" presId="urn:microsoft.com/office/officeart/2005/8/layout/vList5"/>
    <dgm:cxn modelId="{F4BCD326-3B15-4D87-8255-3790E8AC4750}" type="presOf" srcId="{CFAB4271-5AF1-4129-BAC1-84AF24AA7F9F}" destId="{F64CAA86-B86A-494D-9532-C1803D2CAB3D}" srcOrd="0" destOrd="1" presId="urn:microsoft.com/office/officeart/2005/8/layout/vList5"/>
    <dgm:cxn modelId="{4D923D31-DCB0-4C43-A1EA-3725D7D0DDA6}" type="presOf" srcId="{111A4EDF-28C2-41AB-9829-BE5F0E052F38}" destId="{F64CAA86-B86A-494D-9532-C1803D2CAB3D}" srcOrd="0" destOrd="0" presId="urn:microsoft.com/office/officeart/2005/8/layout/vList5"/>
    <dgm:cxn modelId="{293D685F-D07F-4D33-A45D-3818E10E9039}" type="presOf" srcId="{8B7AE973-8AC9-482D-A549-23289D37DF17}" destId="{FE3D1EA0-ECEF-49C1-81AC-FA7269BA95E2}" srcOrd="0" destOrd="0" presId="urn:microsoft.com/office/officeart/2005/8/layout/vList5"/>
    <dgm:cxn modelId="{24786760-9CCA-402A-8A17-9958BBAFB7D4}" srcId="{E597DE57-6242-4610-AD61-35EBF7ACDD25}" destId="{72086B79-7438-4642-AF59-9333EF1BEA04}" srcOrd="1" destOrd="0" parTransId="{19AA5A20-3B01-40A8-84B7-0BF21E105FA7}" sibTransId="{5B1C5B6F-F1FD-42E0-8D60-E456BD527977}"/>
    <dgm:cxn modelId="{6054F362-EE49-4B15-91A9-9925825E76F4}" type="presOf" srcId="{D6BCD10A-7174-478C-AA23-DE867E5607BE}" destId="{0EF5781A-0061-4827-952C-7812F0EDE03F}" srcOrd="0" destOrd="3" presId="urn:microsoft.com/office/officeart/2005/8/layout/vList5"/>
    <dgm:cxn modelId="{146EA867-129C-41FA-83C5-3F3F0ECEA8F0}" srcId="{8B7AE973-8AC9-482D-A549-23289D37DF17}" destId="{E2579FCC-9123-431E-B6F1-C76AD359E33A}" srcOrd="3" destOrd="0" parTransId="{E068EF5D-77E4-49A8-AA44-738B7C4CD4D5}" sibTransId="{A720D68E-4112-44E1-AF8E-CE2385A039B6}"/>
    <dgm:cxn modelId="{57788A4A-436B-4C72-84CE-3031C9B1DD5A}" srcId="{E597DE57-6242-4610-AD61-35EBF7ACDD25}" destId="{8B7AE973-8AC9-482D-A549-23289D37DF17}" srcOrd="0" destOrd="0" parTransId="{3058B21C-A17B-4018-B645-AD036F8F03C8}" sibTransId="{C0719456-CDC9-4E83-B2ED-B512BF3D8639}"/>
    <dgm:cxn modelId="{35CE5950-97FC-439A-AB06-FD68BE66F777}" srcId="{72086B79-7438-4642-AF59-9333EF1BEA04}" destId="{D6BCD10A-7174-478C-AA23-DE867E5607BE}" srcOrd="3" destOrd="0" parTransId="{A6AF73A9-F03F-4E27-AF1B-392B02B7D166}" sibTransId="{39AFBCD9-A23A-4E16-A908-9B2D2141CF50}"/>
    <dgm:cxn modelId="{F2AD1077-FC39-4E8F-81B7-208FFAB3D1FF}" type="presOf" srcId="{40320BD7-78DB-44A1-B0FF-9AB6B9B7B67D}" destId="{0EF5781A-0061-4827-952C-7812F0EDE03F}" srcOrd="0" destOrd="4" presId="urn:microsoft.com/office/officeart/2005/8/layout/vList5"/>
    <dgm:cxn modelId="{9DD5BB89-2F7A-42DC-ABB0-E9FFF852E07B}" type="presOf" srcId="{E597DE57-6242-4610-AD61-35EBF7ACDD25}" destId="{653463CA-4588-4CBA-91BF-741526ED2336}" srcOrd="0" destOrd="0" presId="urn:microsoft.com/office/officeart/2005/8/layout/vList5"/>
    <dgm:cxn modelId="{BCAD248B-15AB-4B41-8FAB-1D94E326E3FF}" type="presOf" srcId="{72086B79-7438-4642-AF59-9333EF1BEA04}" destId="{57CEB91D-D07A-4ACA-A125-91F7C6522A5C}" srcOrd="0" destOrd="0" presId="urn:microsoft.com/office/officeart/2005/8/layout/vList5"/>
    <dgm:cxn modelId="{0C7EDE9B-8DE5-43BC-8DF4-4F45E5AF4ADB}" type="presOf" srcId="{C1B5C5A9-90CA-4388-A8CD-9F992BD0E65E}" destId="{F64CAA86-B86A-494D-9532-C1803D2CAB3D}" srcOrd="0" destOrd="2" presId="urn:microsoft.com/office/officeart/2005/8/layout/vList5"/>
    <dgm:cxn modelId="{A451C7A3-A3E3-435D-8CE8-E9D7E6774133}" type="presOf" srcId="{E2579FCC-9123-431E-B6F1-C76AD359E33A}" destId="{F64CAA86-B86A-494D-9532-C1803D2CAB3D}" srcOrd="0" destOrd="3" presId="urn:microsoft.com/office/officeart/2005/8/layout/vList5"/>
    <dgm:cxn modelId="{11989FC5-47E6-4BDA-BA2E-62D556179CCA}" srcId="{8B7AE973-8AC9-482D-A549-23289D37DF17}" destId="{CFAB4271-5AF1-4129-BAC1-84AF24AA7F9F}" srcOrd="1" destOrd="0" parTransId="{2EDFFA77-454D-450B-B833-BD0DD9AFD244}" sibTransId="{0C127568-FDBA-454D-B666-DACD4A2DBEA1}"/>
    <dgm:cxn modelId="{64A590C6-4FE6-4682-BD77-1F08BA7808CF}" type="presOf" srcId="{372EC6A1-A4ED-4B08-813C-E7F5CBF311A9}" destId="{0EF5781A-0061-4827-952C-7812F0EDE03F}" srcOrd="0" destOrd="0" presId="urn:microsoft.com/office/officeart/2005/8/layout/vList5"/>
    <dgm:cxn modelId="{81DA9CD1-D9C8-46EC-B755-64889A595D84}" srcId="{72086B79-7438-4642-AF59-9333EF1BEA04}" destId="{40320BD7-78DB-44A1-B0FF-9AB6B9B7B67D}" srcOrd="4" destOrd="0" parTransId="{EC390AED-F52F-460B-A99D-409E21FE2377}" sibTransId="{F4449604-5C3B-4028-AF18-C353CABF531D}"/>
    <dgm:cxn modelId="{6326ADEA-6140-46A2-8295-BE37F1BB5633}" srcId="{72086B79-7438-4642-AF59-9333EF1BEA04}" destId="{FD18CEF7-F312-4E08-8AFA-E500AC4BE7D7}" srcOrd="2" destOrd="0" parTransId="{24946D1B-DFCF-467D-BE6D-01B459E737F7}" sibTransId="{8E6B0FEB-5280-4028-A44D-FDE554BC8E18}"/>
    <dgm:cxn modelId="{4F83AFF2-CBBB-4BC9-9882-734BE06F2A50}" srcId="{72086B79-7438-4642-AF59-9333EF1BEA04}" destId="{0383DB30-4E74-4EDC-87F3-35FEABB3B6A5}" srcOrd="1" destOrd="0" parTransId="{0C05B74D-0516-41AD-A867-982A4D0B9DD2}" sibTransId="{7312269A-BA10-476D-BFFD-FE17CA022E2F}"/>
    <dgm:cxn modelId="{83241EF8-CB34-4180-8A7C-43B12CEC101A}" srcId="{72086B79-7438-4642-AF59-9333EF1BEA04}" destId="{372EC6A1-A4ED-4B08-813C-E7F5CBF311A9}" srcOrd="0" destOrd="0" parTransId="{182A2BDB-95F0-4A57-A562-22750D5505C5}" sibTransId="{5D016CE1-BA64-4F79-AB13-D176727061A1}"/>
    <dgm:cxn modelId="{C014BAFE-BF3D-4C4D-B191-29705ED32D1E}" srcId="{8B7AE973-8AC9-482D-A549-23289D37DF17}" destId="{111A4EDF-28C2-41AB-9829-BE5F0E052F38}" srcOrd="0" destOrd="0" parTransId="{F5738BD2-0109-4A03-B0DF-AFE3C2B80F93}" sibTransId="{8D903291-9008-4C29-83A7-91A25BC626BF}"/>
    <dgm:cxn modelId="{7BFC6587-3D4C-4F7B-9BE3-8AAC00FF78BC}" type="presParOf" srcId="{653463CA-4588-4CBA-91BF-741526ED2336}" destId="{077DDA0F-66D2-4B36-99CA-6E51AEBFA064}" srcOrd="0" destOrd="0" presId="urn:microsoft.com/office/officeart/2005/8/layout/vList5"/>
    <dgm:cxn modelId="{BD060C12-A366-4952-AF4F-556E685E6A30}" type="presParOf" srcId="{077DDA0F-66D2-4B36-99CA-6E51AEBFA064}" destId="{FE3D1EA0-ECEF-49C1-81AC-FA7269BA95E2}" srcOrd="0" destOrd="0" presId="urn:microsoft.com/office/officeart/2005/8/layout/vList5"/>
    <dgm:cxn modelId="{389C95EB-9800-46A5-8856-8084A4E5488E}" type="presParOf" srcId="{077DDA0F-66D2-4B36-99CA-6E51AEBFA064}" destId="{F64CAA86-B86A-494D-9532-C1803D2CAB3D}" srcOrd="1" destOrd="0" presId="urn:microsoft.com/office/officeart/2005/8/layout/vList5"/>
    <dgm:cxn modelId="{45E25969-80E9-409A-86A6-E3AFEA32AF81}" type="presParOf" srcId="{653463CA-4588-4CBA-91BF-741526ED2336}" destId="{CF2EBE29-64A1-4F24-9DF9-4FD377B82829}" srcOrd="1" destOrd="0" presId="urn:microsoft.com/office/officeart/2005/8/layout/vList5"/>
    <dgm:cxn modelId="{3678852C-7751-4630-A6D6-8D7D1DE5BF3A}" type="presParOf" srcId="{653463CA-4588-4CBA-91BF-741526ED2336}" destId="{90BF2952-2DD9-4AA4-98B8-1F015719CAEB}" srcOrd="2" destOrd="0" presId="urn:microsoft.com/office/officeart/2005/8/layout/vList5"/>
    <dgm:cxn modelId="{D5C958DF-DD8C-4702-AD14-302C9F138A72}" type="presParOf" srcId="{90BF2952-2DD9-4AA4-98B8-1F015719CAEB}" destId="{57CEB91D-D07A-4ACA-A125-91F7C6522A5C}" srcOrd="0" destOrd="0" presId="urn:microsoft.com/office/officeart/2005/8/layout/vList5"/>
    <dgm:cxn modelId="{3101F4A4-EFE8-4505-8006-D25D25377D11}" type="presParOf" srcId="{90BF2952-2DD9-4AA4-98B8-1F015719CAEB}" destId="{0EF5781A-0061-4827-952C-7812F0EDE03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9F2381-E4D7-4876-9467-CC85076A52E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85F218-963E-4FA8-9613-037051B5FFE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800" dirty="0"/>
            <a:t>Advantages over to Rule based approach</a:t>
          </a:r>
        </a:p>
      </dgm:t>
    </dgm:pt>
    <dgm:pt modelId="{C37490D2-EB84-445D-8F60-14A343BCC3DE}" type="parTrans" cxnId="{78B07496-9E17-4B47-B27F-43E3E6AAC36A}">
      <dgm:prSet/>
      <dgm:spPr/>
      <dgm:t>
        <a:bodyPr/>
        <a:lstStyle/>
        <a:p>
          <a:endParaRPr lang="en-US"/>
        </a:p>
      </dgm:t>
    </dgm:pt>
    <dgm:pt modelId="{6053458F-0646-441B-A9AA-8D5BE28EF4FD}" type="sibTrans" cxnId="{78B07496-9E17-4B47-B27F-43E3E6AAC36A}">
      <dgm:prSet/>
      <dgm:spPr/>
      <dgm:t>
        <a:bodyPr/>
        <a:lstStyle/>
        <a:p>
          <a:endParaRPr lang="en-US"/>
        </a:p>
      </dgm:t>
    </dgm:pt>
    <dgm:pt modelId="{FB7334B9-2416-45FE-B672-6DB64F82A23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dirty="0"/>
            <a:t>Trainable</a:t>
          </a:r>
        </a:p>
      </dgm:t>
    </dgm:pt>
    <dgm:pt modelId="{20A3F4F5-09B4-468E-81B6-FE18FE7B6575}" type="parTrans" cxnId="{8E551CD7-E185-4133-AE9F-61B8E79EE1E7}">
      <dgm:prSet/>
      <dgm:spPr/>
      <dgm:t>
        <a:bodyPr/>
        <a:lstStyle/>
        <a:p>
          <a:endParaRPr lang="en-US"/>
        </a:p>
      </dgm:t>
    </dgm:pt>
    <dgm:pt modelId="{AEA10708-53A2-4141-88B1-B60BFEE394CA}" type="sibTrans" cxnId="{8E551CD7-E185-4133-AE9F-61B8E79EE1E7}">
      <dgm:prSet/>
      <dgm:spPr/>
      <dgm:t>
        <a:bodyPr/>
        <a:lstStyle/>
        <a:p>
          <a:endParaRPr lang="en-US"/>
        </a:p>
      </dgm:t>
    </dgm:pt>
    <dgm:pt modelId="{9E9BF868-6635-458F-AFA4-E94EC5F2F9B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dirty="0"/>
            <a:t>Can be adapted to different domains and languages</a:t>
          </a:r>
        </a:p>
      </dgm:t>
    </dgm:pt>
    <dgm:pt modelId="{D2CEA4BE-34E0-48D6-9F2A-27CCEE4A3747}" type="parTrans" cxnId="{390BDBF6-B883-4A61-99C9-24A64617A42D}">
      <dgm:prSet/>
      <dgm:spPr/>
      <dgm:t>
        <a:bodyPr/>
        <a:lstStyle/>
        <a:p>
          <a:endParaRPr lang="en-US"/>
        </a:p>
      </dgm:t>
    </dgm:pt>
    <dgm:pt modelId="{A1CDEACB-EDD7-439C-8488-AAEF6D4ABF01}" type="sibTrans" cxnId="{390BDBF6-B883-4A61-99C9-24A64617A42D}">
      <dgm:prSet/>
      <dgm:spPr/>
      <dgm:t>
        <a:bodyPr/>
        <a:lstStyle/>
        <a:p>
          <a:endParaRPr lang="en-US"/>
        </a:p>
      </dgm:t>
    </dgm:pt>
    <dgm:pt modelId="{E9D05D48-5C60-4F5F-8F33-D114028DD40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dirty="0"/>
            <a:t>Maintenance cost is comparatively less</a:t>
          </a:r>
        </a:p>
      </dgm:t>
    </dgm:pt>
    <dgm:pt modelId="{652DB7A4-C7EA-470D-B401-D8AD9BDAEEE3}" type="parTrans" cxnId="{8AD0CAD8-9377-4971-A0D3-0904156A30EC}">
      <dgm:prSet/>
      <dgm:spPr/>
      <dgm:t>
        <a:bodyPr/>
        <a:lstStyle/>
        <a:p>
          <a:endParaRPr lang="en-US"/>
        </a:p>
      </dgm:t>
    </dgm:pt>
    <dgm:pt modelId="{54D83F7C-CB18-4AD7-BB56-2A465F3471D0}" type="sibTrans" cxnId="{8AD0CAD8-9377-4971-A0D3-0904156A30EC}">
      <dgm:prSet/>
      <dgm:spPr/>
      <dgm:t>
        <a:bodyPr/>
        <a:lstStyle/>
        <a:p>
          <a:endParaRPr lang="en-US"/>
        </a:p>
      </dgm:t>
    </dgm:pt>
    <dgm:pt modelId="{6E879148-A3D8-4D0F-804B-B0AD7BA3D04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800" dirty="0"/>
            <a:t>Advantages over to Deep learning (DL) approach</a:t>
          </a:r>
        </a:p>
      </dgm:t>
    </dgm:pt>
    <dgm:pt modelId="{85CC7ADF-257B-4143-B5A6-660875D42AEA}" type="parTrans" cxnId="{2C8204FC-8499-44EB-9224-0C54EB6C2DEA}">
      <dgm:prSet/>
      <dgm:spPr/>
      <dgm:t>
        <a:bodyPr/>
        <a:lstStyle/>
        <a:p>
          <a:endParaRPr lang="en-US"/>
        </a:p>
      </dgm:t>
    </dgm:pt>
    <dgm:pt modelId="{28C234A4-AD06-489F-B363-7458CC0801A5}" type="sibTrans" cxnId="{2C8204FC-8499-44EB-9224-0C54EB6C2DEA}">
      <dgm:prSet/>
      <dgm:spPr/>
      <dgm:t>
        <a:bodyPr/>
        <a:lstStyle/>
        <a:p>
          <a:endParaRPr lang="en-US"/>
        </a:p>
      </dgm:t>
    </dgm:pt>
    <dgm:pt modelId="{5C506953-8A90-483F-BE7C-66D2D3CD12B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dirty="0"/>
            <a:t>Can be built using a small data set.</a:t>
          </a:r>
        </a:p>
      </dgm:t>
    </dgm:pt>
    <dgm:pt modelId="{8E673597-FB4C-4E3C-AB06-828B2E7887E3}" type="parTrans" cxnId="{B51981D5-9A26-4A6D-A64E-0CF833E60173}">
      <dgm:prSet/>
      <dgm:spPr/>
      <dgm:t>
        <a:bodyPr/>
        <a:lstStyle/>
        <a:p>
          <a:endParaRPr lang="en-US"/>
        </a:p>
      </dgm:t>
    </dgm:pt>
    <dgm:pt modelId="{E86C7D0A-8A1F-4F87-9DCB-2F45AFB965BA}" type="sibTrans" cxnId="{B51981D5-9A26-4A6D-A64E-0CF833E60173}">
      <dgm:prSet/>
      <dgm:spPr/>
      <dgm:t>
        <a:bodyPr/>
        <a:lstStyle/>
        <a:p>
          <a:endParaRPr lang="en-US"/>
        </a:p>
      </dgm:t>
    </dgm:pt>
    <dgm:pt modelId="{746089E5-F293-4EBC-9AFD-B30EF243C9BD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dirty="0"/>
            <a:t>Comparatively lesser time needed for training.</a:t>
          </a:r>
        </a:p>
      </dgm:t>
    </dgm:pt>
    <dgm:pt modelId="{8D246382-4A83-4CE9-B1E4-058208F3B2D7}" type="parTrans" cxnId="{C539246B-1753-400F-A541-42B39D593961}">
      <dgm:prSet/>
      <dgm:spPr/>
      <dgm:t>
        <a:bodyPr/>
        <a:lstStyle/>
        <a:p>
          <a:endParaRPr lang="en-US"/>
        </a:p>
      </dgm:t>
    </dgm:pt>
    <dgm:pt modelId="{9B8717AB-302F-4E99-8A5A-F16CFAF02484}" type="sibTrans" cxnId="{C539246B-1753-400F-A541-42B39D593961}">
      <dgm:prSet/>
      <dgm:spPr/>
      <dgm:t>
        <a:bodyPr/>
        <a:lstStyle/>
        <a:p>
          <a:endParaRPr lang="en-US"/>
        </a:p>
      </dgm:t>
    </dgm:pt>
    <dgm:pt modelId="{E4543ACD-6A52-41DD-9D40-78F9830175C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dirty="0"/>
            <a:t>High performance hardware needed for DL comparatively.</a:t>
          </a:r>
        </a:p>
      </dgm:t>
    </dgm:pt>
    <dgm:pt modelId="{0A88F906-03D6-4CB1-AB05-C87D1AD23AAC}" type="parTrans" cxnId="{7851731F-6893-4AD5-8A87-1C7B86186396}">
      <dgm:prSet/>
      <dgm:spPr/>
      <dgm:t>
        <a:bodyPr/>
        <a:lstStyle/>
        <a:p>
          <a:endParaRPr lang="en-US"/>
        </a:p>
      </dgm:t>
    </dgm:pt>
    <dgm:pt modelId="{11C02600-1D68-4B36-BC66-3184870A48B5}" type="sibTrans" cxnId="{7851731F-6893-4AD5-8A87-1C7B86186396}">
      <dgm:prSet/>
      <dgm:spPr/>
      <dgm:t>
        <a:bodyPr/>
        <a:lstStyle/>
        <a:p>
          <a:endParaRPr lang="en-US"/>
        </a:p>
      </dgm:t>
    </dgm:pt>
    <dgm:pt modelId="{BC0C521F-8D9B-4CB7-B149-27CC78AAC505}" type="pres">
      <dgm:prSet presAssocID="{269F2381-E4D7-4876-9467-CC85076A52E1}" presName="Name0" presStyleCnt="0">
        <dgm:presLayoutVars>
          <dgm:dir/>
          <dgm:animLvl val="lvl"/>
          <dgm:resizeHandles/>
        </dgm:presLayoutVars>
      </dgm:prSet>
      <dgm:spPr/>
    </dgm:pt>
    <dgm:pt modelId="{2BD9CD74-486B-4E26-A041-B5EEC5222CAE}" type="pres">
      <dgm:prSet presAssocID="{D685F218-963E-4FA8-9613-037051B5FFE8}" presName="linNode" presStyleCnt="0"/>
      <dgm:spPr/>
    </dgm:pt>
    <dgm:pt modelId="{B08B38F8-8FF5-4A76-88CF-FBE22308772C}" type="pres">
      <dgm:prSet presAssocID="{D685F218-963E-4FA8-9613-037051B5FFE8}" presName="parentShp" presStyleLbl="node1" presStyleIdx="0" presStyleCnt="2" custScaleX="89239" custScaleY="85769" custLinFactNeighborY="1777">
        <dgm:presLayoutVars>
          <dgm:bulletEnabled val="1"/>
        </dgm:presLayoutVars>
      </dgm:prSet>
      <dgm:spPr/>
    </dgm:pt>
    <dgm:pt modelId="{CFC1DFA7-75C9-46F8-93D5-E760F2BE5C43}" type="pres">
      <dgm:prSet presAssocID="{D685F218-963E-4FA8-9613-037051B5FFE8}" presName="childShp" presStyleLbl="bgAccFollowNode1" presStyleIdx="0" presStyleCnt="2" custScaleX="106356" custScaleY="83554" custLinFactNeighborX="10254" custLinFactNeighborY="1777">
        <dgm:presLayoutVars>
          <dgm:bulletEnabled val="1"/>
        </dgm:presLayoutVars>
      </dgm:prSet>
      <dgm:spPr/>
    </dgm:pt>
    <dgm:pt modelId="{3C412A34-DDF5-4FA9-BBFB-19D7601A664E}" type="pres">
      <dgm:prSet presAssocID="{6053458F-0646-441B-A9AA-8D5BE28EF4FD}" presName="spacing" presStyleCnt="0"/>
      <dgm:spPr/>
    </dgm:pt>
    <dgm:pt modelId="{0B5CC7FB-903B-4720-AE42-8B7C12301C6C}" type="pres">
      <dgm:prSet presAssocID="{6E879148-A3D8-4D0F-804B-B0AD7BA3D046}" presName="linNode" presStyleCnt="0"/>
      <dgm:spPr/>
    </dgm:pt>
    <dgm:pt modelId="{E00D2277-EE67-4DF7-837F-08D2F23B5259}" type="pres">
      <dgm:prSet presAssocID="{6E879148-A3D8-4D0F-804B-B0AD7BA3D046}" presName="parentShp" presStyleLbl="node1" presStyleIdx="1" presStyleCnt="2" custScaleX="90180" custScaleY="85769" custLinFactNeighborX="-3478" custLinFactNeighborY="-353">
        <dgm:presLayoutVars>
          <dgm:bulletEnabled val="1"/>
        </dgm:presLayoutVars>
      </dgm:prSet>
      <dgm:spPr/>
    </dgm:pt>
    <dgm:pt modelId="{D6E52646-E245-4C37-A1F7-B373D959D2B1}" type="pres">
      <dgm:prSet presAssocID="{6E879148-A3D8-4D0F-804B-B0AD7BA3D046}" presName="childShp" presStyleLbl="bgAccFollowNode1" presStyleIdx="1" presStyleCnt="2" custScaleX="105948" custScaleY="83554" custLinFactNeighborX="10254" custLinFactNeighborY="1777">
        <dgm:presLayoutVars>
          <dgm:bulletEnabled val="1"/>
        </dgm:presLayoutVars>
      </dgm:prSet>
      <dgm:spPr/>
    </dgm:pt>
  </dgm:ptLst>
  <dgm:cxnLst>
    <dgm:cxn modelId="{D9E7FF00-8E43-4CB0-990D-2481FFE41143}" type="presOf" srcId="{269F2381-E4D7-4876-9467-CC85076A52E1}" destId="{BC0C521F-8D9B-4CB7-B149-27CC78AAC505}" srcOrd="0" destOrd="0" presId="urn:microsoft.com/office/officeart/2005/8/layout/vList6"/>
    <dgm:cxn modelId="{7851731F-6893-4AD5-8A87-1C7B86186396}" srcId="{6E879148-A3D8-4D0F-804B-B0AD7BA3D046}" destId="{E4543ACD-6A52-41DD-9D40-78F9830175CB}" srcOrd="1" destOrd="0" parTransId="{0A88F906-03D6-4CB1-AB05-C87D1AD23AAC}" sibTransId="{11C02600-1D68-4B36-BC66-3184870A48B5}"/>
    <dgm:cxn modelId="{33B6F237-7F18-4D1E-87B7-6EDDD54B23F3}" type="presOf" srcId="{E9D05D48-5C60-4F5F-8F33-D114028DD404}" destId="{CFC1DFA7-75C9-46F8-93D5-E760F2BE5C43}" srcOrd="0" destOrd="2" presId="urn:microsoft.com/office/officeart/2005/8/layout/vList6"/>
    <dgm:cxn modelId="{4E91A73E-8DE3-450F-B425-70383D4B6135}" type="presOf" srcId="{6E879148-A3D8-4D0F-804B-B0AD7BA3D046}" destId="{E00D2277-EE67-4DF7-837F-08D2F23B5259}" srcOrd="0" destOrd="0" presId="urn:microsoft.com/office/officeart/2005/8/layout/vList6"/>
    <dgm:cxn modelId="{C539246B-1753-400F-A541-42B39D593961}" srcId="{6E879148-A3D8-4D0F-804B-B0AD7BA3D046}" destId="{746089E5-F293-4EBC-9AFD-B30EF243C9BD}" srcOrd="2" destOrd="0" parTransId="{8D246382-4A83-4CE9-B1E4-058208F3B2D7}" sibTransId="{9B8717AB-302F-4E99-8A5A-F16CFAF02484}"/>
    <dgm:cxn modelId="{65FA744B-3098-4AB7-9D8D-4C27B27AD2AD}" type="presOf" srcId="{FB7334B9-2416-45FE-B672-6DB64F82A234}" destId="{CFC1DFA7-75C9-46F8-93D5-E760F2BE5C43}" srcOrd="0" destOrd="0" presId="urn:microsoft.com/office/officeart/2005/8/layout/vList6"/>
    <dgm:cxn modelId="{960C5493-A6F7-47D1-9B33-A57CD3395ECC}" type="presOf" srcId="{D685F218-963E-4FA8-9613-037051B5FFE8}" destId="{B08B38F8-8FF5-4A76-88CF-FBE22308772C}" srcOrd="0" destOrd="0" presId="urn:microsoft.com/office/officeart/2005/8/layout/vList6"/>
    <dgm:cxn modelId="{78B07496-9E17-4B47-B27F-43E3E6AAC36A}" srcId="{269F2381-E4D7-4876-9467-CC85076A52E1}" destId="{D685F218-963E-4FA8-9613-037051B5FFE8}" srcOrd="0" destOrd="0" parTransId="{C37490D2-EB84-445D-8F60-14A343BCC3DE}" sibTransId="{6053458F-0646-441B-A9AA-8D5BE28EF4FD}"/>
    <dgm:cxn modelId="{8347AC96-519B-4262-999C-FE1839EA002C}" type="presOf" srcId="{9E9BF868-6635-458F-AFA4-E94EC5F2F9B6}" destId="{CFC1DFA7-75C9-46F8-93D5-E760F2BE5C43}" srcOrd="0" destOrd="1" presId="urn:microsoft.com/office/officeart/2005/8/layout/vList6"/>
    <dgm:cxn modelId="{E8FBCAA5-5148-4C13-AA00-C2F62EEBD651}" type="presOf" srcId="{746089E5-F293-4EBC-9AFD-B30EF243C9BD}" destId="{D6E52646-E245-4C37-A1F7-B373D959D2B1}" srcOrd="0" destOrd="2" presId="urn:microsoft.com/office/officeart/2005/8/layout/vList6"/>
    <dgm:cxn modelId="{17E6B2B9-5750-4F88-8A70-DF47C2D32253}" type="presOf" srcId="{E4543ACD-6A52-41DD-9D40-78F9830175CB}" destId="{D6E52646-E245-4C37-A1F7-B373D959D2B1}" srcOrd="0" destOrd="1" presId="urn:microsoft.com/office/officeart/2005/8/layout/vList6"/>
    <dgm:cxn modelId="{B51981D5-9A26-4A6D-A64E-0CF833E60173}" srcId="{6E879148-A3D8-4D0F-804B-B0AD7BA3D046}" destId="{5C506953-8A90-483F-BE7C-66D2D3CD12BA}" srcOrd="0" destOrd="0" parTransId="{8E673597-FB4C-4E3C-AB06-828B2E7887E3}" sibTransId="{E86C7D0A-8A1F-4F87-9DCB-2F45AFB965BA}"/>
    <dgm:cxn modelId="{8E551CD7-E185-4133-AE9F-61B8E79EE1E7}" srcId="{D685F218-963E-4FA8-9613-037051B5FFE8}" destId="{FB7334B9-2416-45FE-B672-6DB64F82A234}" srcOrd="0" destOrd="0" parTransId="{20A3F4F5-09B4-468E-81B6-FE18FE7B6575}" sibTransId="{AEA10708-53A2-4141-88B1-B60BFEE394CA}"/>
    <dgm:cxn modelId="{8AD0CAD8-9377-4971-A0D3-0904156A30EC}" srcId="{D685F218-963E-4FA8-9613-037051B5FFE8}" destId="{E9D05D48-5C60-4F5F-8F33-D114028DD404}" srcOrd="2" destOrd="0" parTransId="{652DB7A4-C7EA-470D-B401-D8AD9BDAEEE3}" sibTransId="{54D83F7C-CB18-4AD7-BB56-2A465F3471D0}"/>
    <dgm:cxn modelId="{FF84C3E9-7C59-484B-85B1-523366D38D5D}" type="presOf" srcId="{5C506953-8A90-483F-BE7C-66D2D3CD12BA}" destId="{D6E52646-E245-4C37-A1F7-B373D959D2B1}" srcOrd="0" destOrd="0" presId="urn:microsoft.com/office/officeart/2005/8/layout/vList6"/>
    <dgm:cxn modelId="{390BDBF6-B883-4A61-99C9-24A64617A42D}" srcId="{D685F218-963E-4FA8-9613-037051B5FFE8}" destId="{9E9BF868-6635-458F-AFA4-E94EC5F2F9B6}" srcOrd="1" destOrd="0" parTransId="{D2CEA4BE-34E0-48D6-9F2A-27CCEE4A3747}" sibTransId="{A1CDEACB-EDD7-439C-8488-AAEF6D4ABF01}"/>
    <dgm:cxn modelId="{2C8204FC-8499-44EB-9224-0C54EB6C2DEA}" srcId="{269F2381-E4D7-4876-9467-CC85076A52E1}" destId="{6E879148-A3D8-4D0F-804B-B0AD7BA3D046}" srcOrd="1" destOrd="0" parTransId="{85CC7ADF-257B-4143-B5A6-660875D42AEA}" sibTransId="{28C234A4-AD06-489F-B363-7458CC0801A5}"/>
    <dgm:cxn modelId="{6C954CDF-269A-417F-94E6-1C8C9CCFA8DB}" type="presParOf" srcId="{BC0C521F-8D9B-4CB7-B149-27CC78AAC505}" destId="{2BD9CD74-486B-4E26-A041-B5EEC5222CAE}" srcOrd="0" destOrd="0" presId="urn:microsoft.com/office/officeart/2005/8/layout/vList6"/>
    <dgm:cxn modelId="{6C248902-7BE2-4842-AD55-418DE13211B7}" type="presParOf" srcId="{2BD9CD74-486B-4E26-A041-B5EEC5222CAE}" destId="{B08B38F8-8FF5-4A76-88CF-FBE22308772C}" srcOrd="0" destOrd="0" presId="urn:microsoft.com/office/officeart/2005/8/layout/vList6"/>
    <dgm:cxn modelId="{938BDF01-9F76-449B-B04C-938174E3A8D3}" type="presParOf" srcId="{2BD9CD74-486B-4E26-A041-B5EEC5222CAE}" destId="{CFC1DFA7-75C9-46F8-93D5-E760F2BE5C43}" srcOrd="1" destOrd="0" presId="urn:microsoft.com/office/officeart/2005/8/layout/vList6"/>
    <dgm:cxn modelId="{C4A216EF-B289-4445-B3F3-14FD7146DF80}" type="presParOf" srcId="{BC0C521F-8D9B-4CB7-B149-27CC78AAC505}" destId="{3C412A34-DDF5-4FA9-BBFB-19D7601A664E}" srcOrd="1" destOrd="0" presId="urn:microsoft.com/office/officeart/2005/8/layout/vList6"/>
    <dgm:cxn modelId="{D49E6078-73A2-4EBF-AA3D-1F1E582AE64D}" type="presParOf" srcId="{BC0C521F-8D9B-4CB7-B149-27CC78AAC505}" destId="{0B5CC7FB-903B-4720-AE42-8B7C12301C6C}" srcOrd="2" destOrd="0" presId="urn:microsoft.com/office/officeart/2005/8/layout/vList6"/>
    <dgm:cxn modelId="{1A9F8E97-0002-4B9B-87E4-562E00E6CE0B}" type="presParOf" srcId="{0B5CC7FB-903B-4720-AE42-8B7C12301C6C}" destId="{E00D2277-EE67-4DF7-837F-08D2F23B5259}" srcOrd="0" destOrd="0" presId="urn:microsoft.com/office/officeart/2005/8/layout/vList6"/>
    <dgm:cxn modelId="{9B4D5CE6-2ABA-4C85-A4AF-EF1F48959B8E}" type="presParOf" srcId="{0B5CC7FB-903B-4720-AE42-8B7C12301C6C}" destId="{D6E52646-E245-4C37-A1F7-B373D959D2B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4460A9-D513-4A93-B481-86B9B3DE891B}" type="doc">
      <dgm:prSet loTypeId="urn:microsoft.com/office/officeart/2005/8/layout/venn1" loCatId="relationship" qsTypeId="urn:microsoft.com/office/officeart/2005/8/quickstyle/3d1" qsCatId="3D" csTypeId="urn:microsoft.com/office/officeart/2005/8/colors/accent0_3" csCatId="mainScheme" phldr="1"/>
      <dgm:spPr/>
    </dgm:pt>
    <dgm:pt modelId="{F372756E-2E44-413D-B6E2-DEF8B5BA8EE2}">
      <dgm:prSet phldrT="[Text]" custT="1"/>
      <dgm:spPr/>
      <dgm:t>
        <a:bodyPr/>
        <a:lstStyle/>
        <a:p>
          <a:r>
            <a:rPr lang="en-US" sz="1200" b="0" dirty="0">
              <a:latin typeface="+mn-lt"/>
            </a:rPr>
            <a:t>Meaningful</a:t>
          </a:r>
        </a:p>
        <a:p>
          <a:r>
            <a:rPr lang="en-US" sz="1200" b="0" dirty="0">
              <a:latin typeface="+mn-lt"/>
            </a:rPr>
            <a:t>questions </a:t>
          </a:r>
          <a:r>
            <a:rPr lang="en-US" sz="1200" b="1" dirty="0">
              <a:latin typeface="+mn-lt"/>
            </a:rPr>
            <a:t>81.25%</a:t>
          </a:r>
        </a:p>
      </dgm:t>
    </dgm:pt>
    <dgm:pt modelId="{2C622FCF-C6E8-4F23-B919-5BFBC48C1C7A}" type="parTrans" cxnId="{A2FD03F8-7405-4438-8D14-769D43A4BC69}">
      <dgm:prSet/>
      <dgm:spPr/>
      <dgm:t>
        <a:bodyPr/>
        <a:lstStyle/>
        <a:p>
          <a:endParaRPr lang="en-US"/>
        </a:p>
      </dgm:t>
    </dgm:pt>
    <dgm:pt modelId="{F779AA77-2B81-4957-936E-3DA83D2238F7}" type="sibTrans" cxnId="{A2FD03F8-7405-4438-8D14-769D43A4BC69}">
      <dgm:prSet/>
      <dgm:spPr/>
      <dgm:t>
        <a:bodyPr/>
        <a:lstStyle/>
        <a:p>
          <a:endParaRPr lang="en-US"/>
        </a:p>
      </dgm:t>
    </dgm:pt>
    <dgm:pt modelId="{80318596-FD07-4A7A-9E9A-E55B10085469}">
      <dgm:prSet phldrT="[Text]" custT="1"/>
      <dgm:spPr/>
      <dgm:t>
        <a:bodyPr/>
        <a:lstStyle/>
        <a:p>
          <a:r>
            <a:rPr lang="en-US" sz="1200" b="0" dirty="0">
              <a:latin typeface="+mn-lt"/>
            </a:rPr>
            <a:t>  Grammatically correct questions</a:t>
          </a:r>
        </a:p>
        <a:p>
          <a:r>
            <a:rPr lang="en-US" sz="1200" b="1" dirty="0">
              <a:latin typeface="+mn-lt"/>
            </a:rPr>
            <a:t>67.33%</a:t>
          </a:r>
        </a:p>
      </dgm:t>
    </dgm:pt>
    <dgm:pt modelId="{8E887BC5-4913-4614-AA1D-9C48E9844CBF}" type="parTrans" cxnId="{C7E516ED-954F-43FF-88D1-0CC6B73CDF5D}">
      <dgm:prSet/>
      <dgm:spPr/>
      <dgm:t>
        <a:bodyPr/>
        <a:lstStyle/>
        <a:p>
          <a:endParaRPr lang="en-US"/>
        </a:p>
      </dgm:t>
    </dgm:pt>
    <dgm:pt modelId="{F41EC728-CB45-4052-B852-84D1351DFFDA}" type="sibTrans" cxnId="{C7E516ED-954F-43FF-88D1-0CC6B73CDF5D}">
      <dgm:prSet/>
      <dgm:spPr/>
      <dgm:t>
        <a:bodyPr/>
        <a:lstStyle/>
        <a:p>
          <a:endParaRPr lang="en-US"/>
        </a:p>
      </dgm:t>
    </dgm:pt>
    <dgm:pt modelId="{D5D71C6A-80D8-45EC-B306-15712AB6FED3}" type="pres">
      <dgm:prSet presAssocID="{E24460A9-D513-4A93-B481-86B9B3DE891B}" presName="compositeShape" presStyleCnt="0">
        <dgm:presLayoutVars>
          <dgm:chMax val="7"/>
          <dgm:dir/>
          <dgm:resizeHandles val="exact"/>
        </dgm:presLayoutVars>
      </dgm:prSet>
      <dgm:spPr/>
    </dgm:pt>
    <dgm:pt modelId="{73B75AB1-8F46-4642-8B8A-45C334CA22E7}" type="pres">
      <dgm:prSet presAssocID="{F372756E-2E44-413D-B6E2-DEF8B5BA8EE2}" presName="circ1" presStyleLbl="vennNode1" presStyleIdx="0" presStyleCnt="2" custLinFactNeighborX="4080" custLinFactNeighborY="-304"/>
      <dgm:spPr/>
    </dgm:pt>
    <dgm:pt modelId="{7AB6F93D-265F-44DE-8EC9-63FA719E0A06}" type="pres">
      <dgm:prSet presAssocID="{F372756E-2E44-413D-B6E2-DEF8B5BA8E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453AA2-CC73-4542-98F8-23960F113CC1}" type="pres">
      <dgm:prSet presAssocID="{80318596-FD07-4A7A-9E9A-E55B10085469}" presName="circ2" presStyleLbl="vennNode1" presStyleIdx="1" presStyleCnt="2" custLinFactNeighborX="-4661" custLinFactNeighborY="-322"/>
      <dgm:spPr/>
    </dgm:pt>
    <dgm:pt modelId="{487033D4-777D-4986-9043-509566FC8607}" type="pres">
      <dgm:prSet presAssocID="{80318596-FD07-4A7A-9E9A-E55B1008546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DFB8D93-AC60-429F-ACAA-1A2764DD530B}" type="presOf" srcId="{E24460A9-D513-4A93-B481-86B9B3DE891B}" destId="{D5D71C6A-80D8-45EC-B306-15712AB6FED3}" srcOrd="0" destOrd="0" presId="urn:microsoft.com/office/officeart/2005/8/layout/venn1"/>
    <dgm:cxn modelId="{3E2421B1-3FDF-4EBF-85AA-C342C884DBB6}" type="presOf" srcId="{F372756E-2E44-413D-B6E2-DEF8B5BA8EE2}" destId="{7AB6F93D-265F-44DE-8EC9-63FA719E0A06}" srcOrd="1" destOrd="0" presId="urn:microsoft.com/office/officeart/2005/8/layout/venn1"/>
    <dgm:cxn modelId="{97C452D4-ECE5-4112-B001-713373D55A84}" type="presOf" srcId="{80318596-FD07-4A7A-9E9A-E55B10085469}" destId="{487033D4-777D-4986-9043-509566FC8607}" srcOrd="1" destOrd="0" presId="urn:microsoft.com/office/officeart/2005/8/layout/venn1"/>
    <dgm:cxn modelId="{02D2A3D4-DCA9-4B82-8DFB-94927A60B1C4}" type="presOf" srcId="{80318596-FD07-4A7A-9E9A-E55B10085469}" destId="{8E453AA2-CC73-4542-98F8-23960F113CC1}" srcOrd="0" destOrd="0" presId="urn:microsoft.com/office/officeart/2005/8/layout/venn1"/>
    <dgm:cxn modelId="{90B013DC-86B6-4007-A06F-975D10DCDC94}" type="presOf" srcId="{F372756E-2E44-413D-B6E2-DEF8B5BA8EE2}" destId="{73B75AB1-8F46-4642-8B8A-45C334CA22E7}" srcOrd="0" destOrd="0" presId="urn:microsoft.com/office/officeart/2005/8/layout/venn1"/>
    <dgm:cxn modelId="{C7E516ED-954F-43FF-88D1-0CC6B73CDF5D}" srcId="{E24460A9-D513-4A93-B481-86B9B3DE891B}" destId="{80318596-FD07-4A7A-9E9A-E55B10085469}" srcOrd="1" destOrd="0" parTransId="{8E887BC5-4913-4614-AA1D-9C48E9844CBF}" sibTransId="{F41EC728-CB45-4052-B852-84D1351DFFDA}"/>
    <dgm:cxn modelId="{A2FD03F8-7405-4438-8D14-769D43A4BC69}" srcId="{E24460A9-D513-4A93-B481-86B9B3DE891B}" destId="{F372756E-2E44-413D-B6E2-DEF8B5BA8EE2}" srcOrd="0" destOrd="0" parTransId="{2C622FCF-C6E8-4F23-B919-5BFBC48C1C7A}" sibTransId="{F779AA77-2B81-4957-936E-3DA83D2238F7}"/>
    <dgm:cxn modelId="{54DFCACE-639B-4B05-A121-CF244AA2FFD5}" type="presParOf" srcId="{D5D71C6A-80D8-45EC-B306-15712AB6FED3}" destId="{73B75AB1-8F46-4642-8B8A-45C334CA22E7}" srcOrd="0" destOrd="0" presId="urn:microsoft.com/office/officeart/2005/8/layout/venn1"/>
    <dgm:cxn modelId="{4ED63D26-0689-43CA-80AC-7C32C9B60FD6}" type="presParOf" srcId="{D5D71C6A-80D8-45EC-B306-15712AB6FED3}" destId="{7AB6F93D-265F-44DE-8EC9-63FA719E0A06}" srcOrd="1" destOrd="0" presId="urn:microsoft.com/office/officeart/2005/8/layout/venn1"/>
    <dgm:cxn modelId="{17D40234-5EA1-476B-84C2-E4C0DFD1893A}" type="presParOf" srcId="{D5D71C6A-80D8-45EC-B306-15712AB6FED3}" destId="{8E453AA2-CC73-4542-98F8-23960F113CC1}" srcOrd="2" destOrd="0" presId="urn:microsoft.com/office/officeart/2005/8/layout/venn1"/>
    <dgm:cxn modelId="{07967F63-9A80-4573-BD92-216FDCD99A85}" type="presParOf" srcId="{D5D71C6A-80D8-45EC-B306-15712AB6FED3}" destId="{487033D4-777D-4986-9043-509566FC860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9AB40-4DDD-4735-8DBC-94C0F6A7B9DE}">
      <dsp:nvSpPr>
        <dsp:cNvPr id="0" name=""/>
        <dsp:cNvSpPr/>
      </dsp:nvSpPr>
      <dsp:spPr>
        <a:xfrm rot="5400000">
          <a:off x="3795736" y="-1583362"/>
          <a:ext cx="668507" cy="38870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Read content in text/pdf file</a:t>
          </a:r>
          <a:r>
            <a:rPr lang="en-GB" sz="1600" kern="1200" dirty="0"/>
            <a:t>.</a:t>
          </a:r>
          <a:endParaRPr lang="en-US" sz="1600" kern="1200" dirty="0"/>
        </a:p>
      </dsp:txBody>
      <dsp:txXfrm rot="-5400000">
        <a:off x="2186465" y="58543"/>
        <a:ext cx="3854415" cy="603239"/>
      </dsp:txXfrm>
    </dsp:sp>
    <dsp:sp modelId="{374D7A27-05B2-445F-8E93-88F9692ACFFA}">
      <dsp:nvSpPr>
        <dsp:cNvPr id="0" name=""/>
        <dsp:cNvSpPr/>
      </dsp:nvSpPr>
      <dsp:spPr>
        <a:xfrm>
          <a:off x="0" y="1386"/>
          <a:ext cx="2186465" cy="717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 file and extract text </a:t>
          </a:r>
          <a:r>
            <a:rPr lang="en-US" sz="1600" kern="1200" dirty="0"/>
            <a:t> </a:t>
          </a:r>
        </a:p>
      </dsp:txBody>
      <dsp:txXfrm>
        <a:off x="35028" y="36414"/>
        <a:ext cx="2116409" cy="647497"/>
      </dsp:txXfrm>
    </dsp:sp>
    <dsp:sp modelId="{D9325315-7D49-46DC-9538-DB675FE2AEE3}">
      <dsp:nvSpPr>
        <dsp:cNvPr id="0" name=""/>
        <dsp:cNvSpPr/>
      </dsp:nvSpPr>
      <dsp:spPr>
        <a:xfrm rot="5400000">
          <a:off x="3813627" y="-815802"/>
          <a:ext cx="632726" cy="38870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  <a:latin typeface="+mn-lt"/>
              <a:ea typeface="Calibri" panose="020F0502020204030204" pitchFamily="34" charset="0"/>
            </a:rPr>
            <a:t>Convert different Tamil encodings to Unicode.</a:t>
          </a:r>
          <a:endParaRPr lang="en-US" sz="1400" kern="1200" dirty="0">
            <a:latin typeface="+mn-lt"/>
          </a:endParaRPr>
        </a:p>
      </dsp:txBody>
      <dsp:txXfrm rot="-5400000">
        <a:off x="2186466" y="842246"/>
        <a:ext cx="3856162" cy="570952"/>
      </dsp:txXfrm>
    </dsp:sp>
    <dsp:sp modelId="{346E98AD-ADA0-433D-ABF7-46C438E3F383}">
      <dsp:nvSpPr>
        <dsp:cNvPr id="0" name=""/>
        <dsp:cNvSpPr/>
      </dsp:nvSpPr>
      <dsp:spPr>
        <a:xfrm>
          <a:off x="14265" y="793395"/>
          <a:ext cx="2186465" cy="7016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Unicode Conversion</a:t>
          </a:r>
        </a:p>
      </dsp:txBody>
      <dsp:txXfrm>
        <a:off x="48517" y="827647"/>
        <a:ext cx="2117961" cy="633158"/>
      </dsp:txXfrm>
    </dsp:sp>
    <dsp:sp modelId="{CD44D000-E31D-4DC6-A4F8-963AFCE5C399}">
      <dsp:nvSpPr>
        <dsp:cNvPr id="0" name=""/>
        <dsp:cNvSpPr/>
      </dsp:nvSpPr>
      <dsp:spPr>
        <a:xfrm rot="5400000">
          <a:off x="3788652" y="-49124"/>
          <a:ext cx="682675" cy="38870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Removing HTML tags, extra white spaces, special characters, etc.</a:t>
          </a:r>
          <a:endParaRPr lang="en-US" sz="1400" kern="1200" dirty="0"/>
        </a:p>
      </dsp:txBody>
      <dsp:txXfrm rot="-5400000">
        <a:off x="2186466" y="1586387"/>
        <a:ext cx="3853724" cy="616025"/>
      </dsp:txXfrm>
    </dsp:sp>
    <dsp:sp modelId="{4835F5F9-B966-4A7A-92A1-048BC1954FB1}">
      <dsp:nvSpPr>
        <dsp:cNvPr id="0" name=""/>
        <dsp:cNvSpPr/>
      </dsp:nvSpPr>
      <dsp:spPr>
        <a:xfrm>
          <a:off x="35683" y="1554794"/>
          <a:ext cx="2186465" cy="715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Cleaning</a:t>
          </a:r>
        </a:p>
      </dsp:txBody>
      <dsp:txXfrm>
        <a:off x="70625" y="1589736"/>
        <a:ext cx="2116581" cy="645907"/>
      </dsp:txXfrm>
    </dsp:sp>
    <dsp:sp modelId="{9D01FA27-2D97-4531-9958-6F914053BE84}">
      <dsp:nvSpPr>
        <dsp:cNvPr id="0" name=""/>
        <dsp:cNvSpPr/>
      </dsp:nvSpPr>
      <dsp:spPr>
        <a:xfrm rot="5400000">
          <a:off x="3768105" y="728607"/>
          <a:ext cx="723770" cy="38870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2"/>
              </a:solidFill>
            </a:rPr>
            <a:t>Split text paragraphs into list of meaningful sentences.</a:t>
          </a:r>
          <a:endParaRPr lang="en-US" sz="1400" kern="1200" dirty="0"/>
        </a:p>
      </dsp:txBody>
      <dsp:txXfrm rot="-5400000">
        <a:off x="2186466" y="2345578"/>
        <a:ext cx="3851717" cy="653106"/>
      </dsp:txXfrm>
    </dsp:sp>
    <dsp:sp modelId="{48003F59-BF35-4D1A-8461-ADD7EB443E83}">
      <dsp:nvSpPr>
        <dsp:cNvPr id="0" name=""/>
        <dsp:cNvSpPr/>
      </dsp:nvSpPr>
      <dsp:spPr>
        <a:xfrm>
          <a:off x="35683" y="2322394"/>
          <a:ext cx="2186465" cy="713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Tokenization</a:t>
          </a:r>
        </a:p>
      </dsp:txBody>
      <dsp:txXfrm>
        <a:off x="70489" y="2357200"/>
        <a:ext cx="2116853" cy="643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CAA86-B86A-494D-9532-C1803D2CAB3D}">
      <dsp:nvSpPr>
        <dsp:cNvPr id="0" name=""/>
        <dsp:cNvSpPr/>
      </dsp:nvSpPr>
      <dsp:spPr>
        <a:xfrm rot="5400000">
          <a:off x="3180173" y="-1412543"/>
          <a:ext cx="1336567" cy="44941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+mn-lt"/>
            </a:rPr>
            <a:t>Approach</a:t>
          </a:r>
          <a:r>
            <a:rPr lang="en-US" sz="1400" kern="1200" dirty="0">
              <a:latin typeface="+mn-lt"/>
            </a:rPr>
            <a:t> : Machine Learning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+mn-lt"/>
            </a:rPr>
            <a:t>Classifier</a:t>
          </a:r>
          <a:r>
            <a:rPr lang="en-US" sz="1400" kern="1200" dirty="0">
              <a:latin typeface="+mn-lt"/>
            </a:rPr>
            <a:t> : Conditional Random Field (CRF)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+mn-lt"/>
            </a:rPr>
            <a:t>Algorithm</a:t>
          </a:r>
          <a:r>
            <a:rPr lang="en-US" sz="1400" kern="1200" dirty="0">
              <a:latin typeface="+mn-lt"/>
            </a:rPr>
            <a:t> : </a:t>
          </a:r>
          <a:r>
            <a:rPr lang="en-US" sz="1400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lbfgs CRF (Limited-memory Broyden-Fletcher-Goldfarb-Shanno) </a:t>
          </a:r>
          <a:endParaRPr lang="en-US" sz="1400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+mn-lt"/>
            </a:rPr>
            <a:t>Library</a:t>
          </a:r>
          <a:r>
            <a:rPr lang="en-US" sz="1400" kern="1200" dirty="0">
              <a:latin typeface="+mn-lt"/>
            </a:rPr>
            <a:t> : </a:t>
          </a:r>
          <a:r>
            <a:rPr lang="en-US" sz="1400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</a:t>
          </a:r>
          <a:r>
            <a:rPr lang="en-US" sz="1400" kern="12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rPr>
            <a:t>klearn-crfsuite</a:t>
          </a:r>
          <a:endParaRPr lang="en-US" sz="1400" kern="1200" dirty="0">
            <a:latin typeface="+mn-lt"/>
          </a:endParaRPr>
        </a:p>
      </dsp:txBody>
      <dsp:txXfrm rot="-5400000">
        <a:off x="1601385" y="231491"/>
        <a:ext cx="4428897" cy="1206075"/>
      </dsp:txXfrm>
    </dsp:sp>
    <dsp:sp modelId="{FE3D1EA0-ECEF-49C1-81AC-FA7269BA95E2}">
      <dsp:nvSpPr>
        <dsp:cNvPr id="0" name=""/>
        <dsp:cNvSpPr/>
      </dsp:nvSpPr>
      <dsp:spPr>
        <a:xfrm>
          <a:off x="470" y="64832"/>
          <a:ext cx="1600914" cy="1539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Methodology</a:t>
          </a:r>
        </a:p>
      </dsp:txBody>
      <dsp:txXfrm>
        <a:off x="75616" y="139978"/>
        <a:ext cx="1450622" cy="1389075"/>
      </dsp:txXfrm>
    </dsp:sp>
    <dsp:sp modelId="{0EF5781A-0061-4827-952C-7812F0EDE03F}">
      <dsp:nvSpPr>
        <dsp:cNvPr id="0" name=""/>
        <dsp:cNvSpPr/>
      </dsp:nvSpPr>
      <dsp:spPr>
        <a:xfrm rot="5400000">
          <a:off x="3182381" y="230825"/>
          <a:ext cx="1314857" cy="44980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+mj-lt"/>
            </a:rPr>
            <a:t>Corpus</a:t>
          </a:r>
          <a:r>
            <a:rPr lang="en-US" sz="1400" kern="1200" dirty="0">
              <a:latin typeface="+mj-lt"/>
            </a:rPr>
            <a:t> : 23k tokens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+mj-lt"/>
            </a:rPr>
            <a:t>Data tag set</a:t>
          </a:r>
          <a:r>
            <a:rPr lang="en-US" sz="1400" kern="1200" dirty="0">
              <a:latin typeface="+mj-lt"/>
            </a:rPr>
            <a:t> : 38 tag types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+mj-lt"/>
            </a:rPr>
            <a:t>Data Source</a:t>
          </a:r>
          <a:r>
            <a:rPr lang="en-US" sz="1400" kern="1200" dirty="0">
              <a:latin typeface="+mj-lt"/>
            </a:rPr>
            <a:t> : Grade 10 &amp; 11 History textbook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+mj-lt"/>
            </a:rPr>
            <a:t>Annotation Schema :</a:t>
          </a:r>
          <a:r>
            <a:rPr lang="en-US" sz="1400" kern="1200" dirty="0">
              <a:latin typeface="+mj-lt"/>
            </a:rPr>
            <a:t> IOB2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+mj-lt"/>
            </a:rPr>
            <a:t>Tool</a:t>
          </a:r>
          <a:r>
            <a:rPr lang="en-US" sz="1400" kern="1200" dirty="0">
              <a:latin typeface="+mj-lt"/>
            </a:rPr>
            <a:t> : INCEpTION</a:t>
          </a:r>
        </a:p>
      </dsp:txBody>
      <dsp:txXfrm rot="-5400000">
        <a:off x="1590799" y="1886593"/>
        <a:ext cx="4433835" cy="1186485"/>
      </dsp:txXfrm>
    </dsp:sp>
    <dsp:sp modelId="{57CEB91D-D07A-4ACA-A125-91F7C6522A5C}">
      <dsp:nvSpPr>
        <dsp:cNvPr id="0" name=""/>
        <dsp:cNvSpPr/>
      </dsp:nvSpPr>
      <dsp:spPr>
        <a:xfrm>
          <a:off x="470" y="1697323"/>
          <a:ext cx="1590329" cy="1565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Dataset</a:t>
          </a:r>
        </a:p>
      </dsp:txBody>
      <dsp:txXfrm>
        <a:off x="76868" y="1773721"/>
        <a:ext cx="1437533" cy="1412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1DFA7-75C9-46F8-93D5-E760F2BE5C43}">
      <dsp:nvSpPr>
        <dsp:cNvPr id="0" name=""/>
        <dsp:cNvSpPr/>
      </dsp:nvSpPr>
      <dsp:spPr>
        <a:xfrm>
          <a:off x="2105967" y="56747"/>
          <a:ext cx="3713807" cy="16374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kern="1200" dirty="0"/>
            <a:t>Trainable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kern="1200" dirty="0"/>
            <a:t>Can be adapted to different domains and languages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kern="1200" dirty="0"/>
            <a:t>Maintenance cost is comparatively less</a:t>
          </a:r>
        </a:p>
      </dsp:txBody>
      <dsp:txXfrm>
        <a:off x="2105967" y="261428"/>
        <a:ext cx="3099765" cy="1228083"/>
      </dsp:txXfrm>
    </dsp:sp>
    <dsp:sp modelId="{B08B38F8-8FF5-4A76-88CF-FBE22308772C}">
      <dsp:nvSpPr>
        <dsp:cNvPr id="0" name=""/>
        <dsp:cNvSpPr/>
      </dsp:nvSpPr>
      <dsp:spPr>
        <a:xfrm>
          <a:off x="14281" y="35043"/>
          <a:ext cx="2077403" cy="168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/>
            <a:t>Advantages over to Rule based approach</a:t>
          </a:r>
        </a:p>
      </dsp:txBody>
      <dsp:txXfrm>
        <a:off x="96333" y="117095"/>
        <a:ext cx="1913299" cy="1516749"/>
      </dsp:txXfrm>
    </dsp:sp>
    <dsp:sp modelId="{D6E52646-E245-4C37-A1F7-B373D959D2B1}">
      <dsp:nvSpPr>
        <dsp:cNvPr id="0" name=""/>
        <dsp:cNvSpPr/>
      </dsp:nvSpPr>
      <dsp:spPr>
        <a:xfrm>
          <a:off x="2120213" y="1920673"/>
          <a:ext cx="3699561" cy="16374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kern="1200" dirty="0"/>
            <a:t>Can be built using a small data set.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kern="1200" dirty="0"/>
            <a:t>High performance hardware needed for DL comparatively.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kern="1200" dirty="0"/>
            <a:t>Comparatively lesser time needed for training.</a:t>
          </a:r>
        </a:p>
      </dsp:txBody>
      <dsp:txXfrm>
        <a:off x="2120213" y="2125354"/>
        <a:ext cx="3085519" cy="1228083"/>
      </dsp:txXfrm>
    </dsp:sp>
    <dsp:sp modelId="{E00D2277-EE67-4DF7-837F-08D2F23B5259}">
      <dsp:nvSpPr>
        <dsp:cNvPr id="0" name=""/>
        <dsp:cNvSpPr/>
      </dsp:nvSpPr>
      <dsp:spPr>
        <a:xfrm>
          <a:off x="0" y="1870128"/>
          <a:ext cx="2099309" cy="168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/>
            <a:t>Advantages over to Deep learning (DL) approach</a:t>
          </a:r>
        </a:p>
      </dsp:txBody>
      <dsp:txXfrm>
        <a:off x="82052" y="1952180"/>
        <a:ext cx="1935205" cy="1516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5AB1-8F46-4642-8B8A-45C334CA22E7}">
      <dsp:nvSpPr>
        <dsp:cNvPr id="0" name=""/>
        <dsp:cNvSpPr/>
      </dsp:nvSpPr>
      <dsp:spPr>
        <a:xfrm>
          <a:off x="696367" y="0"/>
          <a:ext cx="1850998" cy="185099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+mn-lt"/>
            </a:rPr>
            <a:t>Meaningful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+mn-lt"/>
            </a:rPr>
            <a:t>questions </a:t>
          </a:r>
          <a:r>
            <a:rPr lang="en-US" sz="1200" b="1" kern="1200" dirty="0">
              <a:latin typeface="+mn-lt"/>
            </a:rPr>
            <a:t>81.25%</a:t>
          </a:r>
        </a:p>
      </dsp:txBody>
      <dsp:txXfrm>
        <a:off x="954840" y="218272"/>
        <a:ext cx="1067242" cy="1414453"/>
      </dsp:txXfrm>
    </dsp:sp>
    <dsp:sp modelId="{8E453AA2-CC73-4542-98F8-23960F113CC1}">
      <dsp:nvSpPr>
        <dsp:cNvPr id="0" name=""/>
        <dsp:cNvSpPr/>
      </dsp:nvSpPr>
      <dsp:spPr>
        <a:xfrm>
          <a:off x="1868624" y="0"/>
          <a:ext cx="1850998" cy="185099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+mn-lt"/>
            </a:rPr>
            <a:t>  Grammatically correct questions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n-lt"/>
            </a:rPr>
            <a:t>67.33%</a:t>
          </a:r>
        </a:p>
      </dsp:txBody>
      <dsp:txXfrm>
        <a:off x="2393908" y="218272"/>
        <a:ext cx="1067242" cy="1414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6ae53b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86ae53b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32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b2a3a80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b2a3a80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75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91e3e56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d91e3e56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7121041c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7121041c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55f736a3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55f736a3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8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7121042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7121042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69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42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cbe50d3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cbe50d3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5f736a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5f736a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cbe50d3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cbe50d3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cbe50d3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cbe50d3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91e3e56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d91e3e56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158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91e3e56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d91e3e56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212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55f736a3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55f736a3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5f736a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5f736a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55f736a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55f736a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55f736a3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55f736a3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d91e3e56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d91e3e56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67f475e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67f475e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6c49cd9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6c49cd9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6b2a3a80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6b2a3a80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8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1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1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1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2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1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377" lvl="1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131" lvl="5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forms/d/1cNFVDHuRyGEsWCGRR_ceR2Ty8wmQUPJtkTE2Owp76mc/edit#responses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1" y="1202225"/>
            <a:ext cx="8123100" cy="16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GB" sz="4700"/>
              <a:t>Domain Specific Question &amp; Answer Generation in Tamil</a:t>
            </a:r>
            <a:endParaRPr sz="47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1" y="3702570"/>
            <a:ext cx="8123100" cy="816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GB" dirty="0"/>
              <a:t>Presented By: Rubika.M</a:t>
            </a:r>
          </a:p>
          <a:p>
            <a:pPr marL="0" indent="0" algn="r"/>
            <a:r>
              <a:rPr lang="en-GB" dirty="0"/>
              <a:t>199358H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ctrTitle"/>
          </p:nvPr>
        </p:nvSpPr>
        <p:spPr>
          <a:xfrm>
            <a:off x="510450" y="1202225"/>
            <a:ext cx="8123100" cy="16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/>
              <a:t>Related Work</a:t>
            </a:r>
            <a:endParaRPr sz="4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28025"/>
            <a:ext cx="85206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Q&amp;A generation in Tamil</a:t>
            </a: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00049" y="865975"/>
            <a:ext cx="8101013" cy="3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GB" sz="1400" dirty="0">
                <a:latin typeface="+mn-lt"/>
              </a:rPr>
              <a:t>Automatic Question Generator in Tamil (Vignesh N et al., October - 2013)</a:t>
            </a:r>
            <a:endParaRPr sz="1400" dirty="0">
              <a:latin typeface="+mn-lt"/>
            </a:endParaRPr>
          </a:p>
          <a:p>
            <a:pPr lvl="1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</a:rPr>
              <a:t>Sentence is tagged with suitable descriptor tags based on some rules.</a:t>
            </a:r>
            <a:endParaRPr dirty="0">
              <a:latin typeface="+mn-lt"/>
            </a:endParaRPr>
          </a:p>
          <a:p>
            <a: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Noun</a:t>
            </a:r>
          </a:p>
          <a:p>
            <a: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Verb </a:t>
            </a:r>
          </a:p>
          <a:p>
            <a:pPr lvl="3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Gender ( male, female, plural, other )</a:t>
            </a:r>
          </a:p>
          <a:p>
            <a:pPr lvl="3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Tense ( past, present, future )</a:t>
            </a:r>
          </a:p>
          <a:p>
            <a: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Time</a:t>
            </a:r>
          </a:p>
          <a:p>
            <a: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Noun descriptor</a:t>
            </a:r>
          </a:p>
          <a:p>
            <a: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Verb descriptor</a:t>
            </a:r>
            <a:endParaRPr dirty="0">
              <a:latin typeface="+mn-lt"/>
            </a:endParaRPr>
          </a:p>
          <a:p>
            <a:pPr lvl="1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Initially all words are tagged as noun. Verb, Noun descriptor, Verb descriptor are tagged using case markers. Time markers are defined.</a:t>
            </a:r>
          </a:p>
          <a:p>
            <a:pPr lvl="1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Rules are used to form questions using the tagged sentence. </a:t>
            </a:r>
          </a:p>
          <a:p>
            <a:pPr lvl="1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</a:rPr>
              <a:t>Formed question is optimized by allocating different points to each tags based on precedence.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69000" y="846275"/>
            <a:ext cx="8463300" cy="392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 algn="just">
              <a:lnSpc>
                <a:spcPct val="200000"/>
              </a:lnSpc>
              <a:spcBef>
                <a:spcPts val="0"/>
              </a:spcBef>
              <a:buSzPts val="1800"/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596900" lvl="1" indent="0" algn="just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endParaRPr lang="en-GB" dirty="0">
              <a:latin typeface="Proxima Nova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C940E-D3EA-4206-971E-36DEB6C9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3575"/>
            <a:ext cx="8520600" cy="572700"/>
          </a:xfrm>
        </p:spPr>
        <p:txBody>
          <a:bodyPr/>
          <a:lstStyle/>
          <a:p>
            <a:r>
              <a:rPr lang="en-GB" dirty="0"/>
              <a:t>Q&amp;A generation for other Languages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FA2439-7617-CBB9-35C9-751D56A2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75260"/>
              </p:ext>
            </p:extLst>
          </p:nvPr>
        </p:nvGraphicFramePr>
        <p:xfrm>
          <a:off x="857249" y="831889"/>
          <a:ext cx="7450932" cy="3962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23949">
                  <a:extLst>
                    <a:ext uri="{9D8B030D-6E8A-4147-A177-3AD203B41FA5}">
                      <a16:colId xmlns:a16="http://schemas.microsoft.com/office/drawing/2014/main" val="1299812714"/>
                    </a:ext>
                  </a:extLst>
                </a:gridCol>
                <a:gridCol w="956156">
                  <a:extLst>
                    <a:ext uri="{9D8B030D-6E8A-4147-A177-3AD203B41FA5}">
                      <a16:colId xmlns:a16="http://schemas.microsoft.com/office/drawing/2014/main" val="746091511"/>
                    </a:ext>
                  </a:extLst>
                </a:gridCol>
                <a:gridCol w="4270827">
                  <a:extLst>
                    <a:ext uri="{9D8B030D-6E8A-4147-A177-3AD203B41FA5}">
                      <a16:colId xmlns:a16="http://schemas.microsoft.com/office/drawing/2014/main" val="3074459687"/>
                    </a:ext>
                  </a:extLst>
                </a:gridCol>
              </a:tblGrid>
              <a:tr h="29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60432"/>
                  </a:ext>
                </a:extLst>
              </a:tr>
              <a:tr h="115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0" u="none" strike="noStrike" baseline="0" dirty="0">
                          <a:latin typeface="+mn-lt"/>
                        </a:rPr>
                        <a:t>Thematic Relations Based QA Generator for Sinhala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0" u="none" strike="noStrike" baseline="0" dirty="0">
                          <a:latin typeface="+mn-lt"/>
                        </a:rPr>
                        <a:t>(</a:t>
                      </a:r>
                      <a:r>
                        <a:rPr lang="nb-NO" sz="1200" i="0" u="none" strike="noStrike" baseline="0" dirty="0">
                          <a:latin typeface="+mn-lt"/>
                        </a:rPr>
                        <a:t>T Dissanayake et al. 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Sinhala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A</a:t>
                      </a:r>
                      <a:r>
                        <a:rPr lang="en-US" sz="1200" b="0" i="0" u="none" strike="noStrike" baseline="0" dirty="0">
                          <a:latin typeface="+mj-lt"/>
                        </a:rPr>
                        <a:t> rule-based POS tagger and Chunker is used.</a:t>
                      </a:r>
                    </a:p>
                    <a:p>
                      <a:pPr marL="171450" lvl="1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200" b="0" i="0" u="none" strike="noStrike" baseline="0" dirty="0">
                          <a:latin typeface="+mn-lt"/>
                        </a:rPr>
                        <a:t>Noun &amp; verb phrases extracted </a:t>
                      </a:r>
                      <a:r>
                        <a:rPr lang="en-US" sz="1200" b="0" i="0" u="none" strike="noStrike" baseline="0" dirty="0">
                          <a:latin typeface="+mn-lt"/>
                        </a:rPr>
                        <a:t>from chunking. </a:t>
                      </a:r>
                    </a:p>
                    <a:p>
                      <a:pPr marL="171450" lvl="1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baseline="0" dirty="0">
                          <a:latin typeface="+mn-lt"/>
                        </a:rPr>
                        <a:t>8 patterns identified for a Sinhala sentence with subject, object, and verb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Question formed using semantic relationship identifier based on patterns.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60157"/>
                  </a:ext>
                </a:extLst>
              </a:tr>
              <a:tr h="800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  <a:sym typeface="Arial"/>
                        </a:rPr>
                        <a:t>Question Generation System for Marathi Text </a:t>
                      </a: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  <a:sym typeface="Arial"/>
                        </a:rPr>
                        <a:t>Deepali </a:t>
                      </a: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et al. , 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Marathi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Noun from POS tagger is further classified into location &amp; person.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 based stemmer built using affix stripping.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Question Formation - rule based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18703"/>
                  </a:ext>
                </a:extLst>
              </a:tr>
              <a:tr h="800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Automated Question Generator system using NLP libraries </a:t>
                      </a:r>
                      <a:r>
                        <a:rPr lang="en-GB" sz="1200" dirty="0">
                          <a:latin typeface="+mn-lt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Priti et.al </a:t>
                      </a:r>
                      <a:r>
                        <a:rPr lang="en-GB" sz="1200" dirty="0">
                          <a:latin typeface="+mn-lt"/>
                        </a:rPr>
                        <a:t>,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Pre-processing - syntactic &amp; semantic analysis.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Syntactic analysis - POS tagging &amp; Chunking.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 Analysis - Named Entity Recognition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Question Formation - rule based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38297"/>
                  </a:ext>
                </a:extLst>
              </a:tr>
              <a:tr h="800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Automatic Question-Answer pairs generation from text (Holy Lovenia et al,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Sentence selection using text summarization.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+mn-lt"/>
                        </a:rPr>
                        <a:t>Gap selection using constituent parsing and NER.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latin typeface="+mn-lt"/>
                        </a:rPr>
                        <a:t>2 approaches for NER – CRF &amp; deep learning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Question Formation - rule based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909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25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Q&amp;A generation Evaluation</a:t>
            </a:r>
            <a:endParaRPr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798649"/>
            <a:ext cx="8675138" cy="397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298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3716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DE072-5018-399B-CFBC-3E9F88999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25197"/>
              </p:ext>
            </p:extLst>
          </p:nvPr>
        </p:nvGraphicFramePr>
        <p:xfrm>
          <a:off x="719550" y="886832"/>
          <a:ext cx="7438613" cy="38613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21347">
                  <a:extLst>
                    <a:ext uri="{9D8B030D-6E8A-4147-A177-3AD203B41FA5}">
                      <a16:colId xmlns:a16="http://schemas.microsoft.com/office/drawing/2014/main" val="1884091080"/>
                    </a:ext>
                  </a:extLst>
                </a:gridCol>
                <a:gridCol w="1767034">
                  <a:extLst>
                    <a:ext uri="{9D8B030D-6E8A-4147-A177-3AD203B41FA5}">
                      <a16:colId xmlns:a16="http://schemas.microsoft.com/office/drawing/2014/main" val="3066629477"/>
                    </a:ext>
                  </a:extLst>
                </a:gridCol>
                <a:gridCol w="1850232">
                  <a:extLst>
                    <a:ext uri="{9D8B030D-6E8A-4147-A177-3AD203B41FA5}">
                      <a16:colId xmlns:a16="http://schemas.microsoft.com/office/drawing/2014/main" val="351367005"/>
                    </a:ext>
                  </a:extLst>
                </a:gridCol>
              </a:tblGrid>
              <a:tr h="295165">
                <a:tc>
                  <a:txBody>
                    <a:bodyPr/>
                    <a:lstStyle/>
                    <a:p>
                      <a:r>
                        <a:rPr lang="en-US" sz="1200" b="1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Evaluation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54154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r>
                        <a:rPr lang="en-US" sz="12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An LOD based semantically enhanced open learning space supporting self-directed learning of history. Jouault, C., Seta, K., Hayashi, Y. (2017)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Student Review, coverage of questions generated by expert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Semantic ambiguity and Fluency of question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36530"/>
                  </a:ext>
                </a:extLst>
              </a:tr>
              <a:tr h="340840">
                <a:tc>
                  <a:txBody>
                    <a:bodyPr/>
                    <a:lstStyle/>
                    <a:p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Leveraging multiple views of text for automatic question generation. Mazidi, K., &amp; Nielsen, R. D. (2015).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Crowdsourcing review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Question acceptability using 3-point scale 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3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 semantic role-based approach to open-domain automatic question generation. Flor, M., &amp; Riordan, B. (2018).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Semantical &amp; grammatical correctness - 5-point scale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57575"/>
                  </a:ext>
                </a:extLst>
              </a:tr>
              <a:tr h="450678">
                <a:tc>
                  <a:txBody>
                    <a:bodyPr/>
                    <a:lstStyle/>
                    <a:p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Automatic generation of short answer questions for reading comprehension assessment. Huang, Y., &amp; He, L. (2016). 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Conducting mock exams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Difficulty and discrimination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27413"/>
                  </a:ext>
                </a:extLst>
              </a:tr>
              <a:tr h="34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Building an agent for factual question generation task. Blstˇ ak, M., &amp; Rozinajov ´ a, V. (2018). </a:t>
                      </a:r>
                      <a:endParaRPr lang="en-US" sz="1200" dirty="0"/>
                    </a:p>
                    <a:p>
                      <a:endParaRPr lang="en-US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Comparison with another generator &amp; Comparison with human authored questions.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Question acceptability, Semantic and Grammatical correctness 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74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49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2233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NER in Tamil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FD305-BF2C-4474-865A-342F2E578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96005"/>
            <a:ext cx="8167931" cy="390913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96900" lvl="1" indent="0">
              <a:buNone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	</a:t>
            </a: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96900" lvl="1" indent="0">
              <a:buNone/>
            </a:pP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459289-5ABA-DAC2-B3F3-BED6956F8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71983"/>
              </p:ext>
            </p:extLst>
          </p:nvPr>
        </p:nvGraphicFramePr>
        <p:xfrm>
          <a:off x="979883" y="796007"/>
          <a:ext cx="7314010" cy="39406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70510">
                  <a:extLst>
                    <a:ext uri="{9D8B030D-6E8A-4147-A177-3AD203B41FA5}">
                      <a16:colId xmlns:a16="http://schemas.microsoft.com/office/drawing/2014/main" val="703094619"/>
                    </a:ext>
                  </a:extLst>
                </a:gridCol>
                <a:gridCol w="792957">
                  <a:extLst>
                    <a:ext uri="{9D8B030D-6E8A-4147-A177-3AD203B41FA5}">
                      <a16:colId xmlns:a16="http://schemas.microsoft.com/office/drawing/2014/main" val="3382087306"/>
                    </a:ext>
                  </a:extLst>
                </a:gridCol>
                <a:gridCol w="1079318">
                  <a:extLst>
                    <a:ext uri="{9D8B030D-6E8A-4147-A177-3AD203B41FA5}">
                      <a16:colId xmlns:a16="http://schemas.microsoft.com/office/drawing/2014/main" val="56854070"/>
                    </a:ext>
                  </a:extLst>
                </a:gridCol>
                <a:gridCol w="2190552">
                  <a:extLst>
                    <a:ext uri="{9D8B030D-6E8A-4147-A177-3AD203B41FA5}">
                      <a16:colId xmlns:a16="http://schemas.microsoft.com/office/drawing/2014/main" val="603489472"/>
                    </a:ext>
                  </a:extLst>
                </a:gridCol>
                <a:gridCol w="1080673">
                  <a:extLst>
                    <a:ext uri="{9D8B030D-6E8A-4147-A177-3AD203B41FA5}">
                      <a16:colId xmlns:a16="http://schemas.microsoft.com/office/drawing/2014/main" val="2682252556"/>
                    </a:ext>
                  </a:extLst>
                </a:gridCol>
              </a:tblGrid>
              <a:tr h="3334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98664"/>
                  </a:ext>
                </a:extLst>
              </a:tr>
              <a:tr h="1340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MS Mincho" panose="02020609040205080304" pitchFamily="49" charset="-128"/>
                        </a:rPr>
                        <a:t>Fine-Grained Named Entity Recognizer for Tamil. (Malarkodi &amp; Lalitha</a:t>
                      </a:r>
                      <a:r>
                        <a:rPr lang="en-US" sz="1200" dirty="0">
                          <a:latin typeface="+mn-lt"/>
                          <a:ea typeface="MS Mincho" panose="02020609040205080304" pitchFamily="49" charset="-128"/>
                        </a:rPr>
                        <a:t>,</a:t>
                      </a:r>
                      <a:r>
                        <a:rPr lang="en-US" sz="1200" dirty="0">
                          <a:effectLst/>
                          <a:latin typeface="+mn-lt"/>
                          <a:ea typeface="MS Mincho" panose="02020609040205080304" pitchFamily="49" charset="-128"/>
                        </a:rPr>
                        <a:t> 2020)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MS Mincho" panose="02020609040205080304" pitchFamily="49" charset="-128"/>
                        </a:rPr>
                        <a:t>Tourism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200k tokens &amp; 27k 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CRF classifier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Features - POS, chunk info, POS Patterns preceding &amp; following NE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Extended system built by eliminating error driven feature &amp; postprocessing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 system 65.06%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Extended system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83.68%.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06837"/>
                  </a:ext>
                </a:extLst>
              </a:tr>
              <a:tr h="1074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>
                          <a:latin typeface="+mn-lt"/>
                        </a:rPr>
                        <a:t>NER for Tamil Language Using MIRA </a:t>
                      </a:r>
                      <a:r>
                        <a:rPr lang="en-US" sz="1200" i="0" u="none" strike="noStrike" baseline="0" dirty="0">
                          <a:latin typeface="+mn-lt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Pranavan T et al., 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125k tokens from Tamil BBC News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Margin-Infused Relaxed Algorithm (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MIRA)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Features -  POS tag, stem word, gazetteer list, surefire rules,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81.38%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13785"/>
                  </a:ext>
                </a:extLst>
              </a:tr>
              <a:tr h="1161433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Domain Focused Named Entity Recognizer for Tamil Using Conditional Random Fields. (R. Vijayakrishna and L. Sobha, 2008)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Tourism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94k words &amp;  20k NEs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106 Nested tag set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CRF classifier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Features - Root word, POS, gazetteer and regex patterns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80.44%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9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57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1876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NER for History domain</a:t>
            </a:r>
            <a:endParaRPr dirty="0"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59447" y="760394"/>
            <a:ext cx="8425106" cy="4111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À La Recherche Du Nom Perdu–Searching for Named Entities with Stanford NER in a Finnish Historical Newspaper and Journal Collection (Ruokolainen et al. 2018)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Stanford CRF classifier was trained on manually corrected OCRed Finnish historical newspapers focusing Location and Person named entities.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A large gazetteer with inflected forms used to improve the performance.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System achieved F-scores of 87% for location tag and 80% for person tag.</a:t>
            </a:r>
            <a:br>
              <a:rPr lang="en-US" dirty="0">
                <a:effectLst/>
                <a:latin typeface="+mn-lt"/>
                <a:ea typeface="Calibri" panose="020F0502020204030204" pitchFamily="34" charset="0"/>
              </a:rPr>
            </a:br>
            <a:endParaRPr lang="en-US" dirty="0">
              <a:effectLst/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Recognizing locations and other named entities in Italian texts on the great war. (Lucia C. Passaro and Alessandro Lenci, 2014)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Italian NER system built using Stanford NER to find entities related to World War I&amp;II texts.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Domain specific tags Military organizations, Ships and Airplanes were included.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Location tag achieved a good F1 score(~80%) while other entities achieved low F1 score(&lt;25%). </a:t>
            </a:r>
          </a:p>
          <a:p>
            <a:pPr marL="596885" lvl="1" indent="0"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836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ctrTitle"/>
          </p:nvPr>
        </p:nvSpPr>
        <p:spPr>
          <a:xfrm>
            <a:off x="510451" y="1202225"/>
            <a:ext cx="8123100" cy="16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GB" sz="4700"/>
              <a:t>Methodology</a:t>
            </a:r>
            <a:endParaRPr sz="4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3283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System Overview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648976" y="939965"/>
            <a:ext cx="6883581" cy="3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solidFill>
                  <a:schemeClr val="accent2"/>
                </a:solidFill>
                <a:latin typeface="+mn-lt"/>
              </a:rPr>
              <a:t>Domain of Interest :  History</a:t>
            </a:r>
          </a:p>
          <a:p>
            <a:pPr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solidFill>
                  <a:schemeClr val="accent2"/>
                </a:solidFill>
                <a:latin typeface="+mn-lt"/>
              </a:rPr>
              <a:t>Language Supported :  Tamil</a:t>
            </a:r>
          </a:p>
          <a:p>
            <a:pPr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2"/>
                </a:solidFill>
                <a:latin typeface="+mn-lt"/>
              </a:rPr>
              <a:t>Question Type Supported : Objective WH questions </a:t>
            </a:r>
            <a:br>
              <a:rPr lang="en-US" sz="1400" dirty="0">
                <a:solidFill>
                  <a:schemeClr val="accent2"/>
                </a:solidFill>
                <a:latin typeface="+mn-lt"/>
              </a:rPr>
            </a:br>
            <a:r>
              <a:rPr lang="en-US" sz="1400" dirty="0">
                <a:solidFill>
                  <a:schemeClr val="accent2"/>
                </a:solidFill>
                <a:latin typeface="+mn-lt"/>
              </a:rPr>
              <a:t>	When, Where, Who, Which, How many</a:t>
            </a:r>
            <a:endParaRPr lang="en-GB" sz="1400" dirty="0">
              <a:solidFill>
                <a:schemeClr val="accent2"/>
              </a:solidFill>
              <a:latin typeface="+mn-lt"/>
            </a:endParaRPr>
          </a:p>
          <a:p>
            <a:pPr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2"/>
                </a:solidFill>
                <a:latin typeface="+mn-lt"/>
              </a:rPr>
              <a:t>Modules of the system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</a:rPr>
              <a:t>Preprocessing module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</a:rPr>
              <a:t>Rule based module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</a:rPr>
              <a:t>Named Entity Recognition (NER) module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</a:rPr>
              <a:t>Question Answer generator module</a:t>
            </a:r>
            <a:endParaRPr lang="en-US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endParaRPr dirty="0"/>
          </a:p>
          <a:p>
            <a:pPr mar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4F78E-1947-4BCB-92BD-6FD31503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5479185" y="208975"/>
            <a:ext cx="3226269" cy="1796344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7A1FBE-8DB2-452C-878E-48F62CB0CB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827489" y="939967"/>
            <a:ext cx="1219199" cy="6726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C594EE2-37B2-7C7A-47B9-43B0E8B0CBF2}"/>
              </a:ext>
            </a:extLst>
          </p:cNvPr>
          <p:cNvSpPr/>
          <p:nvPr/>
        </p:nvSpPr>
        <p:spPr>
          <a:xfrm>
            <a:off x="4533414" y="2913184"/>
            <a:ext cx="2885211" cy="2027987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635F27-F4A9-A329-20C5-29E54CE2AC33}"/>
              </a:ext>
            </a:extLst>
          </p:cNvPr>
          <p:cNvSpPr/>
          <p:nvPr/>
        </p:nvSpPr>
        <p:spPr>
          <a:xfrm>
            <a:off x="4718809" y="480381"/>
            <a:ext cx="3660813" cy="2302553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D2FACCA-5CCC-BD56-FD82-4E7C28D2742B}"/>
              </a:ext>
            </a:extLst>
          </p:cNvPr>
          <p:cNvSpPr/>
          <p:nvPr/>
        </p:nvSpPr>
        <p:spPr>
          <a:xfrm>
            <a:off x="456229" y="2566675"/>
            <a:ext cx="3900795" cy="2302553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F1995BB-79A5-D873-3A38-44921B56CADD}"/>
              </a:ext>
            </a:extLst>
          </p:cNvPr>
          <p:cNvSpPr/>
          <p:nvPr/>
        </p:nvSpPr>
        <p:spPr>
          <a:xfrm>
            <a:off x="1809281" y="167300"/>
            <a:ext cx="2803477" cy="2302553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E0138C-007A-4166-9F35-179FCA84DBEC}"/>
              </a:ext>
            </a:extLst>
          </p:cNvPr>
          <p:cNvSpPr/>
          <p:nvPr/>
        </p:nvSpPr>
        <p:spPr>
          <a:xfrm>
            <a:off x="538798" y="1329987"/>
            <a:ext cx="1164431" cy="52149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001">
            <a:schemeClr val="lt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text/file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82CD00-ADFC-4C22-B17D-5FC47F9ABC95}"/>
              </a:ext>
            </a:extLst>
          </p:cNvPr>
          <p:cNvSpPr/>
          <p:nvPr/>
        </p:nvSpPr>
        <p:spPr>
          <a:xfrm>
            <a:off x="2196706" y="862074"/>
            <a:ext cx="1939869" cy="1457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Preprocessing</a:t>
            </a:r>
          </a:p>
          <a:p>
            <a:pPr algn="ctr"/>
            <a:endParaRPr lang="en-US" b="1" dirty="0"/>
          </a:p>
          <a:p>
            <a:pPr marL="171446" indent="-171446" algn="just">
              <a:buFont typeface="Wingdings" panose="05000000000000000000" pitchFamily="2" charset="2"/>
              <a:buChar char="§"/>
            </a:pPr>
            <a:r>
              <a:rPr lang="en-US" sz="1100" dirty="0"/>
              <a:t>Unicode conversion</a:t>
            </a:r>
          </a:p>
          <a:p>
            <a:pPr marL="171446" indent="-171446" algn="just">
              <a:buFont typeface="Wingdings" panose="05000000000000000000" pitchFamily="2" charset="2"/>
              <a:buChar char="§"/>
            </a:pPr>
            <a:r>
              <a:rPr lang="en-US" sz="1100" dirty="0"/>
              <a:t>Sentence Tokenization</a:t>
            </a:r>
          </a:p>
          <a:p>
            <a:pPr marL="171446" indent="-171446" algn="just">
              <a:buFont typeface="Wingdings" panose="05000000000000000000" pitchFamily="2" charset="2"/>
              <a:buChar char="§"/>
            </a:pPr>
            <a:r>
              <a:rPr lang="en-US" sz="1100" dirty="0"/>
              <a:t>Sentence Selection</a:t>
            </a:r>
          </a:p>
          <a:p>
            <a:pPr marL="285744" indent="-285744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A24CA6-F043-4A30-BF1E-6775CAD30525}"/>
              </a:ext>
            </a:extLst>
          </p:cNvPr>
          <p:cNvSpPr/>
          <p:nvPr/>
        </p:nvSpPr>
        <p:spPr>
          <a:xfrm>
            <a:off x="2212442" y="242513"/>
            <a:ext cx="916781" cy="41565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001">
            <a:schemeClr val="lt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Anaphora word list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675DD5-E62D-41D8-9EB6-AF31F1D8D3DB}"/>
              </a:ext>
            </a:extLst>
          </p:cNvPr>
          <p:cNvSpPr/>
          <p:nvPr/>
        </p:nvSpPr>
        <p:spPr>
          <a:xfrm>
            <a:off x="4874901" y="862074"/>
            <a:ext cx="2127451" cy="1457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Rule based</a:t>
            </a:r>
          </a:p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EE402-93A9-4563-89D7-94F21443259E}"/>
              </a:ext>
            </a:extLst>
          </p:cNvPr>
          <p:cNvSpPr/>
          <p:nvPr/>
        </p:nvSpPr>
        <p:spPr>
          <a:xfrm>
            <a:off x="5976020" y="1590733"/>
            <a:ext cx="805543" cy="4525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Gazetteer list match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BE79A9-07B6-4875-BB04-E6EB59573C8C}"/>
              </a:ext>
            </a:extLst>
          </p:cNvPr>
          <p:cNvSpPr/>
          <p:nvPr/>
        </p:nvSpPr>
        <p:spPr>
          <a:xfrm>
            <a:off x="5032038" y="1590733"/>
            <a:ext cx="805541" cy="4525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Regex match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FE61F2-3B22-4CAA-903C-0F4098781561}"/>
              </a:ext>
            </a:extLst>
          </p:cNvPr>
          <p:cNvSpPr/>
          <p:nvPr/>
        </p:nvSpPr>
        <p:spPr>
          <a:xfrm>
            <a:off x="7356450" y="1609197"/>
            <a:ext cx="916781" cy="41565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001">
            <a:schemeClr val="lt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Gazetteer list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368995-1C21-4AAB-961D-6446DF929F47}"/>
              </a:ext>
            </a:extLst>
          </p:cNvPr>
          <p:cNvSpPr/>
          <p:nvPr/>
        </p:nvSpPr>
        <p:spPr>
          <a:xfrm>
            <a:off x="552894" y="2770528"/>
            <a:ext cx="1164431" cy="52149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001">
            <a:schemeClr val="lt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Tagged Corpus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2489AAB-27D1-4381-B538-63A59DE95AA1}"/>
              </a:ext>
            </a:extLst>
          </p:cNvPr>
          <p:cNvSpPr/>
          <p:nvPr/>
        </p:nvSpPr>
        <p:spPr>
          <a:xfrm>
            <a:off x="555597" y="4260740"/>
            <a:ext cx="1164431" cy="52149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001">
            <a:schemeClr val="lt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AB457-C9B4-4AB4-91FF-B76133B44414}"/>
              </a:ext>
            </a:extLst>
          </p:cNvPr>
          <p:cNvSpPr/>
          <p:nvPr/>
        </p:nvSpPr>
        <p:spPr>
          <a:xfrm>
            <a:off x="552894" y="3552768"/>
            <a:ext cx="1164431" cy="464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CRF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116E7B-0776-48C9-834A-501BFF860F18}"/>
              </a:ext>
            </a:extLst>
          </p:cNvPr>
          <p:cNvSpPr/>
          <p:nvPr/>
        </p:nvSpPr>
        <p:spPr>
          <a:xfrm>
            <a:off x="2237378" y="4260742"/>
            <a:ext cx="1886715" cy="521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Named Entity Tagging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F3BE6D-869B-4196-979B-5DC3913A29D5}"/>
              </a:ext>
            </a:extLst>
          </p:cNvPr>
          <p:cNvSpPr/>
          <p:nvPr/>
        </p:nvSpPr>
        <p:spPr>
          <a:xfrm>
            <a:off x="2447379" y="3222594"/>
            <a:ext cx="1466708" cy="521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tagging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628E5E-B9E7-49BA-A761-EE561AA954E1}"/>
              </a:ext>
            </a:extLst>
          </p:cNvPr>
          <p:cNvSpPr/>
          <p:nvPr/>
        </p:nvSpPr>
        <p:spPr>
          <a:xfrm>
            <a:off x="4802908" y="4173102"/>
            <a:ext cx="2236520" cy="687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Question &amp; Answer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E15280B-F75E-48C3-ACC1-AB2CA81D4126}"/>
              </a:ext>
            </a:extLst>
          </p:cNvPr>
          <p:cNvSpPr/>
          <p:nvPr/>
        </p:nvSpPr>
        <p:spPr>
          <a:xfrm>
            <a:off x="6192020" y="3203345"/>
            <a:ext cx="1164431" cy="5727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001">
            <a:schemeClr val="lt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Grammatical Rules &amp; Defined rules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03DF562-F59B-4701-AF5D-BD72092799E8}"/>
              </a:ext>
            </a:extLst>
          </p:cNvPr>
          <p:cNvSpPr/>
          <p:nvPr/>
        </p:nvSpPr>
        <p:spPr>
          <a:xfrm>
            <a:off x="7635379" y="4260742"/>
            <a:ext cx="1164431" cy="52149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001">
            <a:schemeClr val="lt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&amp; Answers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88D15F-8277-416C-8E3B-D8B3C6490574}"/>
              </a:ext>
            </a:extLst>
          </p:cNvPr>
          <p:cNvCxnSpPr>
            <a:stCxn id="3" idx="3"/>
            <a:endCxn id="24" idx="1"/>
          </p:cNvCxnSpPr>
          <p:nvPr/>
        </p:nvCxnSpPr>
        <p:spPr>
          <a:xfrm>
            <a:off x="4136576" y="1590734"/>
            <a:ext cx="738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AA206-E60F-495E-A2A9-64CC0AB47F3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703227" y="1590737"/>
            <a:ext cx="493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B7C69-D3E2-4881-8968-B3D8FBCE4870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6818639" y="1817025"/>
            <a:ext cx="537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F2EC21-B8D8-4270-AB13-BD6DE6AEABB5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774232" y="3776049"/>
            <a:ext cx="0" cy="41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7FE8C2-C1CC-4AA6-9811-D4B57375F44C}"/>
              </a:ext>
            </a:extLst>
          </p:cNvPr>
          <p:cNvCxnSpPr>
            <a:stCxn id="3" idx="2"/>
            <a:endCxn id="33" idx="0"/>
          </p:cNvCxnSpPr>
          <p:nvPr/>
        </p:nvCxnSpPr>
        <p:spPr>
          <a:xfrm>
            <a:off x="3166641" y="2319399"/>
            <a:ext cx="14095" cy="90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2B7EFE-9044-49DA-AED7-DE8D2F74E1B9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3180733" y="3744087"/>
            <a:ext cx="0" cy="51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8BD846-CEB9-44FF-94EF-1CEF1C6BC2EA}"/>
              </a:ext>
            </a:extLst>
          </p:cNvPr>
          <p:cNvCxnSpPr>
            <a:stCxn id="28" idx="2"/>
            <a:endCxn id="6" idx="0"/>
          </p:cNvCxnSpPr>
          <p:nvPr/>
        </p:nvCxnSpPr>
        <p:spPr>
          <a:xfrm>
            <a:off x="1135109" y="3292021"/>
            <a:ext cx="0" cy="26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1253C1-AC51-4454-A6F9-52C652176BAB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1135110" y="4017225"/>
            <a:ext cx="2703" cy="24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EA50BE-D871-40F0-8385-7043790136A6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>
            <a:off x="1720029" y="4521486"/>
            <a:ext cx="51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BFC4EB-E955-43A1-B7CC-AC82CE5EDF53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124091" y="4516971"/>
            <a:ext cx="678819" cy="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00C742-5B15-49FB-A9D2-0C5F74D565A5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7039431" y="4516971"/>
            <a:ext cx="595947" cy="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38884F-BCCC-4971-9811-2D3B7087802B}"/>
              </a:ext>
            </a:extLst>
          </p:cNvPr>
          <p:cNvCxnSpPr>
            <a:stCxn id="22" idx="2"/>
          </p:cNvCxnSpPr>
          <p:nvPr/>
        </p:nvCxnSpPr>
        <p:spPr>
          <a:xfrm flipH="1">
            <a:off x="2670834" y="658169"/>
            <a:ext cx="1" cy="19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714A6F-483C-404B-BA7D-6FA6636BD22F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 flipH="1">
            <a:off x="5921168" y="2319399"/>
            <a:ext cx="17456" cy="1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6B79C26-DAB4-BE60-5C6B-BFF9C7F5745D}"/>
              </a:ext>
            </a:extLst>
          </p:cNvPr>
          <p:cNvSpPr/>
          <p:nvPr/>
        </p:nvSpPr>
        <p:spPr>
          <a:xfrm>
            <a:off x="4596014" y="2995433"/>
            <a:ext cx="12951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QAG Module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929F5D-CD79-9DF6-A47E-14D8D9569B1A}"/>
              </a:ext>
            </a:extLst>
          </p:cNvPr>
          <p:cNvSpPr/>
          <p:nvPr/>
        </p:nvSpPr>
        <p:spPr>
          <a:xfrm>
            <a:off x="2988663" y="2579233"/>
            <a:ext cx="12951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NER Module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5CC2F7-6BAC-1129-DDD2-0B437B2BB528}"/>
              </a:ext>
            </a:extLst>
          </p:cNvPr>
          <p:cNvSpPr/>
          <p:nvPr/>
        </p:nvSpPr>
        <p:spPr>
          <a:xfrm>
            <a:off x="6733350" y="520673"/>
            <a:ext cx="17523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 Based Module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D1BD0D-C169-20BA-384A-37E1E5BCD087}"/>
              </a:ext>
            </a:extLst>
          </p:cNvPr>
          <p:cNvSpPr/>
          <p:nvPr/>
        </p:nvSpPr>
        <p:spPr>
          <a:xfrm>
            <a:off x="2988663" y="228285"/>
            <a:ext cx="17523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 Module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1" grpId="0" animBg="1"/>
      <p:bldP spid="59" grpId="0" animBg="1"/>
      <p:bldP spid="54" grpId="0" animBg="1"/>
      <p:bldP spid="2" grpId="0" animBg="1"/>
      <p:bldP spid="3" grpId="0" animBg="1"/>
      <p:bldP spid="22" grpId="0" animBg="1"/>
      <p:bldP spid="24" grpId="0" animBg="1"/>
      <p:bldP spid="5" grpId="0" animBg="1"/>
      <p:bldP spid="26" grpId="0" animBg="1"/>
      <p:bldP spid="27" grpId="0" animBg="1"/>
      <p:bldP spid="28" grpId="0" animBg="1"/>
      <p:bldP spid="29" grpId="0" animBg="1"/>
      <p:bldP spid="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5" grpId="0"/>
      <p:bldP spid="64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67B9CDD6-44BE-6078-66AD-2CB50B0BE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019612"/>
              </p:ext>
            </p:extLst>
          </p:nvPr>
        </p:nvGraphicFramePr>
        <p:xfrm>
          <a:off x="1535245" y="836793"/>
          <a:ext cx="6073515" cy="303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C95425FC-4696-1727-F4A1-1D839B6E2502}"/>
              </a:ext>
            </a:extLst>
          </p:cNvPr>
          <p:cNvGrpSpPr/>
          <p:nvPr/>
        </p:nvGrpSpPr>
        <p:grpSpPr>
          <a:xfrm>
            <a:off x="1585179" y="3977895"/>
            <a:ext cx="2186464" cy="657623"/>
            <a:chOff x="0" y="2303194"/>
            <a:chExt cx="2186465" cy="73069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2E439DC-93D0-818A-728C-205493A74BF5}"/>
                </a:ext>
              </a:extLst>
            </p:cNvPr>
            <p:cNvSpPr/>
            <p:nvPr/>
          </p:nvSpPr>
          <p:spPr>
            <a:xfrm>
              <a:off x="0" y="2303194"/>
              <a:ext cx="2186465" cy="7306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6">
              <a:extLst>
                <a:ext uri="{FF2B5EF4-FFF2-40B4-BE49-F238E27FC236}">
                  <a16:creationId xmlns:a16="http://schemas.microsoft.com/office/drawing/2014/main" id="{700504E2-0003-B9EC-174F-D5289DCB894A}"/>
                </a:ext>
              </a:extLst>
            </p:cNvPr>
            <p:cNvSpPr txBox="1"/>
            <p:nvPr/>
          </p:nvSpPr>
          <p:spPr>
            <a:xfrm>
              <a:off x="35669" y="2338863"/>
              <a:ext cx="2065328" cy="6593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1" rIns="68580" bIns="34291" numCol="1" spcCol="1270" anchor="ctr" anchorCtr="0">
              <a:noAutofit/>
            </a:bodyPr>
            <a:lstStyle/>
            <a:p>
              <a:pPr algn="ctr" defTabSz="8000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Sentence Selection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C58192-E50B-3B42-23C8-8512BAE98D9F}"/>
              </a:ext>
            </a:extLst>
          </p:cNvPr>
          <p:cNvGrpSpPr/>
          <p:nvPr/>
        </p:nvGrpSpPr>
        <p:grpSpPr>
          <a:xfrm>
            <a:off x="3807311" y="4009997"/>
            <a:ext cx="3857933" cy="584552"/>
            <a:chOff x="3298076" y="2340831"/>
            <a:chExt cx="3887048" cy="584552"/>
          </a:xfrm>
        </p:grpSpPr>
        <p:sp>
          <p:nvSpPr>
            <p:cNvPr id="41" name="Rectangle: Top Corners Rounded 40">
              <a:extLst>
                <a:ext uri="{FF2B5EF4-FFF2-40B4-BE49-F238E27FC236}">
                  <a16:creationId xmlns:a16="http://schemas.microsoft.com/office/drawing/2014/main" id="{A094EBAF-DFC5-143E-DE48-2FDFA253372A}"/>
                </a:ext>
              </a:extLst>
            </p:cNvPr>
            <p:cNvSpPr/>
            <p:nvPr/>
          </p:nvSpPr>
          <p:spPr>
            <a:xfrm rot="5400000">
              <a:off x="4949324" y="689583"/>
              <a:ext cx="584552" cy="3887048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ctangle: Top Corners Rounded 4">
              <a:extLst>
                <a:ext uri="{FF2B5EF4-FFF2-40B4-BE49-F238E27FC236}">
                  <a16:creationId xmlns:a16="http://schemas.microsoft.com/office/drawing/2014/main" id="{F03796BD-E798-3E9C-D35D-BCF97F349A87}"/>
                </a:ext>
              </a:extLst>
            </p:cNvPr>
            <p:cNvSpPr txBox="1"/>
            <p:nvPr/>
          </p:nvSpPr>
          <p:spPr>
            <a:xfrm>
              <a:off x="3326611" y="2369366"/>
              <a:ext cx="3858513" cy="527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46" lvl="1" indent="-171446" defTabSz="71118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>
                  <a:solidFill>
                    <a:schemeClr val="accent2"/>
                  </a:solidFill>
                </a:rPr>
                <a:t>Sentence with anaphora words at the beginning are ignored.</a:t>
              </a:r>
              <a:endParaRPr lang="en-US" kern="1200" dirty="0"/>
            </a:p>
          </p:txBody>
        </p:sp>
      </p:grpSp>
      <p:sp>
        <p:nvSpPr>
          <p:cNvPr id="43" name="Google Shape;191;p33">
            <a:extLst>
              <a:ext uri="{FF2B5EF4-FFF2-40B4-BE49-F238E27FC236}">
                <a16:creationId xmlns:a16="http://schemas.microsoft.com/office/drawing/2014/main" id="{D35F7BE4-CB4F-9742-B0BD-EEDA6F635D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156" y="1910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Pre-processing Module</a:t>
            </a:r>
            <a:endParaRPr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EDD404A-AA5A-BEBF-8691-281ECC03AAF7}"/>
              </a:ext>
            </a:extLst>
          </p:cNvPr>
          <p:cNvSpPr/>
          <p:nvPr/>
        </p:nvSpPr>
        <p:spPr>
          <a:xfrm>
            <a:off x="2491683" y="1532911"/>
            <a:ext cx="350044" cy="22145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56D3033-AD59-D793-88AE-8BB6B1BF9906}"/>
              </a:ext>
            </a:extLst>
          </p:cNvPr>
          <p:cNvSpPr/>
          <p:nvPr/>
        </p:nvSpPr>
        <p:spPr>
          <a:xfrm>
            <a:off x="2491683" y="2294568"/>
            <a:ext cx="350044" cy="22145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B0148E2-B30C-F7D2-B5CE-6425A7C51A9D}"/>
              </a:ext>
            </a:extLst>
          </p:cNvPr>
          <p:cNvSpPr/>
          <p:nvPr/>
        </p:nvSpPr>
        <p:spPr>
          <a:xfrm>
            <a:off x="2491683" y="3056225"/>
            <a:ext cx="350044" cy="22145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3208128-B279-4A5B-FC4B-8FAC911C0748}"/>
              </a:ext>
            </a:extLst>
          </p:cNvPr>
          <p:cNvSpPr/>
          <p:nvPr/>
        </p:nvSpPr>
        <p:spPr>
          <a:xfrm>
            <a:off x="2503389" y="3827952"/>
            <a:ext cx="350044" cy="22145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C40A3DE-BE80-208A-749B-9DC0D3DA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64" y="1701385"/>
            <a:ext cx="1963712" cy="1963712"/>
          </a:xfrm>
          <a:prstGeom prst="rect">
            <a:avLst/>
          </a:prstGeom>
        </p:spPr>
      </p:pic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73A84209-ADD6-A7B0-57EF-C5DDF98256DE}"/>
              </a:ext>
            </a:extLst>
          </p:cNvPr>
          <p:cNvSpPr txBox="1">
            <a:spLocks/>
          </p:cNvSpPr>
          <p:nvPr/>
        </p:nvSpPr>
        <p:spPr>
          <a:xfrm>
            <a:off x="579416" y="300037"/>
            <a:ext cx="3533279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just">
              <a:lnSpc>
                <a:spcPct val="20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Introduction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Motivation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Aim &amp; Objectives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Contribution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Challenges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Related Work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Methodology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Experiment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Analysis &amp; Conclusion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Future work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lnSpc>
                <a:spcPct val="150000"/>
              </a:lnSpc>
              <a:buClr>
                <a:schemeClr val="accent2"/>
              </a:buClr>
              <a:buSzPts val="1800"/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4F16E-9672-4525-9288-4265C35E45D3}"/>
              </a:ext>
            </a:extLst>
          </p:cNvPr>
          <p:cNvSpPr txBox="1"/>
          <p:nvPr/>
        </p:nvSpPr>
        <p:spPr>
          <a:xfrm>
            <a:off x="5748734" y="506141"/>
            <a:ext cx="2563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roxima Nova" panose="020B0604020202020204" charset="0"/>
              </a:rPr>
              <a:t>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2182303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F348-A80E-433D-8B5E-0B652B5C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2659"/>
            <a:ext cx="8520600" cy="572700"/>
          </a:xfrm>
        </p:spPr>
        <p:txBody>
          <a:bodyPr/>
          <a:lstStyle/>
          <a:p>
            <a:r>
              <a:rPr lang="en-US" dirty="0"/>
              <a:t>Rule Based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69999-8D06-46C2-8C6D-8B395EC6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5139"/>
            <a:ext cx="8520600" cy="36409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+mj-lt"/>
              </a:rPr>
              <a:t>Regex pattern matching </a:t>
            </a:r>
          </a:p>
          <a:p>
            <a:pPr marL="596885" lvl="1" indent="0">
              <a:buNone/>
            </a:pPr>
            <a:r>
              <a:rPr lang="en-US" dirty="0">
                <a:latin typeface="+mj-lt"/>
              </a:rPr>
              <a:t>‘When’ and ‘How many’ type of questions are generated.</a:t>
            </a:r>
          </a:p>
          <a:p>
            <a:pPr marL="596885" lvl="1" indent="0">
              <a:buNone/>
            </a:pPr>
            <a:endParaRPr lang="en-US" dirty="0"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21AFE5-8F4F-478A-956F-2A95474E1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61873"/>
              </p:ext>
            </p:extLst>
          </p:nvPr>
        </p:nvGraphicFramePr>
        <p:xfrm>
          <a:off x="1017497" y="1928331"/>
          <a:ext cx="7498559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1">
                  <a:extLst>
                    <a:ext uri="{9D8B030D-6E8A-4147-A177-3AD203B41FA5}">
                      <a16:colId xmlns:a16="http://schemas.microsoft.com/office/drawing/2014/main" val="3968394810"/>
                    </a:ext>
                  </a:extLst>
                </a:gridCol>
                <a:gridCol w="3729039">
                  <a:extLst>
                    <a:ext uri="{9D8B030D-6E8A-4147-A177-3AD203B41FA5}">
                      <a16:colId xmlns:a16="http://schemas.microsoft.com/office/drawing/2014/main" val="3494267102"/>
                    </a:ext>
                  </a:extLst>
                </a:gridCol>
                <a:gridCol w="1521619">
                  <a:extLst>
                    <a:ext uri="{9D8B030D-6E8A-4147-A177-3AD203B41FA5}">
                      <a16:colId xmlns:a16="http://schemas.microsoft.com/office/drawing/2014/main" val="3694993249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100" dirty="0"/>
                        <a:t>Question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Regex pattern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0916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எந்த ஆண்டு தொடக்கம் எந்த ஆண்டு </a:t>
                      </a:r>
                      <a:r>
                        <a:rPr lang="ta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வரை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[1-2][0-9]{3}(\s)*-(\s)*[1-2][0-9]{3}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  <a:cs typeface="Times New Roman" panose="02020603050405020304" pitchFamily="18" charset="0"/>
                        </a:rPr>
                        <a:t>1948-1952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8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எந்த வருடம்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[1-2][0-9]{3}\s*(?:இல்\s|ல்\s)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  <a:cs typeface="Times New Roman" panose="02020603050405020304" pitchFamily="18" charset="0"/>
                        </a:rPr>
                        <a:t>1948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ல்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8145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எந்த ஆண்டு எந்த மாதம் எத்தனையாம் திகதி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(0[1-9]|[12][0-9]|3[01])[- /.](0[1-9]|1[012])  [- /.](19|20)\d\d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19.11.1948</a:t>
                      </a:r>
                    </a:p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19-11-1948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9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எத்தனையாவது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\d+\s*(?:ஆவது|வது)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2 வது 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97016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எத்தனை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\d+\s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28 மில்லியன்</a:t>
                      </a:r>
                      <a:endParaRPr lang="en-US" sz="11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6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49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622C-4EFE-416B-83AA-8AF96E12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3576"/>
            <a:ext cx="8520600" cy="572700"/>
          </a:xfrm>
        </p:spPr>
        <p:txBody>
          <a:bodyPr/>
          <a:lstStyle/>
          <a:p>
            <a:r>
              <a:rPr lang="en-US" dirty="0"/>
              <a:t>Rule Based Module</a:t>
            </a:r>
            <a:r>
              <a:rPr lang="en-GB" dirty="0"/>
              <a:t>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FB68-C3E5-4E23-AF8C-3D610EEFD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13732"/>
            <a:ext cx="8389389" cy="3855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Gazetteer Match - A gazetteer list for few named entities are defined.   </a:t>
            </a:r>
          </a:p>
          <a:p>
            <a:pPr marL="800080" lvl="1" indent="-34289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Month - List of 12 months</a:t>
            </a:r>
          </a:p>
          <a:p>
            <a:pPr marL="800080" lvl="1" indent="-34289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Kingdom - List of all Srilankan kingdoms</a:t>
            </a:r>
          </a:p>
          <a:p>
            <a:pPr marL="800080" lvl="1" indent="-34289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City - List of historic cities and capital cities</a:t>
            </a:r>
          </a:p>
          <a:p>
            <a:pPr marL="800080" lvl="1" indent="-34289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Person - List of famous kings, emperors, rulers</a:t>
            </a:r>
          </a:p>
          <a:p>
            <a:pPr marL="800080" lvl="1" indent="-34289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Country - List of all popular and historically important countries</a:t>
            </a:r>
          </a:p>
          <a:p>
            <a:pPr marL="800080" lvl="1" indent="-342891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Numeric word - List of numeric words under categories of units, tens, hundred, thousand scales </a:t>
            </a:r>
          </a:p>
          <a:p>
            <a:pPr marL="457189" lvl="1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If a multi word named entity exist in gazetteer, then the whole word is expected to match in the sentence to be replaced. </a:t>
            </a:r>
            <a:b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E.g., </a:t>
            </a:r>
            <a:r>
              <a:rPr lang="en-US" sz="1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ஐக்கிய அமெரிக்கா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(United states of America)</a:t>
            </a:r>
          </a:p>
          <a:p>
            <a:pPr marL="457189" lvl="1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Same word with different spelling will not be identified as a match. </a:t>
            </a:r>
            <a:b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E.g: Germany can be written as </a:t>
            </a:r>
            <a:r>
              <a:rPr lang="en-US" sz="1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ஜேர்மனி, ஜெர்மனி.</a:t>
            </a:r>
          </a:p>
          <a:p>
            <a:pPr marL="457189" lvl="1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E847-DBA5-4D50-B672-B162C3B2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12" y="241090"/>
            <a:ext cx="8520600" cy="572700"/>
          </a:xfrm>
        </p:spPr>
        <p:txBody>
          <a:bodyPr/>
          <a:lstStyle/>
          <a:p>
            <a:r>
              <a:rPr lang="en-US" dirty="0"/>
              <a:t>NER Module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C60EC5F-042C-E020-3548-89294A49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036" y="699490"/>
            <a:ext cx="7775025" cy="4088620"/>
          </a:xfrm>
        </p:spPr>
        <p:txBody>
          <a:bodyPr/>
          <a:lstStyle/>
          <a:p>
            <a:pPr marL="596885" lvl="1" indent="0" algn="just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Names entity recognition (NER) is used to classify named entities in text into predefined categories such as person name, location, date time, etc.</a:t>
            </a:r>
          </a:p>
          <a:p>
            <a:pPr marL="596885" lvl="1" indent="0" algn="just">
              <a:buNone/>
            </a:pP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96885" lvl="1" indent="0">
              <a:buNone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DC53F29B-402B-DAAD-96A8-B348E4C4B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914954"/>
              </p:ext>
            </p:extLst>
          </p:nvPr>
        </p:nvGraphicFramePr>
        <p:xfrm>
          <a:off x="1652588" y="1575223"/>
          <a:ext cx="6096000" cy="3262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230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CF1113-2906-40E2-ACCC-219D597D8253}"/>
              </a:ext>
            </a:extLst>
          </p:cNvPr>
          <p:cNvGraphicFramePr>
            <a:graphicFrameLocks noGrp="1"/>
          </p:cNvGraphicFramePr>
          <p:nvPr/>
        </p:nvGraphicFramePr>
        <p:xfrm>
          <a:off x="440285" y="822941"/>
          <a:ext cx="7953619" cy="3948576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788439">
                  <a:extLst>
                    <a:ext uri="{9D8B030D-6E8A-4147-A177-3AD203B41FA5}">
                      <a16:colId xmlns:a16="http://schemas.microsoft.com/office/drawing/2014/main" val="49542143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826885347"/>
                    </a:ext>
                  </a:extLst>
                </a:gridCol>
                <a:gridCol w="3964780">
                  <a:extLst>
                    <a:ext uri="{9D8B030D-6E8A-4147-A177-3AD203B41FA5}">
                      <a16:colId xmlns:a16="http://schemas.microsoft.com/office/drawing/2014/main" val="276751584"/>
                    </a:ext>
                  </a:extLst>
                </a:gridCol>
              </a:tblGrid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NE Tag</a:t>
                      </a:r>
                      <a:endParaRPr lang="en-US" sz="1000" b="1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Meaning</a:t>
                      </a:r>
                      <a:endParaRPr lang="en-US" sz="1000" b="1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Example</a:t>
                      </a:r>
                      <a:endParaRPr lang="en-US" sz="1000" b="1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2762079604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CONT    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Continent</a:t>
                      </a:r>
                      <a:endParaRPr lang="en-US" sz="10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ஐரோப்பா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(Europe)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997596377"/>
                  </a:ext>
                </a:extLst>
              </a:tr>
              <a:tr h="1622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COU      </a:t>
                      </a: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Country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ஜேர்மனி</a:t>
                      </a:r>
                      <a:r>
                        <a:rPr lang="en-US" sz="1000" dirty="0">
                          <a:effectLst/>
                        </a:rPr>
                        <a:t> (Germany)</a:t>
                      </a: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920982934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CITY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City</a:t>
                      </a:r>
                      <a:endParaRPr lang="en-US" sz="10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பெர்லின்</a:t>
                      </a:r>
                      <a:r>
                        <a:rPr lang="en-US" sz="1000" dirty="0">
                          <a:effectLst/>
                        </a:rPr>
                        <a:t> (Berlin)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3900775821"/>
                  </a:ext>
                </a:extLst>
              </a:tr>
              <a:tr h="1561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TER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Territory - division of a country like state,  region, etc.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தென் வேல்ஸ்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(South Wales), 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சுமாத்ரா தீவு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(Sumatra Island)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143313862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GOV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Government</a:t>
                      </a:r>
                      <a:endParaRPr lang="en-US" sz="10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ஜேர்மானியப் பேரரசு</a:t>
                      </a:r>
                      <a:r>
                        <a:rPr lang="en-US" sz="1000" dirty="0">
                          <a:effectLst/>
                        </a:rPr>
                        <a:t> (German Government)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968838019"/>
                  </a:ext>
                </a:extLst>
              </a:tr>
              <a:tr h="1928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NORP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Nationalities or religious or political groups.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பிரித்தானியர்</a:t>
                      </a:r>
                      <a:r>
                        <a:rPr lang="en-US" sz="1000" dirty="0">
                          <a:effectLst/>
                        </a:rPr>
                        <a:t> (British)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24901062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KIN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 of kingdom</a:t>
                      </a:r>
                      <a:endParaRPr lang="en-US" sz="100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effectLst/>
                        </a:rPr>
                        <a:t>கண்டி இராச்சியம் </a:t>
                      </a:r>
                      <a:r>
                        <a:rPr lang="en-US" sz="1000" dirty="0">
                          <a:effectLst/>
                        </a:rPr>
                        <a:t>(Kandyan Kingdom)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484818078"/>
                  </a:ext>
                </a:extLst>
              </a:tr>
              <a:tr h="181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PER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Names of people like kings, leaders, etc.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effectLst/>
                        </a:rPr>
                        <a:t>ஜோசப் ஸ்டாலின் </a:t>
                      </a:r>
                      <a:r>
                        <a:rPr lang="en-US" sz="1000" dirty="0">
                          <a:effectLst/>
                        </a:rPr>
                        <a:t>(Joseph Stalin)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3031668573"/>
                  </a:ext>
                </a:extLst>
              </a:tr>
              <a:tr h="161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ORG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Names of organization like company, council, department, commission, committee, etc.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ஐக்கிய நாடுகள் சபை </a:t>
                      </a:r>
                      <a:r>
                        <a:rPr lang="en-US" sz="1000" dirty="0">
                          <a:effectLst/>
                        </a:rPr>
                        <a:t>(United Nations Organization)</a:t>
                      </a:r>
                      <a:endParaRPr lang="en-US" sz="1000" dirty="0">
                        <a:effectLst/>
                        <a:latin typeface="Proxima Nova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276784158"/>
                  </a:ext>
                </a:extLst>
              </a:tr>
              <a:tr h="161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TIME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Time period like B.C, A.D, century, decade, etc.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இருபதாம் நூற்றாண்</a:t>
                      </a:r>
                      <a:r>
                        <a:rPr lang="en-US" sz="900" dirty="0">
                          <a:effectLst/>
                        </a:rPr>
                        <a:t>டு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(Twentieth century)</a:t>
                      </a:r>
                      <a:endParaRPr lang="en-US" sz="1000" b="0" dirty="0">
                        <a:effectLst/>
                        <a:latin typeface="Proxima Nova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739394233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YEAR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Year in numeric or text form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1948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3357322262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MON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Names of month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ஏப்ரல்</a:t>
                      </a:r>
                      <a:r>
                        <a:rPr lang="en-US" sz="1000" dirty="0">
                          <a:effectLst/>
                        </a:rPr>
                        <a:t> (April)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829836988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DATE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Dates in numeric or text form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28 ஆம் திகதி,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1918.08.07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472420240"/>
                  </a:ext>
                </a:extLst>
              </a:tr>
              <a:tr h="1801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TRO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Troop – Names of armed forces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எஸ்.எஸ் இராணுவம்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(SS military)</a:t>
                      </a:r>
                      <a:endParaRPr lang="en-US" sz="1000" i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2718278792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</a:rPr>
                        <a:t>NUM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 in digits or text form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60, </a:t>
                      </a:r>
                      <a:r>
                        <a:rPr lang="en-US" sz="900" dirty="0">
                          <a:effectLst/>
                        </a:rPr>
                        <a:t>அறுபது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2310514303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LAW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Includes laws, rules, policies, reforms, declarations, and agreements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கோல்புறூக் சீர்த்திருத்தங்கள்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(Colebrook reforms),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சீனிச் சட்டம்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(Sugar Act)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672621549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Includes concepts, principles,  theory, thought, etc.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நாசிசவாதம்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(Nazism), 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நிலமானிய முறை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(Feudalism)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601046552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TAX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Types of taxes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முத்திரை வரி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(Stamp duty)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3582633983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ANT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Antiquity - relics or monuments (such as coins, statues, artwork or buildings) of ancient times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புனித தந்தம்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(Sacred tooth relic)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268301270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35FFE6E-3AB9-464A-A65A-336E2143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827"/>
            <a:ext cx="8520600" cy="572700"/>
          </a:xfrm>
        </p:spPr>
        <p:txBody>
          <a:bodyPr/>
          <a:lstStyle/>
          <a:p>
            <a:r>
              <a:rPr lang="en-US" sz="2000" dirty="0">
                <a:latin typeface="Proxima Nova" panose="020B0604020202020204" charset="0"/>
              </a:rPr>
              <a:t>Named entity tags used in system</a:t>
            </a:r>
          </a:p>
        </p:txBody>
      </p:sp>
    </p:spTree>
    <p:extLst>
      <p:ext uri="{BB962C8B-B14F-4D97-AF65-F5344CB8AC3E}">
        <p14:creationId xmlns:p14="http://schemas.microsoft.com/office/powerpoint/2010/main" val="146170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CF1113-2906-40E2-ACCC-219D597D8253}"/>
              </a:ext>
            </a:extLst>
          </p:cNvPr>
          <p:cNvGraphicFramePr>
            <a:graphicFrameLocks noGrp="1"/>
          </p:cNvGraphicFramePr>
          <p:nvPr/>
        </p:nvGraphicFramePr>
        <p:xfrm>
          <a:off x="433144" y="811491"/>
          <a:ext cx="7953619" cy="3877427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788439">
                  <a:extLst>
                    <a:ext uri="{9D8B030D-6E8A-4147-A177-3AD203B41FA5}">
                      <a16:colId xmlns:a16="http://schemas.microsoft.com/office/drawing/2014/main" val="49542143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826885347"/>
                    </a:ext>
                  </a:extLst>
                </a:gridCol>
                <a:gridCol w="3964780">
                  <a:extLst>
                    <a:ext uri="{9D8B030D-6E8A-4147-A177-3AD203B41FA5}">
                      <a16:colId xmlns:a16="http://schemas.microsoft.com/office/drawing/2014/main" val="276751584"/>
                    </a:ext>
                  </a:extLst>
                </a:gridCol>
              </a:tblGrid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NE Tag</a:t>
                      </a:r>
                      <a:endParaRPr lang="en-US" sz="1000" b="1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Meaning</a:t>
                      </a:r>
                      <a:endParaRPr lang="en-US" sz="1000" b="1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Example</a:t>
                      </a:r>
                      <a:endParaRPr lang="en-US" sz="1000" b="1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2762079604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</a:t>
                      </a:r>
                      <a:r>
                        <a:rPr lang="en-US" sz="1000" b="0" dirty="0">
                          <a:effectLst/>
                        </a:rPr>
                        <a:t>    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Designations (Job positions) such as king, general, etc.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ஆளுநர்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(Governor)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997596377"/>
                  </a:ext>
                </a:extLst>
              </a:tr>
              <a:tr h="1622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GOD</a:t>
                      </a:r>
                      <a:r>
                        <a:rPr lang="en-US" sz="1000" b="0" dirty="0">
                          <a:effectLst/>
                        </a:rPr>
                        <a:t>      </a:t>
                      </a: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Names of god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புத்த பெருமான்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(Lord Buddha), 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இயேசுநாதர்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(Jesus Christ)</a:t>
                      </a:r>
                      <a:endParaRPr lang="en-US" sz="1000" b="0" dirty="0">
                        <a:effectLst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920982934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REL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Religion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இந்து சமயம்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(Hinduism), 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இஸ்லாம்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(Islam)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3900775821"/>
                  </a:ext>
                </a:extLst>
              </a:tr>
              <a:tr h="1561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Community – group of people, society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கிளர்ச்சியாளர்கள்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(Insurgent)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143313862"/>
                  </a:ext>
                </a:extLst>
              </a:tr>
              <a:tr h="198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WAT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Names of water bodies like ocean, river, reservoir, canal, etc.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சுயஸ் கால்வாய்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(Suez canal)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மகாவலி கங்கை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(Mahaweli River)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014537601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EQUIP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Equipment– weapons, machines, etc.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திசையறி கருவி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(Compass)</a:t>
                      </a:r>
                      <a:endParaRPr lang="en-US" sz="1000" b="0" dirty="0">
                        <a:effectLst/>
                        <a:latin typeface="Proxima Nova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1968838019"/>
                  </a:ext>
                </a:extLst>
              </a:tr>
              <a:tr h="1928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CUR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Names of currencies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டாலர் 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(dollar)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/>
                </a:tc>
                <a:extLst>
                  <a:ext uri="{0D108BD9-81ED-4DB2-BD59-A6C34878D82A}">
                    <a16:rowId xmlns:a16="http://schemas.microsoft.com/office/drawing/2014/main" val="24901062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Facilities like road, building, motor vehicles, etc.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விமான நிலையங்கள் 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(Airports)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818078"/>
                  </a:ext>
                </a:extLst>
              </a:tr>
              <a:tr h="1816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Names of crop like tea, rubber, coconut, etc.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தேயிலை</a:t>
                      </a:r>
                      <a:r>
                        <a:rPr lang="en-US" sz="10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(Tea), </a:t>
                      </a:r>
                      <a:r>
                        <a:rPr lang="en-US" sz="9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இறப்பர்</a:t>
                      </a:r>
                      <a:r>
                        <a:rPr lang="en-US" sz="10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(Rubber)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668573"/>
                  </a:ext>
                </a:extLst>
              </a:tr>
              <a:tr h="1612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Types of industries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இரும்புருக்குக் கைத்தொழில் 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(Iron Industry)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784158"/>
                  </a:ext>
                </a:extLst>
              </a:tr>
              <a:tr h="1612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Types of industrial sectors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கல்வித்  துறை 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(Education sector)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394233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Types of skills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விஞ்ஞானத் தொழினுட்ப அறிவு 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(Scientific Technical Knowledge)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322262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Types of sources contains historical information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நாணயங்கள்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(coins), </a:t>
                      </a:r>
                      <a:r>
                        <a:rPr lang="en-US" sz="9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கல்வெட்டுகள்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(Inscriptions)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836988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உரம்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(Fertilizer)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420240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Names of Literature like Ancient fiction, books etc.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மெயின்காம்ஃப்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(Main-kamph), </a:t>
                      </a:r>
                      <a:r>
                        <a:rPr lang="en-US" sz="9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மகாவம்சம்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(Mahavamsa)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514303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Names of location like harbor, temple, camp, parliament etc.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அநுராதபுர மகா விகாரை 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cap="none" dirty="0">
                          <a:solidFill>
                            <a:srgbClr val="080808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Anuradhapura 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Maha Viharaya)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621549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Names of languages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டச்சு மொழி </a:t>
                      </a:r>
                      <a:r>
                        <a:rPr lang="en-US" sz="1000" b="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(Dutch)</a:t>
                      </a:r>
                      <a:endParaRPr lang="en-US" sz="10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046552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Names of subjects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மெய்யியல்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(Philosophy)</a:t>
                      </a:r>
                      <a:endParaRPr lang="en-US" sz="1000" b="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012705"/>
                  </a:ext>
                </a:extLst>
              </a:tr>
              <a:tr h="161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of events like war, revolution, ritual, phenomenon, etc.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80808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கைத்தொழில் புரட்சி </a:t>
                      </a:r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(Industrial Revolution)</a:t>
                      </a:r>
                      <a:r>
                        <a:rPr lang="en-US" sz="10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சிலுவை யுத்தங்கள் </a:t>
                      </a:r>
                      <a:r>
                        <a:rPr lang="en-US" sz="1000" dirty="0">
                          <a:solidFill>
                            <a:srgbClr val="080808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(Crusades)</a:t>
                      </a:r>
                      <a:endParaRPr lang="en-US" sz="1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97275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35FFE6E-3AB9-464A-A65A-336E2143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1677"/>
            <a:ext cx="8520600" cy="572700"/>
          </a:xfrm>
        </p:spPr>
        <p:txBody>
          <a:bodyPr/>
          <a:lstStyle/>
          <a:p>
            <a:r>
              <a:rPr lang="en-US" sz="2000" dirty="0">
                <a:latin typeface="Proxima Nova" panose="020B0604020202020204" charset="0"/>
              </a:rPr>
              <a:t>Named entity tags used in system</a:t>
            </a:r>
          </a:p>
        </p:txBody>
      </p:sp>
    </p:spTree>
    <p:extLst>
      <p:ext uri="{BB962C8B-B14F-4D97-AF65-F5344CB8AC3E}">
        <p14:creationId xmlns:p14="http://schemas.microsoft.com/office/powerpoint/2010/main" val="253447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84F6-82E0-4D5D-B929-31CFFE25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6"/>
            <a:ext cx="8520600" cy="572700"/>
          </a:xfrm>
        </p:spPr>
        <p:txBody>
          <a:bodyPr/>
          <a:lstStyle/>
          <a:p>
            <a:r>
              <a:rPr lang="en-US" dirty="0"/>
              <a:t>Why Machine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9D25D-2F7E-4068-BEA9-0C39AACF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94159"/>
            <a:ext cx="8520600" cy="4061069"/>
          </a:xfrm>
        </p:spPr>
        <p:txBody>
          <a:bodyPr/>
          <a:lstStyle/>
          <a:p>
            <a:pPr marL="596885" lvl="1" indent="0">
              <a:buNone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D458E30-F552-EC84-2919-2BE6551B8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0687635"/>
              </p:ext>
            </p:extLst>
          </p:nvPr>
        </p:nvGraphicFramePr>
        <p:xfrm>
          <a:off x="1662114" y="876466"/>
          <a:ext cx="5819775" cy="3558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280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2D03-A291-45A7-99F1-C97204C2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2151"/>
            <a:ext cx="8520600" cy="572700"/>
          </a:xfrm>
        </p:spPr>
        <p:txBody>
          <a:bodyPr/>
          <a:lstStyle/>
          <a:p>
            <a:r>
              <a:rPr lang="en-US" dirty="0"/>
              <a:t>Conditional Random Field (CRF)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C9E5F-EF3C-4C58-9A6F-7DA33762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874850"/>
            <a:ext cx="8625131" cy="3941840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A discriminative model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used for predicting sequences.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Assumes that features are dependent on each other.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Considers future observations while learning a pattern.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Why CRF?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CRF can accommodate any context information.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CRF overcomes the drawbacks of label bias.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Feature design is flexible for CRF. Hence more suitable for domain specific NER.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Concluded as a better option for NER in many researches and surveys.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114297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75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2D03-A291-45A7-99F1-C97204C2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9212"/>
            <a:ext cx="8520600" cy="57270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C9E5F-EF3C-4C58-9A6F-7DA33762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040" y="821912"/>
            <a:ext cx="4067666" cy="384420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Inflection Suffix  </a:t>
            </a:r>
            <a:br>
              <a:rPr lang="en-US" sz="1400" dirty="0">
                <a:latin typeface="+mn-lt"/>
              </a:rPr>
            </a:br>
            <a:r>
              <a:rPr lang="en-US" sz="1200" dirty="0">
                <a:latin typeface="+mn-lt"/>
              </a:rPr>
              <a:t>Named entities will not be inflected with few suffix. </a:t>
            </a:r>
            <a:br>
              <a:rPr lang="en-US" sz="1200" dirty="0">
                <a:latin typeface="+mn-lt"/>
              </a:rPr>
            </a:br>
            <a:r>
              <a:rPr lang="en-US" sz="1200" b="1" dirty="0">
                <a:latin typeface="+mn-lt"/>
              </a:rPr>
              <a:t>Example</a:t>
            </a:r>
            <a:r>
              <a:rPr lang="en-US" sz="1200" dirty="0">
                <a:latin typeface="+mn-lt"/>
              </a:rPr>
              <a:t>: the suffix </a:t>
            </a:r>
            <a:r>
              <a:rPr lang="en-US" sz="1000" b="1" dirty="0">
                <a:latin typeface="+mn-lt"/>
              </a:rPr>
              <a:t>இல்</a:t>
            </a:r>
            <a:r>
              <a:rPr lang="en-US" sz="1000" dirty="0">
                <a:latin typeface="+mn-lt"/>
              </a:rPr>
              <a:t>, </a:t>
            </a:r>
            <a:r>
              <a:rPr lang="en-US" sz="1000" b="1" dirty="0">
                <a:latin typeface="+mn-lt"/>
              </a:rPr>
              <a:t>ஆகிய</a:t>
            </a:r>
            <a:r>
              <a:rPr lang="en-US" sz="1000" dirty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is not possible for a person name.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Context word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Numeric word</a:t>
            </a:r>
            <a:br>
              <a:rPr lang="en-US" sz="1400" dirty="0">
                <a:latin typeface="+mn-lt"/>
              </a:rPr>
            </a:br>
            <a:r>
              <a:rPr lang="en-US" sz="1200" dirty="0">
                <a:latin typeface="+mn-lt"/>
              </a:rPr>
              <a:t>Check if word in digit or numeric form.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Root word</a:t>
            </a:r>
            <a:br>
              <a:rPr lang="en-US" sz="1400" dirty="0">
                <a:latin typeface="+mn-lt"/>
              </a:rPr>
            </a:br>
            <a:r>
              <a:rPr lang="en-US" sz="1200" dirty="0">
                <a:latin typeface="+mn-lt"/>
              </a:rPr>
              <a:t>Tamil words are highly inflected.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Gazetteers</a:t>
            </a:r>
            <a:br>
              <a:rPr lang="en-US" sz="1400" dirty="0">
                <a:latin typeface="+mn-lt"/>
              </a:rPr>
            </a:br>
            <a:r>
              <a:rPr lang="en-US" sz="1200" dirty="0">
                <a:latin typeface="+mn-lt"/>
              </a:rPr>
              <a:t>Word is checked against a gazetteer list with and without stemming the word.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IsYear Format</a:t>
            </a:r>
            <a:br>
              <a:rPr lang="en-US" sz="1600" dirty="0">
                <a:latin typeface="+mn-lt"/>
              </a:rPr>
            </a:br>
            <a:r>
              <a:rPr lang="en-US" sz="1200" dirty="0">
                <a:latin typeface="+mn-lt"/>
              </a:rPr>
              <a:t>Checked against a date regex  pattern.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200" dirty="0">
              <a:latin typeface="+mn-lt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>
              <a:latin typeface="+mj-lt"/>
            </a:endParaRPr>
          </a:p>
          <a:p>
            <a:pPr marL="114297" indent="0" algn="just">
              <a:lnSpc>
                <a:spcPct val="150000"/>
              </a:lnSpc>
              <a:buNone/>
            </a:pPr>
            <a:endParaRPr lang="en-US" sz="1400" dirty="0">
              <a:latin typeface="+mj-lt"/>
            </a:endParaRPr>
          </a:p>
          <a:p>
            <a:pPr marL="114297" indent="0" algn="just">
              <a:lnSpc>
                <a:spcPct val="150000"/>
              </a:lnSpc>
              <a:buNone/>
            </a:pPr>
            <a:endParaRPr lang="en-US" dirty="0"/>
          </a:p>
          <a:p>
            <a:pPr marL="114297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9B2F1C9-FA8F-B233-2CE8-8406706A9945}"/>
              </a:ext>
            </a:extLst>
          </p:cNvPr>
          <p:cNvSpPr txBox="1">
            <a:spLocks/>
          </p:cNvSpPr>
          <p:nvPr/>
        </p:nvSpPr>
        <p:spPr>
          <a:xfrm>
            <a:off x="4636046" y="821912"/>
            <a:ext cx="4203398" cy="394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4289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377" marR="0" lvl="1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566" marR="0" lvl="2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754" marR="0" lvl="3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5943" marR="0" lvl="4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131" marR="0" lvl="5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320" marR="0" lvl="6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509" marR="0" lvl="7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697" marR="0" lvl="8" indent="-317492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Prefix suffix Rule</a:t>
            </a:r>
            <a:br>
              <a:rPr lang="en-US" sz="1400" dirty="0">
                <a:latin typeface="+mn-lt"/>
              </a:rPr>
            </a:br>
            <a:r>
              <a:rPr lang="en-US" sz="1200" dirty="0">
                <a:latin typeface="+mn-lt"/>
              </a:rPr>
              <a:t>E.g., NORP entity (nationalities) has more chance to appear with suffix </a:t>
            </a:r>
            <a:r>
              <a:rPr lang="en-US" sz="1000" dirty="0">
                <a:latin typeface="+mn-lt"/>
              </a:rPr>
              <a:t>‘</a:t>
            </a:r>
            <a:r>
              <a:rPr lang="en-US" sz="1000" b="1" dirty="0">
                <a:latin typeface="+mn-lt"/>
              </a:rPr>
              <a:t>அர்</a:t>
            </a:r>
            <a:r>
              <a:rPr lang="en-US" sz="1000" dirty="0">
                <a:latin typeface="+mn-lt"/>
              </a:rPr>
              <a:t>’. பிரித்தானியர், ஐரோப்பியர்</a:t>
            </a:r>
          </a:p>
          <a:p>
            <a:pPr marL="285747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  </a:t>
            </a:r>
            <a:r>
              <a:rPr lang="en-US" sz="1400" dirty="0">
                <a:latin typeface="+mn-lt"/>
              </a:rPr>
              <a:t>Part-of-Speech (POS) tag</a:t>
            </a:r>
          </a:p>
          <a:p>
            <a:pPr marL="400047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Clue words</a:t>
            </a:r>
            <a:br>
              <a:rPr lang="en-US" sz="1400" dirty="0">
                <a:latin typeface="+mn-lt"/>
              </a:rPr>
            </a:br>
            <a:r>
              <a:rPr lang="en-US" sz="1200" dirty="0">
                <a:latin typeface="+mn-lt"/>
              </a:rPr>
              <a:t>Few words are observed to precede or proceed a named entity. </a:t>
            </a:r>
            <a:r>
              <a:rPr lang="en-US" sz="1200" b="1" dirty="0">
                <a:latin typeface="+mn-lt"/>
              </a:rPr>
              <a:t>Example</a:t>
            </a:r>
            <a:r>
              <a:rPr lang="en-US" sz="1200" dirty="0">
                <a:latin typeface="+mn-lt"/>
              </a:rPr>
              <a:t>: The word ‘continent’ may proceed with continent name.</a:t>
            </a:r>
          </a:p>
          <a:p>
            <a:pPr marL="285747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Is preceding word ending with comma </a:t>
            </a:r>
          </a:p>
          <a:p>
            <a:pPr marL="285747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Named Entity of preceding word</a:t>
            </a:r>
          </a:p>
          <a:p>
            <a:pPr marL="285747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Is conjunction word</a:t>
            </a:r>
          </a:p>
          <a:p>
            <a:pPr marL="114297" indent="0" algn="just">
              <a:lnSpc>
                <a:spcPct val="150000"/>
              </a:lnSpc>
              <a:buNone/>
            </a:pPr>
            <a:r>
              <a:rPr lang="en-US" sz="1200" dirty="0">
                <a:latin typeface="+mn-lt"/>
              </a:rPr>
              <a:t>E.g., </a:t>
            </a:r>
            <a:r>
              <a:rPr lang="en-US" sz="1000" dirty="0">
                <a:latin typeface="+mn-lt"/>
              </a:rPr>
              <a:t>Few </a:t>
            </a:r>
            <a:r>
              <a:rPr lang="en-US" sz="1200" dirty="0">
                <a:latin typeface="+mn-lt"/>
              </a:rPr>
              <a:t>conjunction words appear proceeding comma separated named entities of same type. </a:t>
            </a:r>
          </a:p>
          <a:p>
            <a:pPr marL="285747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47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47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>
              <a:latin typeface="+mn-lt"/>
            </a:endParaRPr>
          </a:p>
          <a:p>
            <a:pPr marL="114297" indent="0" algn="just">
              <a:lnSpc>
                <a:spcPct val="150000"/>
              </a:lnSpc>
              <a:buNone/>
            </a:pPr>
            <a:endParaRPr lang="en-US" sz="1400" dirty="0">
              <a:latin typeface="+mn-lt"/>
            </a:endParaRPr>
          </a:p>
          <a:p>
            <a:pPr marL="11429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9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2D03-A291-45A7-99F1-C97204C2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5018"/>
            <a:ext cx="8520600" cy="572700"/>
          </a:xfrm>
        </p:spPr>
        <p:txBody>
          <a:bodyPr/>
          <a:lstStyle/>
          <a:p>
            <a:r>
              <a:rPr lang="en-US" dirty="0"/>
              <a:t>Hyper 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C9E5F-EF3C-4C58-9A6F-7DA33762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480" y="850106"/>
            <a:ext cx="8122445" cy="4007644"/>
          </a:xfrm>
        </p:spPr>
        <p:txBody>
          <a:bodyPr/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Find hyper parameter that provides highest performing model and lesser error rate.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Two most common and simplest optimization algorithm</a:t>
            </a:r>
            <a:br>
              <a:rPr lang="en-US" dirty="0">
                <a:latin typeface="+mn-lt"/>
              </a:rPr>
            </a:br>
            <a:r>
              <a:rPr lang="en-US" sz="1200" dirty="0">
                <a:latin typeface="+mn-lt"/>
              </a:rPr>
              <a:t>Grid Search - evaluate model with every possible combination of hyper parameters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Random Search - evaluates with random combination of hyper parameters.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Grid Search is very computationally intensive.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Even though Random Search yields a high variance during computing, it is proven to yield better results.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Hence </a:t>
            </a:r>
            <a:r>
              <a:rPr lang="en-US" dirty="0">
                <a:latin typeface="+mj-lt"/>
              </a:rPr>
              <a:t>Random Search </a:t>
            </a:r>
            <a:r>
              <a:rPr lang="en-US" dirty="0">
                <a:latin typeface="+mn-lt"/>
              </a:rPr>
              <a:t>algorithm is used and experimented with different folds and iterations.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11429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6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11700" y="2868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Question and Answer Generation Module</a:t>
            </a:r>
            <a:endParaRPr dirty="0"/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450055" y="909588"/>
            <a:ext cx="4414839" cy="3862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89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Sentence, Identified named entity, named entity type, preceding word, next word </a:t>
            </a:r>
          </a:p>
          <a:p>
            <a:pPr marL="34289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Steps for QA generation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Preceding and next words of identified NE are stemmed.</a:t>
            </a:r>
            <a:b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Stemmed words checked against clue word list. </a:t>
            </a:r>
            <a:b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If clue words found, identified NE &amp; clue word is replaced with appropriate question word &amp; inflection suffix.</a:t>
            </a:r>
            <a:b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Else identified NE is replaced with appropriate question word &amp; inflection suffix.</a:t>
            </a:r>
          </a:p>
          <a:p>
            <a:pPr marL="342891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endParaRPr dirty="0">
              <a:solidFill>
                <a:schemeClr val="accent2"/>
              </a:solidFill>
            </a:endParaRPr>
          </a:p>
          <a:p>
            <a:pPr marL="914377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5" name="Google Shape;205;p35">
            <a:extLst>
              <a:ext uri="{FF2B5EF4-FFF2-40B4-BE49-F238E27FC236}">
                <a16:creationId xmlns:a16="http://schemas.microsoft.com/office/drawing/2014/main" id="{C66F9B66-8BC4-B84D-ED9C-77D01C0D6063}"/>
              </a:ext>
            </a:extLst>
          </p:cNvPr>
          <p:cNvSpPr txBox="1">
            <a:spLocks/>
          </p:cNvSpPr>
          <p:nvPr/>
        </p:nvSpPr>
        <p:spPr>
          <a:xfrm>
            <a:off x="4786315" y="1072762"/>
            <a:ext cx="3786189" cy="373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4289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377" marR="0" lvl="1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566" marR="0" lvl="2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754" marR="0" lvl="3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5943" marR="0" lvl="4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131" marR="0" lvl="5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320" marR="0" lvl="6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509" marR="0" lvl="7" indent="-31749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697" marR="0" lvl="8" indent="-317492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</a:rPr>
              <a:t>Find Word Inflections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Affix stripping algorithm implemented to find the inflection suffix.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Tamil characters can have 2 Unicode points for a single character. Open tamil library used for this.</a:t>
            </a:r>
            <a:br>
              <a:rPr lang="en-US" sz="12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E.g., </a:t>
            </a:r>
            <a:r>
              <a:rPr lang="en-US" sz="1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‘யி’ =&gt; [ ய், இ]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Question word Identification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Question word is defined in list for each named entity and possible suffix.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Sentence is replaced with the identified question word.</a:t>
            </a:r>
          </a:p>
          <a:p>
            <a:pPr marL="342891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914377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Introduction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28663" y="1081838"/>
            <a:ext cx="7915275" cy="3690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latin typeface="+mn-lt"/>
              </a:rPr>
              <a:t>E-learning is widely used in many developed countries. 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latin typeface="+mn-lt"/>
              </a:rPr>
              <a:t>It is also </a:t>
            </a:r>
            <a:r>
              <a:rPr lang="en-US" sz="1400" dirty="0">
                <a:latin typeface="+mn-lt"/>
              </a:rPr>
              <a:t>growing rapidly in countries like SriLanka.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latin typeface="+mn-lt"/>
              </a:rPr>
              <a:t>E-learning allows the students to learn on their own more effectively.</a:t>
            </a:r>
            <a:endParaRPr lang="en-US" sz="1400" dirty="0">
              <a:latin typeface="+mn-lt"/>
            </a:endParaRP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latin typeface="+mn-lt"/>
              </a:rPr>
              <a:t>Greatly helps in pandemic situation we are facing currently.</a:t>
            </a:r>
          </a:p>
          <a:p>
            <a:pPr marL="114298" indent="0" algn="just">
              <a:lnSpc>
                <a:spcPct val="200000"/>
              </a:lnSpc>
              <a:buClr>
                <a:schemeClr val="accent2"/>
              </a:buClr>
              <a:buNone/>
            </a:pPr>
            <a:endParaRPr dirty="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3533" r="1953" b="2281"/>
          <a:stretch/>
        </p:blipFill>
        <p:spPr>
          <a:xfrm>
            <a:off x="2729898" y="3106234"/>
            <a:ext cx="2405921" cy="120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D6A0-F793-466A-B45B-DF2BFD05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772" y="517296"/>
            <a:ext cx="8222456" cy="4108911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spcAft>
                <a:spcPts val="1000"/>
              </a:spcAft>
              <a:buNone/>
            </a:pPr>
            <a:r>
              <a:rPr lang="en-US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Sentence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ஆஸ்திரியா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(B-COU)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நாட்டின் இளவரசரான பிரான்சிஸ்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(B-PER)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பெர்டினாண்டும்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(I-PER),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அவருடைய மனைவியும் காரில் சென்ற போது சுட்டுக் கொல்லப்பட்டனர்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(Francis Ferdinand, the prince of Austria and his wife was assassinated in Sarajevo.)</a:t>
            </a:r>
          </a:p>
          <a:p>
            <a:pPr marL="0" indent="0" algn="just">
              <a:lnSpc>
                <a:spcPct val="200000"/>
              </a:lnSpc>
              <a:spcAft>
                <a:spcPts val="1000"/>
              </a:spcAft>
              <a:buNone/>
            </a:pP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‘பிரான்சிஸ் பெர்டினாண்டும்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’ is identified as a person entity which is itself inflected and it proceeds a clue word ‘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இளவரசரான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’ (prince), so the named entity and the preceding word is replaced with the inflected question word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‘எந்த இளவரச</a:t>
            </a:r>
            <a:r>
              <a:rPr lang="ta-IN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ரு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ம்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’ (which prince).</a:t>
            </a:r>
          </a:p>
          <a:p>
            <a:pPr marL="0" indent="0" algn="just">
              <a:lnSpc>
                <a:spcPct val="200000"/>
              </a:lnSpc>
              <a:spcAft>
                <a:spcPts val="1000"/>
              </a:spcAft>
              <a:buNone/>
            </a:pPr>
            <a:r>
              <a:rPr lang="en-US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Question 2: </a:t>
            </a: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ஆஸ்திரியா நாட்டின் </a:t>
            </a:r>
            <a:r>
              <a:rPr lang="en-US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எந்த</a:t>
            </a: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இளவரச</a:t>
            </a:r>
            <a:r>
              <a:rPr lang="ta-IN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ரு</a:t>
            </a:r>
            <a:r>
              <a:rPr lang="en-US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ம்</a:t>
            </a: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அவருடைய மனைவியும் காரில் சென்ற போது சரோஜிவாவில் சுட்டுக் கொல்லப்பட்டனர்? 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prince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of Austria and his wife was assassinated in Sarajevo?)</a:t>
            </a:r>
          </a:p>
          <a:p>
            <a:pPr marL="114297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08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25C727-CDB2-46B1-646E-6825C9931091}"/>
              </a:ext>
            </a:extLst>
          </p:cNvPr>
          <p:cNvSpPr/>
          <p:nvPr/>
        </p:nvSpPr>
        <p:spPr>
          <a:xfrm>
            <a:off x="6985051" y="2808566"/>
            <a:ext cx="344441" cy="220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C8B02F-489F-1C88-E06C-87DFEFEF834E}"/>
              </a:ext>
            </a:extLst>
          </p:cNvPr>
          <p:cNvSpPr/>
          <p:nvPr/>
        </p:nvSpPr>
        <p:spPr>
          <a:xfrm>
            <a:off x="2699879" y="2046866"/>
            <a:ext cx="91485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D6A0-F793-466A-B45B-DF2BFD05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196" y="433111"/>
            <a:ext cx="8682399" cy="410891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200" dirty="0"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ஆஸ்திரியா(B-COU) நாட்டின்(O) இளவரசரான(O) </a:t>
            </a:r>
            <a:r>
              <a:rPr lang="en-US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பிரான்சிஸ்(B-PER) பெர்டினாண்டும்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(I-PER), அவருடைய (O) மனைவியும்(O) காரில் (O) சென்ற (O) போது (O) சுட்டுக் (O) கொல்லப்பட்டனர் </a:t>
            </a:r>
            <a:r>
              <a:rPr lang="en-US" sz="1100" dirty="0"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(O).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7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E2D8FF-5FAB-595E-D567-C70B958142B7}"/>
              </a:ext>
            </a:extLst>
          </p:cNvPr>
          <p:cNvCxnSpPr>
            <a:cxnSpLocks/>
          </p:cNvCxnSpPr>
          <p:nvPr/>
        </p:nvCxnSpPr>
        <p:spPr>
          <a:xfrm>
            <a:off x="5664995" y="1327848"/>
            <a:ext cx="0" cy="9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A0F984-76F8-B679-0CBE-F846A5C41AAD}"/>
              </a:ext>
            </a:extLst>
          </p:cNvPr>
          <p:cNvSpPr txBox="1"/>
          <p:nvPr/>
        </p:nvSpPr>
        <p:spPr>
          <a:xfrm>
            <a:off x="4630706" y="2130360"/>
            <a:ext cx="153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Francis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Ferdinand identified as Person named entity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08005B-6A0A-5BE9-10D7-D9067B14928B}"/>
              </a:ext>
            </a:extLst>
          </p:cNvPr>
          <p:cNvCxnSpPr>
            <a:cxnSpLocks/>
          </p:cNvCxnSpPr>
          <p:nvPr/>
        </p:nvCxnSpPr>
        <p:spPr>
          <a:xfrm>
            <a:off x="3493295" y="1135858"/>
            <a:ext cx="0" cy="9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B7DEF2-D2D4-152C-ACF7-2AEBB6C30C27}"/>
              </a:ext>
            </a:extLst>
          </p:cNvPr>
          <p:cNvSpPr txBox="1"/>
          <p:nvPr/>
        </p:nvSpPr>
        <p:spPr>
          <a:xfrm>
            <a:off x="2699879" y="2048573"/>
            <a:ext cx="1628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இளவரசர் + ஆன </a:t>
            </a:r>
            <a:endParaRPr lang="en-US" sz="1200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8D9CC7-E078-3CA5-2873-D5D921005352}"/>
              </a:ext>
            </a:extLst>
          </p:cNvPr>
          <p:cNvCxnSpPr/>
          <p:nvPr/>
        </p:nvCxnSpPr>
        <p:spPr>
          <a:xfrm>
            <a:off x="2928937" y="2306270"/>
            <a:ext cx="0" cy="48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840010-078E-1952-ED7D-10DF2513AF32}"/>
              </a:ext>
            </a:extLst>
          </p:cNvPr>
          <p:cNvSpPr txBox="1"/>
          <p:nvPr/>
        </p:nvSpPr>
        <p:spPr>
          <a:xfrm>
            <a:off x="2014540" y="2790977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+mj-lt"/>
              </a:rPr>
              <a:t>Stem word is a clue word for person (prince)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3424194D-AC41-BE90-374C-A6999A56D929}"/>
              </a:ext>
            </a:extLst>
          </p:cNvPr>
          <p:cNvSpPr/>
          <p:nvPr/>
        </p:nvSpPr>
        <p:spPr>
          <a:xfrm rot="5400000" flipV="1">
            <a:off x="5565434" y="-200466"/>
            <a:ext cx="191988" cy="28646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C8AA07-635F-207F-7755-1ECC180DC3FF}"/>
              </a:ext>
            </a:extLst>
          </p:cNvPr>
          <p:cNvSpPr txBox="1"/>
          <p:nvPr/>
        </p:nvSpPr>
        <p:spPr>
          <a:xfrm>
            <a:off x="4328634" y="497642"/>
            <a:ext cx="300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எந்த</a:t>
            </a:r>
            <a:r>
              <a:rPr lang="en-US" sz="1200" dirty="0"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இளவரச</a:t>
            </a:r>
            <a:r>
              <a:rPr lang="ta-IN" sz="1200" b="1" dirty="0">
                <a:solidFill>
                  <a:schemeClr val="accent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ரு</a:t>
            </a:r>
            <a:r>
              <a:rPr lang="en-US" sz="1200" b="1" dirty="0">
                <a:solidFill>
                  <a:schemeClr val="accent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ம் </a:t>
            </a:r>
            <a:r>
              <a:rPr lang="en-US" sz="1200" b="1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(Which Prince)</a:t>
            </a:r>
            <a:endParaRPr lang="en-US" sz="1200" b="1" dirty="0">
              <a:solidFill>
                <a:schemeClr val="accent3"/>
              </a:solidFill>
              <a:latin typeface="+mn-lt"/>
            </a:endParaRPr>
          </a:p>
          <a:p>
            <a:endParaRPr lang="en-US" sz="1200" dirty="0">
              <a:latin typeface="Proxima Nova" panose="020B060402020202020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0797B3-61AB-11FD-9CFC-FD92EFAD36DA}"/>
              </a:ext>
            </a:extLst>
          </p:cNvPr>
          <p:cNvCxnSpPr/>
          <p:nvPr/>
        </p:nvCxnSpPr>
        <p:spPr>
          <a:xfrm>
            <a:off x="3950495" y="2227961"/>
            <a:ext cx="0" cy="56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698C4C-8ED2-9F60-54C0-38E05DA9DA52}"/>
              </a:ext>
            </a:extLst>
          </p:cNvPr>
          <p:cNvSpPr txBox="1"/>
          <p:nvPr/>
        </p:nvSpPr>
        <p:spPr>
          <a:xfrm>
            <a:off x="3459379" y="2753648"/>
            <a:ext cx="185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+mn-lt"/>
              </a:rPr>
              <a:t>Possible inflection suffix to appear prior to a 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5B75C-024C-5524-A7BB-79A60A438A3E}"/>
              </a:ext>
            </a:extLst>
          </p:cNvPr>
          <p:cNvSpPr txBox="1"/>
          <p:nvPr/>
        </p:nvSpPr>
        <p:spPr>
          <a:xfrm>
            <a:off x="6442123" y="1847681"/>
            <a:ext cx="128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roxima Nova" panose="020B0604020202020204" charset="0"/>
              </a:rPr>
              <a:t>Affix Stripping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5DE4C39-A08B-0F06-0F31-4ACF17D6F284}"/>
              </a:ext>
            </a:extLst>
          </p:cNvPr>
          <p:cNvSpPr/>
          <p:nvPr/>
        </p:nvSpPr>
        <p:spPr>
          <a:xfrm rot="5400000" flipV="1">
            <a:off x="6346128" y="506989"/>
            <a:ext cx="191991" cy="1303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67CE5F-22CD-35BE-52D1-C16A708330A5}"/>
              </a:ext>
            </a:extLst>
          </p:cNvPr>
          <p:cNvCxnSpPr/>
          <p:nvPr/>
        </p:nvCxnSpPr>
        <p:spPr>
          <a:xfrm>
            <a:off x="6443663" y="1254617"/>
            <a:ext cx="0" cy="153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F40545-718D-C2CE-2FEA-9D7BC9F604DB}"/>
              </a:ext>
            </a:extLst>
          </p:cNvPr>
          <p:cNvSpPr txBox="1"/>
          <p:nvPr/>
        </p:nvSpPr>
        <p:spPr>
          <a:xfrm>
            <a:off x="5538682" y="2776316"/>
            <a:ext cx="2007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பெர்டினாண்ட் + உம் </a:t>
            </a:r>
            <a:endParaRPr lang="en-US" sz="1200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09E0A-29E4-FA69-2C34-94A8D5E67A49}"/>
              </a:ext>
            </a:extLst>
          </p:cNvPr>
          <p:cNvSpPr txBox="1"/>
          <p:nvPr/>
        </p:nvSpPr>
        <p:spPr>
          <a:xfrm>
            <a:off x="3929065" y="3581113"/>
            <a:ext cx="3471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  <a:cs typeface="Times New Roman" panose="02020603050405020304" pitchFamily="18" charset="0"/>
              </a:rPr>
              <a:t>Question Word =&gt; </a:t>
            </a:r>
            <a:r>
              <a:rPr lang="en-US" sz="1200" dirty="0">
                <a:solidFill>
                  <a:schemeClr val="accent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இளவரசர் + உம்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6F9F6-FE42-18DA-84B3-265751798B2E}"/>
              </a:ext>
            </a:extLst>
          </p:cNvPr>
          <p:cNvCxnSpPr/>
          <p:nvPr/>
        </p:nvCxnSpPr>
        <p:spPr>
          <a:xfrm>
            <a:off x="5929313" y="3858111"/>
            <a:ext cx="0" cy="2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CA0856-4D14-9223-68E3-48825145F903}"/>
              </a:ext>
            </a:extLst>
          </p:cNvPr>
          <p:cNvSpPr txBox="1"/>
          <p:nvPr/>
        </p:nvSpPr>
        <p:spPr>
          <a:xfrm>
            <a:off x="5310078" y="4030492"/>
            <a:ext cx="145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இளவரச</a:t>
            </a:r>
            <a:r>
              <a:rPr lang="ta-IN" sz="1200" b="1" dirty="0">
                <a:solidFill>
                  <a:schemeClr val="accent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ரு</a:t>
            </a:r>
            <a:r>
              <a:rPr lang="en-US" sz="1200" b="1" dirty="0">
                <a:solidFill>
                  <a:schemeClr val="accent3"/>
                </a:solidFill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ம்</a:t>
            </a:r>
            <a:endParaRPr lang="en-US" sz="1200" b="1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FFB70802-255C-15E7-970D-D17609CDFF1B}"/>
              </a:ext>
            </a:extLst>
          </p:cNvPr>
          <p:cNvSpPr/>
          <p:nvPr/>
        </p:nvSpPr>
        <p:spPr>
          <a:xfrm rot="16200000" flipV="1">
            <a:off x="4890216" y="-1186641"/>
            <a:ext cx="242251" cy="41648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8B0123-A241-57C4-A6D6-37A699A02D6E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>
            <a:off x="3157307" y="2323863"/>
            <a:ext cx="2507688" cy="125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1E692A-25DC-999A-167B-B122F5005BD4}"/>
              </a:ext>
            </a:extLst>
          </p:cNvPr>
          <p:cNvCxnSpPr/>
          <p:nvPr/>
        </p:nvCxnSpPr>
        <p:spPr>
          <a:xfrm flipH="1">
            <a:off x="6493672" y="3028953"/>
            <a:ext cx="728663" cy="6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8647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7" grpId="0"/>
      <p:bldP spid="16" grpId="0"/>
      <p:bldP spid="22" grpId="0"/>
      <p:bldP spid="24" grpId="0" animBg="1"/>
      <p:bldP spid="27" grpId="0"/>
      <p:bldP spid="6" grpId="0"/>
      <p:bldP spid="8" grpId="0"/>
      <p:bldP spid="17" grpId="0" animBg="1"/>
      <p:bldP spid="12" grpId="0"/>
      <p:bldP spid="14" grpId="0"/>
      <p:bldP spid="25" grpId="0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4"/>
          <p:cNvPicPr preferRelativeResize="0"/>
          <p:nvPr/>
        </p:nvPicPr>
        <p:blipFill rotWithShape="1">
          <a:blip r:embed="rId4">
            <a:alphaModFix/>
          </a:blip>
          <a:srcRect l="7864" r="8116"/>
          <a:stretch/>
        </p:blipFill>
        <p:spPr>
          <a:xfrm>
            <a:off x="6538289" y="550237"/>
            <a:ext cx="1714500" cy="10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/>
          <p:nvPr/>
        </p:nvSpPr>
        <p:spPr>
          <a:xfrm>
            <a:off x="3292000" y="2207389"/>
            <a:ext cx="2374800" cy="618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Technologies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5">
            <a:alphaModFix/>
          </a:blip>
          <a:srcRect l="72209" t="25160" r="7548" b="19517"/>
          <a:stretch/>
        </p:blipFill>
        <p:spPr>
          <a:xfrm>
            <a:off x="881490" y="522951"/>
            <a:ext cx="1120633" cy="11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4"/>
          <p:cNvSpPr/>
          <p:nvPr/>
        </p:nvSpPr>
        <p:spPr>
          <a:xfrm>
            <a:off x="865727" y="488901"/>
            <a:ext cx="2933700" cy="123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189" indent="457189"/>
            <a:r>
              <a:rPr lang="en-GB" sz="1600" dirty="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-GB" sz="1600" dirty="0">
                <a:latin typeface="+mn-lt"/>
                <a:ea typeface="Proxima Nova"/>
                <a:cs typeface="Proxima Nova"/>
                <a:sym typeface="Proxima Nova"/>
              </a:rPr>
              <a:t>Highly compatible </a:t>
            </a:r>
            <a:endParaRPr sz="1600" dirty="0">
              <a:latin typeface="+mn-lt"/>
              <a:ea typeface="Proxima Nova"/>
              <a:cs typeface="Proxima Nova"/>
              <a:sym typeface="Proxima Nova"/>
            </a:endParaRPr>
          </a:p>
          <a:p>
            <a:pPr marL="457189" indent="457189"/>
            <a:r>
              <a:rPr lang="en-GB" sz="1600" dirty="0">
                <a:latin typeface="+mn-lt"/>
                <a:ea typeface="Proxima Nova"/>
                <a:cs typeface="Proxima Nova"/>
                <a:sym typeface="Proxima Nova"/>
              </a:rPr>
              <a:t>  with NLP tools</a:t>
            </a:r>
            <a:endParaRPr sz="1600" dirty="0">
              <a:latin typeface="+mn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5558888" y="454825"/>
            <a:ext cx="2993400" cy="123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600" dirty="0">
                <a:latin typeface="+mn-lt"/>
                <a:ea typeface="Proxima Nova"/>
                <a:cs typeface="Proxima Nova"/>
                <a:sym typeface="Proxima Nova"/>
              </a:rPr>
              <a:t>Version </a:t>
            </a:r>
            <a:endParaRPr sz="1600" dirty="0">
              <a:latin typeface="+mn-lt"/>
              <a:ea typeface="Proxima Nova"/>
              <a:cs typeface="Proxima Nova"/>
              <a:sym typeface="Proxima Nova"/>
            </a:endParaRPr>
          </a:p>
          <a:p>
            <a:r>
              <a:rPr lang="en-GB" sz="1600" dirty="0">
                <a:latin typeface="+mn-lt"/>
                <a:ea typeface="Proxima Nova"/>
                <a:cs typeface="Proxima Nova"/>
                <a:sym typeface="Proxima Nova"/>
              </a:rPr>
              <a:t>Control</a:t>
            </a:r>
            <a:endParaRPr sz="1600" dirty="0">
              <a:latin typeface="+mn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44"/>
          <p:cNvSpPr/>
          <p:nvPr/>
        </p:nvSpPr>
        <p:spPr>
          <a:xfrm>
            <a:off x="3123207" y="3256545"/>
            <a:ext cx="2658300" cy="1195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377" algn="ctr"/>
            <a:endParaRPr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D05E59C-CD46-47C3-9C47-B0D61E019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8933" y="3415101"/>
            <a:ext cx="1434507" cy="796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BE4C43-31D3-4998-B46B-F9008DFD0D94}"/>
              </a:ext>
            </a:extLst>
          </p:cNvPr>
          <p:cNvSpPr txBox="1"/>
          <p:nvPr/>
        </p:nvSpPr>
        <p:spPr>
          <a:xfrm>
            <a:off x="4629151" y="3520981"/>
            <a:ext cx="115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Web framework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311700" y="2950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Tools and Resources</a:t>
            </a:r>
            <a:endParaRPr dirty="0"/>
          </a:p>
        </p:txBody>
      </p:sp>
      <p:graphicFrame>
        <p:nvGraphicFramePr>
          <p:cNvPr id="320" name="Google Shape;320;p45"/>
          <p:cNvGraphicFramePr/>
          <p:nvPr>
            <p:extLst>
              <p:ext uri="{D42A27DB-BD31-4B8C-83A1-F6EECF244321}">
                <p14:modId xmlns:p14="http://schemas.microsoft.com/office/powerpoint/2010/main" val="490284511"/>
              </p:ext>
            </p:extLst>
          </p:nvPr>
        </p:nvGraphicFramePr>
        <p:xfrm>
          <a:off x="395066" y="963939"/>
          <a:ext cx="8353868" cy="3326279"/>
        </p:xfrm>
        <a:graphic>
          <a:graphicData uri="http://schemas.openxmlformats.org/drawingml/2006/table">
            <a:tbl>
              <a:tblPr>
                <a:noFill/>
                <a:tableStyleId>{5FB4279C-8335-4ECC-972A-0CE30EE857F2}</a:tableStyleId>
              </a:tblPr>
              <a:tblGrid>
                <a:gridCol w="208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0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39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+mj-lt"/>
                          <a:ea typeface="Proxima Nova"/>
                          <a:cs typeface="Proxima Nova"/>
                          <a:sym typeface="Proxima Nova"/>
                        </a:rPr>
                        <a:t>Processing Technique</a:t>
                      </a:r>
                      <a:endParaRPr sz="1200" b="1" dirty="0">
                        <a:latin typeface="+mj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+mj-lt"/>
                          <a:ea typeface="Proxima Nova"/>
                          <a:cs typeface="Proxima Nova"/>
                          <a:sym typeface="Proxima Nova"/>
                        </a:rPr>
                        <a:t>Tools / Resources</a:t>
                      </a:r>
                      <a:endParaRPr sz="1200" b="1" dirty="0">
                        <a:latin typeface="+mj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+mj-lt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sz="1200" b="1" dirty="0">
                        <a:latin typeface="+mj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+mj-lt"/>
                          <a:ea typeface="Proxima Nova"/>
                          <a:cs typeface="Proxima Nova"/>
                          <a:sym typeface="Proxima Nova"/>
                        </a:rPr>
                        <a:t>Access rights</a:t>
                      </a:r>
                      <a:endParaRPr sz="1200" b="1" dirty="0">
                        <a:latin typeface="+mj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1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PDF file processing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PYPDF2 </a:t>
                      </a:r>
                      <a:r>
                        <a:rPr lang="en-GB" sz="1200" dirty="0">
                          <a:solidFill>
                            <a:srgbClr val="434343"/>
                          </a:solidFill>
                          <a:latin typeface="+mn-lt"/>
                          <a:ea typeface="Proxima Nova"/>
                          <a:cs typeface="Proxima Nova"/>
                          <a:sym typeface="Proxima Nova"/>
                        </a:rPr>
                        <a:t>library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A python library for PDF file processing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Free software under BSD License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31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Unicode conversion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Open Tamil library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(Version: 0.97)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The text2unicode module in library is used to automatically identify different encodings and convert to Unicode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Open-source library licensed under MIT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647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Sentence Tokenization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Indic NLP library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Sentence tokenization works well when common dates and abbreviations exist in the sentence. 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Free software under MIT license.</a:t>
                      </a:r>
                      <a:endParaRPr sz="1200" dirty="0">
                        <a:solidFill>
                          <a:srgbClr val="434343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title"/>
          </p:nvPr>
        </p:nvSpPr>
        <p:spPr>
          <a:xfrm>
            <a:off x="368650" y="28956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Tools and Resources (cont.)</a:t>
            </a:r>
            <a:endParaRPr dirty="0"/>
          </a:p>
        </p:txBody>
      </p:sp>
      <p:graphicFrame>
        <p:nvGraphicFramePr>
          <p:cNvPr id="326" name="Google Shape;326;p46"/>
          <p:cNvGraphicFramePr/>
          <p:nvPr>
            <p:extLst>
              <p:ext uri="{D42A27DB-BD31-4B8C-83A1-F6EECF244321}">
                <p14:modId xmlns:p14="http://schemas.microsoft.com/office/powerpoint/2010/main" val="4276576788"/>
              </p:ext>
            </p:extLst>
          </p:nvPr>
        </p:nvGraphicFramePr>
        <p:xfrm>
          <a:off x="425600" y="966063"/>
          <a:ext cx="8406700" cy="3211373"/>
        </p:xfrm>
        <a:graphic>
          <a:graphicData uri="http://schemas.openxmlformats.org/drawingml/2006/table">
            <a:tbl>
              <a:tblPr>
                <a:noFill/>
                <a:tableStyleId>{5FB4279C-8335-4ECC-972A-0CE30EE857F2}</a:tableStyleId>
              </a:tblPr>
              <a:tblGrid>
                <a:gridCol w="21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+mj-lt"/>
                          <a:ea typeface="Proxima Nova"/>
                          <a:cs typeface="Proxima Nova"/>
                          <a:sym typeface="Proxima Nova"/>
                        </a:rPr>
                        <a:t>Processing Technique</a:t>
                      </a:r>
                      <a:endParaRPr sz="1200" b="1" dirty="0">
                        <a:latin typeface="+mj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+mj-lt"/>
                          <a:ea typeface="Proxima Nova"/>
                          <a:cs typeface="Proxima Nova"/>
                          <a:sym typeface="Proxima Nova"/>
                        </a:rPr>
                        <a:t>Resources</a:t>
                      </a:r>
                      <a:endParaRPr sz="1200" b="1" dirty="0">
                        <a:latin typeface="+mj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+mj-lt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sz="1200" b="1">
                        <a:latin typeface="+mj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+mj-lt"/>
                          <a:ea typeface="Proxima Nova"/>
                          <a:cs typeface="Proxima Nova"/>
                          <a:sym typeface="Proxima Nova"/>
                        </a:rPr>
                        <a:t>Access rights</a:t>
                      </a:r>
                      <a:endParaRPr sz="1200" b="1" dirty="0">
                        <a:latin typeface="+mj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Stemming</a:t>
                      </a:r>
                      <a:endParaRPr sz="1200" dirty="0">
                        <a:solidFill>
                          <a:schemeClr val="accent1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Snowball Stemmer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(Release: 2.1.0)</a:t>
                      </a:r>
                      <a:endParaRPr sz="1200" dirty="0">
                        <a:solidFill>
                          <a:schemeClr val="accent1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Supports stemming in Tamil language. Python 2 and Python 3 (&gt;= 3.3) are supported.</a:t>
                      </a:r>
                      <a:endParaRPr sz="1200" dirty="0">
                        <a:solidFill>
                          <a:schemeClr val="accent1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Free software under BSD License (BSD-3-Clause)</a:t>
                      </a:r>
                      <a:endParaRPr sz="1200" dirty="0">
                        <a:solidFill>
                          <a:schemeClr val="accent1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0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rgbClr val="434343"/>
                          </a:solidFill>
                          <a:latin typeface="+mn-lt"/>
                          <a:ea typeface="Proxima Nova"/>
                          <a:cs typeface="Proxima Nova"/>
                          <a:sym typeface="Proxima Nova"/>
                        </a:rPr>
                        <a:t>POS tagging</a:t>
                      </a:r>
                      <a:endParaRPr sz="1200" dirty="0"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Ripple Tagger library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Release: 2.0</a:t>
                      </a:r>
                      <a:endParaRPr sz="1200" dirty="0">
                        <a:solidFill>
                          <a:srgbClr val="666666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Universal POS tags are supported. No releases after 2016. </a:t>
                      </a:r>
                      <a:endParaRPr sz="1200" dirty="0"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Free software</a:t>
                      </a:r>
                      <a:endParaRPr sz="1200" dirty="0"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CRF implementation</a:t>
                      </a:r>
                      <a:endParaRPr sz="1200" dirty="0"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Sklearn-crfsuite</a:t>
                      </a:r>
                    </a:p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Version: 0.3.6</a:t>
                      </a:r>
                      <a:endParaRPr sz="1200" dirty="0">
                        <a:solidFill>
                          <a:srgbClr val="666666"/>
                        </a:solidFill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Supports CRF with different training algorithm. Allows cross validation and hyperparameter optimization</a:t>
                      </a:r>
                      <a:endParaRPr sz="1200" dirty="0"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Free software under New BSD License</a:t>
                      </a:r>
                      <a:endParaRPr sz="1200" dirty="0">
                        <a:latin typeface="+mn-lt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27915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7DC25-4011-48A1-A05C-E8892CC312C1}"/>
              </a:ext>
            </a:extLst>
          </p:cNvPr>
          <p:cNvSpPr txBox="1"/>
          <p:nvPr/>
        </p:nvSpPr>
        <p:spPr>
          <a:xfrm>
            <a:off x="2950372" y="1907381"/>
            <a:ext cx="254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Demonstration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72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ctrTitle"/>
          </p:nvPr>
        </p:nvSpPr>
        <p:spPr>
          <a:xfrm>
            <a:off x="510451" y="1202225"/>
            <a:ext cx="8123100" cy="16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GB" sz="4700" dirty="0"/>
              <a:t>Experiments And Evaluation</a:t>
            </a:r>
            <a:endParaRPr sz="4700" dirty="0"/>
          </a:p>
        </p:txBody>
      </p:sp>
    </p:spTree>
    <p:extLst>
      <p:ext uri="{BB962C8B-B14F-4D97-AF65-F5344CB8AC3E}">
        <p14:creationId xmlns:p14="http://schemas.microsoft.com/office/powerpoint/2010/main" val="842378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AFBD-A550-44B6-9768-E23DAB08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17296"/>
            <a:ext cx="8520600" cy="572700"/>
          </a:xfrm>
        </p:spPr>
        <p:txBody>
          <a:bodyPr/>
          <a:lstStyle/>
          <a:p>
            <a:r>
              <a:rPr lang="en-US" dirty="0"/>
              <a:t>NER Module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9E67-E4F4-4D1B-AA7A-71BBAD1A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132213" cy="3680751"/>
          </a:xfrm>
        </p:spPr>
        <p:txBody>
          <a:bodyPr/>
          <a:lstStyle/>
          <a:p>
            <a:pPr marL="1054074" lvl="2" indent="0">
              <a:buNone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501C85-3D2B-4980-B8FE-E77B184EBA57}"/>
              </a:ext>
            </a:extLst>
          </p:cNvPr>
          <p:cNvSpPr txBox="1">
            <a:spLocks/>
          </p:cNvSpPr>
          <p:nvPr/>
        </p:nvSpPr>
        <p:spPr>
          <a:xfrm>
            <a:off x="442211" y="887181"/>
            <a:ext cx="7815964" cy="394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Corpus Tagging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Dataset manually tagged with 23k tokens and 6925 NE tags from 1800 sentences.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Chapters in the books divided among 2 annotators, where one annotated around 10k tokens and other around 13k tokens.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+mn-lt"/>
                <a:ea typeface="Noto Serif" panose="02020600060500020200" pitchFamily="18" charset="0"/>
                <a:cs typeface="Noto Serif" panose="02020600060500020200" pitchFamily="18" charset="0"/>
              </a:rPr>
              <a:t>Cohen’s kappa </a:t>
            </a:r>
            <a:r>
              <a:rPr lang="en-US" dirty="0">
                <a:latin typeface="+mn-lt"/>
              </a:rPr>
              <a:t>score used for the measure of inter-annotator agreement was 0.92 which shows a very good agreement.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A flat annotation schema, IOB2 is used.</a:t>
            </a:r>
            <a:br>
              <a:rPr lang="en-US" dirty="0">
                <a:latin typeface="+mn-lt"/>
              </a:rPr>
            </a:br>
            <a:r>
              <a:rPr lang="en-US" sz="1200" dirty="0">
                <a:latin typeface="+mn-lt"/>
              </a:rPr>
              <a:t>B tag - For the beginning of NE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I tag - For the remaining consecutive chunks of NE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O tag - For other non-entity words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596885" lvl="1" indent="0">
              <a:buNone/>
            </a:pPr>
            <a:endParaRPr lang="en-US" dirty="0"/>
          </a:p>
          <a:p>
            <a:pPr marL="11429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46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AFBD-A550-44B6-9768-E23DAB08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17296"/>
            <a:ext cx="8520600" cy="572700"/>
          </a:xfrm>
        </p:spPr>
        <p:txBody>
          <a:bodyPr/>
          <a:lstStyle/>
          <a:p>
            <a:r>
              <a:rPr lang="en-US" dirty="0"/>
              <a:t>NER Module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9E67-E4F4-4D1B-AA7A-71BBAD1A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017727"/>
            <a:ext cx="8832301" cy="3680751"/>
          </a:xfrm>
        </p:spPr>
        <p:txBody>
          <a:bodyPr/>
          <a:lstStyle/>
          <a:p>
            <a:pPr marL="1054074" lvl="2" indent="0">
              <a:buNone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501C85-3D2B-4980-B8FE-E77B184EBA57}"/>
              </a:ext>
            </a:extLst>
          </p:cNvPr>
          <p:cNvSpPr txBox="1">
            <a:spLocks/>
          </p:cNvSpPr>
          <p:nvPr/>
        </p:nvSpPr>
        <p:spPr>
          <a:xfrm>
            <a:off x="442211" y="887181"/>
            <a:ext cx="7815964" cy="3939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NER experiments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16 Experiments conducted by removing features like POS tag, stem word, clue word, gazetteers for different context positions.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Hyper parameter Tuning is applied as training dataset had imbalanced data for different NE classes.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RandomizedSearchCV algorithm applied to find the best hyperparameters for the model.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Model is fitted with 5 cross validation and 30 iterations totaling 150 folds. </a:t>
            </a:r>
          </a:p>
          <a:p>
            <a:pPr marL="596900" lvl="1" indent="0" algn="just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43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AFBD-A550-44B6-9768-E23DAB08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17296"/>
            <a:ext cx="8520600" cy="572700"/>
          </a:xfrm>
        </p:spPr>
        <p:txBody>
          <a:bodyPr/>
          <a:lstStyle/>
          <a:p>
            <a:r>
              <a:rPr lang="en-US" dirty="0"/>
              <a:t>NER Module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9E67-E4F4-4D1B-AA7A-71BBAD1A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017727"/>
            <a:ext cx="8832301" cy="3680751"/>
          </a:xfrm>
        </p:spPr>
        <p:txBody>
          <a:bodyPr/>
          <a:lstStyle/>
          <a:p>
            <a:pPr marL="1054074" lvl="2" indent="0">
              <a:buNone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501C85-3D2B-4980-B8FE-E77B184EBA57}"/>
              </a:ext>
            </a:extLst>
          </p:cNvPr>
          <p:cNvSpPr txBox="1">
            <a:spLocks/>
          </p:cNvSpPr>
          <p:nvPr/>
        </p:nvSpPr>
        <p:spPr>
          <a:xfrm>
            <a:off x="442211" y="887181"/>
            <a:ext cx="8030277" cy="394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Experiment Results for best feature combination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  <a:p>
            <a:pPr marL="596900" lvl="1" indent="0" algn="just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Tags like </a:t>
            </a:r>
            <a:r>
              <a:rPr lang="en-US" sz="1300" dirty="0">
                <a:latin typeface="+mn-lt"/>
              </a:rPr>
              <a:t>ANT, CROP, SUB, SOU </a:t>
            </a:r>
            <a:r>
              <a:rPr lang="en-US" dirty="0">
                <a:latin typeface="+mn-lt"/>
              </a:rPr>
              <a:t>obtained a very low results due to insufficient training data for these tags.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Even though the tags like </a:t>
            </a:r>
            <a:r>
              <a:rPr lang="en-US" sz="1300" dirty="0">
                <a:latin typeface="+mn-lt"/>
              </a:rPr>
              <a:t>GOV, IND, LAN, LAW, REL, TAX, SKILL, WAT </a:t>
            </a:r>
            <a:r>
              <a:rPr lang="en-US" dirty="0">
                <a:latin typeface="+mn-lt"/>
              </a:rPr>
              <a:t>occurs less in dataset, it obtained a very good results due to the clue word feature.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50738B-B049-4DEB-CCA5-82C7382B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94247"/>
              </p:ext>
            </p:extLst>
          </p:nvPr>
        </p:nvGraphicFramePr>
        <p:xfrm>
          <a:off x="2016567" y="1376964"/>
          <a:ext cx="2398270" cy="14591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37581">
                  <a:extLst>
                    <a:ext uri="{9D8B030D-6E8A-4147-A177-3AD203B41FA5}">
                      <a16:colId xmlns:a16="http://schemas.microsoft.com/office/drawing/2014/main" val="2059458415"/>
                    </a:ext>
                  </a:extLst>
                </a:gridCol>
                <a:gridCol w="1260689">
                  <a:extLst>
                    <a:ext uri="{9D8B030D-6E8A-4147-A177-3AD203B41FA5}">
                      <a16:colId xmlns:a16="http://schemas.microsoft.com/office/drawing/2014/main" val="3700419461"/>
                    </a:ext>
                  </a:extLst>
                </a:gridCol>
              </a:tblGrid>
              <a:tr h="291821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9136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87.5%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60051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67.6%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42998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r>
                        <a:rPr lang="en-US" sz="1200" dirty="0"/>
                        <a:t>F-Score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74.3%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56746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89.6%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5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24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868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Motivation 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578645" y="859581"/>
            <a:ext cx="8022431" cy="391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AI-Based Question Generation Platforms available for English.</a:t>
            </a:r>
            <a:br>
              <a:rPr lang="en-US" sz="1400" dirty="0">
                <a:latin typeface="+mn-lt"/>
              </a:rPr>
            </a:br>
            <a:r>
              <a:rPr lang="en-GB" sz="1400" dirty="0">
                <a:latin typeface="+mn-lt"/>
              </a:rPr>
              <a:t>PrepAI , Lumos Learning, Quillionz, Questgen, Questo</a:t>
            </a:r>
          </a:p>
          <a:p>
            <a:pPr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400" dirty="0">
                <a:latin typeface="+mn-lt"/>
              </a:rPr>
              <a:t>No publicly available QAG systems that supports Tamil language.</a:t>
            </a:r>
          </a:p>
          <a:p>
            <a:pPr algn="just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Motivation of this research is to implement an end-to-end system for generating question and answers from a given history text in Tamil. 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+mn-lt"/>
              </a:rPr>
              <a:t>To help students to learn more efficiently &amp; evaluate themselves. 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To benefit teachers in creating quizzes &amp; exams easily.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114298" indent="0">
              <a:lnSpc>
                <a:spcPct val="150000"/>
              </a:lnSpc>
              <a:buNone/>
            </a:pPr>
            <a:endParaRPr lang="en-GB" sz="1400" dirty="0"/>
          </a:p>
          <a:p>
            <a:pPr marL="596885" lvl="1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b="1" i="0" dirty="0">
              <a:effectLst/>
              <a:latin typeface="-apple-system"/>
            </a:endParaRP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755F266-8EE1-DA28-14D7-4672BA852C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08" t="8701" r="41916" b="12208"/>
          <a:stretch/>
        </p:blipFill>
        <p:spPr>
          <a:xfrm>
            <a:off x="7993855" y="3171825"/>
            <a:ext cx="607220" cy="15124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44B8-9401-9D9A-65E2-64A4B974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Module Evaluation – Initial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1111B-E94C-7418-ACB8-BF3811BF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Generated questions are self evaluated on grammatical correctness and question appropriateness.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Based on the error analysis, post processing rules were applied.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Few errors are limitations of the system</a:t>
            </a:r>
          </a:p>
          <a:p>
            <a:pPr marL="800080" lvl="1" indent="-342891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System cannot identify if subject is missing in the sentence.</a:t>
            </a:r>
          </a:p>
          <a:p>
            <a:pPr marL="800080" lvl="1" indent="-342891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System cannot identify if context is missing in the sentence.</a:t>
            </a:r>
          </a:p>
          <a:p>
            <a:pPr marL="800080" lvl="1" indent="-342891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non inflected words ends with any inflection suffix, the system will not be able to distinguish. </a:t>
            </a:r>
          </a:p>
          <a:p>
            <a:pPr marL="800080" lvl="1" indent="-342891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anopharic words occur in middle of sentence, the sentence is not ignored for QA generation. </a:t>
            </a:r>
          </a:p>
          <a:p>
            <a:pPr marL="800080" lvl="1" indent="-342891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After a sentence replaced with question word, it can contain the answer or clue in the question itself.</a:t>
            </a:r>
          </a:p>
          <a:p>
            <a:pPr marL="596885" lvl="1" indent="0">
              <a:lnSpc>
                <a:spcPct val="150000"/>
              </a:lnSpc>
              <a:buNone/>
            </a:pPr>
            <a:endParaRPr lang="en-US" sz="1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96885" lvl="1" indent="0" algn="just">
              <a:buNone/>
            </a:pPr>
            <a:endParaRPr lang="en-US" sz="1800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800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31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AFBD-A550-44B6-9768-E23DAB08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17296"/>
            <a:ext cx="8520600" cy="572700"/>
          </a:xfrm>
        </p:spPr>
        <p:txBody>
          <a:bodyPr/>
          <a:lstStyle/>
          <a:p>
            <a:r>
              <a:rPr lang="en-US" dirty="0"/>
              <a:t>QA Module Evaluation – Final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9E67-E4F4-4D1B-AA7A-71BBAD1A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017727"/>
            <a:ext cx="8832301" cy="3680751"/>
          </a:xfrm>
        </p:spPr>
        <p:txBody>
          <a:bodyPr/>
          <a:lstStyle/>
          <a:p>
            <a:pPr marL="1054074" lvl="2" indent="0">
              <a:buNone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501C85-3D2B-4980-B8FE-E77B184EBA57}"/>
              </a:ext>
            </a:extLst>
          </p:cNvPr>
          <p:cNvSpPr txBox="1">
            <a:spLocks/>
          </p:cNvSpPr>
          <p:nvPr/>
        </p:nvSpPr>
        <p:spPr>
          <a:xfrm>
            <a:off x="621507" y="887181"/>
            <a:ext cx="7929563" cy="394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A history text taken from Wikipedia Tamil is used for evaluation.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System generated 44 questions and answers.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Evaluation is done by 16 native Tamil speakers from different categories.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Undergraduates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Experts (History teachers)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Others (Graduates and Employees) </a:t>
            </a:r>
          </a:p>
          <a:p>
            <a:pPr marL="596885" lvl="1" indent="0" algn="just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0A3BDD3F-1F27-40B7-869E-37307D8CCB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t="5821" r="9060" b="6941"/>
          <a:stretch/>
        </p:blipFill>
        <p:spPr bwMode="auto">
          <a:xfrm>
            <a:off x="4175583" y="2380364"/>
            <a:ext cx="4217701" cy="17454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24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AFBD-A550-44B6-9768-E23DAB08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17296"/>
            <a:ext cx="8520600" cy="572700"/>
          </a:xfrm>
        </p:spPr>
        <p:txBody>
          <a:bodyPr/>
          <a:lstStyle/>
          <a:p>
            <a:r>
              <a:rPr lang="en-US" dirty="0"/>
              <a:t>QA Module Evaluation – Final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9E67-E4F4-4D1B-AA7A-71BBAD1A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017727"/>
            <a:ext cx="8832301" cy="3680751"/>
          </a:xfrm>
        </p:spPr>
        <p:txBody>
          <a:bodyPr/>
          <a:lstStyle/>
          <a:p>
            <a:pPr marL="1054074" lvl="2" indent="0">
              <a:buNone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501C85-3D2B-4980-B8FE-E77B184EBA57}"/>
              </a:ext>
            </a:extLst>
          </p:cNvPr>
          <p:cNvSpPr txBox="1">
            <a:spLocks/>
          </p:cNvSpPr>
          <p:nvPr/>
        </p:nvSpPr>
        <p:spPr>
          <a:xfrm>
            <a:off x="621507" y="887181"/>
            <a:ext cx="7929563" cy="394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Question Evaluation Criteria</a:t>
            </a:r>
            <a:br>
              <a:rPr lang="en-US" sz="1400" dirty="0">
                <a:latin typeface="+mn-lt"/>
              </a:rPr>
            </a:br>
            <a:r>
              <a:rPr lang="en-US" sz="1200" dirty="0">
                <a:latin typeface="+mn-lt"/>
              </a:rPr>
              <a:t>Grammatical correctness - correct question word and inflection suffix of the question word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Semantical correctness -  if context of question is present and question is meaningful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4 choices are given for question evaluation.</a:t>
            </a:r>
            <a:br>
              <a:rPr lang="en-US" sz="1400" dirty="0">
                <a:latin typeface="+mn-lt"/>
              </a:rPr>
            </a:br>
            <a:endParaRPr lang="en-US" sz="12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000" dirty="0">
              <a:latin typeface="+mn-lt"/>
            </a:endParaRPr>
          </a:p>
          <a:p>
            <a:pPr marL="596885" lvl="1" indent="0" algn="just">
              <a:lnSpc>
                <a:spcPct val="100000"/>
              </a:lnSpc>
              <a:buNone/>
            </a:pP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CEF74D2-7A82-4DCE-D970-8149EB219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61499"/>
              </p:ext>
            </p:extLst>
          </p:nvPr>
        </p:nvGraphicFramePr>
        <p:xfrm>
          <a:off x="1523999" y="2637398"/>
          <a:ext cx="6096000" cy="1706880"/>
        </p:xfrm>
        <a:graphic>
          <a:graphicData uri="http://schemas.openxmlformats.org/drawingml/2006/table">
            <a:tbl>
              <a:tblPr firstRow="1" bandRow="1">
                <a:tableStyleId>{5FB4279C-8335-4ECC-972A-0CE30EE857F2}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811538726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67466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 1 : </a:t>
                      </a:r>
                      <a:endParaRPr 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கேள்வி வடிவம் தவறானது மற்றும் கேள்வி அர்த்தமற்றது. </a:t>
                      </a:r>
                      <a:b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 format is incorrect, and question is meaningless</a:t>
                      </a:r>
                      <a:endParaRPr 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59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 2 : </a:t>
                      </a:r>
                      <a:endParaRPr 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கேள்வி வடிவம் சரியானது, ஆனால் கேள்வி பொருத்தமற்றது. </a:t>
                      </a:r>
                      <a:b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 format is correct, but question is not appropriate</a:t>
                      </a:r>
                      <a:endParaRPr 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5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 3 : </a:t>
                      </a:r>
                      <a:endParaRPr 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கேள்வி வடிவம் தவறானது. எனினும் கேள்வி அர்த்தமுள்ளது. </a:t>
                      </a:r>
                      <a:b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 format is wrong, but still the question is meaningful</a:t>
                      </a:r>
                      <a:endParaRPr 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35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 4 : </a:t>
                      </a:r>
                      <a:endParaRPr 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கேள்வி வடிவம் சரியானது, மற்றும் கேள்வி பொருத்தமானது. </a:t>
                      </a:r>
                      <a:b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0" i="0" u="none" strike="noStrike" cap="none" dirty="0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 format is correct, and question is appropriate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798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87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AFBD-A550-44B6-9768-E23DAB08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17296"/>
            <a:ext cx="8520600" cy="572700"/>
          </a:xfrm>
        </p:spPr>
        <p:txBody>
          <a:bodyPr/>
          <a:lstStyle/>
          <a:p>
            <a:r>
              <a:rPr lang="en-US" dirty="0"/>
              <a:t>QA Module Evaluation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9E67-E4F4-4D1B-AA7A-71BBAD1A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3083573" cy="3680751"/>
          </a:xfrm>
        </p:spPr>
        <p:txBody>
          <a:bodyPr/>
          <a:lstStyle/>
          <a:p>
            <a:pPr marL="1054074" lvl="2" indent="0">
              <a:buNone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501C85-3D2B-4980-B8FE-E77B184EBA57}"/>
              </a:ext>
            </a:extLst>
          </p:cNvPr>
          <p:cNvSpPr txBox="1">
            <a:spLocks/>
          </p:cNvSpPr>
          <p:nvPr/>
        </p:nvSpPr>
        <p:spPr>
          <a:xfrm>
            <a:off x="420780" y="887180"/>
            <a:ext cx="8520599" cy="394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297" indent="0">
              <a:lnSpc>
                <a:spcPct val="100000"/>
              </a:lnSpc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BA60A9-5008-4551-A587-415D80A42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19558"/>
              </p:ext>
            </p:extLst>
          </p:nvPr>
        </p:nvGraphicFramePr>
        <p:xfrm>
          <a:off x="866101" y="1074228"/>
          <a:ext cx="4109848" cy="1493691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709548">
                  <a:extLst>
                    <a:ext uri="{9D8B030D-6E8A-4147-A177-3AD203B41FA5}">
                      <a16:colId xmlns:a16="http://schemas.microsoft.com/office/drawing/2014/main" val="367253248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3652573723"/>
                    </a:ext>
                  </a:extLst>
                </a:gridCol>
                <a:gridCol w="735806">
                  <a:extLst>
                    <a:ext uri="{9D8B030D-6E8A-4147-A177-3AD203B41FA5}">
                      <a16:colId xmlns:a16="http://schemas.microsoft.com/office/drawing/2014/main" val="3703256279"/>
                    </a:ext>
                  </a:extLst>
                </a:gridCol>
                <a:gridCol w="1135857">
                  <a:extLst>
                    <a:ext uri="{9D8B030D-6E8A-4147-A177-3AD203B41FA5}">
                      <a16:colId xmlns:a16="http://schemas.microsoft.com/office/drawing/2014/main" val="3739753096"/>
                    </a:ext>
                  </a:extLst>
                </a:gridCol>
              </a:tblGrid>
              <a:tr h="5554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US" sz="1200" b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Average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to the total generated questions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6426712"/>
                  </a:ext>
                </a:extLst>
              </a:tr>
              <a:tr h="2272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Meaningful questions</a:t>
                      </a:r>
                      <a:endParaRPr lang="en-US" sz="1200" b="0" dirty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572</a:t>
                      </a:r>
                      <a:endParaRPr lang="en-US" sz="1200" b="0" dirty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35.75</a:t>
                      </a:r>
                      <a:endParaRPr lang="en-US" sz="1200" b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81.25%</a:t>
                      </a:r>
                      <a:endParaRPr lang="en-US" sz="1200" b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63113"/>
                  </a:ext>
                </a:extLst>
              </a:tr>
              <a:tr h="2217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Grammatically correct</a:t>
                      </a:r>
                      <a:endParaRPr lang="en-US" sz="1200" b="0" dirty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474</a:t>
                      </a:r>
                      <a:endParaRPr lang="en-US" sz="1200" b="0" dirty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29.625</a:t>
                      </a:r>
                      <a:endParaRPr lang="en-US" sz="1200" b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67.33%</a:t>
                      </a:r>
                      <a:endParaRPr lang="en-US" sz="1200" b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2405"/>
                  </a:ext>
                </a:extLst>
              </a:tr>
              <a:tr h="4315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Both grammatically correct and Meaningful</a:t>
                      </a:r>
                      <a:endParaRPr lang="en-US" sz="1200" b="0" dirty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438</a:t>
                      </a:r>
                      <a:endParaRPr lang="en-US" sz="1200" b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27.375</a:t>
                      </a:r>
                      <a:endParaRPr lang="en-US" sz="1200" b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62.22%</a:t>
                      </a:r>
                      <a:endParaRPr lang="en-US" sz="1200" b="0" dirty="0">
                        <a:solidFill>
                          <a:schemeClr val="accent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577336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16DF58-FEFA-B4CB-CD00-E81CC3714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144538"/>
              </p:ext>
            </p:extLst>
          </p:nvPr>
        </p:nvGraphicFramePr>
        <p:xfrm>
          <a:off x="4975951" y="789088"/>
          <a:ext cx="4426745" cy="186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6E0FF8-B59C-98F0-88BC-E637CB321D0D}"/>
              </a:ext>
            </a:extLst>
          </p:cNvPr>
          <p:cNvCxnSpPr>
            <a:cxnSpLocks/>
          </p:cNvCxnSpPr>
          <p:nvPr/>
        </p:nvCxnSpPr>
        <p:spPr>
          <a:xfrm flipV="1">
            <a:off x="7185070" y="1951402"/>
            <a:ext cx="0" cy="770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535FDE-1022-F5DE-F3E1-5409BCC43F8F}"/>
              </a:ext>
            </a:extLst>
          </p:cNvPr>
          <p:cNvSpPr txBox="1"/>
          <p:nvPr/>
        </p:nvSpPr>
        <p:spPr>
          <a:xfrm>
            <a:off x="6207722" y="2687766"/>
            <a:ext cx="195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Grammatically correct and Meaningful </a:t>
            </a:r>
            <a:br>
              <a:rPr lang="en-US" sz="1200" dirty="0">
                <a:latin typeface="+mn-lt"/>
              </a:rPr>
            </a:br>
            <a:r>
              <a:rPr lang="en-US" sz="1200" b="1" dirty="0">
                <a:latin typeface="+mn-lt"/>
              </a:rPr>
              <a:t>62.22%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ECF0A2-68AE-2980-8B6C-8FD226EEE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99623"/>
              </p:ext>
            </p:extLst>
          </p:nvPr>
        </p:nvGraphicFramePr>
        <p:xfrm>
          <a:off x="837250" y="2858100"/>
          <a:ext cx="5246557" cy="158496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428315">
                  <a:extLst>
                    <a:ext uri="{9D8B030D-6E8A-4147-A177-3AD203B41FA5}">
                      <a16:colId xmlns:a16="http://schemas.microsoft.com/office/drawing/2014/main" val="4040747954"/>
                    </a:ext>
                  </a:extLst>
                </a:gridCol>
                <a:gridCol w="949457">
                  <a:extLst>
                    <a:ext uri="{9D8B030D-6E8A-4147-A177-3AD203B41FA5}">
                      <a16:colId xmlns:a16="http://schemas.microsoft.com/office/drawing/2014/main" val="657264749"/>
                    </a:ext>
                  </a:extLst>
                </a:gridCol>
                <a:gridCol w="920245">
                  <a:extLst>
                    <a:ext uri="{9D8B030D-6E8A-4147-A177-3AD203B41FA5}">
                      <a16:colId xmlns:a16="http://schemas.microsoft.com/office/drawing/2014/main" val="3923547124"/>
                    </a:ext>
                  </a:extLst>
                </a:gridCol>
                <a:gridCol w="948540">
                  <a:extLst>
                    <a:ext uri="{9D8B030D-6E8A-4147-A177-3AD203B41FA5}">
                      <a16:colId xmlns:a16="http://schemas.microsoft.com/office/drawing/2014/main" val="2618411484"/>
                    </a:ext>
                  </a:extLst>
                </a:gridCol>
              </a:tblGrid>
              <a:tr h="18040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Questions generated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NER Module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Rule Based Module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09284"/>
                  </a:ext>
                </a:extLst>
              </a:tr>
              <a:tr h="40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Regex Match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Gazetteers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92703"/>
                  </a:ext>
                </a:extLst>
              </a:tr>
              <a:tr h="1967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Total questions generated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38.63%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11.36%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098052"/>
                  </a:ext>
                </a:extLst>
              </a:tr>
              <a:tr h="1967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Meaningful questions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71.27%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86.3%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1237884"/>
                  </a:ext>
                </a:extLst>
              </a:tr>
              <a:tr h="1967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Grammatically correct questions 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69.65%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76.82%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66.28%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966624"/>
                  </a:ext>
                </a:extLst>
              </a:tr>
              <a:tr h="407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Both grammatically correct and Meaningful questions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55.9%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69.74%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62.52%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728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5DB688-9395-EAB8-DB67-FC35BCAD7BE8}"/>
              </a:ext>
            </a:extLst>
          </p:cNvPr>
          <p:cNvSpPr txBox="1"/>
          <p:nvPr/>
        </p:nvSpPr>
        <p:spPr>
          <a:xfrm>
            <a:off x="6391025" y="3584359"/>
            <a:ext cx="22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 Evaluation Form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12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AFBD-A550-44B6-9768-E23DAB08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17296"/>
            <a:ext cx="8520600" cy="572700"/>
          </a:xfrm>
        </p:spPr>
        <p:txBody>
          <a:bodyPr/>
          <a:lstStyle/>
          <a:p>
            <a:r>
              <a:rPr lang="en-US" dirty="0"/>
              <a:t>QA Module Evaluation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9E67-E4F4-4D1B-AA7A-71BBAD1A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3083573" cy="3680751"/>
          </a:xfrm>
        </p:spPr>
        <p:txBody>
          <a:bodyPr/>
          <a:lstStyle/>
          <a:p>
            <a:pPr marL="1054074" lvl="2" indent="0">
              <a:buNone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Proxima Nova" panose="020B060402020202020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b="0" i="0" u="none" strike="noStrike" baseline="0" dirty="0">
              <a:solidFill>
                <a:srgbClr val="000000"/>
              </a:solidFill>
              <a:latin typeface="Proxima Nova" panose="020B060402020202020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501C85-3D2B-4980-B8FE-E77B184EBA57}"/>
              </a:ext>
            </a:extLst>
          </p:cNvPr>
          <p:cNvSpPr txBox="1">
            <a:spLocks/>
          </p:cNvSpPr>
          <p:nvPr/>
        </p:nvSpPr>
        <p:spPr>
          <a:xfrm>
            <a:off x="500062" y="974289"/>
            <a:ext cx="8251031" cy="368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400047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rgbClr val="4D5156"/>
                </a:solidFill>
                <a:effectLst/>
                <a:latin typeface="+mn-lt"/>
              </a:rPr>
              <a:t>Inter-rater reliability</a:t>
            </a:r>
          </a:p>
          <a:p>
            <a:pPr marL="857247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arial" panose="020B0604020202020204" pitchFamily="34" charset="0"/>
              </a:rPr>
              <a:t>Krippendorff's alpha is a reliability coefficient used to measure the agreement among raters.</a:t>
            </a:r>
          </a:p>
          <a:p>
            <a:pPr marL="857247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Calculated for ratings on grammatical &amp; semantical correctness using SPSS statistics tool.</a:t>
            </a:r>
          </a:p>
          <a:p>
            <a:pPr marL="857247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64CEAAB1-D55D-999B-2070-4C6315C1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69120"/>
              </p:ext>
            </p:extLst>
          </p:nvPr>
        </p:nvGraphicFramePr>
        <p:xfrm>
          <a:off x="1766887" y="2511425"/>
          <a:ext cx="4591050" cy="102473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5644">
                  <a:extLst>
                    <a:ext uri="{9D8B030D-6E8A-4147-A177-3AD203B41FA5}">
                      <a16:colId xmlns:a16="http://schemas.microsoft.com/office/drawing/2014/main" val="2307939077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445691920"/>
                    </a:ext>
                  </a:extLst>
                </a:gridCol>
                <a:gridCol w="1651026">
                  <a:extLst>
                    <a:ext uri="{9D8B030D-6E8A-4147-A177-3AD203B41FA5}">
                      <a16:colId xmlns:a16="http://schemas.microsoft.com/office/drawing/2014/main" val="2068799556"/>
                    </a:ext>
                  </a:extLst>
                </a:gridCol>
              </a:tblGrid>
              <a:tr h="3289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/>
                        <a:t>α</a:t>
                      </a:r>
                      <a:r>
                        <a:rPr lang="en-US" sz="1200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87900"/>
                  </a:ext>
                </a:extLst>
              </a:tr>
              <a:tr h="328971">
                <a:tc>
                  <a:txBody>
                    <a:bodyPr/>
                    <a:lstStyle/>
                    <a:p>
                      <a:r>
                        <a:rPr lang="en-US" sz="1200" dirty="0"/>
                        <a:t>Grammatical 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Moderate 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73543"/>
                  </a:ext>
                </a:extLst>
              </a:tr>
              <a:tr h="366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Semantical 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Moderate 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12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95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ctrTitle"/>
          </p:nvPr>
        </p:nvSpPr>
        <p:spPr>
          <a:xfrm>
            <a:off x="510451" y="1202225"/>
            <a:ext cx="8123100" cy="16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GB" sz="4700" dirty="0"/>
              <a:t>Discussion &amp; Conclusion</a:t>
            </a:r>
            <a:endParaRPr sz="4700" dirty="0"/>
          </a:p>
        </p:txBody>
      </p:sp>
    </p:spTree>
    <p:extLst>
      <p:ext uri="{BB962C8B-B14F-4D97-AF65-F5344CB8AC3E}">
        <p14:creationId xmlns:p14="http://schemas.microsoft.com/office/powerpoint/2010/main" val="4148587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52F8-05A2-472A-9336-F418D06C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20888"/>
            <a:ext cx="8520600" cy="572700"/>
          </a:xfrm>
        </p:spPr>
        <p:txBody>
          <a:bodyPr/>
          <a:lstStyle/>
          <a:p>
            <a:r>
              <a:rPr lang="en-US" dirty="0"/>
              <a:t>NER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8292E-89E4-40A2-8577-785A1C08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931" y="753824"/>
            <a:ext cx="7636669" cy="4068788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 tag of preceding word, a dynamic feature improves the results upto a great extent.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Stem word, POS tag, clue words also contributes more for the performance.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</a:rPr>
              <a:t>A word can be written in different ways in Tamil, it is not possible to include all in gazetteers. Hence it does not account the complete benefits of using gazetteers.</a:t>
            </a:r>
            <a:endParaRPr lang="en-U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</a:rPr>
              <a:t>Words are highly inflected in Tamil. Stem word checking against gazetteer list did not improve the performance due to the less accuracy of stemmer library used.</a:t>
            </a:r>
            <a:endParaRPr lang="en-US" sz="1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Clue word feature helped to identify the NEs when dataset has insufficient data for few tag categories.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Inflection suffix feature did not provide noticeable improvement due to context drift.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7" indent="0">
              <a:lnSpc>
                <a:spcPct val="150000"/>
              </a:lnSpc>
              <a:buNone/>
            </a:pPr>
            <a:br>
              <a:rPr lang="en-US" dirty="0"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15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52F8-05A2-472A-9336-F418D06C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21467"/>
            <a:ext cx="8520600" cy="572700"/>
          </a:xfrm>
        </p:spPr>
        <p:txBody>
          <a:bodyPr/>
          <a:lstStyle/>
          <a:p>
            <a:r>
              <a:rPr lang="en-US" dirty="0"/>
              <a:t>NER Module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8292E-89E4-40A2-8577-785A1C08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919" y="844759"/>
            <a:ext cx="8043862" cy="3977274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</a:rPr>
              <a:t>Most of the tamil  NER systems and NER for history domain developed previously are generic limited to few popular tags such as Person, Location, Miscellaneous, etc.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</a:rPr>
              <a:t>The system implemented is the </a:t>
            </a:r>
            <a:r>
              <a:rPr lang="en-US" sz="1400" b="1" dirty="0">
                <a:latin typeface="+mn-lt"/>
                <a:ea typeface="Calibri" panose="020F0502020204030204" pitchFamily="34" charset="0"/>
              </a:rPr>
              <a:t>first attempt </a:t>
            </a:r>
            <a:r>
              <a:rPr lang="en-US" sz="1400" dirty="0">
                <a:latin typeface="+mn-lt"/>
                <a:ea typeface="Calibri" panose="020F0502020204030204" pitchFamily="34" charset="0"/>
              </a:rPr>
              <a:t>for NER for history domain in Tamil language with </a:t>
            </a:r>
            <a:r>
              <a:rPr lang="en-US" sz="1400" b="1" dirty="0">
                <a:latin typeface="+mn-lt"/>
                <a:ea typeface="Calibri" panose="020F0502020204030204" pitchFamily="34" charset="0"/>
              </a:rPr>
              <a:t>novel entity tags </a:t>
            </a:r>
            <a:r>
              <a:rPr lang="en-US" sz="1400" dirty="0">
                <a:latin typeface="+mn-lt"/>
                <a:ea typeface="Calibri" panose="020F0502020204030204" pitchFamily="34" charset="0"/>
              </a:rPr>
              <a:t>specific to history domain used.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NER module of the implemented system could achieve a better F1-Score of </a:t>
            </a:r>
            <a:r>
              <a:rPr lang="en-US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74.3%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with hyper parameter optimization.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297" indent="0">
              <a:lnSpc>
                <a:spcPct val="150000"/>
              </a:lnSpc>
              <a:buNone/>
            </a:pPr>
            <a:br>
              <a:rPr lang="en-US" dirty="0"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86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52F8-05A2-472A-9336-F418D06C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0882"/>
            <a:ext cx="8520600" cy="572700"/>
          </a:xfrm>
        </p:spPr>
        <p:txBody>
          <a:bodyPr/>
          <a:lstStyle/>
          <a:p>
            <a:r>
              <a:rPr lang="en-US" dirty="0"/>
              <a:t>QA Generation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8292E-89E4-40A2-8577-785A1C08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769" y="803830"/>
            <a:ext cx="8086725" cy="3911045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‘which country’ &amp; ‘when’ types of questions generated more by the system from NER approach and regex match.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Root word of next and preceding words are checked for clue words. when the root word is not identified correctly, it produces incorrect format questions.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sentence with anaphora words in the middle are not identified during sentence selection.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sentence without subject or object are not ignored by system.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If a multi-word named entity is partly identified by system generates wrong format questions.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If a word without inflection get stripped by affix stripping algorithm, it produces wrong format questions.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7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7" indent="0">
              <a:lnSpc>
                <a:spcPct val="150000"/>
              </a:lnSpc>
              <a:buNone/>
            </a:pPr>
            <a:br>
              <a:rPr lang="en-US" dirty="0"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52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52F8-05A2-472A-9336-F418D06C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1921"/>
            <a:ext cx="8520600" cy="572700"/>
          </a:xfrm>
        </p:spPr>
        <p:txBody>
          <a:bodyPr/>
          <a:lstStyle/>
          <a:p>
            <a:r>
              <a:rPr lang="en-US" dirty="0"/>
              <a:t>QA Generation Module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8292E-89E4-40A2-8577-785A1C08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238" y="874621"/>
            <a:ext cx="8143524" cy="3832290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Question Answering system &amp; Question &amp; Answer generation are 2 different researches.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There are more researches conducted for Question Answering system in Tamil.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But Only very few researches are done on Q&amp;A generation in Tamil.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 research done for QA generation for history domain so far.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Tamil is a low resource language with limited dataset &amp; publicly available NLP libraries or tools.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Despite that, our system generated </a:t>
            </a:r>
            <a:r>
              <a:rPr lang="en-US" sz="1400" b="1" dirty="0">
                <a:latin typeface="+mn-lt"/>
                <a:ea typeface="Calibri" panose="020F0502020204030204" pitchFamily="34" charset="0"/>
              </a:rPr>
              <a:t>62.22%</a:t>
            </a:r>
            <a:r>
              <a:rPr lang="en-US" sz="1400" dirty="0">
                <a:latin typeface="+mn-lt"/>
                <a:ea typeface="Calibri" panose="020F0502020204030204" pitchFamily="34" charset="0"/>
              </a:rPr>
              <a:t> grammatically correct &amp; meaningful questions.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dirty="0"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4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Objectives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721518" y="1017725"/>
            <a:ext cx="8110781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89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Analysis 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Analyze on existing systems &amp; researches and their limitations.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Find suitable existing libraries for NLP techniques to be used in system.</a:t>
            </a:r>
          </a:p>
          <a:p>
            <a:pPr marL="34289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Generate training model for Named Entity Recognition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Tagging dataset manually.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Implementing feature set suitable for the domain of interest and language.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Experimenting different combinations of features to find the best feature combination.</a:t>
            </a:r>
          </a:p>
          <a:p>
            <a:pPr marL="34289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Defining rules for question generation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Define regex patterns &amp; gazetteers.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Determine question words &amp; rules to generate questions.</a:t>
            </a:r>
          </a:p>
          <a:p>
            <a:pPr marL="914377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97DEB-0741-1401-12FB-F584DB25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922" y="0"/>
            <a:ext cx="1602583" cy="1602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52F8-05A2-472A-9336-F418D06C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6600"/>
            <a:ext cx="8520600" cy="5727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8292E-89E4-40A2-8577-785A1C08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072" y="888850"/>
            <a:ext cx="7993856" cy="3510764"/>
          </a:xfrm>
        </p:spPr>
        <p:txBody>
          <a:bodyPr/>
          <a:lstStyle/>
          <a:p>
            <a:pPr mar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Tagging a sufficiently large and balanced corpus for NER module. </a:t>
            </a:r>
          </a:p>
          <a:p>
            <a:pPr mar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Building a  better tool for POS tagging and Morphological tool.</a:t>
            </a:r>
          </a:p>
          <a:p>
            <a:pPr mar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Implementing Anaphoric resolution to handle any word reference from previous sentence.</a:t>
            </a:r>
          </a:p>
          <a:p>
            <a:pPr mar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Performing text summarization before generating questions and answer.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Improving system using semantic based approach that operate on deeper level to identify if context, subject or object missing in sentence. </a:t>
            </a:r>
          </a:p>
          <a:p>
            <a:pPr mar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System can be enhanced to support different question types.</a:t>
            </a:r>
          </a:p>
          <a:p>
            <a:pPr marL="114297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7" indent="0">
              <a:lnSpc>
                <a:spcPct val="150000"/>
              </a:lnSpc>
              <a:buNone/>
            </a:pPr>
            <a:br>
              <a:rPr lang="en-US" dirty="0">
                <a:effectLst/>
                <a:latin typeface="Proxima Nov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8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>
            <a:spLocks noGrp="1"/>
          </p:cNvSpPr>
          <p:nvPr>
            <p:ph type="title"/>
          </p:nvPr>
        </p:nvSpPr>
        <p:spPr>
          <a:xfrm>
            <a:off x="56768" y="1193551"/>
            <a:ext cx="8520600" cy="9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4400" dirty="0">
                <a:solidFill>
                  <a:schemeClr val="dk2"/>
                </a:solidFill>
              </a:rPr>
              <a:t>Thank You</a:t>
            </a:r>
            <a:endParaRPr sz="4400" dirty="0">
              <a:solidFill>
                <a:schemeClr val="dk2"/>
              </a:solidFill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ED50AA-B969-5CF0-110C-FB0F841E5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10" y="2350089"/>
            <a:ext cx="252412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0B35-6478-49B7-B067-66F74A9B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700"/>
          </a:xfrm>
        </p:spPr>
        <p:txBody>
          <a:bodyPr/>
          <a:lstStyle/>
          <a:p>
            <a:r>
              <a:rPr lang="en-GB" dirty="0"/>
              <a:t>Objectives (cont.)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9B58-8C81-474C-961F-6BDF6084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650" y="1017725"/>
            <a:ext cx="8153649" cy="3416400"/>
          </a:xfrm>
        </p:spPr>
        <p:txBody>
          <a:bodyPr/>
          <a:lstStyle/>
          <a:p>
            <a:pPr marL="34289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Process text to generate question and answers.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Preprocessing and selecting sentences suitable for QA generation. 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Predict Named entities using the saved training model.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Generate questions by applying the rules.</a:t>
            </a:r>
          </a:p>
          <a:p>
            <a:pPr marL="34289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Evaluate the correctness of the questions grammatically and semantically.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Do error analysis </a:t>
            </a: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and apply postprocessing rules.</a:t>
            </a: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Evaluate the finalize system from external people including experts.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Analyze the limitations and improvements for future work.</a:t>
            </a:r>
          </a:p>
          <a:p>
            <a:pPr marL="742932" lvl="1" indent="-285744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7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4D0A2-A808-5419-F850-51AC810F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42" y="0"/>
            <a:ext cx="1602583" cy="160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Contribution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00075" y="1085513"/>
            <a:ext cx="7572375" cy="361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0127" indent="-285750" algn="just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Developed a Named Entity Recognition module as a first attempt for history domain in Tamil language.</a:t>
            </a:r>
          </a:p>
          <a:p>
            <a:pPr marL="1200127" indent="-285750" algn="just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Tagged dataset manually with novel tags specific to history domain.</a:t>
            </a:r>
          </a:p>
          <a:p>
            <a:pPr marL="1200127" indent="-285750" algn="just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</a:rPr>
              <a:t>Built an end-to-end web-based Question &amp; Answer generating system from history related text in Tamil.</a:t>
            </a:r>
          </a:p>
          <a:p>
            <a:pPr marL="1200127" indent="-285750" algn="just">
              <a:spcAft>
                <a:spcPts val="16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+mn-lt"/>
            </a:endParaRPr>
          </a:p>
          <a:p>
            <a:pPr marL="1200127" indent="-285750" algn="just">
              <a:spcAft>
                <a:spcPts val="1600"/>
              </a:spcAft>
              <a:buFont typeface="Wingdings" panose="05000000000000000000" pitchFamily="2" charset="2"/>
              <a:buChar char="q"/>
            </a:pP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484" y="2808099"/>
            <a:ext cx="2516984" cy="166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6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BDFB-3607-44F1-99A5-884FE374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5464"/>
            <a:ext cx="8520600" cy="572700"/>
          </a:xfrm>
        </p:spPr>
        <p:txBody>
          <a:bodyPr/>
          <a:lstStyle/>
          <a:p>
            <a:r>
              <a:rPr lang="en-US" dirty="0"/>
              <a:t>Domain related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C5D6F-14C2-49A4-9565-16FAED9D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225" y="938164"/>
            <a:ext cx="7465219" cy="3760312"/>
          </a:xfrm>
        </p:spPr>
        <p:txBody>
          <a:bodyPr/>
          <a:lstStyle/>
          <a:p>
            <a:pPr marL="34289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Polysemic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Single word referring to different named entities. 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E.g.  Word German can refer country or language. </a:t>
            </a:r>
          </a:p>
          <a:p>
            <a:pPr marL="34289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Nested Entities 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E.g., </a:t>
            </a:r>
            <a:r>
              <a:rPr lang="en-US" sz="1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ஜேர்மன் படைகள்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(German force)</a:t>
            </a:r>
          </a:p>
          <a:p>
            <a:pPr marL="114297" indent="0" algn="just">
              <a:lnSpc>
                <a:spcPct val="150000"/>
              </a:lnSpc>
              <a:buNone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German is a country, but the whole word ‘German force’ indicates a troop. 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Context drift 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Country can occur with many prepositions in history context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E.g., </a:t>
            </a:r>
            <a:r>
              <a:rPr lang="en-US" sz="1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ஜேர்மனியால்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(By Germany)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Naming convention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E.g., Names of Kings  - 4</a:t>
            </a: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ஆம் லூயி மன்னன்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(King Louis IV)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0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BDFB-3607-44F1-99A5-884FE374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5503"/>
            <a:ext cx="8520600" cy="572700"/>
          </a:xfrm>
        </p:spPr>
        <p:txBody>
          <a:bodyPr/>
          <a:lstStyle/>
          <a:p>
            <a:r>
              <a:rPr lang="en-US" dirty="0"/>
              <a:t>Language related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C5D6F-14C2-49A4-9565-16FAED9D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793" y="899156"/>
            <a:ext cx="7758113" cy="3976737"/>
          </a:xfrm>
        </p:spPr>
        <p:txBody>
          <a:bodyPr/>
          <a:lstStyle/>
          <a:p>
            <a:pPr marL="34289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Free word order 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+mn-lt"/>
                <a:ea typeface="Calibri" panose="020F0502020204030204" pitchFamily="34" charset="0"/>
              </a:rPr>
              <a:t>ositions of subject, verb, object will not affect the meaning</a:t>
            </a:r>
            <a:endParaRPr lang="en-US" sz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89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Sentences without subject, object or verb</a:t>
            </a:r>
          </a:p>
          <a:p>
            <a:pPr marL="34289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Agglutination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</a:rPr>
              <a:t>Tamil language is highly inflected </a:t>
            </a:r>
          </a:p>
          <a:p>
            <a:pPr marL="34289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Name or spell variations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E.g., </a:t>
            </a:r>
            <a:r>
              <a:rPr lang="en-US" sz="1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ஜேர்மன், ஜேர்மனி  ஜெர்மனி, ஜெர்மன்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All these words indicate country Germany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 capitalization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Lack of Resources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Ambiguity</a:t>
            </a:r>
            <a:b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E.g., Haig’ (name of a person) and ‘Hague’ (name of city) both are written in same way in Tamil.</a:t>
            </a:r>
            <a:b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டக்ளஸ் ஹேக்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Douglas Haig                    </a:t>
            </a:r>
            <a:r>
              <a:rPr lang="en-US" sz="1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ஹேக் நகரம் </a:t>
            </a:r>
            <a:r>
              <a:rPr lang="en-US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– Hague city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Proxima Nov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7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41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9.7|0.6|1|2.8|4.3|1|0.9|10.5|8.2|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6.7|3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.6|1.2|1.3|5|12.6|0.7|16.1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1.1|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33.9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11311</TotalTime>
  <Words>4597</Words>
  <Application>Microsoft Office PowerPoint</Application>
  <PresentationFormat>On-screen Show (16:9)</PresentationFormat>
  <Paragraphs>694</Paragraphs>
  <Slides>51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Proxima Nova</vt:lpstr>
      <vt:lpstr>Times New Roman</vt:lpstr>
      <vt:lpstr>Arial</vt:lpstr>
      <vt:lpstr>Wingdings</vt:lpstr>
      <vt:lpstr>-apple-system</vt:lpstr>
      <vt:lpstr>Arial</vt:lpstr>
      <vt:lpstr>Calibri</vt:lpstr>
      <vt:lpstr>Symbol</vt:lpstr>
      <vt:lpstr>Nirmala UI</vt:lpstr>
      <vt:lpstr>Spearmint</vt:lpstr>
      <vt:lpstr>Domain Specific Question &amp; Answer Generation in Tamil</vt:lpstr>
      <vt:lpstr>PowerPoint Presentation</vt:lpstr>
      <vt:lpstr>Introduction</vt:lpstr>
      <vt:lpstr>Motivation </vt:lpstr>
      <vt:lpstr>Objectives</vt:lpstr>
      <vt:lpstr>Objectives (cont.) </vt:lpstr>
      <vt:lpstr>Contribution</vt:lpstr>
      <vt:lpstr>Domain related challenges</vt:lpstr>
      <vt:lpstr>Language related challenges</vt:lpstr>
      <vt:lpstr>Related Work</vt:lpstr>
      <vt:lpstr>Q&amp;A generation in Tamil</vt:lpstr>
      <vt:lpstr>Q&amp;A generation for other Languages</vt:lpstr>
      <vt:lpstr>Q&amp;A generation Evaluation</vt:lpstr>
      <vt:lpstr>NER in Tamil</vt:lpstr>
      <vt:lpstr>NER for History domain</vt:lpstr>
      <vt:lpstr>Methodology</vt:lpstr>
      <vt:lpstr>System Overview</vt:lpstr>
      <vt:lpstr>PowerPoint Presentation</vt:lpstr>
      <vt:lpstr>Pre-processing Module</vt:lpstr>
      <vt:lpstr>Rule Based Module</vt:lpstr>
      <vt:lpstr>Rule Based Module (cont.)</vt:lpstr>
      <vt:lpstr>NER Module</vt:lpstr>
      <vt:lpstr>Named entity tags used in system</vt:lpstr>
      <vt:lpstr>Named entity tags used in system</vt:lpstr>
      <vt:lpstr>Why Machine Learning?</vt:lpstr>
      <vt:lpstr>Conditional Random Field (CRF)</vt:lpstr>
      <vt:lpstr>Features</vt:lpstr>
      <vt:lpstr>Hyper Parameter Tuning</vt:lpstr>
      <vt:lpstr>Question and Answer Generation Module</vt:lpstr>
      <vt:lpstr>PowerPoint Presentation</vt:lpstr>
      <vt:lpstr>PowerPoint Presentation</vt:lpstr>
      <vt:lpstr>PowerPoint Presentation</vt:lpstr>
      <vt:lpstr>Tools and Resources</vt:lpstr>
      <vt:lpstr>Tools and Resources (cont.)</vt:lpstr>
      <vt:lpstr>PowerPoint Presentation</vt:lpstr>
      <vt:lpstr>Experiments And Evaluation</vt:lpstr>
      <vt:lpstr>NER Module Evaluation</vt:lpstr>
      <vt:lpstr>NER Module Evaluation</vt:lpstr>
      <vt:lpstr>NER Module Evaluation</vt:lpstr>
      <vt:lpstr>QA Module Evaluation – Initial Evaluation</vt:lpstr>
      <vt:lpstr>QA Module Evaluation – Final evaluation</vt:lpstr>
      <vt:lpstr>QA Module Evaluation – Final evaluation</vt:lpstr>
      <vt:lpstr>QA Module Evaluation Results</vt:lpstr>
      <vt:lpstr>QA Module Evaluation Results</vt:lpstr>
      <vt:lpstr>Discussion &amp; Conclusion</vt:lpstr>
      <vt:lpstr>NER Module</vt:lpstr>
      <vt:lpstr>NER Module (cont.)</vt:lpstr>
      <vt:lpstr>QA Generation Module</vt:lpstr>
      <vt:lpstr>QA Generation Module (cont.)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Specific Question &amp; Answer Generation in Tamil</dc:title>
  <cp:lastModifiedBy>Rubika Murugathas</cp:lastModifiedBy>
  <cp:revision>77</cp:revision>
  <dcterms:modified xsi:type="dcterms:W3CDTF">2022-07-04T10:33:25Z</dcterms:modified>
</cp:coreProperties>
</file>