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8" r:id="rId3"/>
  </p:sldMasterIdLst>
  <p:notesMasterIdLst>
    <p:notesMasterId r:id="rId72"/>
  </p:notesMasterIdLst>
  <p:sldIdLst>
    <p:sldId id="344" r:id="rId4"/>
    <p:sldId id="364" r:id="rId5"/>
    <p:sldId id="367" r:id="rId6"/>
    <p:sldId id="361" r:id="rId7"/>
    <p:sldId id="340" r:id="rId8"/>
    <p:sldId id="341" r:id="rId9"/>
    <p:sldId id="342" r:id="rId10"/>
    <p:sldId id="362" r:id="rId11"/>
    <p:sldId id="327" r:id="rId12"/>
    <p:sldId id="257" r:id="rId13"/>
    <p:sldId id="258" r:id="rId14"/>
    <p:sldId id="263" r:id="rId15"/>
    <p:sldId id="264" r:id="rId16"/>
    <p:sldId id="265" r:id="rId17"/>
    <p:sldId id="269" r:id="rId18"/>
    <p:sldId id="270" r:id="rId19"/>
    <p:sldId id="363" r:id="rId20"/>
    <p:sldId id="274" r:id="rId21"/>
    <p:sldId id="275" r:id="rId22"/>
    <p:sldId id="352" r:id="rId23"/>
    <p:sldId id="353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354" r:id="rId34"/>
    <p:sldId id="287" r:id="rId35"/>
    <p:sldId id="288" r:id="rId36"/>
    <p:sldId id="291" r:id="rId37"/>
    <p:sldId id="355" r:id="rId38"/>
    <p:sldId id="293" r:id="rId39"/>
    <p:sldId id="294" r:id="rId40"/>
    <p:sldId id="356" r:id="rId41"/>
    <p:sldId id="357" r:id="rId42"/>
    <p:sldId id="296" r:id="rId43"/>
    <p:sldId id="297" r:id="rId44"/>
    <p:sldId id="298" r:id="rId45"/>
    <p:sldId id="358" r:id="rId46"/>
    <p:sldId id="301" r:id="rId47"/>
    <p:sldId id="302" r:id="rId48"/>
    <p:sldId id="359" r:id="rId49"/>
    <p:sldId id="360" r:id="rId50"/>
    <p:sldId id="303" r:id="rId51"/>
    <p:sldId id="304" r:id="rId52"/>
    <p:sldId id="306" r:id="rId53"/>
    <p:sldId id="307" r:id="rId54"/>
    <p:sldId id="308" r:id="rId55"/>
    <p:sldId id="309" r:id="rId56"/>
    <p:sldId id="310" r:id="rId57"/>
    <p:sldId id="365" r:id="rId58"/>
    <p:sldId id="366" r:id="rId59"/>
    <p:sldId id="311" r:id="rId60"/>
    <p:sldId id="312" r:id="rId61"/>
    <p:sldId id="313" r:id="rId62"/>
    <p:sldId id="314" r:id="rId63"/>
    <p:sldId id="350" r:id="rId64"/>
    <p:sldId id="335" r:id="rId65"/>
    <p:sldId id="315" r:id="rId66"/>
    <p:sldId id="316" r:id="rId67"/>
    <p:sldId id="317" r:id="rId68"/>
    <p:sldId id="318" r:id="rId69"/>
    <p:sldId id="333" r:id="rId70"/>
    <p:sldId id="334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4" autoAdjust="0"/>
    <p:restoredTop sz="82068" autoAdjust="0"/>
  </p:normalViewPr>
  <p:slideViewPr>
    <p:cSldViewPr snapToGrid="0">
      <p:cViewPr varScale="1">
        <p:scale>
          <a:sx n="130" d="100"/>
          <a:sy n="130" d="100"/>
        </p:scale>
        <p:origin x="1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C0FC0-1ED9-4583-B3AE-03CD5DF8692D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AFA76-1384-43C2-9507-EC1C247A9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6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mpg to mean </a:t>
            </a:r>
            <a:r>
              <a:rPr lang="en-US" dirty="0" err="1"/>
              <a:t>avg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46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31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2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Hotdeck</a:t>
            </a:r>
            <a:r>
              <a:rPr lang="en-US" dirty="0"/>
              <a:t> for </a:t>
            </a:r>
            <a:r>
              <a:rPr lang="en-US" dirty="0" err="1"/>
              <a:t>disp</a:t>
            </a:r>
            <a:r>
              <a:rPr lang="en-US" baseline="0" dirty="0"/>
              <a:t> </a:t>
            </a:r>
            <a:r>
              <a:rPr lang="en-US" baseline="0" dirty="0" err="1"/>
              <a:t>hp</a:t>
            </a:r>
            <a:r>
              <a:rPr lang="en-US" baseline="0" dirty="0"/>
              <a:t> and </a:t>
            </a:r>
            <a:r>
              <a:rPr lang="en-US" baseline="0" dirty="0" err="1"/>
              <a:t>wt</a:t>
            </a:r>
            <a:endParaRPr lang="en-US" dirty="0"/>
          </a:p>
          <a:p>
            <a:r>
              <a:rPr lang="en-US" dirty="0"/>
              <a:t>Document document </a:t>
            </a:r>
            <a:r>
              <a:rPr lang="en-US" dirty="0" err="1"/>
              <a:t>document</a:t>
            </a:r>
            <a:endParaRPr lang="en-US" dirty="0"/>
          </a:p>
          <a:p>
            <a:r>
              <a:rPr lang="en-US" dirty="0"/>
              <a:t>add flag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00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NOT check for co-linear variables</a:t>
            </a:r>
          </a:p>
          <a:p>
            <a:r>
              <a:rPr lang="en-US" dirty="0"/>
              <a:t>Does not perform outlier suppression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For Internal Purposes Only – Not to Be Distributed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11036-11C8-453C-818D-B090064BB0A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5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92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</a:t>
            </a:r>
            <a:r>
              <a:rPr lang="en-US" baseline="0" dirty="0"/>
              <a:t> to append the existing data as the left side</a:t>
            </a:r>
          </a:p>
          <a:p>
            <a:r>
              <a:rPr lang="en-US" baseline="0" dirty="0"/>
              <a:t>Grades could have millions of more records than instruments table.  The only rows that are kept are the instrument table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832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reverse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16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6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328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records are in common; sa</a:t>
            </a:r>
            <a:r>
              <a:rPr lang="en-US" baseline="0" dirty="0"/>
              <a:t>y you have a potential mailing list and want to find your existing customers</a:t>
            </a:r>
          </a:p>
          <a:p>
            <a:r>
              <a:rPr lang="en-US" baseline="0" dirty="0"/>
              <a:t>Will do during text mining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88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01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0" dirty="0"/>
              <a:t> identifier col</a:t>
            </a:r>
          </a:p>
          <a:p>
            <a:r>
              <a:rPr lang="en-US" baseline="0" dirty="0"/>
              <a:t>2 y binary and continuous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66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742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2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14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AFA76-1384-43C2-9507-EC1C247A90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9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93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Multicolinearity</a:t>
            </a:r>
            <a:r>
              <a:rPr lang="en-US" dirty="0"/>
              <a:t> – counting</a:t>
            </a:r>
            <a:r>
              <a:rPr lang="en-US" baseline="0" dirty="0"/>
              <a:t> things twice, </a:t>
            </a:r>
            <a:r>
              <a:rPr lang="en-US" baseline="0" dirty="0" err="1"/>
              <a:t>algo</a:t>
            </a:r>
            <a:r>
              <a:rPr lang="en-US" baseline="0" dirty="0"/>
              <a:t> understands all 0’s represents a piece of information.</a:t>
            </a:r>
          </a:p>
          <a:p>
            <a:r>
              <a:rPr lang="en-US" baseline="0" dirty="0"/>
              <a:t>Missing “flag”  - often has a hidden meaning such as data integrity or data collection.  Sometimes these issues are systematic &amp; informative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2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 you can combine independent voters with someone that didn’t register.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36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</a:t>
            </a:r>
            <a:r>
              <a:rPr lang="en-US" dirty="0" err="1"/>
              <a:t>document</a:t>
            </a:r>
            <a:r>
              <a:rPr lang="en-US" dirty="0"/>
              <a:t> </a:t>
            </a:r>
            <a:r>
              <a:rPr lang="en-US" err="1"/>
              <a:t>document</a:t>
            </a:r>
            <a:r>
              <a:rPr lang="en-US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94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75">
                <a:solidFill>
                  <a:prstClr val="black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57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5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5862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32519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3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16824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4"/>
            <a:ext cx="4629150" cy="507843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1"/>
            <a:ext cx="2949178" cy="506436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9128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7"/>
            <a:ext cx="2949178" cy="497996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890141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5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3989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9055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93470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733281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535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6315287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1491227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303321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998950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1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55418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7091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378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374030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5401635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649878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947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843926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34773911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264293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86300085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8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458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81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70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6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88389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40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4" r:id="rId12"/>
    <p:sldLayoutId id="2147483665" r:id="rId13"/>
    <p:sldLayoutId id="2147483666" r:id="rId14"/>
    <p:sldLayoutId id="2147483668" r:id="rId15"/>
    <p:sldLayoutId id="2147483669" r:id="rId16"/>
    <p:sldLayoutId id="214748367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8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98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E-96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Mining Workflow</a:t>
            </a:r>
          </a:p>
          <a:p>
            <a:r>
              <a:rPr lang="en-US" dirty="0"/>
              <a:t>Data Types &amp; EDA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1862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588" y="365126"/>
            <a:ext cx="9015412" cy="591477"/>
          </a:xfrm>
        </p:spPr>
        <p:txBody>
          <a:bodyPr/>
          <a:lstStyle/>
          <a:p>
            <a:r>
              <a:rPr lang="en-US" dirty="0"/>
              <a:t>In addition to SEMMA, Data Mining (from the book)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Define/understand purpose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Obtain data (may involve random sampling)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Explore, clean, pre-process data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Reduce the data; if supervised DM, partition it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Specify task (classification, clustering,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Choose the techniques (regression, CART, neural networks, etc.)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Iterative implementation and “tuning” 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Assess results – compare models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Deploy best model</a:t>
            </a:r>
          </a:p>
          <a:p>
            <a:pPr marL="514350" indent="-514350">
              <a:buFont typeface="Franklin Gothic Book" pitchFamily="34" charset="0"/>
              <a:buAutoNum type="arabicPeriod"/>
            </a:pP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842" y="5572124"/>
            <a:ext cx="8502316" cy="6237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book’s process is excellent but is focused largely on the modeling process not how the process is part of a business context or if the effort doesn’t require a model.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1AEC4A6A-C528-3B42-BB04-76528FFA9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9022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0025" y="365126"/>
            <a:ext cx="8315325" cy="591477"/>
          </a:xfrm>
        </p:spPr>
        <p:txBody>
          <a:bodyPr/>
          <a:lstStyle/>
          <a:p>
            <a:r>
              <a:rPr lang="en-US" dirty="0"/>
              <a:t>Data Mining in a Complete Business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hape 848"/>
          <p:cNvSpPr txBox="1"/>
          <p:nvPr/>
        </p:nvSpPr>
        <p:spPr>
          <a:xfrm>
            <a:off x="203475" y="3081114"/>
            <a:ext cx="8451300" cy="24352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Problem Formulation</a:t>
            </a:r>
            <a:r>
              <a:rPr lang="en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Define data requirements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Explore the data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Perform Analysis &amp; Create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Asses/Adjust the Project Artifacts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Document to make it repeatable</a:t>
            </a:r>
          </a:p>
          <a:p>
            <a:pPr marL="457200" indent="-304800">
              <a:buSzPct val="100000"/>
              <a:buFont typeface="Open Sans"/>
              <a:buAutoNum type="arabicPeriod"/>
            </a:pPr>
            <a:r>
              <a:rPr lang="en" b="1" dirty="0">
                <a:solidFill>
                  <a:srgbClr val="FFC000"/>
                </a:solidFill>
                <a:latin typeface="Open Sans"/>
                <a:ea typeface="Open Sans"/>
                <a:cs typeface="Open Sans"/>
                <a:sym typeface="Open Sans"/>
              </a:rPr>
              <a:t>Deploy &amp; Monitor</a:t>
            </a:r>
          </a:p>
        </p:txBody>
      </p:sp>
      <p:sp>
        <p:nvSpPr>
          <p:cNvPr id="7" name="Shape 836"/>
          <p:cNvSpPr/>
          <p:nvPr/>
        </p:nvSpPr>
        <p:spPr>
          <a:xfrm>
            <a:off x="34620" y="2012250"/>
            <a:ext cx="991379" cy="689700"/>
          </a:xfrm>
          <a:prstGeom prst="homePlate">
            <a:avLst>
              <a:gd name="adj" fmla="val 50000"/>
            </a:avLst>
          </a:prstGeom>
          <a:solidFill>
            <a:srgbClr val="DE732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Definition</a:t>
            </a:r>
          </a:p>
        </p:txBody>
      </p:sp>
      <p:sp>
        <p:nvSpPr>
          <p:cNvPr id="8" name="Shape 837"/>
          <p:cNvSpPr/>
          <p:nvPr/>
        </p:nvSpPr>
        <p:spPr>
          <a:xfrm>
            <a:off x="828573" y="2012250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Identify Available Data Sources</a:t>
            </a:r>
          </a:p>
        </p:txBody>
      </p:sp>
      <p:sp>
        <p:nvSpPr>
          <p:cNvPr id="10" name="Shape 839"/>
          <p:cNvSpPr/>
          <p:nvPr/>
        </p:nvSpPr>
        <p:spPr>
          <a:xfrm>
            <a:off x="2123295" y="2012250"/>
            <a:ext cx="123631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EDA</a:t>
            </a:r>
          </a:p>
        </p:txBody>
      </p:sp>
      <p:sp>
        <p:nvSpPr>
          <p:cNvPr id="11" name="Shape 840"/>
          <p:cNvSpPr/>
          <p:nvPr/>
        </p:nvSpPr>
        <p:spPr>
          <a:xfrm>
            <a:off x="6029325" y="2012250"/>
            <a:ext cx="180263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Communicate Results</a:t>
            </a:r>
          </a:p>
        </p:txBody>
      </p:sp>
      <p:sp>
        <p:nvSpPr>
          <p:cNvPr id="12" name="Shape 841"/>
          <p:cNvSpPr/>
          <p:nvPr/>
        </p:nvSpPr>
        <p:spPr>
          <a:xfrm>
            <a:off x="7634529" y="2012251"/>
            <a:ext cx="1509471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</a:p>
        </p:txBody>
      </p:sp>
      <p:sp>
        <p:nvSpPr>
          <p:cNvPr id="13" name="Shape 842"/>
          <p:cNvSpPr txBox="1"/>
          <p:nvPr/>
        </p:nvSpPr>
        <p:spPr>
          <a:xfrm>
            <a:off x="255000" y="1174526"/>
            <a:ext cx="8519700" cy="317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440"/>
              </a:spcBef>
            </a:pPr>
            <a:r>
              <a:rPr lang="en" i="1" dirty="0">
                <a:solidFill>
                  <a:prstClr val="black"/>
                </a:solidFill>
                <a:latin typeface="Open Sans"/>
                <a:ea typeface="Open Sans"/>
                <a:cs typeface="Open Sans"/>
                <a:sym typeface="Open Sans"/>
              </a:rPr>
              <a:t>Iterative Business Data Mining Project Life Cycle</a:t>
            </a:r>
          </a:p>
        </p:txBody>
      </p:sp>
      <p:sp>
        <p:nvSpPr>
          <p:cNvPr id="21" name="Shape 839"/>
          <p:cNvSpPr/>
          <p:nvPr/>
        </p:nvSpPr>
        <p:spPr>
          <a:xfrm>
            <a:off x="3162184" y="2007486"/>
            <a:ext cx="1492148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 Analyssis </a:t>
            </a:r>
          </a:p>
        </p:txBody>
      </p:sp>
      <p:sp>
        <p:nvSpPr>
          <p:cNvPr id="22" name="Shape 839"/>
          <p:cNvSpPr/>
          <p:nvPr/>
        </p:nvSpPr>
        <p:spPr>
          <a:xfrm>
            <a:off x="4456906" y="2017011"/>
            <a:ext cx="1769845" cy="689700"/>
          </a:xfrm>
          <a:prstGeom prst="chevron">
            <a:avLst>
              <a:gd name="adj" fmla="val 50000"/>
            </a:avLst>
          </a:prstGeom>
          <a:solidFill>
            <a:srgbClr val="3D89C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Assessment</a:t>
            </a:r>
          </a:p>
        </p:txBody>
      </p:sp>
      <p:cxnSp>
        <p:nvCxnSpPr>
          <p:cNvPr id="24" name="Curved Connector 23"/>
          <p:cNvCxnSpPr>
            <a:stCxn id="8" idx="0"/>
            <a:endCxn id="7" idx="0"/>
          </p:cNvCxnSpPr>
          <p:nvPr/>
        </p:nvCxnSpPr>
        <p:spPr>
          <a:xfrm rot="16200000" flipV="1">
            <a:off x="880054" y="1490081"/>
            <a:ext cx="12700" cy="1044337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1" idx="0"/>
            <a:endCxn id="8" idx="0"/>
          </p:cNvCxnSpPr>
          <p:nvPr/>
        </p:nvCxnSpPr>
        <p:spPr>
          <a:xfrm rot="16200000" flipH="1" flipV="1">
            <a:off x="2566646" y="843062"/>
            <a:ext cx="4764" cy="2333611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1" idx="0"/>
            <a:endCxn id="7" idx="0"/>
          </p:cNvCxnSpPr>
          <p:nvPr/>
        </p:nvCxnSpPr>
        <p:spPr>
          <a:xfrm rot="16200000" flipH="1" flipV="1">
            <a:off x="2044477" y="320894"/>
            <a:ext cx="4764" cy="3377948"/>
          </a:xfrm>
          <a:prstGeom prst="curvedConnector3">
            <a:avLst>
              <a:gd name="adj1" fmla="val -4798489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22" idx="0"/>
            <a:endCxn id="10" idx="0"/>
          </p:cNvCxnSpPr>
          <p:nvPr/>
        </p:nvCxnSpPr>
        <p:spPr>
          <a:xfrm rot="16200000" flipV="1">
            <a:off x="3866836" y="714443"/>
            <a:ext cx="4761" cy="2600376"/>
          </a:xfrm>
          <a:prstGeom prst="curvedConnector3">
            <a:avLst>
              <a:gd name="adj1" fmla="val 4901512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11" idx="2"/>
            <a:endCxn id="7" idx="2"/>
          </p:cNvCxnSpPr>
          <p:nvPr/>
        </p:nvCxnSpPr>
        <p:spPr>
          <a:xfrm rot="5400000">
            <a:off x="3558051" y="-498215"/>
            <a:ext cx="12700" cy="6400331"/>
          </a:xfrm>
          <a:prstGeom prst="curvedConnector3">
            <a:avLst>
              <a:gd name="adj1" fmla="val 18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2" idx="2"/>
            <a:endCxn id="21" idx="2"/>
          </p:cNvCxnSpPr>
          <p:nvPr/>
        </p:nvCxnSpPr>
        <p:spPr>
          <a:xfrm rot="5400000" flipH="1">
            <a:off x="4447856" y="1985164"/>
            <a:ext cx="9525" cy="1433571"/>
          </a:xfrm>
          <a:prstGeom prst="curvedConnector3">
            <a:avLst>
              <a:gd name="adj1" fmla="val -240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In this view the steps of a project are not solely for modeling, more iterative and not in isolation because the results are communicated to stakeholders. 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1DF57DDF-0D63-BB43-983B-104A61D20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1918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C6E70BA-DCF0-3A4A-B8E9-C488FCFED418}"/>
              </a:ext>
            </a:extLst>
          </p:cNvPr>
          <p:cNvSpPr txBox="1"/>
          <p:nvPr/>
        </p:nvSpPr>
        <p:spPr>
          <a:xfrm>
            <a:off x="114794" y="1999657"/>
            <a:ext cx="4604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algorithm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38" y="1997159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6674" y="5454317"/>
            <a:ext cx="8373979" cy="7058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Algorithms or mental models of reality can be correct or lead you to incorrect assumptions.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An model is a set of rules governing actions or phenomena.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D911F12-93A3-9F40-8E24-5B034B2C3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without 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Your brain: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Algo#1</a:t>
            </a:r>
            <a:r>
              <a:rPr lang="en-US" dirty="0">
                <a:solidFill>
                  <a:prstClr val="black"/>
                </a:solidFill>
              </a:rPr>
              <a:t>: “fur” =Y, “tail”=Y, “claws”=Y, “meow”=Y therefore high probability that’s a cat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9668E5-911F-E940-8FB8-12A82A63CD0D}"/>
              </a:ext>
            </a:extLst>
          </p:cNvPr>
          <p:cNvSpPr txBox="1"/>
          <p:nvPr/>
        </p:nvSpPr>
        <p:spPr>
          <a:xfrm>
            <a:off x="112295" y="3472408"/>
            <a:ext cx="46040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endParaRPr lang="en-US" sz="2400" b="1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Algo#2</a:t>
            </a:r>
            <a:r>
              <a:rPr lang="en-US" dirty="0">
                <a:solidFill>
                  <a:prstClr val="black"/>
                </a:solidFill>
              </a:rPr>
              <a:t>: “another meme”=Y, “short &amp; bald professor”=Y therefore “professor trying to hard to be cool”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6303" y="1122947"/>
            <a:ext cx="767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A model is a set of rules governing actions or phenomena.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295" y="1997159"/>
            <a:ext cx="46040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black"/>
                </a:solidFill>
              </a:rPr>
              <a:t>Empirical Support w/math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prstClr val="black"/>
                </a:solidFill>
              </a:rPr>
              <a:t>The way you instruct the rules to be constructed is the algorithm (KNN, RF, </a:t>
            </a:r>
            <a:r>
              <a:rPr lang="en-US" i="1" dirty="0" err="1">
                <a:solidFill>
                  <a:prstClr val="black"/>
                </a:solidFill>
              </a:rPr>
              <a:t>LogReg</a:t>
            </a:r>
            <a:r>
              <a:rPr lang="en-US" i="1" dirty="0">
                <a:solidFill>
                  <a:prstClr val="black"/>
                </a:solidFill>
              </a:rPr>
              <a:t> </a:t>
            </a:r>
            <a:r>
              <a:rPr lang="en-US" i="1" dirty="0" err="1">
                <a:solidFill>
                  <a:prstClr val="black"/>
                </a:solidFill>
              </a:rPr>
              <a:t>etc</a:t>
            </a:r>
            <a:r>
              <a:rPr lang="en-US" i="1" dirty="0">
                <a:solidFill>
                  <a:prstClr val="black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Computers can learn complex  representations of phenomena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2716" y="5245768"/>
            <a:ext cx="8598568" cy="914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Just like mental algorithms, the observations we give a mathematical algorithm which result in a final model (set of rules) can lead to correct or incorrect assumptions.  “Garbage in…Garbage out.”  </a:t>
            </a:r>
          </a:p>
        </p:txBody>
      </p:sp>
      <p:pic>
        <p:nvPicPr>
          <p:cNvPr id="2050" name="Picture 2" descr="Image result for algorithm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346" y="1892968"/>
            <a:ext cx="3035133" cy="303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1FA9375-49FD-354D-A520-B74EFA70C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2648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8742" y="1692161"/>
            <a:ext cx="3673366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 model?</a:t>
            </a:r>
          </a:p>
        </p:txBody>
      </p:sp>
      <p:sp>
        <p:nvSpPr>
          <p:cNvPr id="8" name="Rectangle 7"/>
          <p:cNvSpPr/>
          <p:nvPr/>
        </p:nvSpPr>
        <p:spPr>
          <a:xfrm>
            <a:off x="672922" y="1692161"/>
            <a:ext cx="3694387" cy="567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What is an algorithm?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8743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A set of rules governing actions, or describing phenomena. </a:t>
            </a:r>
          </a:p>
          <a:p>
            <a:r>
              <a:rPr lang="en-US" dirty="0">
                <a:solidFill>
                  <a:prstClr val="black"/>
                </a:solidFill>
              </a:rPr>
              <a:t>Some representation of reality.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2923" y="2317530"/>
            <a:ext cx="3673366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The method you choose to construct the model rules. </a:t>
            </a:r>
          </a:p>
          <a:p>
            <a:r>
              <a:rPr lang="en-US" dirty="0">
                <a:solidFill>
                  <a:prstClr val="black"/>
                </a:solidFill>
              </a:rPr>
              <a:t>The way you expect to learn about reality.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725214" y="5596762"/>
            <a:ext cx="7693573" cy="536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algorithm produces the model.  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F61136B9-246C-1344-8FEF-C30ACD45C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9034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Dale!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worker bor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85" y="1743075"/>
            <a:ext cx="5197398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2950" y="5572125"/>
            <a:ext cx="7658100" cy="528638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Force stakeholders to agree on a problem, plan and output.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Put together a plan, adjust the plan as needed…but have a plan!!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748365B-68BA-F245-A854-0923FD288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01259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Image result for funny business stock photo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6"/>
          <a:stretch/>
        </p:blipFill>
        <p:spPr bwMode="auto">
          <a:xfrm>
            <a:off x="0" y="2248524"/>
            <a:ext cx="3047892" cy="30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00597" y="1076172"/>
            <a:ext cx="599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State the problem in business terms.  </a:t>
            </a:r>
            <a:r>
              <a:rPr lang="en-US" sz="1600" i="1" dirty="0">
                <a:solidFill>
                  <a:prstClr val="black"/>
                </a:solidFill>
              </a:rPr>
              <a:t>Avoid open ended questions or just curiosity analysis.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3D9EC0-161B-074A-8CF7-24254DA62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EEABB-CDB4-E846-8F32-29F572E9F7C5}"/>
              </a:ext>
            </a:extLst>
          </p:cNvPr>
          <p:cNvSpPr txBox="1"/>
          <p:nvPr/>
        </p:nvSpPr>
        <p:spPr>
          <a:xfrm>
            <a:off x="2900597" y="1654035"/>
            <a:ext cx="6243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Tx/>
              <a:buChar char="●"/>
            </a:pPr>
            <a:endParaRPr lang="en-US" sz="1600" dirty="0">
              <a:solidFill>
                <a:prstClr val="black"/>
              </a:solidFill>
            </a:endParaRPr>
          </a:p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Don’t measure things twice (multi-collinearity) like Celsius &amp; Fahrenheit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0E6FD3-6C5B-B44B-9A75-FE5846B5B8F6}"/>
              </a:ext>
            </a:extLst>
          </p:cNvPr>
          <p:cNvSpPr/>
          <p:nvPr/>
        </p:nvSpPr>
        <p:spPr>
          <a:xfrm>
            <a:off x="2900596" y="2478120"/>
            <a:ext cx="624340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Understand data integrity &amp; human behavior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Customers filling out surveys are already self selecting &amp; therefore biased compared to </a:t>
            </a:r>
            <a:r>
              <a:rPr lang="en-US" sz="1600" i="1" dirty="0">
                <a:solidFill>
                  <a:prstClr val="black"/>
                </a:solidFill>
              </a:rPr>
              <a:t>all</a:t>
            </a:r>
            <a:r>
              <a:rPr lang="en-US" sz="1600" dirty="0">
                <a:solidFill>
                  <a:prstClr val="black"/>
                </a:solidFill>
              </a:rPr>
              <a:t> customers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Employees that are on an improvement plan may leave voluntarily rather than get fired.  Data may record them as voluntarily leaving but that may mask the real issue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9BF1E4-F1BD-5544-9FC8-7ADE1E73107D}"/>
              </a:ext>
            </a:extLst>
          </p:cNvPr>
          <p:cNvSpPr/>
          <p:nvPr/>
        </p:nvSpPr>
        <p:spPr>
          <a:xfrm>
            <a:off x="2900597" y="4040868"/>
            <a:ext cx="6243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perfection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Perfectly aligned analyses and SME  expectations seldom occur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Model perfection likely means you have an error (data integrity)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8BE84-F0A5-2145-9EBF-25D5C269F743}"/>
              </a:ext>
            </a:extLst>
          </p:cNvPr>
          <p:cNvSpPr/>
          <p:nvPr/>
        </p:nvSpPr>
        <p:spPr>
          <a:xfrm>
            <a:off x="2900596" y="5357393"/>
            <a:ext cx="6243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28600">
              <a:buFontTx/>
              <a:buChar char="●"/>
            </a:pPr>
            <a:r>
              <a:rPr lang="en-US" sz="1600" dirty="0">
                <a:solidFill>
                  <a:prstClr val="black"/>
                </a:solidFill>
              </a:rPr>
              <a:t>Beware of data leak &amp; misunderstanding of the project!</a:t>
            </a:r>
          </a:p>
          <a:p>
            <a:pPr marL="914400" lvl="1" indent="-228600">
              <a:buFontTx/>
              <a:buChar char="○"/>
            </a:pPr>
            <a:r>
              <a:rPr lang="en-US" sz="1600" dirty="0">
                <a:solidFill>
                  <a:prstClr val="black"/>
                </a:solidFill>
              </a:rPr>
              <a:t>Including flight ”cancel status” when predicting flight delays</a:t>
            </a:r>
          </a:p>
        </p:txBody>
      </p:sp>
    </p:spTree>
    <p:extLst>
      <p:ext uri="{BB962C8B-B14F-4D97-AF65-F5344CB8AC3E}">
        <p14:creationId xmlns:p14="http://schemas.microsoft.com/office/powerpoint/2010/main" val="2059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9/20/21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3256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bg1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728662" y="5514980"/>
            <a:ext cx="8072437" cy="6000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Often data is sampled from a large database so you can more quickly explore, apply methods and prototype before reassessing on full data. 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course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prstClr val="white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FCA49CEF-ACAC-FE4E-922F-E081DB42E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61897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76" y="1371600"/>
            <a:ext cx="8544910" cy="693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Many algorithms cannot accept the data directly.  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Thus you must preprocess your data before training.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6841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Categorical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661337" y="2204538"/>
            <a:ext cx="4162097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Common Pre-Processing 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Numeric Variables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153100"/>
            <a:ext cx="351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Dummy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Low Frequency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Changing to Numeric for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 Levels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3132079"/>
            <a:ext cx="2149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Deal with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Outlier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Binning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0055" y="5355021"/>
            <a:ext cx="8544910" cy="693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prstClr val="white"/>
                </a:solidFill>
              </a:rPr>
              <a:t>The book does these steps in a traditional manner but we will use an easier method called variable treatment (</a:t>
            </a:r>
            <a:r>
              <a:rPr lang="en-US" i="1" dirty="0" err="1">
                <a:solidFill>
                  <a:prstClr val="white"/>
                </a:solidFill>
              </a:rPr>
              <a:t>vtreat</a:t>
            </a:r>
            <a:r>
              <a:rPr lang="en-US" i="1" dirty="0">
                <a:solidFill>
                  <a:prstClr val="white"/>
                </a:solidFill>
              </a:rPr>
              <a:t>).  Review the book if you want to see the manual methods.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31452A5-98A2-BE4B-AB62-8D1B3D421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38989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1CB-BD11-C34B-80E3-EF0F17F7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before new material?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9BFA-5288-0041-8520-C65313510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is inherently ambiguous</a:t>
            </a:r>
          </a:p>
          <a:p>
            <a:r>
              <a:rPr lang="en-US" dirty="0"/>
              <a:t>Read C1,C2 and C3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BBC8-3903-7745-BE60-41D8E84D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E133B-DE48-7242-A11F-9398BA22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021E2-2977-0C4F-821A-EBF4732F8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02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Image result for weird  stock photo light bulb">
            <a:extLst>
              <a:ext uri="{FF2B5EF4-FFF2-40B4-BE49-F238E27FC236}">
                <a16:creationId xmlns:a16="http://schemas.microsoft.com/office/drawing/2014/main" id="{63F8F040-F578-4EA4-A0C1-919F9012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6" y="1898964"/>
            <a:ext cx="4135483" cy="261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72000" y="1804916"/>
            <a:ext cx="4114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2 States of Nature = 1 Light Switch or  “dummy variable”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/>
              <a:t>Dog or Cat needs one column where dog =1, cat=0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If the column has a 0 then its a cat.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1F40F864-6D4A-774D-B970-F2282D25855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472251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4EE53-BB41-4B9A-AA0F-A26063F9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60371A-4136-4820-BE9F-20CDC330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81E3E-9CE1-49C1-A16B-3E2A7040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285C3-B4C9-4678-9C04-992C21D1215C}"/>
              </a:ext>
            </a:extLst>
          </p:cNvPr>
          <p:cNvSpPr txBox="1"/>
          <p:nvPr/>
        </p:nvSpPr>
        <p:spPr>
          <a:xfrm>
            <a:off x="457200" y="5716969"/>
            <a:ext cx="8229600" cy="369332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Represent non-numeric information as light switches.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2432E-DE56-4115-B2AB-3333E6C34783}"/>
              </a:ext>
            </a:extLst>
          </p:cNvPr>
          <p:cNvSpPr txBox="1"/>
          <p:nvPr/>
        </p:nvSpPr>
        <p:spPr>
          <a:xfrm>
            <a:off x="4586990" y="1305782"/>
            <a:ext cx="411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Always “1 Less than the State of Nature”</a:t>
            </a:r>
          </a:p>
          <a:p>
            <a:endParaRPr lang="en-US" dirty="0"/>
          </a:p>
          <a:p>
            <a:r>
              <a:rPr lang="en-US" sz="1200" dirty="0"/>
              <a:t>3 States of Nature = 2 Light Switches or  “dummy variables”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If both columns are 0 then by default, this is the same information as the row having a fish.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Image result for weird  stock photo light bulb">
            <a:extLst>
              <a:ext uri="{FF2B5EF4-FFF2-40B4-BE49-F238E27FC236}">
                <a16:creationId xmlns:a16="http://schemas.microsoft.com/office/drawing/2014/main" id="{D9E7E8F2-A689-46F1-8A83-EE330287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21030"/>
            <a:ext cx="3585029" cy="263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3BE8FCBC-0007-A347-8A4E-952EF945C05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CD12C4AE-754C-6543-8859-C00AD460E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78336"/>
              </p:ext>
            </p:extLst>
          </p:nvPr>
        </p:nvGraphicFramePr>
        <p:xfrm>
          <a:off x="5811187" y="2401341"/>
          <a:ext cx="123386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33">
                  <a:extLst>
                    <a:ext uri="{9D8B030D-6E8A-4147-A177-3AD203B41FA5}">
                      <a16:colId xmlns:a16="http://schemas.microsoft.com/office/drawing/2014/main" val="2235749819"/>
                    </a:ext>
                  </a:extLst>
                </a:gridCol>
                <a:gridCol w="674236">
                  <a:extLst>
                    <a:ext uri="{9D8B030D-6E8A-4147-A177-3AD203B41FA5}">
                      <a16:colId xmlns:a16="http://schemas.microsoft.com/office/drawing/2014/main" val="443619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78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8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78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999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600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Image result for dummy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453" y="2670942"/>
            <a:ext cx="3691334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8703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69332"/>
              </p:ext>
            </p:extLst>
          </p:nvPr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2D78A9-2061-4794-A58E-95EDF4EB9289}"/>
              </a:ext>
            </a:extLst>
          </p:cNvPr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A2B9164E-EBEA-5043-9D64-4A19EE23409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14250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Dummy Variables represent category levels as 1/0 within new vectors.  For some approaches, this lets the algorithm understand the information.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27117" y="3048602"/>
          <a:ext cx="3648902" cy="20269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CuID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Profession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Affiliation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CU43E439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CU36E506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Independent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CU91E65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CU17E255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Student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Democrat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CU27E792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Executive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CU74E430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Manager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Republican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CU25E466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Teacher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Democrat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61186" y="2963917"/>
            <a:ext cx="4195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wouldn’t use the ID </a:t>
            </a:r>
            <a:r>
              <a:rPr lang="en-US" dirty="0" err="1">
                <a:solidFill>
                  <a:prstClr val="black"/>
                </a:solidFill>
              </a:rPr>
              <a:t>var</a:t>
            </a:r>
            <a:r>
              <a:rPr lang="en-US" dirty="0">
                <a:solidFill>
                  <a:prstClr val="black"/>
                </a:solidFill>
              </a:rPr>
              <a:t> for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Gender has 2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Profession has 5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Affiliation has 3 levels &amp; missing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253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1F746EA-F724-2548-B4BD-8ED176BEDD4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33031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072049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8414" y="1479321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0869" y="1897710"/>
          <a:ext cx="3648902" cy="1524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919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 err="1">
                          <a:effectLst/>
                        </a:rPr>
                        <a:t>CuID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Profession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Affiliation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CU43E439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Nurse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CU36E506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Teacher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Independent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CU91E65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CU17E255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Student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Democrat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CU27E792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Executive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CU74E430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Manager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Republican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CU25E466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Teacher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Democrat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97118" y="3825022"/>
          <a:ext cx="7915515" cy="1541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Gender__Male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Profession_Nurse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Profession_Teacher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Profession_Manager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Profession_Student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Affiliation_D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Affiliation_I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Affiliation_Missing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CU43E439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CU36E506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CU91E65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CU17E255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CU27E792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CU74E430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CU25E466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Isosceles Triangle 12"/>
          <p:cNvSpPr/>
          <p:nvPr/>
        </p:nvSpPr>
        <p:spPr>
          <a:xfrm rot="10800000">
            <a:off x="2191407" y="3531466"/>
            <a:ext cx="4587765" cy="39413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 light switch has 2 states, on/off, yet you only need 1 switch.  The same is true as more levels are added, you don’t need one for each level.</a:t>
            </a: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FD7DA70-AE1C-624A-AABD-72D4953DA6A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749037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5214" y="1245475"/>
            <a:ext cx="770933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Always make dummy variables “1 less than the state of the data nature”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37472" y="1558151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Dummy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8516"/>
              </p:ext>
            </p:extLst>
          </p:nvPr>
        </p:nvGraphicFramePr>
        <p:xfrm>
          <a:off x="597118" y="1901622"/>
          <a:ext cx="7915515" cy="153662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97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3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Profession_Nurse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Profession_Manager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Profession_Student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Affiliation_I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Affiliation_Missing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CU27E792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674562" y="3444754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Applying Judgment: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88059"/>
              </p:ext>
            </p:extLst>
          </p:nvPr>
        </p:nvGraphicFramePr>
        <p:xfrm>
          <a:off x="597118" y="3867057"/>
          <a:ext cx="7915515" cy="15259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9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2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9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3505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CuID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Gender__Male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Profession_LowCount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Profession_Teacher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Profession_Manager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 err="1">
                          <a:effectLst/>
                        </a:rPr>
                        <a:t>Affiliation_D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900" u="none" strike="noStrike" kern="1200" dirty="0" err="1">
                          <a:effectLst/>
                        </a:rPr>
                        <a:t>Affiliation_IndependentMissing</a:t>
                      </a:r>
                      <a:endParaRPr lang="en-US" sz="9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CU43E439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CU36E506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CU91E65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CU17E255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CU27E792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1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CU74E430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CU25E466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0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>
                          <a:effectLst/>
                        </a:rPr>
                        <a:t>1</a:t>
                      </a:r>
                      <a:endParaRPr lang="en-US" sz="105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050" u="none" strike="noStrike" kern="1200" dirty="0">
                          <a:effectLst/>
                        </a:rPr>
                        <a:t>0</a:t>
                      </a:r>
                      <a:endParaRPr lang="en-US" sz="105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60" marR="8660" marT="866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72663" y="5481144"/>
            <a:ext cx="770933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Never throw the “kitchen sink” at an </a:t>
            </a:r>
            <a:r>
              <a:rPr lang="en-US" dirty="0" err="1">
                <a:solidFill>
                  <a:prstClr val="white"/>
                </a:solidFill>
              </a:rPr>
              <a:t>algo</a:t>
            </a:r>
            <a:r>
              <a:rPr lang="en-US" dirty="0">
                <a:solidFill>
                  <a:prstClr val="white"/>
                </a:solidFill>
              </a:rPr>
              <a:t>, exercise your problem knowledge to reduce the number of vectors.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B24AD95A-25F7-1F49-BE17-34C2139E82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22930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Numeric variables need to be examined, corrected and missing flags need to be created.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2236075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963917"/>
            <a:ext cx="3166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Its unlikely a car has 122mpg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 way -110 horsepower!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2236075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With domain expertise you realize: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841680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39863" y="3886199"/>
            <a:ext cx="4056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Through EDA you realize: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Missing values are blank, NA, and “?”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ACB36C2-8DE0-7C45-90AC-D2B7D34AF6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7019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Outliers can be removed or the values can be replaced with imputation.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3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Consider this data: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– choose a random value in the vector say 19.2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Imputation – mean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r>
              <a:rPr lang="en-US" dirty="0">
                <a:solidFill>
                  <a:prstClr val="black"/>
                </a:solidFill>
              </a:rPr>
              <a:t> of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Imputation – median </a:t>
            </a:r>
            <a:r>
              <a:rPr lang="en-US" dirty="0" err="1">
                <a:solidFill>
                  <a:prstClr val="black"/>
                </a:solidFill>
              </a:rPr>
              <a:t>avg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Train an </a:t>
            </a: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to fill in the values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1294D8F-8DCF-A548-BDC7-B7A7E6D577D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85087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905000"/>
            <a:ext cx="7772400" cy="48006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outlier is an observation that is “extreme”, being distant from the rest of the data (definition of “distant” is deliberately vague)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Outliers can have disproportionate influence on models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An important step in data pre-processing/EDA is detecting outliers</a:t>
            </a:r>
          </a:p>
          <a:p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Once detected, domain knowledge is required to determine if it is an error, or truly extreme.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Correct them to a more normal (</a:t>
            </a:r>
            <a:r>
              <a:rPr lang="en-US" altLang="en-US" dirty="0" err="1">
                <a:solidFill>
                  <a:prstClr val="black"/>
                </a:solidFill>
                <a:latin typeface="Franklin Gothic Book" pitchFamily="34" charset="0"/>
              </a:rPr>
              <a:t>avg</a:t>
            </a:r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) value?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Franklin Gothic Book" pitchFamily="34" charset="0"/>
              </a:rPr>
              <a:t>Remove the record altogether?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9F66DD8-0F51-2D42-B29F-C4AF8B8C496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28337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Outliers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4400" y="18288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prstClr val="black"/>
                </a:solidFill>
                <a:latin typeface="Franklin Gothic Book" pitchFamily="34" charset="0"/>
              </a:rPr>
              <a:t>In some contexts, finding outliers is the purpose of the DM exercise (airport security screening). This is called “anomaly detection”. </a:t>
            </a:r>
            <a:endParaRPr lang="en-US" altLang="en-US" dirty="0">
              <a:solidFill>
                <a:prstClr val="black"/>
              </a:solidFill>
              <a:latin typeface="Franklin Gothic Book" pitchFamily="34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AAD449D-93A9-F141-BBA4-1084F0FA02F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93758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3E34-6174-AC4C-A583-198E8A5B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ACC8-19D7-9546-8265-80FFFABA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25722-4575-E546-B421-98FE2DA7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07606-C282-3E4D-9858-DB2D6FCCA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B5F0753F-DCF0-E24F-ADCD-CE8006D04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735" y="956603"/>
            <a:ext cx="4922530" cy="518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28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17" y="1245475"/>
            <a:ext cx="8718331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Imputation is a best practice over to fill in for missing numeric values.  Usually start with an easy method like mean imputation.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1186" y="2159872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5118" y="1920764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426853" y="2159872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7967"/>
              </p:ext>
            </p:extLst>
          </p:nvPr>
        </p:nvGraphicFramePr>
        <p:xfrm>
          <a:off x="345751" y="2464740"/>
          <a:ext cx="3349994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770">
                  <a:extLst>
                    <a:ext uri="{9D8B030D-6E8A-4147-A177-3AD203B41FA5}">
                      <a16:colId xmlns:a16="http://schemas.microsoft.com/office/drawing/2014/main" val="3090800159"/>
                    </a:ext>
                  </a:extLst>
                </a:gridCol>
              </a:tblGrid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FixMPG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Mazda RX4 Wag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61036" y="3555117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ABEEB7ED-D265-1740-99FD-7C078ECCA02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09884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07685"/>
              </p:ext>
            </p:extLst>
          </p:nvPr>
        </p:nvGraphicFramePr>
        <p:xfrm>
          <a:off x="309807" y="1871968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-110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122.8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97238EC-AB71-44AA-A063-4FEB869D8462}"/>
              </a:ext>
            </a:extLst>
          </p:cNvPr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41BB3D-DC9E-41CC-A0FE-3B3BECA84991}"/>
              </a:ext>
            </a:extLst>
          </p:cNvPr>
          <p:cNvCxnSpPr/>
          <p:nvPr/>
        </p:nvCxnSpPr>
        <p:spPr>
          <a:xfrm>
            <a:off x="4978900" y="1871968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99D480-43C8-4260-94DE-B032190A2700}"/>
              </a:ext>
            </a:extLst>
          </p:cNvPr>
          <p:cNvSpPr txBox="1"/>
          <p:nvPr/>
        </p:nvSpPr>
        <p:spPr>
          <a:xfrm>
            <a:off x="4978900" y="2143424"/>
            <a:ext cx="402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You have many other records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record contains multiple integrity issues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8683A3-AE60-456B-A476-A680CB18FDF7}"/>
              </a:ext>
            </a:extLst>
          </p:cNvPr>
          <p:cNvSpPr txBox="1"/>
          <p:nvPr/>
        </p:nvSpPr>
        <p:spPr>
          <a:xfrm>
            <a:off x="5162832" y="1904316"/>
            <a:ext cx="146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Drop a row if: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DB45A5-D94A-42DE-9975-CE554C3AE2FD}"/>
              </a:ext>
            </a:extLst>
          </p:cNvPr>
          <p:cNvSpPr txBox="1"/>
          <p:nvPr/>
        </p:nvSpPr>
        <p:spPr>
          <a:xfrm>
            <a:off x="5078750" y="3538669"/>
            <a:ext cx="41095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u="sng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</a:rPr>
              <a:t>Hotdeck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Median</a:t>
            </a:r>
            <a:r>
              <a:rPr lang="en-US" dirty="0">
                <a:solidFill>
                  <a:prstClr val="black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Algorithm</a:t>
            </a:r>
            <a:r>
              <a:rPr lang="en-US" dirty="0">
                <a:solidFill>
                  <a:prstClr val="black"/>
                </a:solidFill>
              </a:rPr>
              <a:t> (KNN)</a:t>
            </a:r>
            <a:endParaRPr lang="en-US" u="sng" dirty="0">
              <a:solidFill>
                <a:prstClr val="black"/>
              </a:solidFill>
            </a:endParaRPr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1B39575-0738-7245-A4A6-DF996A32B4EE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91249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Numeric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891" y="1245476"/>
            <a:ext cx="9002109" cy="3231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prstClr val="white"/>
                </a:solidFill>
              </a:rPr>
              <a:t>Imputation through domain expertise can be VERY time consuming but is sometimes worth it though not often.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2380593"/>
            <a:ext cx="0" cy="3547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064" y="2510597"/>
          <a:ext cx="4384741" cy="2451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9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96196" y="2491722"/>
            <a:ext cx="44478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Impute (use a method to change the value):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-110 looks like a data entry issue &amp; other Mazda has 110.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Mean Imputation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146.7 is the average for the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6AC2FAB-7478-D349-B3CD-296D2FD6C71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578876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Flags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973" y="1245475"/>
            <a:ext cx="793005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Add missing indicator dummy variables similar to the categorical exercise.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3683" y="1904992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prstClr val="black"/>
                </a:solidFill>
              </a:rPr>
              <a:t>Consider this data: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54864"/>
              </p:ext>
            </p:extLst>
          </p:nvPr>
        </p:nvGraphicFramePr>
        <p:xfrm>
          <a:off x="63063" y="2510597"/>
          <a:ext cx="8764414" cy="2665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1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1508790584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61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mpg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cyl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disp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drat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qsec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missingMPG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missingCyl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missingDisp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Adjust_HP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missingWT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missingQSec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2.62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17.02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Mazda RX4 Wag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2.875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Datsun 710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20.1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b" latinLnBrk="0" hangingPunct="1"/>
                      <a:r>
                        <a:rPr lang="en-US" sz="1400" u="none" strike="noStrike" kern="1200" dirty="0">
                          <a:effectLst/>
                        </a:rPr>
                        <a:t>8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3.85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4 Drive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Hornet Sportabout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146.7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17.02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Valiant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2.76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20.22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Duster 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15.84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240D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 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22.8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140.8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22.9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Merc 280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167.6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3.44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18.3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kern="1200" dirty="0">
                          <a:effectLst/>
                        </a:rPr>
                        <a:t>0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08D4417-F4D0-B148-9551-71D939BA0AE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00545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Engineering- Still Pre-Processing!!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1319866"/>
            <a:ext cx="7343775" cy="80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Once you have your data identified, collected and organized, you may want to create new vectors using existing data to aid the analysis.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04875" y="2200929"/>
            <a:ext cx="734377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engineering or “feature crossing” is the act of using existing data to form new data inputs for analysis.  For example, dividing one data point by another to derive a new data point.</a:t>
            </a:r>
          </a:p>
        </p:txBody>
      </p:sp>
      <p:pic>
        <p:nvPicPr>
          <p:cNvPr id="4100" name="Picture 4" descr="Image result for data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167" y="3218941"/>
            <a:ext cx="3635190" cy="218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B2F19247-26C5-DB49-B260-57A3BAAC3B2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1815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C2C50-0299-48AA-86ED-3258B689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89AFA-ABF8-4D91-B558-A685679F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Feature Engineering?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2869B-D960-481D-9FDD-B3081545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sports analytics memes">
            <a:extLst>
              <a:ext uri="{FF2B5EF4-FFF2-40B4-BE49-F238E27FC236}">
                <a16:creationId xmlns:a16="http://schemas.microsoft.com/office/drawing/2014/main" id="{12DCBE5A-1A5A-4BD4-A667-346CC23E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1" y="1851830"/>
            <a:ext cx="3495765" cy="186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AEF07E-5FCA-4CD1-BB8C-9B5F0B998B6B}"/>
              </a:ext>
            </a:extLst>
          </p:cNvPr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B2EEA-CE7A-4DA5-9919-C1D7862D3537}"/>
              </a:ext>
            </a:extLst>
          </p:cNvPr>
          <p:cNvSpPr txBox="1"/>
          <p:nvPr/>
        </p:nvSpPr>
        <p:spPr>
          <a:xfrm>
            <a:off x="4187553" y="1861750"/>
            <a:ext cx="454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Using regular season stats predict the championship outcome: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834900-3041-400F-AB26-F82B9CD97C9F}"/>
              </a:ext>
            </a:extLst>
          </p:cNvPr>
          <p:cNvGrpSpPr/>
          <p:nvPr/>
        </p:nvGrpSpPr>
        <p:grpSpPr>
          <a:xfrm>
            <a:off x="4231095" y="2680607"/>
            <a:ext cx="3200400" cy="1199629"/>
            <a:chOff x="2514600" y="2356964"/>
            <a:chExt cx="3200400" cy="11996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D4812B-150E-47D2-9F67-4FDD8EDB813F}"/>
                </a:ext>
              </a:extLst>
            </p:cNvPr>
            <p:cNvSpPr txBox="1"/>
            <p:nvPr/>
          </p:nvSpPr>
          <p:spPr>
            <a:xfrm>
              <a:off x="2514600" y="2633263"/>
              <a:ext cx="32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Total Rebounds (2017-18): 2749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Total Games: 56</a:t>
              </a:r>
            </a:p>
            <a:p>
              <a:r>
                <a:rPr lang="en-US" dirty="0">
                  <a:solidFill>
                    <a:prstClr val="black"/>
                  </a:solidFill>
                </a:rPr>
                <a:t>LBJ triple doubles: 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19DEDA-C9FA-43B5-97E9-17FF0768D4A4}"/>
                </a:ext>
              </a:extLst>
            </p:cNvPr>
            <p:cNvSpPr txBox="1"/>
            <p:nvPr/>
          </p:nvSpPr>
          <p:spPr>
            <a:xfrm>
              <a:off x="2514600" y="2356964"/>
              <a:ext cx="116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prstClr val="black"/>
                  </a:solidFill>
                </a:rPr>
                <a:t>Raw Data: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A318B1-7F4F-490E-9FD1-0E59D5E29A59}"/>
              </a:ext>
            </a:extLst>
          </p:cNvPr>
          <p:cNvSpPr txBox="1"/>
          <p:nvPr/>
        </p:nvSpPr>
        <p:spPr>
          <a:xfrm>
            <a:off x="4187552" y="1683693"/>
            <a:ext cx="802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</a:rPr>
              <a:t>Example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1EF07B-2266-441E-AE1C-ED1C87BC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36149"/>
              </p:ext>
            </p:extLst>
          </p:nvPr>
        </p:nvGraphicFramePr>
        <p:xfrm>
          <a:off x="381000" y="4592320"/>
          <a:ext cx="8514253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971">
                  <a:extLst>
                    <a:ext uri="{9D8B030D-6E8A-4147-A177-3AD203B41FA5}">
                      <a16:colId xmlns:a16="http://schemas.microsoft.com/office/drawing/2014/main" val="2347343230"/>
                    </a:ext>
                  </a:extLst>
                </a:gridCol>
                <a:gridCol w="1060355">
                  <a:extLst>
                    <a:ext uri="{9D8B030D-6E8A-4147-A177-3AD203B41FA5}">
                      <a16:colId xmlns:a16="http://schemas.microsoft.com/office/drawing/2014/main" val="287248417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27235696"/>
                    </a:ext>
                  </a:extLst>
                </a:gridCol>
                <a:gridCol w="4333327">
                  <a:extLst>
                    <a:ext uri="{9D8B030D-6E8A-4147-A177-3AD203B41FA5}">
                      <a16:colId xmlns:a16="http://schemas.microsoft.com/office/drawing/2014/main" val="1439206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Rebounds per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Simple</a:t>
                      </a:r>
                      <a:r>
                        <a:rPr lang="en-US" sz="1400" baseline="0" dirty="0"/>
                        <a:t> ratio of two team level stats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78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Percent of Games</a:t>
                      </a:r>
                      <a:r>
                        <a:rPr lang="en-US" baseline="0" dirty="0"/>
                        <a:t> that Lebron James has a “triple double”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10/56</a:t>
                      </a:r>
                      <a:r>
                        <a:rPr lang="en-US" sz="1400" baseline="0" dirty="0"/>
                        <a:t> = 17.8%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Qualitative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aseline="0" dirty="0"/>
                        <a:t>Capturing information about the best </a:t>
                      </a: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player’s performance e.g. getting double digit stats in 3 of assists, blocks, points, rebounds, or steals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8853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507DE8B-2BA5-4832-A232-BA5C0FEADE62}"/>
              </a:ext>
            </a:extLst>
          </p:cNvPr>
          <p:cNvSpPr txBox="1"/>
          <p:nvPr/>
        </p:nvSpPr>
        <p:spPr>
          <a:xfrm>
            <a:off x="314873" y="4284543"/>
            <a:ext cx="1022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u="sng" dirty="0">
                <a:solidFill>
                  <a:prstClr val="black"/>
                </a:solidFill>
              </a:rPr>
              <a:t>Engineered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44C62-3572-4073-B352-2E2CA9648C49}"/>
              </a:ext>
            </a:extLst>
          </p:cNvPr>
          <p:cNvCxnSpPr/>
          <p:nvPr/>
        </p:nvCxnSpPr>
        <p:spPr>
          <a:xfrm>
            <a:off x="457200" y="41148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2BAE7901-9B21-FE42-802D-F6D282322C66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9700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Engineering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199" y="3569626"/>
            <a:ext cx="825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7F71DA5-6CCE-1443-842D-E09F10B1661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68D20-BDD9-2342-BE57-7700185C6A41}"/>
              </a:ext>
            </a:extLst>
          </p:cNvPr>
          <p:cNvSpPr/>
          <p:nvPr/>
        </p:nvSpPr>
        <p:spPr>
          <a:xfrm>
            <a:off x="457199" y="4222762"/>
            <a:ext cx="82520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BB97B-E371-0647-8254-38E844D0FA19}"/>
              </a:ext>
            </a:extLst>
          </p:cNvPr>
          <p:cNvSpPr/>
          <p:nvPr/>
        </p:nvSpPr>
        <p:spPr>
          <a:xfrm>
            <a:off x="457199" y="5059181"/>
            <a:ext cx="82520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 for $250,000 prize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4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Feature Engineering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9683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vtreat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Automatic variable treatment functions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library(</a:t>
            </a:r>
            <a:r>
              <a:rPr lang="en-US" sz="2000" dirty="0" err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acepack</a:t>
            </a:r>
            <a:r>
              <a:rPr lang="en-US" sz="2000" dirty="0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Alternating conditional expectations for feature importance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Hand-Coded Variables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Subject Matter Experts tell you which variables to interact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Dimension Reduction -  PCA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>
                    <a:lumMod val="50000"/>
                  </a:prstClr>
                </a:solidFill>
              </a:rPr>
              <a:t>Principle component analysis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BAC5C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9307" y="5614555"/>
            <a:ext cx="2129942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prstClr val="black"/>
                </a:solidFill>
              </a:rPr>
              <a:t>Grey not covered </a:t>
            </a:r>
          </a:p>
          <a:p>
            <a:pPr algn="ctr"/>
            <a:r>
              <a:rPr lang="en-US" sz="1200" i="1" dirty="0">
                <a:solidFill>
                  <a:prstClr val="black"/>
                </a:solidFill>
              </a:rPr>
              <a:t>but if interested can share code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62BC88A-2F2E-A24C-88C1-98B27B12BB6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449211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Treatment: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vtreat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335472" y="6059573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Informative Data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72" y="5672010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316" y="4646571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217710" y="3472048"/>
            <a:ext cx="8404313" cy="3088409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539" y="3592925"/>
            <a:ext cx="2656806" cy="23747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136316" y="5025721"/>
            <a:ext cx="2656806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outcome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44539" y="3967045"/>
            <a:ext cx="2656806" cy="1718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FA6B70-DD9F-47CB-A51C-8EF08917C445}"/>
              </a:ext>
            </a:extLst>
          </p:cNvPr>
          <p:cNvGrpSpPr/>
          <p:nvPr/>
        </p:nvGrpSpPr>
        <p:grpSpPr>
          <a:xfrm>
            <a:off x="1219576" y="3563675"/>
            <a:ext cx="977216" cy="1779310"/>
            <a:chOff x="381000" y="4800600"/>
            <a:chExt cx="1219200" cy="17526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8CE6F1-BE19-4552-AEF9-415493EAA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313" y="5010150"/>
              <a:ext cx="790575" cy="13335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588874-D4BF-4AD9-8934-63298E825E3B}"/>
                </a:ext>
              </a:extLst>
            </p:cNvPr>
            <p:cNvSpPr/>
            <p:nvPr/>
          </p:nvSpPr>
          <p:spPr>
            <a:xfrm>
              <a:off x="381000" y="4800600"/>
              <a:ext cx="1219200" cy="17526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093789" y="3912362"/>
            <a:ext cx="2652154" cy="4999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C50C47D-7D68-497D-8F9D-F175D804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539" y="2108977"/>
            <a:ext cx="2864890" cy="11022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82959FD-7007-4BB9-9B8C-BBF7151BE5E7}"/>
              </a:ext>
            </a:extLst>
          </p:cNvPr>
          <p:cNvSpPr/>
          <p:nvPr/>
        </p:nvSpPr>
        <p:spPr>
          <a:xfrm>
            <a:off x="499983" y="1603191"/>
            <a:ext cx="8144035" cy="2737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>
                <a:solidFill>
                  <a:schemeClr val="bg1"/>
                </a:solidFill>
              </a:rPr>
              <a:t>Vtreat</a:t>
            </a:r>
            <a:r>
              <a:rPr lang="en-US" sz="1350" dirty="0">
                <a:solidFill>
                  <a:schemeClr val="bg1"/>
                </a:solidFill>
              </a:rPr>
              <a:t> automates some data cleaning, imputation and engineers specific response encoded variables.</a:t>
            </a:r>
          </a:p>
        </p:txBody>
      </p: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BEFA20D-1BAD-AC4E-A20E-37BF6CD2F82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0004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A6E8-290C-4B3B-9AC0-A3898B40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adjusts data in many ways.</a:t>
            </a:r>
          </a:p>
        </p:txBody>
      </p:sp>
      <p:graphicFrame>
        <p:nvGraphicFramePr>
          <p:cNvPr id="3" name="Group 3">
            <a:extLst>
              <a:ext uri="{FF2B5EF4-FFF2-40B4-BE49-F238E27FC236}">
                <a16:creationId xmlns:a16="http://schemas.microsoft.com/office/drawing/2014/main" id="{6F18B3D8-EB75-4D4C-96D6-B7DE4A116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866318"/>
              </p:ext>
            </p:extLst>
          </p:nvPr>
        </p:nvGraphicFramePr>
        <p:xfrm>
          <a:off x="274462" y="1417638"/>
          <a:ext cx="8489865" cy="4005834"/>
        </p:xfrm>
        <a:graphic>
          <a:graphicData uri="http://schemas.openxmlformats.org/drawingml/2006/table">
            <a:tbl>
              <a:tblPr/>
              <a:tblGrid>
                <a:gridCol w="264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122">
                  <a:extLst>
                    <a:ext uri="{9D8B030D-6E8A-4147-A177-3AD203B41FA5}">
                      <a16:colId xmlns:a16="http://schemas.microsoft.com/office/drawing/2014/main" val="3943134416"/>
                    </a:ext>
                  </a:extLst>
                </a:gridCol>
                <a:gridCol w="5013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Action</a:t>
                      </a:r>
                    </a:p>
                  </a:txBody>
                  <a:tcPr marL="68580" marR="68580" marT="68580" marB="6858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Type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100" b="1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marL="68580" marR="68580" marT="68580" marB="68580" anchor="ctr">
                    <a:lnL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Imputation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Na, Nan, </a:t>
                      </a:r>
                      <a:r>
                        <a:rPr kumimoji="0" 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</a:t>
                      </a: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replacement 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Imputation Indicator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Append a binary column as imputation flag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4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Dummy Variables</a:t>
                      </a:r>
                      <a:endParaRPr kumimoji="0" lang="en-US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dummy variables for categorical variables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Constant Attribute Suppression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Cleaning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Remove variables with a single value.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167695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Deviation –”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cat_D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“deviation fact” about a categorical level. Tells us if ‘y’ is concentrated or diffuse when conditioned on the observed level of the original categorical variable.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11259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Level Prevalence- 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cat_P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”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“prevalence fact” about a categorical level. Tells us if the original level was rare or common. 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36004"/>
                  </a:ext>
                </a:extLst>
              </a:tr>
              <a:tr h="86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Estimated Single Variable Effects –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cat_B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categorical outcome w/Bayesian</a:t>
                      </a:r>
                    </a:p>
                    <a:p>
                      <a:pPr marL="517525" marR="0" lvl="1" indent="-60325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en-US" sz="105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cat_N</a:t>
                      </a: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” = numeric outcome w/Regression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Bayesian model of the change in logit-odds in outcome from mean distribution conditioned on the observed value of the original variable.</a:t>
                      </a:r>
                    </a:p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 single variable regression model of the difference in outcome expectation conditioned on the observed value of the original variable.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2838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Rare Cats*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</a:rPr>
                        <a:t>Engineering</a:t>
                      </a: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2"/>
                          </a:solidFill>
                        </a:rPr>
                        <a:t>For categorical levels below a frequency threshold, pool different levels into a common “rare-level” variable</a:t>
                      </a:r>
                      <a:endParaRPr kumimoji="0" lang="en-GB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68580" marR="68580" marT="68580" marB="6858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C8C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67917"/>
                  </a:ext>
                </a:extLst>
              </a:tr>
            </a:tbl>
          </a:graphicData>
        </a:graphic>
      </p:graphicFrame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0BE4D09F-7E7D-4444-9D34-BD057638414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1271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681915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9/20/21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908539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Imputation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4259" y="1104904"/>
            <a:ext cx="6722033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Most of the time we will use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to clean data…its faster and easier.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7141" y="1600200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NA,</a:t>
                      </a:r>
                      <a:r>
                        <a:rPr lang="en-US" sz="1200" baseline="0" dirty="0"/>
                        <a:t> NAN, and Infinity replaced with mean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 imputation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82089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522475"/>
            <a:ext cx="3846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Replace that value with the mean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8731" y="2522475"/>
            <a:ext cx="435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categorical variables 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94" y="3539523"/>
            <a:ext cx="1485142" cy="2293719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002221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9682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3936126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r="57600"/>
          <a:stretch/>
        </p:blipFill>
        <p:spPr>
          <a:xfrm>
            <a:off x="4905869" y="3673365"/>
            <a:ext cx="2094022" cy="204951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13434" y="4950372"/>
            <a:ext cx="1277007" cy="3468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713186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FDE1D736-F08E-C446-B47C-08BCAF7C636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190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 animBg="1"/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Flags- 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28728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Missing indicator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70386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841" y="2238698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numeric value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9089" y="2233443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When a factor level is missing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Add a missing flag variable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764" y="3936945"/>
            <a:ext cx="1506946" cy="19751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46" y="3910176"/>
            <a:ext cx="1964285" cy="1866767"/>
          </a:xfrm>
          <a:prstGeom prst="rect">
            <a:avLst/>
          </a:prstGeom>
        </p:spPr>
      </p:pic>
      <p:sp>
        <p:nvSpPr>
          <p:cNvPr id="21" name="Isosceles Triangle 20"/>
          <p:cNvSpPr/>
          <p:nvPr/>
        </p:nvSpPr>
        <p:spPr>
          <a:xfrm rot="5400000">
            <a:off x="2128348" y="4635063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5809" y="4099034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4062253" y="4598277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96970" y="515006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39763" y="4487915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512682" y="5008178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505924" y="4361784"/>
            <a:ext cx="352097" cy="3520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B24DC2B-6F5B-4441-AF65-6B692EB572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125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 animBg="1"/>
      <p:bldP spid="22" grpId="0"/>
      <p:bldP spid="23" grpId="0" animBg="1"/>
      <p:bldP spid="26" grpId="0" animBg="1"/>
      <p:bldP spid="2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Variables - </a:t>
            </a:r>
            <a:r>
              <a:rPr lang="en-US" dirty="0" err="1"/>
              <a:t>PreProcessing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5716" y="1200155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Indicator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Dummy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4494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6841" y="2207159"/>
            <a:ext cx="38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Not applicable for numeric values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09089" y="2201904"/>
            <a:ext cx="384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For each factor level, will create dummy variables.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1925" y="5328745"/>
            <a:ext cx="7520151" cy="5675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Beware!  Since some algorithms don’t care, </a:t>
            </a:r>
            <a:r>
              <a:rPr lang="en-US" dirty="0" err="1">
                <a:solidFill>
                  <a:prstClr val="white"/>
                </a:solidFill>
              </a:rPr>
              <a:t>vtreat</a:t>
            </a:r>
            <a:r>
              <a:rPr lang="en-US" dirty="0">
                <a:solidFill>
                  <a:prstClr val="white"/>
                </a:solidFill>
              </a:rPr>
              <a:t> will return ALL dummy variables and not drop one to represent all 0s.</a:t>
            </a:r>
          </a:p>
        </p:txBody>
      </p:sp>
      <p:sp>
        <p:nvSpPr>
          <p:cNvPr id="23" name="Isosceles Triangle 22"/>
          <p:cNvSpPr/>
          <p:nvPr/>
        </p:nvSpPr>
        <p:spPr>
          <a:xfrm rot="5400000">
            <a:off x="2112579" y="3925616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00854" y="3389586"/>
            <a:ext cx="148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Design a treatment plan and apply it.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1872CC-AA62-064A-AF71-203412A6D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902407"/>
            <a:ext cx="2279346" cy="2053028"/>
          </a:xfrm>
          <a:prstGeom prst="rect">
            <a:avLst/>
          </a:prstGeom>
        </p:spPr>
      </p:pic>
      <p:sp>
        <p:nvSpPr>
          <p:cNvPr id="25" name="Isosceles Triangle 24"/>
          <p:cNvSpPr/>
          <p:nvPr/>
        </p:nvSpPr>
        <p:spPr>
          <a:xfrm rot="5400000">
            <a:off x="3652344" y="3904595"/>
            <a:ext cx="1434662" cy="28377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BDF67-37A1-404B-9CDE-43E8DE42A07D}"/>
              </a:ext>
            </a:extLst>
          </p:cNvPr>
          <p:cNvSpPr/>
          <p:nvPr/>
        </p:nvSpPr>
        <p:spPr>
          <a:xfrm>
            <a:off x="6351639" y="3108304"/>
            <a:ext cx="976145" cy="24187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FBBAD97-4D7C-5544-A085-F63C2233E0E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AE474B-36D8-C042-B705-509306020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976" y="2755273"/>
            <a:ext cx="796909" cy="22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3" grpId="0" animBg="1"/>
      <p:bldP spid="24" grpId="0"/>
      <p:bldP spid="2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D0B2-08F3-49C5-A308-8FFE3F73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Engineered CAT Variables Example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C96F04-31FB-4BD3-AB03-52519688B62F}"/>
              </a:ext>
            </a:extLst>
          </p:cNvPr>
          <p:cNvSpPr txBox="1"/>
          <p:nvPr/>
        </p:nvSpPr>
        <p:spPr>
          <a:xfrm>
            <a:off x="662473" y="5682897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Organize a Modeling Matrix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AFD3111-0707-4032-AF28-502B9E39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73" y="548401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1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75E59DA-02BA-45C7-9A23-36011154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277" y="4957807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2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D2D8712-DCBE-4647-A81D-43F88529C648}"/>
              </a:ext>
            </a:extLst>
          </p:cNvPr>
          <p:cNvSpPr>
            <a:spLocks/>
          </p:cNvSpPr>
          <p:nvPr/>
        </p:nvSpPr>
        <p:spPr bwMode="auto">
          <a:xfrm>
            <a:off x="552281" y="4355095"/>
            <a:ext cx="7864079" cy="1584833"/>
          </a:xfrm>
          <a:custGeom>
            <a:avLst/>
            <a:gdLst>
              <a:gd name="T0" fmla="*/ 0 w 5281"/>
              <a:gd name="T1" fmla="*/ 2147483647 h 1635"/>
              <a:gd name="T2" fmla="*/ 0 w 5281"/>
              <a:gd name="T3" fmla="*/ 2147483647 h 1635"/>
              <a:gd name="T4" fmla="*/ 2147483647 w 5281"/>
              <a:gd name="T5" fmla="*/ 2147483647 h 1635"/>
              <a:gd name="T6" fmla="*/ 2147483647 w 5281"/>
              <a:gd name="T7" fmla="*/ 2147483647 h 1635"/>
              <a:gd name="T8" fmla="*/ 2147483647 w 5281"/>
              <a:gd name="T9" fmla="*/ 2147483647 h 1635"/>
              <a:gd name="T10" fmla="*/ 2147483647 w 5281"/>
              <a:gd name="T11" fmla="*/ 0 h 1635"/>
              <a:gd name="T12" fmla="*/ 2147483647 w 5281"/>
              <a:gd name="T13" fmla="*/ 0 h 1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81"/>
              <a:gd name="T22" fmla="*/ 0 h 1635"/>
              <a:gd name="T23" fmla="*/ 5281 w 5281"/>
              <a:gd name="T24" fmla="*/ 1635 h 1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81" h="1635">
                <a:moveTo>
                  <a:pt x="0" y="1634"/>
                </a:moveTo>
                <a:lnTo>
                  <a:pt x="0" y="1089"/>
                </a:lnTo>
                <a:lnTo>
                  <a:pt x="1760" y="1089"/>
                </a:lnTo>
                <a:lnTo>
                  <a:pt x="1760" y="544"/>
                </a:lnTo>
                <a:lnTo>
                  <a:pt x="3520" y="544"/>
                </a:lnTo>
                <a:lnTo>
                  <a:pt x="3520" y="0"/>
                </a:lnTo>
                <a:lnTo>
                  <a:pt x="5280" y="0"/>
                </a:lnTo>
              </a:path>
            </a:pathLst>
          </a:custGeom>
          <a:noFill/>
          <a:ln w="9525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685800">
              <a:defRPr/>
            </a:pPr>
            <a:endParaRPr lang="en-US" sz="1350" kern="0" dirty="0">
              <a:solidFill>
                <a:prstClr val="black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A07897B-57C8-4C39-AADB-282A24412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7" y="4417124"/>
            <a:ext cx="2486025" cy="1754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defTabSz="571500">
              <a:lnSpc>
                <a:spcPct val="95000"/>
              </a:lnSpc>
            </a:pPr>
            <a:r>
              <a:rPr lang="en-US" sz="1200" b="1" dirty="0">
                <a:solidFill>
                  <a:srgbClr val="313131"/>
                </a:solidFill>
                <a:ea typeface="ＭＳ Ｐゴシック" charset="-128"/>
              </a:rPr>
              <a:t>Step 3*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E10A04-B818-4A76-B304-B20DAA4838F5}"/>
              </a:ext>
            </a:extLst>
          </p:cNvPr>
          <p:cNvSpPr txBox="1"/>
          <p:nvPr/>
        </p:nvSpPr>
        <p:spPr>
          <a:xfrm>
            <a:off x="3283277" y="5152370"/>
            <a:ext cx="2486025" cy="1269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Design Treatment” - </a:t>
            </a:r>
            <a:r>
              <a:rPr lang="en-US" sz="825" kern="0" dirty="0">
                <a:solidFill>
                  <a:srgbClr val="313131"/>
                </a:solidFill>
              </a:rPr>
              <a:t>Categorical or Numeric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653F06-0C36-4048-B4A3-797AF8508B35}"/>
              </a:ext>
            </a:extLst>
          </p:cNvPr>
          <p:cNvSpPr txBox="1"/>
          <p:nvPr/>
        </p:nvSpPr>
        <p:spPr>
          <a:xfrm>
            <a:off x="5910987" y="4609105"/>
            <a:ext cx="2486025" cy="3180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“</a:t>
            </a:r>
            <a:r>
              <a:rPr lang="en-US" sz="825" b="1" i="1" kern="0" dirty="0">
                <a:solidFill>
                  <a:srgbClr val="313131"/>
                </a:solidFill>
              </a:rPr>
              <a:t>Prepare</a:t>
            </a:r>
            <a:r>
              <a:rPr lang="en-US" sz="825" kern="0" dirty="0">
                <a:solidFill>
                  <a:srgbClr val="313131"/>
                </a:solidFill>
              </a:rPr>
              <a:t>” Data into a treated Modeling Matrix</a:t>
            </a:r>
          </a:p>
          <a:p>
            <a:pPr defTabSz="685800">
              <a:spcBef>
                <a:spcPts val="450"/>
              </a:spcBef>
              <a:buSzPct val="100000"/>
              <a:defRPr/>
            </a:pPr>
            <a:r>
              <a:rPr lang="en-US" sz="825" kern="0" dirty="0">
                <a:solidFill>
                  <a:srgbClr val="313131"/>
                </a:solidFill>
              </a:rPr>
              <a:t>*</a:t>
            </a:r>
            <a:r>
              <a:rPr lang="en-US" sz="825" i="1" kern="0" dirty="0">
                <a:solidFill>
                  <a:srgbClr val="313131"/>
                </a:solidFill>
              </a:rPr>
              <a:t>abridged data shown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C62C4-9824-47F1-AF75-E91D86E4DA56}"/>
              </a:ext>
            </a:extLst>
          </p:cNvPr>
          <p:cNvSpPr/>
          <p:nvPr/>
        </p:nvSpPr>
        <p:spPr>
          <a:xfrm>
            <a:off x="3258691" y="5312601"/>
            <a:ext cx="248167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latin typeface="Consolas" panose="020B0609020204030204" pitchFamily="49" charset="0"/>
              </a:rPr>
              <a:t>treatmentsN</a:t>
            </a:r>
            <a:r>
              <a:rPr lang="en-US" sz="900" dirty="0">
                <a:latin typeface="Consolas" panose="020B0609020204030204" pitchFamily="49" charset="0"/>
              </a:rPr>
              <a:t> &lt;- </a:t>
            </a:r>
            <a:r>
              <a:rPr lang="en-US" sz="900" dirty="0" err="1">
                <a:latin typeface="Consolas" panose="020B0609020204030204" pitchFamily="49" charset="0"/>
              </a:rPr>
              <a:t>designTreatmentsN</a:t>
            </a:r>
            <a:r>
              <a:rPr lang="en-US" sz="900" dirty="0">
                <a:latin typeface="Consolas" panose="020B0609020204030204" pitchFamily="49" charset="0"/>
              </a:rPr>
              <a:t>(...)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545A3-BF92-493C-BBD2-A216529F9E73}"/>
              </a:ext>
            </a:extLst>
          </p:cNvPr>
          <p:cNvSpPr txBox="1"/>
          <p:nvPr/>
        </p:nvSpPr>
        <p:spPr>
          <a:xfrm>
            <a:off x="3207859" y="2768081"/>
            <a:ext cx="2473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CatN</a:t>
            </a:r>
            <a:r>
              <a:rPr lang="en-US" sz="1050" b="1" u="sng" dirty="0">
                <a:solidFill>
                  <a:schemeClr val="tx2"/>
                </a:solidFill>
              </a:rPr>
              <a:t> (Numeric):</a:t>
            </a:r>
            <a:endParaRPr lang="en-US" sz="1050" dirty="0">
              <a:solidFill>
                <a:schemeClr val="tx2"/>
              </a:solidFill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X equals A &amp; Y equals 1: (1/3) minus</a:t>
            </a:r>
          </a:p>
          <a:p>
            <a:r>
              <a:rPr lang="en-US" sz="1200" dirty="0">
                <a:solidFill>
                  <a:schemeClr val="tx2"/>
                </a:solidFill>
              </a:rPr>
              <a:t>Overall Y value  equals 1: (3/7)</a:t>
            </a:r>
          </a:p>
          <a:p>
            <a:r>
              <a:rPr lang="en-US" sz="1200" dirty="0">
                <a:solidFill>
                  <a:schemeClr val="tx2"/>
                </a:solidFill>
              </a:rPr>
              <a:t> = -0.0952381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9EF8BC-0250-44E9-8485-F44DB9433511}"/>
              </a:ext>
            </a:extLst>
          </p:cNvPr>
          <p:cNvSpPr txBox="1"/>
          <p:nvPr/>
        </p:nvSpPr>
        <p:spPr>
          <a:xfrm>
            <a:off x="3207859" y="4329541"/>
            <a:ext cx="24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>
                <a:solidFill>
                  <a:schemeClr val="tx2"/>
                </a:solidFill>
              </a:rPr>
              <a:t>Cat P (Prevalence):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C Occurred (2/7) = 0.2857143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EDB49D-2D6F-4473-803A-978A5CA2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2" y="3866372"/>
            <a:ext cx="589276" cy="148546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0BE6702-63DA-4D08-A414-CB47F2557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1" y="3121394"/>
            <a:ext cx="2332247" cy="107938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8D278A3-EA31-48A7-96CA-F4A59A27D8E1}"/>
              </a:ext>
            </a:extLst>
          </p:cNvPr>
          <p:cNvSpPr txBox="1"/>
          <p:nvPr/>
        </p:nvSpPr>
        <p:spPr>
          <a:xfrm>
            <a:off x="3207859" y="3710393"/>
            <a:ext cx="225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>
                <a:solidFill>
                  <a:schemeClr val="tx2"/>
                </a:solidFill>
              </a:rPr>
              <a:t>CatD</a:t>
            </a:r>
            <a:r>
              <a:rPr lang="en-US" sz="1200" b="1" u="sng" dirty="0">
                <a:solidFill>
                  <a:schemeClr val="tx2"/>
                </a:solidFill>
              </a:rPr>
              <a:t> (Deviation):</a:t>
            </a:r>
          </a:p>
          <a:p>
            <a:r>
              <a:rPr lang="en-US" sz="1200" dirty="0">
                <a:solidFill>
                  <a:schemeClr val="tx2"/>
                </a:solidFill>
              </a:rPr>
              <a:t>Level B </a:t>
            </a:r>
            <a:r>
              <a:rPr lang="en-US" sz="1200" dirty="0" err="1">
                <a:solidFill>
                  <a:schemeClr val="tx2"/>
                </a:solidFill>
              </a:rPr>
              <a:t>sd</a:t>
            </a:r>
            <a:r>
              <a:rPr lang="en-US" sz="1200" dirty="0">
                <a:solidFill>
                  <a:schemeClr val="tx2"/>
                </a:solidFill>
              </a:rPr>
              <a:t>(c(0,1)) = 0.7071068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0F8E62-EE23-4EC7-9C98-A12F196BC122}"/>
              </a:ext>
            </a:extLst>
          </p:cNvPr>
          <p:cNvSpPr txBox="1"/>
          <p:nvPr/>
        </p:nvSpPr>
        <p:spPr>
          <a:xfrm>
            <a:off x="3359227" y="2187406"/>
            <a:ext cx="2256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tx2"/>
                </a:solidFill>
              </a:rPr>
              <a:t>Simple Calculations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3F374-36CB-4C22-8880-1C05A72B51A6}"/>
              </a:ext>
            </a:extLst>
          </p:cNvPr>
          <p:cNvSpPr/>
          <p:nvPr/>
        </p:nvSpPr>
        <p:spPr>
          <a:xfrm>
            <a:off x="3148498" y="2187406"/>
            <a:ext cx="2591865" cy="2603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BD28E5E-FADE-CE46-8F7E-B70DA51B06DD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47D381-667F-8B46-BDF9-03FBCDFC1DE4}"/>
              </a:ext>
            </a:extLst>
          </p:cNvPr>
          <p:cNvSpPr/>
          <p:nvPr/>
        </p:nvSpPr>
        <p:spPr>
          <a:xfrm>
            <a:off x="6813755" y="3195484"/>
            <a:ext cx="816077" cy="23351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346B29-38CF-7247-A02A-A5574441CB2C}"/>
              </a:ext>
            </a:extLst>
          </p:cNvPr>
          <p:cNvSpPr/>
          <p:nvPr/>
        </p:nvSpPr>
        <p:spPr>
          <a:xfrm>
            <a:off x="7580935" y="3436292"/>
            <a:ext cx="816077" cy="23351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193871-EAF4-0D49-AF10-15D18E01E9D6}"/>
              </a:ext>
            </a:extLst>
          </p:cNvPr>
          <p:cNvSpPr/>
          <p:nvPr/>
        </p:nvSpPr>
        <p:spPr>
          <a:xfrm>
            <a:off x="5997678" y="3952109"/>
            <a:ext cx="816077" cy="23351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9" grpId="0"/>
      <p:bldP spid="50" grpId="0"/>
      <p:bldP spid="3" grpId="0" animBg="1"/>
      <p:bldP spid="3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Non-Informative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95716" y="1243016"/>
          <a:ext cx="8291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1335">
                  <a:extLst>
                    <a:ext uri="{9D8B030D-6E8A-4147-A177-3AD203B41FA5}">
                      <a16:colId xmlns:a16="http://schemas.microsoft.com/office/drawing/2014/main" val="1410238479"/>
                    </a:ext>
                  </a:extLst>
                </a:gridCol>
                <a:gridCol w="4399749">
                  <a:extLst>
                    <a:ext uri="{9D8B030D-6E8A-4147-A177-3AD203B41FA5}">
                      <a16:colId xmlns:a16="http://schemas.microsoft.com/office/drawing/2014/main" val="286917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Vtreat</a:t>
                      </a:r>
                      <a:r>
                        <a:rPr lang="en-US" sz="1200" baseline="0" dirty="0"/>
                        <a:t> Actions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Common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7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Constant/Near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Suppress</a:t>
                      </a:r>
                      <a:r>
                        <a:rPr lang="en-US" sz="1200" baseline="0" dirty="0"/>
                        <a:t> uninformative variables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44530"/>
                  </a:ext>
                </a:extLst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rot="5400000">
            <a:off x="1072052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8699" y="3619856"/>
            <a:ext cx="217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In this fake example, since z contains a constant value an algorithm can’t learn from it.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65" y="2793781"/>
            <a:ext cx="1379088" cy="2298481"/>
          </a:xfrm>
          <a:prstGeom prst="rect">
            <a:avLst/>
          </a:prstGeom>
        </p:spPr>
      </p:pic>
      <p:sp>
        <p:nvSpPr>
          <p:cNvPr id="10" name="Isosceles Triangle 9"/>
          <p:cNvSpPr/>
          <p:nvPr/>
        </p:nvSpPr>
        <p:spPr>
          <a:xfrm rot="5400000">
            <a:off x="3352797" y="3812956"/>
            <a:ext cx="1994335" cy="26013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40" y="3413398"/>
            <a:ext cx="4075794" cy="105924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98124" y="3011214"/>
            <a:ext cx="3815255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Z is automatically dropped.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935AAF42-A5BB-124B-9B2D-1E698B9CD1B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153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Vtreat</a:t>
            </a:r>
            <a:r>
              <a:rPr lang="en-US" dirty="0"/>
              <a:t> 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94596" y="1445172"/>
            <a:ext cx="2377440" cy="82296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Original Data</a:t>
            </a:r>
          </a:p>
        </p:txBody>
      </p:sp>
      <p:sp>
        <p:nvSpPr>
          <p:cNvPr id="12" name="Chevron 11"/>
          <p:cNvSpPr/>
          <p:nvPr/>
        </p:nvSpPr>
        <p:spPr>
          <a:xfrm>
            <a:off x="2308773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Design a Treatment Plan</a:t>
            </a:r>
          </a:p>
        </p:txBody>
      </p:sp>
      <p:sp>
        <p:nvSpPr>
          <p:cNvPr id="13" name="Chevron 12"/>
          <p:cNvSpPr/>
          <p:nvPr/>
        </p:nvSpPr>
        <p:spPr>
          <a:xfrm>
            <a:off x="4522950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Apply the plan to the original and test sets</a:t>
            </a:r>
          </a:p>
        </p:txBody>
      </p:sp>
      <p:sp>
        <p:nvSpPr>
          <p:cNvPr id="14" name="Chevron 13"/>
          <p:cNvSpPr/>
          <p:nvPr/>
        </p:nvSpPr>
        <p:spPr>
          <a:xfrm>
            <a:off x="6737127" y="1445172"/>
            <a:ext cx="2377440" cy="82296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Get data ready for modeling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7787" y="5234152"/>
            <a:ext cx="8308427" cy="85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Almost always drop </a:t>
            </a:r>
            <a:r>
              <a:rPr lang="en-US" dirty="0" err="1">
                <a:solidFill>
                  <a:prstClr val="white"/>
                </a:solidFill>
              </a:rPr>
              <a:t>cat_D</a:t>
            </a:r>
            <a:r>
              <a:rPr lang="en-US" dirty="0">
                <a:solidFill>
                  <a:prstClr val="white"/>
                </a:solidFill>
              </a:rPr>
              <a:t> variables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When possible design a treatment plan on </a:t>
            </a:r>
            <a:r>
              <a:rPr lang="en-US" i="1" dirty="0">
                <a:solidFill>
                  <a:prstClr val="white"/>
                </a:solidFill>
              </a:rPr>
              <a:t>separate data </a:t>
            </a:r>
            <a:r>
              <a:rPr lang="en-US" dirty="0">
                <a:solidFill>
                  <a:prstClr val="white"/>
                </a:solidFill>
              </a:rPr>
              <a:t>than the training &amp; test sets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Review the output to ensure coherence, its not a free automated lunch!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371600" y="2774731"/>
            <a:ext cx="4808483" cy="129277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specifying a plan you need to pass in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column names of informative variables.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white"/>
                </a:solidFill>
              </a:rPr>
              <a:t>The name of the Y or Response Variable.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2822028" y="2033752"/>
            <a:ext cx="299545" cy="788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00780-C506-4B21-AB60-5B24B49053EA}"/>
              </a:ext>
            </a:extLst>
          </p:cNvPr>
          <p:cNvSpPr txBox="1"/>
          <p:nvPr/>
        </p:nvSpPr>
        <p:spPr>
          <a:xfrm>
            <a:off x="417787" y="4957153"/>
            <a:ext cx="1086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Best Practices:</a:t>
            </a: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ED9FB198-E584-674B-A68D-850726BFF8C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31485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REVIEW: Informative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E285-5300-42F5-8153-A0DACFE03802}"/>
              </a:ext>
            </a:extLst>
          </p:cNvPr>
          <p:cNvSpPr txBox="1"/>
          <p:nvPr/>
        </p:nvSpPr>
        <p:spPr>
          <a:xfrm>
            <a:off x="3648158" y="1670200"/>
            <a:ext cx="2635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these names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DDB0167-02C1-C341-8CCD-006A5E88061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6316692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Outcome/Target Variable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A3BD8A-4276-4174-A5D7-CF43536EA632}"/>
              </a:ext>
            </a:extLst>
          </p:cNvPr>
          <p:cNvSpPr txBox="1"/>
          <p:nvPr/>
        </p:nvSpPr>
        <p:spPr>
          <a:xfrm>
            <a:off x="4309450" y="1540121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Vtreat</a:t>
            </a:r>
            <a:r>
              <a:rPr lang="en-US" dirty="0"/>
              <a:t> needs this name as the outcome.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69155E0-A1C5-CC46-B354-7C2CA4D98C3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596507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Engineering: SME – Factor Level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461695"/>
            <a:ext cx="1866900" cy="2447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3868" y="1837238"/>
            <a:ext cx="15840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w/Factors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>
            <a:off x="3033621" y="3528495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58650" y="1752600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08486" y="1752600"/>
            <a:ext cx="21082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concatenating the variables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could help the </a:t>
            </a:r>
            <a:r>
              <a:rPr lang="en-US" sz="1100" i="1" dirty="0" err="1">
                <a:solidFill>
                  <a:prstClr val="black"/>
                </a:solidFill>
              </a:rPr>
              <a:t>algo</a:t>
            </a:r>
            <a:r>
              <a:rPr lang="en-US" sz="1100" i="1" dirty="0">
                <a:solidFill>
                  <a:prstClr val="black"/>
                </a:solidFill>
              </a:rPr>
              <a:t> learn faster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34038" y="2461695"/>
            <a:ext cx="2714625" cy="2438400"/>
            <a:chOff x="5638800" y="3819525"/>
            <a:chExt cx="2714625" cy="2438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800" y="3819525"/>
              <a:ext cx="2714625" cy="24384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467600" y="3962399"/>
              <a:ext cx="885825" cy="22955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4" name="Straight Arrow Connector 13"/>
          <p:cNvCxnSpPr>
            <a:stCxn id="7" idx="3"/>
            <a:endCxn id="9" idx="1"/>
          </p:cNvCxnSpPr>
          <p:nvPr/>
        </p:nvCxnSpPr>
        <p:spPr>
          <a:xfrm>
            <a:off x="2377956" y="1968043"/>
            <a:ext cx="8806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5113645" y="1968044"/>
            <a:ext cx="99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9100" y="2322781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86761" y="1104904"/>
            <a:ext cx="737047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factors to create new variables.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0113" y="5418903"/>
            <a:ext cx="7343775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With factors, you combine by concatenating the levels, capturing the information contained in both levels such as “bald” “male” to “</a:t>
            </a:r>
            <a:r>
              <a:rPr lang="en-US" dirty="0" err="1">
                <a:solidFill>
                  <a:prstClr val="white"/>
                </a:solidFill>
              </a:rPr>
              <a:t>bald_male</a:t>
            </a:r>
            <a:r>
              <a:rPr lang="en-US" dirty="0">
                <a:solidFill>
                  <a:prstClr val="white"/>
                </a:solidFill>
              </a:rPr>
              <a:t>”</a:t>
            </a:r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1F561777-1014-674C-A944-720996070580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6591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Engineering: SME – Numeric Interactions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977" y="1752885"/>
            <a:ext cx="21098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Example Data w/Numeric Vectors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2362103" y="3686152"/>
            <a:ext cx="2305051" cy="45720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8650" y="1668247"/>
            <a:ext cx="18549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If we believe x2 &amp; x3 </a:t>
            </a:r>
          </a:p>
          <a:p>
            <a:pPr algn="ctr"/>
            <a:r>
              <a:rPr lang="en-US" sz="1100" i="1" dirty="0">
                <a:solidFill>
                  <a:prstClr val="black"/>
                </a:solidFill>
              </a:rPr>
              <a:t>have a qualitative interaction</a:t>
            </a:r>
            <a:endParaRPr lang="en-US" altLang="en-US" sz="1100" i="1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87090" y="1583608"/>
            <a:ext cx="27510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>
                <a:solidFill>
                  <a:prstClr val="black"/>
                </a:solidFill>
              </a:rPr>
              <a:t>Then interacting them with simple operators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Such as subtraction or division may help the </a:t>
            </a:r>
          </a:p>
          <a:p>
            <a:pPr algn="ctr"/>
            <a:r>
              <a:rPr lang="en-US" altLang="en-US" sz="1100" i="1" dirty="0">
                <a:solidFill>
                  <a:prstClr val="black"/>
                </a:solidFill>
              </a:rPr>
              <a:t>Algorithm learn faster</a:t>
            </a:r>
          </a:p>
        </p:txBody>
      </p: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>
            <a:off x="2640850" y="1883690"/>
            <a:ext cx="6178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5113645" y="1883690"/>
            <a:ext cx="67344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100" y="2464672"/>
            <a:ext cx="8305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3030" y="1104904"/>
            <a:ext cx="839794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Domain Specific Knowledge can be applied to numeric variables to create new variables.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18" y="2881305"/>
            <a:ext cx="3009900" cy="1695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225" y="2847966"/>
            <a:ext cx="5438775" cy="17621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00113" y="5542070"/>
            <a:ext cx="7372350" cy="9233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In sports, variables like “turnovers per game” are expert led engineered variables or in airlines “revenue per mile.  “per” is interaction through division of two seasonal level statistics.</a:t>
            </a:r>
          </a:p>
        </p:txBody>
      </p:sp>
      <p:sp>
        <p:nvSpPr>
          <p:cNvPr id="17" name="Oval 16"/>
          <p:cNvSpPr/>
          <p:nvPr/>
        </p:nvSpPr>
        <p:spPr>
          <a:xfrm>
            <a:off x="5657850" y="2914642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96038" y="2938455"/>
            <a:ext cx="257175" cy="25717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696075" y="2924167"/>
            <a:ext cx="1290638" cy="26193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0" name="Elbow Connector 19"/>
          <p:cNvCxnSpPr>
            <a:stCxn id="17" idx="0"/>
          </p:cNvCxnSpPr>
          <p:nvPr/>
        </p:nvCxnSpPr>
        <p:spPr>
          <a:xfrm rot="5400000" flipH="1" flipV="1">
            <a:off x="6572250" y="2128830"/>
            <a:ext cx="12700" cy="1571625"/>
          </a:xfrm>
          <a:prstGeom prst="bentConnector4">
            <a:avLst>
              <a:gd name="adj1" fmla="val 2924976"/>
              <a:gd name="adj2" fmla="val 99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8" idx="0"/>
            <a:endCxn id="19" idx="0"/>
          </p:cNvCxnSpPr>
          <p:nvPr/>
        </p:nvCxnSpPr>
        <p:spPr>
          <a:xfrm rot="5400000" flipH="1" flipV="1">
            <a:off x="6925866" y="2522927"/>
            <a:ext cx="14288" cy="816768"/>
          </a:xfrm>
          <a:prstGeom prst="bentConnector3">
            <a:avLst>
              <a:gd name="adj1" fmla="val 16999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371975" y="4581515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X1</a:t>
            </a:r>
          </a:p>
        </p:txBody>
      </p:sp>
      <p:sp>
        <p:nvSpPr>
          <p:cNvPr id="23" name="Oval 22"/>
          <p:cNvSpPr/>
          <p:nvPr/>
        </p:nvSpPr>
        <p:spPr>
          <a:xfrm>
            <a:off x="5995987" y="4576753"/>
            <a:ext cx="618171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X3</a:t>
            </a:r>
          </a:p>
        </p:txBody>
      </p:sp>
      <p:sp>
        <p:nvSpPr>
          <p:cNvPr id="24" name="Oval 23"/>
          <p:cNvSpPr/>
          <p:nvPr/>
        </p:nvSpPr>
        <p:spPr>
          <a:xfrm>
            <a:off x="8178167" y="4571991"/>
            <a:ext cx="965833" cy="3657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</a:rPr>
              <a:t>Div. New </a:t>
            </a:r>
            <a:r>
              <a:rPr lang="en-US" sz="1000" dirty="0" err="1">
                <a:solidFill>
                  <a:prstClr val="black"/>
                </a:solidFill>
              </a:rPr>
              <a:t>Var</a:t>
            </a:r>
            <a:endParaRPr lang="en-US" sz="1000" dirty="0">
              <a:solidFill>
                <a:prstClr val="black"/>
              </a:solidFill>
            </a:endParaRPr>
          </a:p>
        </p:txBody>
      </p:sp>
      <p:cxnSp>
        <p:nvCxnSpPr>
          <p:cNvPr id="25" name="Elbow Connector 24"/>
          <p:cNvCxnSpPr>
            <a:stCxn id="22" idx="4"/>
            <a:endCxn id="24" idx="4"/>
          </p:cNvCxnSpPr>
          <p:nvPr/>
        </p:nvCxnSpPr>
        <p:spPr>
          <a:xfrm rot="5400000" flipH="1" flipV="1">
            <a:off x="6666310" y="2952501"/>
            <a:ext cx="9524" cy="3980023"/>
          </a:xfrm>
          <a:prstGeom prst="bentConnector3">
            <a:avLst>
              <a:gd name="adj1" fmla="val -240025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4"/>
            <a:endCxn id="24" idx="4"/>
          </p:cNvCxnSpPr>
          <p:nvPr/>
        </p:nvCxnSpPr>
        <p:spPr>
          <a:xfrm rot="5400000" flipH="1" flipV="1">
            <a:off x="7480697" y="3762126"/>
            <a:ext cx="4762" cy="2356011"/>
          </a:xfrm>
          <a:prstGeom prst="bentConnector3">
            <a:avLst>
              <a:gd name="adj1" fmla="val -480050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5">
            <a:extLst>
              <a:ext uri="{FF2B5EF4-FFF2-40B4-BE49-F238E27FC236}">
                <a16:creationId xmlns:a16="http://schemas.microsoft.com/office/drawing/2014/main" id="{9D08E1D2-9590-B242-A830-C42C868429B6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85649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919A332C-BE54-4C04-B14E-FBCDF1808BDC}"/>
              </a:ext>
            </a:extLst>
          </p:cNvPr>
          <p:cNvSpPr/>
          <p:nvPr/>
        </p:nvSpPr>
        <p:spPr>
          <a:xfrm rot="5400000">
            <a:off x="1000683" y="1502037"/>
            <a:ext cx="492295" cy="176146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Often the 1</a:t>
            </a:r>
            <a:r>
              <a:rPr lang="en-US" baseline="30000" dirty="0"/>
              <a:t>st</a:t>
            </a:r>
            <a:r>
              <a:rPr lang="en-US" dirty="0"/>
              <a:t> Column is a unique identifier but the identifier could also be a row attribute (not actually a vector)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E7DD4D91-9D84-1B47-AE13-F7570D10D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636376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Image result for dat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70" y="2085474"/>
            <a:ext cx="4558062" cy="293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2717" y="2053389"/>
            <a:ext cx="4138864" cy="4010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When training a model you can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1" y="2614863"/>
            <a:ext cx="3738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training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rows!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algn="ctr"/>
            <a:r>
              <a:rPr lang="en-US" sz="2400" dirty="0">
                <a:solidFill>
                  <a:prstClr val="black"/>
                </a:solidFill>
              </a:rPr>
              <a:t>OR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Add more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Find more columns!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DF859B7-37AC-7844-B222-A0D284A2ACEA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8892015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Feature </a:t>
            </a:r>
            <a:r>
              <a:rPr lang="en-US" b="1" u="sng" dirty="0"/>
              <a:t>Enrichment</a:t>
            </a:r>
            <a:r>
              <a:rPr lang="en-US" dirty="0"/>
              <a:t>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𝑀𝑜𝑑𝑒𝑙𝑖𝑛𝑔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𝑅𝑒𝑠𝑢𝑙𝑡𝑠</m:t>
                          </m:r>
                        </m:e>
                      </m:d>
                      <m:r>
                        <a:rPr lang="pt-B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𝐴𝑙𝑔𝑜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𝑃𝑎𝑟𝑎𝑚𝑒𝑡𝑒𝑟𝑠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𝑝𝑟𝑜𝑣𝑖𝑑𝑒𝑑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87433"/>
                <a:ext cx="908877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19100" y="3509665"/>
            <a:ext cx="83058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flexibility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models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Betters features means </a:t>
            </a:r>
            <a:r>
              <a:rPr lang="en-US" b="1" dirty="0">
                <a:solidFill>
                  <a:prstClr val="black"/>
                </a:solidFill>
              </a:rPr>
              <a:t>simpler models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less than optimal parameters can still yield good results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Better features means </a:t>
            </a:r>
            <a:r>
              <a:rPr lang="en-US" b="1" dirty="0">
                <a:solidFill>
                  <a:prstClr val="black"/>
                </a:solidFill>
              </a:rPr>
              <a:t>better results. 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“</a:t>
            </a:r>
            <a:r>
              <a:rPr lang="en-US" sz="1400" i="1" dirty="0">
                <a:solidFill>
                  <a:prstClr val="black"/>
                </a:solidFill>
              </a:rPr>
              <a:t>The algorithms we used are very standard for </a:t>
            </a:r>
            <a:r>
              <a:rPr lang="en-US" sz="1400" i="1" dirty="0" err="1">
                <a:solidFill>
                  <a:prstClr val="black"/>
                </a:solidFill>
              </a:rPr>
              <a:t>Kagglers</a:t>
            </a:r>
            <a:r>
              <a:rPr lang="en-US" sz="1400" i="1" dirty="0">
                <a:solidFill>
                  <a:prstClr val="black"/>
                </a:solidFill>
              </a:rPr>
              <a:t>. We spent most of our efforts in feature engineering.” Xavier </a:t>
            </a:r>
            <a:r>
              <a:rPr lang="en-US" sz="1400" i="1" dirty="0" err="1">
                <a:solidFill>
                  <a:prstClr val="black"/>
                </a:solidFill>
              </a:rPr>
              <a:t>Conort</a:t>
            </a:r>
            <a:r>
              <a:rPr lang="en-US" sz="1400" i="1" dirty="0">
                <a:solidFill>
                  <a:prstClr val="black"/>
                </a:solidFill>
              </a:rPr>
              <a:t> describing his winning “Flight Quest” submission</a:t>
            </a:r>
          </a:p>
          <a:p>
            <a:pPr marL="569913" lvl="1" indent="-112713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prstClr val="black"/>
                </a:solidFill>
              </a:rPr>
              <a:t>Way to differentiate &amp; squeeze out more accuracy</a:t>
            </a:r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32766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3721" y="1104904"/>
            <a:ext cx="803655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white"/>
                </a:solidFill>
              </a:rPr>
              <a:t>Using qualitative or technical expertise to derive new features for machine learning.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861B9ADA-366A-C94B-ABA9-C65E4E37BDB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217315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8515350" cy="591477"/>
          </a:xfrm>
        </p:spPr>
        <p:txBody>
          <a:bodyPr/>
          <a:lstStyle/>
          <a:p>
            <a:r>
              <a:rPr lang="en-US" dirty="0"/>
              <a:t>Data Enrichment aids Model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2606" y="1277007"/>
            <a:ext cx="8387255" cy="8040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Feature Enrichment is the act of adding new information to your dataset.  You are enriching your existing data, often with public or 3</a:t>
            </a:r>
            <a:r>
              <a:rPr lang="en-US" baseline="30000" dirty="0">
                <a:solidFill>
                  <a:prstClr val="white"/>
                </a:solidFill>
              </a:rPr>
              <a:t>rd</a:t>
            </a:r>
            <a:r>
              <a:rPr lang="en-US" dirty="0">
                <a:solidFill>
                  <a:prstClr val="white"/>
                </a:solidFill>
              </a:rPr>
              <a:t> party data.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350" y="5565228"/>
            <a:ext cx="838725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There are limits to what an organization has internally for data.</a:t>
            </a:r>
          </a:p>
          <a:p>
            <a:pPr algn="ctr"/>
            <a:r>
              <a:rPr lang="en-US" dirty="0">
                <a:solidFill>
                  <a:prstClr val="white"/>
                </a:solidFill>
              </a:rPr>
              <a:t> Companies exist solely to enrich data sources. </a:t>
            </a:r>
          </a:p>
        </p:txBody>
      </p:sp>
      <p:sp>
        <p:nvSpPr>
          <p:cNvPr id="13" name="Freeform 12"/>
          <p:cNvSpPr/>
          <p:nvPr/>
        </p:nvSpPr>
        <p:spPr>
          <a:xfrm>
            <a:off x="4001069" y="3124173"/>
            <a:ext cx="311624" cy="1055483"/>
          </a:xfrm>
          <a:custGeom>
            <a:avLst/>
            <a:gdLst>
              <a:gd name="connsiteX0" fmla="*/ 148212 w 311624"/>
              <a:gd name="connsiteY0" fmla="*/ 0 h 1055483"/>
              <a:gd name="connsiteX1" fmla="*/ 193848 w 311624"/>
              <a:gd name="connsiteY1" fmla="*/ 75121 h 1055483"/>
              <a:gd name="connsiteX2" fmla="*/ 311624 w 311624"/>
              <a:gd name="connsiteY2" fmla="*/ 540252 h 1055483"/>
              <a:gd name="connsiteX3" fmla="*/ 193848 w 311624"/>
              <a:gd name="connsiteY3" fmla="*/ 1005383 h 1055483"/>
              <a:gd name="connsiteX4" fmla="*/ 163412 w 311624"/>
              <a:gd name="connsiteY4" fmla="*/ 1055483 h 1055483"/>
              <a:gd name="connsiteX5" fmla="*/ 117776 w 311624"/>
              <a:gd name="connsiteY5" fmla="*/ 980362 h 1055483"/>
              <a:gd name="connsiteX6" fmla="*/ 0 w 311624"/>
              <a:gd name="connsiteY6" fmla="*/ 515231 h 1055483"/>
              <a:gd name="connsiteX7" fmla="*/ 117776 w 311624"/>
              <a:gd name="connsiteY7" fmla="*/ 50100 h 1055483"/>
              <a:gd name="connsiteX8" fmla="*/ 148212 w 311624"/>
              <a:gd name="connsiteY8" fmla="*/ 0 h 105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1624" h="1055483">
                <a:moveTo>
                  <a:pt x="148212" y="0"/>
                </a:moveTo>
                <a:lnTo>
                  <a:pt x="193848" y="75121"/>
                </a:lnTo>
                <a:cubicBezTo>
                  <a:pt x="268960" y="213387"/>
                  <a:pt x="311624" y="371837"/>
                  <a:pt x="311624" y="540252"/>
                </a:cubicBezTo>
                <a:cubicBezTo>
                  <a:pt x="311624" y="708667"/>
                  <a:pt x="268960" y="867117"/>
                  <a:pt x="193848" y="1005383"/>
                </a:cubicBezTo>
                <a:lnTo>
                  <a:pt x="163412" y="1055483"/>
                </a:lnTo>
                <a:lnTo>
                  <a:pt x="117776" y="980362"/>
                </a:lnTo>
                <a:cubicBezTo>
                  <a:pt x="42665" y="842096"/>
                  <a:pt x="0" y="683646"/>
                  <a:pt x="0" y="515231"/>
                </a:cubicBezTo>
                <a:cubicBezTo>
                  <a:pt x="0" y="346816"/>
                  <a:pt x="42665" y="188366"/>
                  <a:pt x="117776" y="50100"/>
                </a:cubicBezTo>
                <a:lnTo>
                  <a:pt x="148212" y="0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149281" y="2663588"/>
            <a:ext cx="1803418" cy="1951630"/>
          </a:xfrm>
          <a:custGeom>
            <a:avLst/>
            <a:gdLst>
              <a:gd name="connsiteX0" fmla="*/ 827603 w 1803418"/>
              <a:gd name="connsiteY0" fmla="*/ 0 h 1951630"/>
              <a:gd name="connsiteX1" fmla="*/ 1803418 w 1803418"/>
              <a:gd name="connsiteY1" fmla="*/ 975815 h 1951630"/>
              <a:gd name="connsiteX2" fmla="*/ 827603 w 1803418"/>
              <a:gd name="connsiteY2" fmla="*/ 1951630 h 1951630"/>
              <a:gd name="connsiteX3" fmla="*/ 18442 w 1803418"/>
              <a:gd name="connsiteY3" fmla="*/ 1521403 h 1951630"/>
              <a:gd name="connsiteX4" fmla="*/ 15200 w 1803418"/>
              <a:gd name="connsiteY4" fmla="*/ 1516067 h 1951630"/>
              <a:gd name="connsiteX5" fmla="*/ 45636 w 1803418"/>
              <a:gd name="connsiteY5" fmla="*/ 1465967 h 1951630"/>
              <a:gd name="connsiteX6" fmla="*/ 163412 w 1803418"/>
              <a:gd name="connsiteY6" fmla="*/ 1000836 h 1951630"/>
              <a:gd name="connsiteX7" fmla="*/ 45636 w 1803418"/>
              <a:gd name="connsiteY7" fmla="*/ 535705 h 1951630"/>
              <a:gd name="connsiteX8" fmla="*/ 0 w 1803418"/>
              <a:gd name="connsiteY8" fmla="*/ 460584 h 1951630"/>
              <a:gd name="connsiteX9" fmla="*/ 18442 w 1803418"/>
              <a:gd name="connsiteY9" fmla="*/ 430227 h 1951630"/>
              <a:gd name="connsiteX10" fmla="*/ 827603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827603" y="0"/>
                </a:moveTo>
                <a:cubicBezTo>
                  <a:pt x="1366531" y="0"/>
                  <a:pt x="1803418" y="436887"/>
                  <a:pt x="1803418" y="975815"/>
                </a:cubicBezTo>
                <a:cubicBezTo>
                  <a:pt x="1803418" y="1514743"/>
                  <a:pt x="1366531" y="1951630"/>
                  <a:pt x="827603" y="1951630"/>
                </a:cubicBezTo>
                <a:cubicBezTo>
                  <a:pt x="490773" y="1951630"/>
                  <a:pt x="193803" y="1780971"/>
                  <a:pt x="18442" y="1521403"/>
                </a:cubicBezTo>
                <a:lnTo>
                  <a:pt x="15200" y="1516067"/>
                </a:lnTo>
                <a:lnTo>
                  <a:pt x="45636" y="1465967"/>
                </a:lnTo>
                <a:cubicBezTo>
                  <a:pt x="120748" y="1327701"/>
                  <a:pt x="163412" y="1169251"/>
                  <a:pt x="163412" y="1000836"/>
                </a:cubicBezTo>
                <a:cubicBezTo>
                  <a:pt x="163412" y="832421"/>
                  <a:pt x="120748" y="673971"/>
                  <a:pt x="45636" y="535705"/>
                </a:cubicBezTo>
                <a:lnTo>
                  <a:pt x="0" y="460584"/>
                </a:lnTo>
                <a:lnTo>
                  <a:pt x="18442" y="430227"/>
                </a:lnTo>
                <a:cubicBezTo>
                  <a:pt x="193803" y="170659"/>
                  <a:pt x="490773" y="0"/>
                  <a:pt x="827603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New Data</a:t>
            </a:r>
          </a:p>
        </p:txBody>
      </p:sp>
      <p:sp>
        <p:nvSpPr>
          <p:cNvPr id="11" name="Freeform 10"/>
          <p:cNvSpPr/>
          <p:nvPr/>
        </p:nvSpPr>
        <p:spPr>
          <a:xfrm>
            <a:off x="2361063" y="2688609"/>
            <a:ext cx="1803418" cy="1951630"/>
          </a:xfrm>
          <a:custGeom>
            <a:avLst/>
            <a:gdLst>
              <a:gd name="connsiteX0" fmla="*/ 975815 w 1803418"/>
              <a:gd name="connsiteY0" fmla="*/ 0 h 1951630"/>
              <a:gd name="connsiteX1" fmla="*/ 1784976 w 1803418"/>
              <a:gd name="connsiteY1" fmla="*/ 430227 h 1951630"/>
              <a:gd name="connsiteX2" fmla="*/ 1788218 w 1803418"/>
              <a:gd name="connsiteY2" fmla="*/ 435563 h 1951630"/>
              <a:gd name="connsiteX3" fmla="*/ 1757782 w 1803418"/>
              <a:gd name="connsiteY3" fmla="*/ 485663 h 1951630"/>
              <a:gd name="connsiteX4" fmla="*/ 1640006 w 1803418"/>
              <a:gd name="connsiteY4" fmla="*/ 950794 h 1951630"/>
              <a:gd name="connsiteX5" fmla="*/ 1757782 w 1803418"/>
              <a:gd name="connsiteY5" fmla="*/ 1415925 h 1951630"/>
              <a:gd name="connsiteX6" fmla="*/ 1803418 w 1803418"/>
              <a:gd name="connsiteY6" fmla="*/ 1491046 h 1951630"/>
              <a:gd name="connsiteX7" fmla="*/ 1784976 w 1803418"/>
              <a:gd name="connsiteY7" fmla="*/ 1521403 h 1951630"/>
              <a:gd name="connsiteX8" fmla="*/ 975815 w 1803418"/>
              <a:gd name="connsiteY8" fmla="*/ 1951630 h 1951630"/>
              <a:gd name="connsiteX9" fmla="*/ 0 w 1803418"/>
              <a:gd name="connsiteY9" fmla="*/ 975815 h 1951630"/>
              <a:gd name="connsiteX10" fmla="*/ 975815 w 1803418"/>
              <a:gd name="connsiteY10" fmla="*/ 0 h 195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3418" h="1951630">
                <a:moveTo>
                  <a:pt x="975815" y="0"/>
                </a:moveTo>
                <a:cubicBezTo>
                  <a:pt x="1312645" y="0"/>
                  <a:pt x="1609615" y="170659"/>
                  <a:pt x="1784976" y="430227"/>
                </a:cubicBezTo>
                <a:lnTo>
                  <a:pt x="1788218" y="435563"/>
                </a:lnTo>
                <a:lnTo>
                  <a:pt x="1757782" y="485663"/>
                </a:lnTo>
                <a:cubicBezTo>
                  <a:pt x="1682671" y="623929"/>
                  <a:pt x="1640006" y="782379"/>
                  <a:pt x="1640006" y="950794"/>
                </a:cubicBezTo>
                <a:cubicBezTo>
                  <a:pt x="1640006" y="1119209"/>
                  <a:pt x="1682671" y="1277659"/>
                  <a:pt x="1757782" y="1415925"/>
                </a:cubicBezTo>
                <a:lnTo>
                  <a:pt x="1803418" y="1491046"/>
                </a:lnTo>
                <a:lnTo>
                  <a:pt x="1784976" y="1521403"/>
                </a:lnTo>
                <a:cubicBezTo>
                  <a:pt x="1609615" y="1780971"/>
                  <a:pt x="1312645" y="1951630"/>
                  <a:pt x="975815" y="1951630"/>
                </a:cubicBezTo>
                <a:cubicBezTo>
                  <a:pt x="436887" y="1951630"/>
                  <a:pt x="0" y="1514743"/>
                  <a:pt x="0" y="975815"/>
                </a:cubicBezTo>
                <a:cubicBezTo>
                  <a:pt x="0" y="436887"/>
                  <a:pt x="436887" y="0"/>
                  <a:pt x="975815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Existing Data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C6046846-8544-5D48-864D-2AF66EB22C1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862716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Data Enrichment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s://s3.amazonaws.com/cbi-research-portal-uploads/2018/06/07131832/demographics-vs-psychographics-06.07.2018-1021x102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390" y="1370345"/>
            <a:ext cx="364688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97213" y="5943628"/>
            <a:ext cx="38467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prstClr val="black"/>
                </a:solidFill>
              </a:rPr>
              <a:t>https://www.cbinsights.com/research/what-is-psychographics/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423" y="2321982"/>
            <a:ext cx="2405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An organization may collect some information about employees during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724" y="2183483"/>
            <a:ext cx="2405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They could buy data about employees to have a more complete picture.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13AF6996-8F53-6E42-BB46-170AA22B30B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366564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r>
              <a:rPr lang="en-US" dirty="0"/>
              <a:t>Modeling with Feature Enrichment is Widespread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698" y="5565228"/>
            <a:ext cx="8744605" cy="609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Most consumers are not aware the type and amount of data that is available about them.</a:t>
            </a:r>
          </a:p>
        </p:txBody>
      </p:sp>
      <p:pic>
        <p:nvPicPr>
          <p:cNvPr id="2050" name="Picture 2" descr="Image result for cambridge analytica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1" y="1449554"/>
            <a:ext cx="1662162" cy="159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328737" y="189296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Used social media information of individual and friends to model voting tendencies</a:t>
            </a:r>
          </a:p>
        </p:txBody>
      </p:sp>
      <p:pic>
        <p:nvPicPr>
          <p:cNvPr id="2052" name="Picture 4" descr="Image result for evariant 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2" y="3867985"/>
            <a:ext cx="2743200" cy="78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328737" y="3954378"/>
            <a:ext cx="567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Uses 3</a:t>
            </a:r>
            <a:r>
              <a:rPr lang="en-US" baseline="30000" dirty="0">
                <a:solidFill>
                  <a:prstClr val="black"/>
                </a:solidFill>
              </a:rPr>
              <a:t>rd</a:t>
            </a:r>
            <a:r>
              <a:rPr lang="en-US" dirty="0">
                <a:solidFill>
                  <a:prstClr val="black"/>
                </a:solidFill>
              </a:rPr>
              <a:t> party data to predict if a household member has diabetes for marketing.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70021" y="3433011"/>
            <a:ext cx="7555832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5FB29C94-8F78-354E-8970-573C23894485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84212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D362E-B73D-3548-85E3-51038AA6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A32C29-CF60-CD49-B31E-17B36A41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59427-D75F-0647-985C-3F078018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AC2D-563A-694E-A609-E45C65463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Kwartler CSCI S-96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L2 Political">
            <a:extLst>
              <a:ext uri="{FF2B5EF4-FFF2-40B4-BE49-F238E27FC236}">
                <a16:creationId xmlns:a16="http://schemas.microsoft.com/office/drawing/2014/main" id="{E63EE376-6EEC-364F-B523-0C67C0BB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65" y="1362543"/>
            <a:ext cx="2488887" cy="77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C27A5-0CC7-0F4D-A60B-6B48521ACCC5}"/>
              </a:ext>
            </a:extLst>
          </p:cNvPr>
          <p:cNvSpPr txBox="1"/>
          <p:nvPr/>
        </p:nvSpPr>
        <p:spPr>
          <a:xfrm>
            <a:off x="4295020" y="1274164"/>
            <a:ext cx="4669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26000 households in 1 Congressional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550+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$2500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B3B7E-BB99-4446-A731-ABF3D259E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12" y="3297832"/>
            <a:ext cx="3541475" cy="2732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C68B6-961C-E948-952B-0B1CA0B5B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502" y="3151261"/>
            <a:ext cx="3792929" cy="2926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9CCDF7-FA6B-6F4B-87EB-3A7B81AA8514}"/>
              </a:ext>
            </a:extLst>
          </p:cNvPr>
          <p:cNvSpPr txBox="1"/>
          <p:nvPr/>
        </p:nvSpPr>
        <p:spPr>
          <a:xfrm>
            <a:off x="2038662" y="2788171"/>
            <a:ext cx="467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 Map with any fields==10 lines of code!</a:t>
            </a:r>
          </a:p>
        </p:txBody>
      </p:sp>
    </p:spTree>
    <p:extLst>
      <p:ext uri="{BB962C8B-B14F-4D97-AF65-F5344CB8AC3E}">
        <p14:creationId xmlns:p14="http://schemas.microsoft.com/office/powerpoint/2010/main" val="565952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Enrichment Requires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726243"/>
            <a:ext cx="8744605" cy="4485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It’s kind of like a </a:t>
            </a:r>
            <a:r>
              <a:rPr lang="en-US" altLang="en-US" dirty="0" err="1">
                <a:solidFill>
                  <a:schemeClr val="bg1"/>
                </a:solidFill>
                <a:cs typeface="Arial" panose="020B0604020202020204" pitchFamily="34" charset="0"/>
              </a:rPr>
              <a:t>vlookup</a:t>
            </a:r>
            <a:r>
              <a:rPr lang="en-US" altLang="en-US" dirty="0">
                <a:solidFill>
                  <a:schemeClr val="bg1"/>
                </a:solidFill>
                <a:cs typeface="Arial" panose="020B0604020202020204" pitchFamily="34" charset="0"/>
              </a:rPr>
              <a:t>…</a:t>
            </a:r>
            <a:r>
              <a:rPr lang="en-US" altLang="en-US" i="1" dirty="0">
                <a:solidFill>
                  <a:schemeClr val="bg1"/>
                </a:solidFill>
                <a:cs typeface="Arial" panose="020B0604020202020204" pitchFamily="34" charset="0"/>
              </a:rPr>
              <a:t>matching records from one table to another.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3233" y="2088776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Y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34D384-B5CA-F441-BA6E-82F6B226AC97}"/>
              </a:ext>
            </a:extLst>
          </p:cNvPr>
          <p:cNvSpPr/>
          <p:nvPr/>
        </p:nvSpPr>
        <p:spPr>
          <a:xfrm>
            <a:off x="2109426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Instruments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178089E-6457-2643-B23E-877C399970E3}"/>
              </a:ext>
            </a:extLst>
          </p:cNvPr>
          <p:cNvSpPr/>
          <p:nvPr/>
        </p:nvSpPr>
        <p:spPr>
          <a:xfrm>
            <a:off x="5311264" y="2407171"/>
            <a:ext cx="1603947" cy="16039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9FA0F3-EC6D-3545-83F7-C75B3A5847B8}"/>
              </a:ext>
            </a:extLst>
          </p:cNvPr>
          <p:cNvSpPr txBox="1"/>
          <p:nvPr/>
        </p:nvSpPr>
        <p:spPr>
          <a:xfrm>
            <a:off x="2778991" y="208877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9EB5B-63D1-E347-AE13-F27017A18AA2}"/>
              </a:ext>
            </a:extLst>
          </p:cNvPr>
          <p:cNvSpPr txBox="1"/>
          <p:nvPr/>
        </p:nvSpPr>
        <p:spPr>
          <a:xfrm>
            <a:off x="1454045" y="4250961"/>
            <a:ext cx="291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Students playing instruments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1DE653-5CCA-754F-9353-05C7A054996B}"/>
              </a:ext>
            </a:extLst>
          </p:cNvPr>
          <p:cNvSpPr txBox="1"/>
          <p:nvPr/>
        </p:nvSpPr>
        <p:spPr>
          <a:xfrm>
            <a:off x="5091156" y="4250961"/>
            <a:ext cx="2044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Grades from Honors Science Class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7D1B23-DAF7-EE47-B7F8-ABDE2491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6558"/>
            <a:ext cx="2082800" cy="1435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31C41-983E-704A-8124-AB6DAED3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0" y="2426637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5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19" grpId="0" animBg="1"/>
      <p:bldP spid="20" grpId="0"/>
      <p:bldP spid="8" grpId="0"/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9698" y="5454316"/>
            <a:ext cx="8744605" cy="7205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x where there are matching values in y, and all columns from x and y. </a:t>
            </a:r>
            <a:r>
              <a:rPr lang="en-US" altLang="en-US" i="1" dirty="0">
                <a:solidFill>
                  <a:srgbClr val="000000"/>
                </a:solidFill>
                <a:cs typeface="Arial" panose="020B0604020202020204" pitchFamily="34" charset="0"/>
              </a:rPr>
              <a:t>If there are multiple matches between x and y, all combination of the matches are returned.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5B930F-9306-4D42-B8E9-4B93787E060B}"/>
              </a:ext>
            </a:extLst>
          </p:cNvPr>
          <p:cNvGrpSpPr/>
          <p:nvPr/>
        </p:nvGrpSpPr>
        <p:grpSpPr>
          <a:xfrm>
            <a:off x="3252537" y="2567212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CC425C26-A3A2-FF4F-AAD8-D3309C45A8D1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0EB82-03AB-ED4F-B68E-61D143F5CD75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band and honors science class  get their grades appended.  Band members not in honors science are retained but get “NA”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720D87-9C6D-8741-B1B9-DAAD3678F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79" y="2981273"/>
            <a:ext cx="2400300" cy="1435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35C6C5-FFA5-3549-82D1-C11F4E48F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846359"/>
            <a:ext cx="2082800" cy="1435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59DEA5-1B93-6B4C-8D1E-9EE6BAAE58F0}"/>
              </a:ext>
            </a:extLst>
          </p:cNvPr>
          <p:cNvSpPr txBox="1"/>
          <p:nvPr/>
        </p:nvSpPr>
        <p:spPr>
          <a:xfrm>
            <a:off x="6775554" y="4332155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D75ACF-7959-3A4F-A55A-E91AE6F90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07" y="2891332"/>
            <a:ext cx="2082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1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ED650C-79ED-304D-93A0-847EB7256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971" y="2816381"/>
            <a:ext cx="2400300" cy="14351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EF4107-BD89-4667-B0FB-96E6BBAD27F8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Grades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199698" y="5406190"/>
            <a:ext cx="8744605" cy="8809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 y. Rows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with no match in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will have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values in the new columns.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combinations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B60A0E06-A1E7-0044-A7BC-43ACE1CE51EC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64657D-7169-FF46-9892-C07BF8BDBD28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honors science and band class  get their </a:t>
            </a:r>
            <a:r>
              <a:rPr lang="en-US" dirty="0" err="1"/>
              <a:t>instuments</a:t>
            </a:r>
            <a:r>
              <a:rPr lang="en-US" dirty="0"/>
              <a:t> appended.  Science students not in band science are retained but get “NA”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B5166B-393C-014B-84FB-A64892A1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846359"/>
            <a:ext cx="2082800" cy="14351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22DA12-987D-9242-8E4E-DA7FFDD73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07" y="2891332"/>
            <a:ext cx="2082800" cy="1435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A9EEA2-71EE-6E44-B53C-D56793416770}"/>
              </a:ext>
            </a:extLst>
          </p:cNvPr>
          <p:cNvSpPr txBox="1"/>
          <p:nvPr/>
        </p:nvSpPr>
        <p:spPr>
          <a:xfrm>
            <a:off x="1019331" y="439211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</p:spTree>
    <p:extLst>
      <p:ext uri="{BB962C8B-B14F-4D97-AF65-F5344CB8AC3E}">
        <p14:creationId xmlns:p14="http://schemas.microsoft.com/office/powerpoint/2010/main" val="3221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73150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where there are matching values in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and all columns from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If there are multiple matches between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, all combination of the matches are returned.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27E44B-F80A-45AC-8089-8013DE3F6073}"/>
              </a:ext>
            </a:extLst>
          </p:cNvPr>
          <p:cNvGrpSpPr/>
          <p:nvPr/>
        </p:nvGrpSpPr>
        <p:grpSpPr>
          <a:xfrm>
            <a:off x="3252537" y="2459636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556D5D6-B584-654F-8298-1E78D267690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F65F6-9AEA-F14C-BD90-B891AB3A6AD2}"/>
              </a:ext>
            </a:extLst>
          </p:cNvPr>
          <p:cNvSpPr txBox="1"/>
          <p:nvPr/>
        </p:nvSpPr>
        <p:spPr>
          <a:xfrm>
            <a:off x="0" y="1289161"/>
            <a:ext cx="8874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students in both band and honors science are retained.  All others are dropped and no NAs appear.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97D06-CB0F-A142-9ECB-9243AE4A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79" y="4463738"/>
            <a:ext cx="2400300" cy="1168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81DB26-8344-334A-9AE2-1229B0417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07" y="2868845"/>
            <a:ext cx="2082800" cy="143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69DFA3-9C48-DF43-A297-459908E69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603" y="2868845"/>
            <a:ext cx="2082800" cy="143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62D8A8-DAFB-0346-926B-669638AC2311}"/>
              </a:ext>
            </a:extLst>
          </p:cNvPr>
          <p:cNvSpPr txBox="1"/>
          <p:nvPr/>
        </p:nvSpPr>
        <p:spPr>
          <a:xfrm>
            <a:off x="6775554" y="4392115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23074F-E948-6745-96C0-B38705B5E08B}"/>
              </a:ext>
            </a:extLst>
          </p:cNvPr>
          <p:cNvSpPr txBox="1"/>
          <p:nvPr/>
        </p:nvSpPr>
        <p:spPr>
          <a:xfrm>
            <a:off x="1019331" y="439211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</p:spTree>
    <p:extLst>
      <p:ext uri="{BB962C8B-B14F-4D97-AF65-F5344CB8AC3E}">
        <p14:creationId xmlns:p14="http://schemas.microsoft.com/office/powerpoint/2010/main" val="233384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84323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Cap'n'Crunch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610D5220-7462-40A6-A85B-0CE3AB34BD11}"/>
              </a:ext>
            </a:extLst>
          </p:cNvPr>
          <p:cNvSpPr/>
          <p:nvPr/>
        </p:nvSpPr>
        <p:spPr>
          <a:xfrm rot="5400000">
            <a:off x="4683052" y="-277801"/>
            <a:ext cx="565550" cy="56765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077500"/>
            <a:ext cx="8672850" cy="8617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Informative features are usually independent &amp; do not lend information to other rows (auto-correlation).  Can be called informative columns, independent variables, or features.  </a:t>
            </a:r>
          </a:p>
          <a:p>
            <a:r>
              <a:rPr lang="en-US" sz="1400" i="1" dirty="0"/>
              <a:t>Remember in a DF, these can be mixed with decimals, integers, factors, strings, T/F.</a:t>
            </a:r>
            <a:endParaRPr lang="en-US" i="1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</p:spPr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6216A86-82EE-2148-9EC7-68D384679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616784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9698" y="5746491"/>
            <a:ext cx="8744605" cy="608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Return all rows and all columns from both </a:t>
            </a:r>
            <a:r>
              <a:rPr lang="en-US" altLang="en-US" dirty="0">
                <a:solidFill>
                  <a:srgbClr val="000000"/>
                </a:solidFill>
              </a:rPr>
              <a:t>x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and </a:t>
            </a:r>
            <a:r>
              <a:rPr lang="en-US" altLang="en-US" dirty="0">
                <a:solidFill>
                  <a:srgbClr val="000000"/>
                </a:solidFill>
              </a:rPr>
              <a:t>y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. Where there are not matching values, returns </a:t>
            </a:r>
            <a:r>
              <a:rPr lang="en-US" altLang="en-US" dirty="0">
                <a:solidFill>
                  <a:srgbClr val="000000"/>
                </a:solidFill>
              </a:rPr>
              <a:t>NA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 for the one missing.</a:t>
            </a:r>
            <a:endParaRPr lang="en-US" altLang="en-US" sz="4400" dirty="0">
              <a:solidFill>
                <a:prstClr val="black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03289-32DC-4D80-B464-26E2D8587506}"/>
              </a:ext>
            </a:extLst>
          </p:cNvPr>
          <p:cNvGrpSpPr/>
          <p:nvPr/>
        </p:nvGrpSpPr>
        <p:grpSpPr>
          <a:xfrm>
            <a:off x="3252537" y="1990314"/>
            <a:ext cx="2638927" cy="1949116"/>
            <a:chOff x="2759242" y="3172327"/>
            <a:chExt cx="2638927" cy="1949116"/>
          </a:xfrm>
        </p:grpSpPr>
        <p:sp>
          <p:nvSpPr>
            <p:cNvPr id="13" name="Freeform 12"/>
            <p:cNvSpPr/>
            <p:nvPr/>
          </p:nvSpPr>
          <p:spPr>
            <a:xfrm>
              <a:off x="3745831" y="3636090"/>
              <a:ext cx="665749" cy="1318370"/>
            </a:xfrm>
            <a:custGeom>
              <a:avLst/>
              <a:gdLst>
                <a:gd name="connsiteX0" fmla="*/ 332875 w 665749"/>
                <a:gd name="connsiteY0" fmla="*/ 0 h 1318370"/>
                <a:gd name="connsiteX1" fmla="*/ 423770 w 665749"/>
                <a:gd name="connsiteY1" fmla="*/ 74995 h 1318370"/>
                <a:gd name="connsiteX2" fmla="*/ 665749 w 665749"/>
                <a:gd name="connsiteY2" fmla="*/ 659185 h 1318370"/>
                <a:gd name="connsiteX3" fmla="*/ 423770 w 665749"/>
                <a:gd name="connsiteY3" fmla="*/ 1243375 h 1318370"/>
                <a:gd name="connsiteX4" fmla="*/ 332875 w 665749"/>
                <a:gd name="connsiteY4" fmla="*/ 1318370 h 1318370"/>
                <a:gd name="connsiteX5" fmla="*/ 241979 w 665749"/>
                <a:gd name="connsiteY5" fmla="*/ 1243375 h 1318370"/>
                <a:gd name="connsiteX6" fmla="*/ 0 w 665749"/>
                <a:gd name="connsiteY6" fmla="*/ 659185 h 1318370"/>
                <a:gd name="connsiteX7" fmla="*/ 241979 w 665749"/>
                <a:gd name="connsiteY7" fmla="*/ 74995 h 1318370"/>
                <a:gd name="connsiteX8" fmla="*/ 332875 w 665749"/>
                <a:gd name="connsiteY8" fmla="*/ 0 h 131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5749" h="1318370">
                  <a:moveTo>
                    <a:pt x="332875" y="0"/>
                  </a:moveTo>
                  <a:lnTo>
                    <a:pt x="423770" y="74995"/>
                  </a:lnTo>
                  <a:cubicBezTo>
                    <a:pt x="573277" y="224502"/>
                    <a:pt x="665749" y="431045"/>
                    <a:pt x="665749" y="659185"/>
                  </a:cubicBezTo>
                  <a:cubicBezTo>
                    <a:pt x="665749" y="887326"/>
                    <a:pt x="573277" y="1093868"/>
                    <a:pt x="423770" y="1243375"/>
                  </a:cubicBezTo>
                  <a:lnTo>
                    <a:pt x="332875" y="1318370"/>
                  </a:lnTo>
                  <a:lnTo>
                    <a:pt x="241979" y="1243375"/>
                  </a:lnTo>
                  <a:cubicBezTo>
                    <a:pt x="92472" y="1093868"/>
                    <a:pt x="0" y="887326"/>
                    <a:pt x="0" y="659185"/>
                  </a:cubicBezTo>
                  <a:cubicBezTo>
                    <a:pt x="0" y="431045"/>
                    <a:pt x="92472" y="224502"/>
                    <a:pt x="241979" y="74995"/>
                  </a:cubicBezTo>
                  <a:lnTo>
                    <a:pt x="332875" y="0"/>
                  </a:ln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59242" y="3469105"/>
              <a:ext cx="1319464" cy="1652338"/>
            </a:xfrm>
            <a:custGeom>
              <a:avLst/>
              <a:gdLst>
                <a:gd name="connsiteX0" fmla="*/ 826169 w 1319464"/>
                <a:gd name="connsiteY0" fmla="*/ 0 h 1652338"/>
                <a:gd name="connsiteX1" fmla="*/ 1288088 w 1319464"/>
                <a:gd name="connsiteY1" fmla="*/ 141097 h 1652338"/>
                <a:gd name="connsiteX2" fmla="*/ 1319464 w 1319464"/>
                <a:gd name="connsiteY2" fmla="*/ 166984 h 1652338"/>
                <a:gd name="connsiteX3" fmla="*/ 1228568 w 1319464"/>
                <a:gd name="connsiteY3" fmla="*/ 241979 h 1652338"/>
                <a:gd name="connsiteX4" fmla="*/ 986589 w 1319464"/>
                <a:gd name="connsiteY4" fmla="*/ 826169 h 1652338"/>
                <a:gd name="connsiteX5" fmla="*/ 1228568 w 1319464"/>
                <a:gd name="connsiteY5" fmla="*/ 1410359 h 1652338"/>
                <a:gd name="connsiteX6" fmla="*/ 1319464 w 1319464"/>
                <a:gd name="connsiteY6" fmla="*/ 1485354 h 1652338"/>
                <a:gd name="connsiteX7" fmla="*/ 1288088 w 1319464"/>
                <a:gd name="connsiteY7" fmla="*/ 1511241 h 1652338"/>
                <a:gd name="connsiteX8" fmla="*/ 826169 w 1319464"/>
                <a:gd name="connsiteY8" fmla="*/ 1652338 h 1652338"/>
                <a:gd name="connsiteX9" fmla="*/ 0 w 1319464"/>
                <a:gd name="connsiteY9" fmla="*/ 826169 h 1652338"/>
                <a:gd name="connsiteX10" fmla="*/ 826169 w 1319464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4" h="1652338">
                  <a:moveTo>
                    <a:pt x="826169" y="0"/>
                  </a:moveTo>
                  <a:cubicBezTo>
                    <a:pt x="997275" y="0"/>
                    <a:pt x="1156231" y="52016"/>
                    <a:pt x="1288088" y="141097"/>
                  </a:cubicBezTo>
                  <a:lnTo>
                    <a:pt x="1319464" y="166984"/>
                  </a:lnTo>
                  <a:lnTo>
                    <a:pt x="1228568" y="241979"/>
                  </a:lnTo>
                  <a:cubicBezTo>
                    <a:pt x="1079061" y="391486"/>
                    <a:pt x="986589" y="598029"/>
                    <a:pt x="986589" y="826169"/>
                  </a:cubicBezTo>
                  <a:cubicBezTo>
                    <a:pt x="986589" y="1054310"/>
                    <a:pt x="1079061" y="1260852"/>
                    <a:pt x="1228568" y="1410359"/>
                  </a:cubicBezTo>
                  <a:lnTo>
                    <a:pt x="1319464" y="1485354"/>
                  </a:lnTo>
                  <a:lnTo>
                    <a:pt x="1288088" y="1511241"/>
                  </a:lnTo>
                  <a:cubicBezTo>
                    <a:pt x="1156231" y="1600323"/>
                    <a:pt x="997275" y="1652338"/>
                    <a:pt x="826169" y="1652338"/>
                  </a:cubicBezTo>
                  <a:cubicBezTo>
                    <a:pt x="369888" y="1652338"/>
                    <a:pt x="0" y="1282450"/>
                    <a:pt x="0" y="826169"/>
                  </a:cubicBezTo>
                  <a:cubicBezTo>
                    <a:pt x="0" y="369888"/>
                    <a:pt x="369888" y="0"/>
                    <a:pt x="826169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instruments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078706" y="3469105"/>
              <a:ext cx="1319463" cy="1652338"/>
            </a:xfrm>
            <a:custGeom>
              <a:avLst/>
              <a:gdLst>
                <a:gd name="connsiteX0" fmla="*/ 493294 w 1319463"/>
                <a:gd name="connsiteY0" fmla="*/ 0 h 1652338"/>
                <a:gd name="connsiteX1" fmla="*/ 1319463 w 1319463"/>
                <a:gd name="connsiteY1" fmla="*/ 826169 h 1652338"/>
                <a:gd name="connsiteX2" fmla="*/ 493294 w 1319463"/>
                <a:gd name="connsiteY2" fmla="*/ 1652338 h 1652338"/>
                <a:gd name="connsiteX3" fmla="*/ 31375 w 1319463"/>
                <a:gd name="connsiteY3" fmla="*/ 1511241 h 1652338"/>
                <a:gd name="connsiteX4" fmla="*/ 0 w 1319463"/>
                <a:gd name="connsiteY4" fmla="*/ 1485354 h 1652338"/>
                <a:gd name="connsiteX5" fmla="*/ 90895 w 1319463"/>
                <a:gd name="connsiteY5" fmla="*/ 1410359 h 1652338"/>
                <a:gd name="connsiteX6" fmla="*/ 332874 w 1319463"/>
                <a:gd name="connsiteY6" fmla="*/ 826169 h 1652338"/>
                <a:gd name="connsiteX7" fmla="*/ 90895 w 1319463"/>
                <a:gd name="connsiteY7" fmla="*/ 241979 h 1652338"/>
                <a:gd name="connsiteX8" fmla="*/ 0 w 1319463"/>
                <a:gd name="connsiteY8" fmla="*/ 166984 h 1652338"/>
                <a:gd name="connsiteX9" fmla="*/ 31375 w 1319463"/>
                <a:gd name="connsiteY9" fmla="*/ 141097 h 1652338"/>
                <a:gd name="connsiteX10" fmla="*/ 493294 w 1319463"/>
                <a:gd name="connsiteY10" fmla="*/ 0 h 165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19463" h="1652338">
                  <a:moveTo>
                    <a:pt x="493294" y="0"/>
                  </a:moveTo>
                  <a:cubicBezTo>
                    <a:pt x="949575" y="0"/>
                    <a:pt x="1319463" y="369888"/>
                    <a:pt x="1319463" y="826169"/>
                  </a:cubicBezTo>
                  <a:cubicBezTo>
                    <a:pt x="1319463" y="1282450"/>
                    <a:pt x="949575" y="1652338"/>
                    <a:pt x="493294" y="1652338"/>
                  </a:cubicBezTo>
                  <a:cubicBezTo>
                    <a:pt x="322189" y="1652338"/>
                    <a:pt x="163233" y="1600323"/>
                    <a:pt x="31375" y="1511241"/>
                  </a:cubicBezTo>
                  <a:lnTo>
                    <a:pt x="0" y="1485354"/>
                  </a:lnTo>
                  <a:lnTo>
                    <a:pt x="90895" y="1410359"/>
                  </a:lnTo>
                  <a:cubicBezTo>
                    <a:pt x="240402" y="1260852"/>
                    <a:pt x="332874" y="1054310"/>
                    <a:pt x="332874" y="826169"/>
                  </a:cubicBezTo>
                  <a:cubicBezTo>
                    <a:pt x="332874" y="598029"/>
                    <a:pt x="240402" y="391486"/>
                    <a:pt x="90895" y="241979"/>
                  </a:cubicBezTo>
                  <a:lnTo>
                    <a:pt x="0" y="166984"/>
                  </a:lnTo>
                  <a:lnTo>
                    <a:pt x="31375" y="141097"/>
                  </a:lnTo>
                  <a:cubicBezTo>
                    <a:pt x="163233" y="52016"/>
                    <a:pt x="322189" y="0"/>
                    <a:pt x="493294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Grades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75749" y="3172327"/>
              <a:ext cx="2535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41032" y="3172327"/>
              <a:ext cx="251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x</a:t>
              </a:r>
            </a:p>
          </p:txBody>
        </p:sp>
      </p:grp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60EE04FD-E08A-5344-8ED5-55A938518048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F8B91-CD1D-044D-B235-B7C62DB68010}"/>
              </a:ext>
            </a:extLst>
          </p:cNvPr>
          <p:cNvSpPr txBox="1"/>
          <p:nvPr/>
        </p:nvSpPr>
        <p:spPr>
          <a:xfrm>
            <a:off x="0" y="1289161"/>
            <a:ext cx="887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students are retained and NAs filled in as needed.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F5595B-A656-8D4F-AD3B-69F29812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07" y="2359182"/>
            <a:ext cx="2082800" cy="1435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9D6C24E-05DA-C247-8099-1F5602C08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603" y="2359182"/>
            <a:ext cx="2082800" cy="1435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FA375B-1DBE-9245-BAB3-19BD5C4A4ED1}"/>
              </a:ext>
            </a:extLst>
          </p:cNvPr>
          <p:cNvSpPr txBox="1"/>
          <p:nvPr/>
        </p:nvSpPr>
        <p:spPr>
          <a:xfrm>
            <a:off x="6775554" y="3882452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Sarah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AA4E83-3A2A-6D41-9E51-6CACD95E78B1}"/>
              </a:ext>
            </a:extLst>
          </p:cNvPr>
          <p:cNvSpPr txBox="1"/>
          <p:nvPr/>
        </p:nvSpPr>
        <p:spPr>
          <a:xfrm>
            <a:off x="1019331" y="388245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Jim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41637-3DEA-4F49-8EC4-DC676416B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50" y="4006225"/>
            <a:ext cx="2400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3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291EC-A537-4B76-AFEA-50FDA252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D0A99-0F05-48B3-A289-E617FA2B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A_Joins.R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C2CA2-1BBE-449C-B395-C0723AC8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21915-4810-F54F-9877-90E53331AB24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31292025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36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Donor Bureau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05" y="1385862"/>
            <a:ext cx="8146998" cy="4005945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C4F0970-CB0E-B549-A2CC-7B8CF4ADCE19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740416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Founded in 2011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DonorBureau spun out of a direct mail agency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Works with non-profits to optimize their direct mail fundraising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r>
              <a:rPr lang="en-US" sz="2400">
                <a:solidFill>
                  <a:prstClr val="black"/>
                </a:solidFill>
              </a:rPr>
              <a:t>Data Stats: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900M past mail transactions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140M past donations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40M individuals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454B07D-CCEA-5E44-87B4-7602DA3E5357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1370286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111347"/>
            <a:ext cx="7886700" cy="512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prstClr val="black"/>
                </a:solidFill>
              </a:rPr>
              <a:t>Two modeling problems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acquisition targets should NOT get mail?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What donor cultivation targets should get mail?</a:t>
            </a:r>
          </a:p>
          <a:p>
            <a:r>
              <a:rPr lang="en-US" sz="2400">
                <a:solidFill>
                  <a:prstClr val="black"/>
                </a:solidFill>
              </a:rPr>
              <a:t>Acquisition modeling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Drop bottom 20% of list to be mailed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Goal is to have the top 80% gross twice as much as the bottom 20%</a:t>
            </a:r>
          </a:p>
          <a:p>
            <a:r>
              <a:rPr lang="en-US" sz="2400">
                <a:solidFill>
                  <a:prstClr val="black"/>
                </a:solidFill>
              </a:rPr>
              <a:t>Cultivation modeling: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Add names to the monthly 10k piece cultivation mailings</a:t>
            </a:r>
          </a:p>
          <a:p>
            <a:pPr lvl="1"/>
            <a:r>
              <a:rPr lang="en-US" sz="2400">
                <a:solidFill>
                  <a:prstClr val="black"/>
                </a:solidFill>
              </a:rPr>
              <a:t>Find 2k additional names per month to mail from a 40k donor file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D9485AC-DE96-4A4E-8FDC-CCCD654376AF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583610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374" y="974092"/>
            <a:ext cx="6073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Open </a:t>
            </a:r>
            <a:r>
              <a:rPr lang="en-US" sz="2800" b="1" dirty="0" err="1">
                <a:solidFill>
                  <a:prstClr val="black"/>
                </a:solidFill>
              </a:rPr>
              <a:t>B_DataPreProcessingEngineering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1857" y="1429162"/>
          <a:ext cx="3874115" cy="48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rowID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Appended</a:t>
                      </a:r>
                      <a:r>
                        <a:rPr lang="en-US" baseline="0" dirty="0"/>
                        <a:t> Row ID - </a:t>
                      </a:r>
                      <a:r>
                        <a:rPr lang="en-US" baseline="0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uniqueID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Identifier – </a:t>
                      </a:r>
                      <a:r>
                        <a:rPr lang="en-US" dirty="0" err="1"/>
                        <a:t>noninformative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 group to anonymize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Y/N if they own a </a:t>
                      </a:r>
                      <a:r>
                        <a:rPr lang="en-US" dirty="0" err="1"/>
                        <a:t>hom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children in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M/F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Wealth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Wealth rating uses median family income and population statistics from each area to index relative wealth within each state. The segments are denoted 0-9, with 9 being the highest wealth group and zero being the lowest. Each rating has a different meaning within each state.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77864" y="1454916"/>
          <a:ext cx="4855777" cy="461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253">
                <a:tc>
                  <a:txBody>
                    <a:bodyPr/>
                    <a:lstStyle/>
                    <a:p>
                      <a:r>
                        <a:rPr lang="en-US" sz="1200" b="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HV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Home Value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Icmed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Median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Icavg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Avg</a:t>
                      </a:r>
                      <a:r>
                        <a:rPr lang="en-US" sz="1200" dirty="0"/>
                        <a:t> Family Income in potential donor's neighborhood in hundreds of dollars.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043">
                <a:tc>
                  <a:txBody>
                    <a:bodyPr/>
                    <a:lstStyle/>
                    <a:p>
                      <a:r>
                        <a:rPr lang="en-US" sz="1200" dirty="0"/>
                        <a:t>IC15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% earning less than $15K in potential donor's neighborhood.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NUMPROM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Lifetime # of promotions received to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30">
                <a:tc>
                  <a:txBody>
                    <a:bodyPr/>
                    <a:lstStyle/>
                    <a:p>
                      <a:r>
                        <a:rPr lang="en-US" sz="1200" dirty="0"/>
                        <a:t>RAMNTALL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lifetime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903">
                <a:tc>
                  <a:txBody>
                    <a:bodyPr/>
                    <a:lstStyle/>
                    <a:p>
                      <a:r>
                        <a:rPr lang="en-US" sz="1200" dirty="0"/>
                        <a:t>MAXRAMNT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largest gift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40">
                <a:tc>
                  <a:txBody>
                    <a:bodyPr/>
                    <a:lstStyle/>
                    <a:p>
                      <a:r>
                        <a:rPr lang="en-US" sz="1200" dirty="0"/>
                        <a:t>LASTGIFT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Dollar amount of most recent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633">
                <a:tc>
                  <a:txBody>
                    <a:bodyPr/>
                    <a:lstStyle/>
                    <a:p>
                      <a:r>
                        <a:rPr lang="en-US" sz="1200" dirty="0"/>
                        <a:t>TOTALMONTHS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from last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701">
                <a:tc>
                  <a:txBody>
                    <a:bodyPr/>
                    <a:lstStyle/>
                    <a:p>
                      <a:r>
                        <a:rPr lang="en-US" sz="1200" dirty="0"/>
                        <a:t>TIMELAG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Number of months between first and second gift.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/>
                        <a:t>AVGGIFT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dollar amount of gifts to date.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Y1_Donation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Y/N did they donate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253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Y2_DonatedAmt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Dollar </a:t>
                      </a:r>
                      <a:r>
                        <a:rPr lang="en-US" sz="1200" dirty="0" err="1"/>
                        <a:t>Amt</a:t>
                      </a:r>
                      <a:r>
                        <a:rPr lang="en-US" sz="1200" dirty="0"/>
                        <a:t> of donation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480D8ACA-7FE5-A84D-AD9C-A78CA17BAD03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7901402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Review in 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9/20/21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67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1061B8D-8764-9A4B-A720-5592AB29FA1B}"/>
              </a:ext>
            </a:extLst>
          </p:cNvPr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prstClr val="black">
                    <a:tint val="75000"/>
                  </a:prstClr>
                </a:solidFill>
              </a:rPr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42390521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1856" y="1104653"/>
            <a:ext cx="85055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Keep posting questions – your TAs need something to do!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Bik has posted about Labs.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Labs are not time to ask for unresearched code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Chapter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OKCupid</a:t>
            </a:r>
            <a:r>
              <a:rPr lang="en-US" sz="2400" dirty="0"/>
              <a:t> Case </a:t>
            </a:r>
            <a:r>
              <a:rPr lang="en-US" sz="2400" b="1" u="sng" dirty="0">
                <a:highlight>
                  <a:srgbClr val="FFFF00"/>
                </a:highlight>
              </a:rPr>
              <a:t>DUE (see syllabus)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files including slides, code (if applicable for those using </a:t>
            </a:r>
            <a:r>
              <a:rPr lang="en-US" sz="2400" dirty="0" err="1"/>
              <a:t>radiant.data</a:t>
            </a:r>
            <a:r>
              <a:rPr lang="en-US" sz="2400" dirty="0"/>
              <a:t> &amp; video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9/20/21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, Reading &amp; 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9548" y="2841604"/>
            <a:ext cx="7964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2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for Analysis &amp; Modeling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9/20/21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E3DC6-3500-48AC-9D27-AEC877D5BC18}"/>
              </a:ext>
            </a:extLst>
          </p:cNvPr>
          <p:cNvSpPr/>
          <p:nvPr/>
        </p:nvSpPr>
        <p:spPr>
          <a:xfrm>
            <a:off x="558769" y="5721081"/>
            <a:ext cx="8026463" cy="5056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Generally we will use data frames to avoid complexity but you will be exposed to other data types.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D1BB3F-1D1B-403E-9F8C-744FDB591F40}"/>
              </a:ext>
            </a:extLst>
          </p:cNvPr>
          <p:cNvGraphicFramePr>
            <a:graphicFrameLocks noGrp="1"/>
          </p:cNvGraphicFramePr>
          <p:nvPr/>
        </p:nvGraphicFramePr>
        <p:xfrm>
          <a:off x="366098" y="2628917"/>
          <a:ext cx="7886704" cy="15363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41219">
                  <a:extLst>
                    <a:ext uri="{9D8B030D-6E8A-4147-A177-3AD203B41FA5}">
                      <a16:colId xmlns:a16="http://schemas.microsoft.com/office/drawing/2014/main" val="246255586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20619849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73443958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69885366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818820315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89938265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855361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30926501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505107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4077622788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90646905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841032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2174536082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508400820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360292573"/>
                    </a:ext>
                  </a:extLst>
                </a:gridCol>
                <a:gridCol w="409699">
                  <a:extLst>
                    <a:ext uri="{9D8B030D-6E8A-4147-A177-3AD203B41FA5}">
                      <a16:colId xmlns:a16="http://schemas.microsoft.com/office/drawing/2014/main" val="1568320996"/>
                    </a:ext>
                  </a:extLst>
                </a:gridCol>
              </a:tblGrid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name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mfr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type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calories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protein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sodium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carbo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sugars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potass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vitamins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shelf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weight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cups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rating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6011068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68.40297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53143261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100%_Natural_Bran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33.98368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1606891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260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59.42551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21999815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All-Bran_with_Extra_Fiber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93.70491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8041270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Almond_Delight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34.38484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69346246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Apple_Cinnamon_Cheerios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70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29.50954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02356505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Apple_Jacks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33.17409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3359589694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Basic_4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G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1.33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37.03856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781848578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Bran_Chex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49.12025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186138773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Bran_Flakes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190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0.67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53.31381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483488486"/>
                  </a:ext>
                </a:extLst>
              </a:tr>
              <a:tr h="128031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 err="1">
                          <a:effectLst/>
                        </a:rPr>
                        <a:t>Cap'n'Crunch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Q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220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35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>
                          <a:effectLst/>
                        </a:rPr>
                        <a:t>0.75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u="none" strike="noStrike" dirty="0">
                          <a:effectLst/>
                        </a:rPr>
                        <a:t>18.04285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02" marR="6402" marT="6402" marB="0" anchor="b"/>
                </a:tc>
                <a:extLst>
                  <a:ext uri="{0D108BD9-81ED-4DB2-BD59-A6C34878D82A}">
                    <a16:rowId xmlns:a16="http://schemas.microsoft.com/office/drawing/2014/main" val="2131974887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4CAD567-797C-4C87-9CC6-DEA8CD4AE555}"/>
              </a:ext>
            </a:extLst>
          </p:cNvPr>
          <p:cNvSpPr/>
          <p:nvPr/>
        </p:nvSpPr>
        <p:spPr>
          <a:xfrm rot="5400000">
            <a:off x="7750608" y="2126726"/>
            <a:ext cx="555675" cy="4487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B214D-231D-439A-B409-B9F9FA6C0A25}"/>
              </a:ext>
            </a:extLst>
          </p:cNvPr>
          <p:cNvSpPr txBox="1"/>
          <p:nvPr/>
        </p:nvSpPr>
        <p:spPr>
          <a:xfrm>
            <a:off x="203136" y="1348966"/>
            <a:ext cx="8451977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we are doing supervised learning, there is a dependent variable.  </a:t>
            </a:r>
          </a:p>
          <a:p>
            <a:r>
              <a:rPr lang="en-US" sz="1200" dirty="0"/>
              <a:t>This is the outcome and is “dependent” on the informative columns. An analysis with this vector can be binary, classification, or predictive.</a:t>
            </a:r>
            <a:endParaRPr lang="en-US" i="1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B56A6DB4-E55B-B240-B993-4CF3A230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200103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For Modeling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Mining Workflows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Modification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Case: Donor Bureau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Housekeeping, Reading &amp; Homework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9/20/21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511447DD-CC00-E54C-832A-9B213D1D0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97032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0813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Data cleanup, Dimension Reduction, Feature Engineering &amp; Feature Enrichment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515350" cy="591477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Modeling Process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quarter" idx="1"/>
          </p:nvPr>
        </p:nvSpPr>
        <p:spPr>
          <a:xfrm>
            <a:off x="528637" y="1266818"/>
            <a:ext cx="3829050" cy="433388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 (from SAS)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14326" y="5514980"/>
            <a:ext cx="8515349" cy="6000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The first day we discussed data mining and structure.  Week 2 was devoted to basics of R then how to sample, explore and visualize data.  Now we will </a:t>
            </a:r>
            <a:r>
              <a:rPr lang="en-US" sz="2000" b="1" u="sng" dirty="0">
                <a:solidFill>
                  <a:prstClr val="white"/>
                </a:solidFill>
              </a:rPr>
              <a:t>modify</a:t>
            </a:r>
            <a:r>
              <a:rPr lang="en-US" dirty="0">
                <a:solidFill>
                  <a:prstClr val="white"/>
                </a:solidFill>
              </a:rPr>
              <a:t> data for modeling!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1871659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2509834"/>
            <a:ext cx="3857625" cy="5715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1480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37861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44243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4429125"/>
            <a:ext cx="381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There are many ways to evaluate a model.  We will cover specific KPI and business implications.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24145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2452686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As part of your case analysis you perform basic exploratory data analysis (EDA)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1099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37528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3752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Regression, Logistic Regression, KNN, Decision Trees, Random Forest etc.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44100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18097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In this course, most data sets are curated for you.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2620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8F100D21-DE0F-7F4E-A26C-853C4CC8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96</a:t>
            </a:r>
          </a:p>
        </p:txBody>
      </p:sp>
    </p:spTree>
    <p:extLst>
      <p:ext uri="{BB962C8B-B14F-4D97-AF65-F5344CB8AC3E}">
        <p14:creationId xmlns:p14="http://schemas.microsoft.com/office/powerpoint/2010/main" val="12192415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6816</Words>
  <Application>Microsoft Macintosh PowerPoint</Application>
  <PresentationFormat>On-screen Show (4:3)</PresentationFormat>
  <Paragraphs>2670</Paragraphs>
  <Slides>68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Consolas</vt:lpstr>
      <vt:lpstr>Franklin Gothic Book</vt:lpstr>
      <vt:lpstr>Lucida Console</vt:lpstr>
      <vt:lpstr>Open Sans</vt:lpstr>
      <vt:lpstr>1_Office Theme</vt:lpstr>
      <vt:lpstr>2_Office Theme</vt:lpstr>
      <vt:lpstr>3_Office Theme</vt:lpstr>
      <vt:lpstr>CSCI E-96</vt:lpstr>
      <vt:lpstr>Any questions before new material?</vt:lpstr>
      <vt:lpstr>PowerPoint Presentation</vt:lpstr>
      <vt:lpstr>Agenda</vt:lpstr>
      <vt:lpstr>Data Structure for Analysis &amp; Modeling</vt:lpstr>
      <vt:lpstr>Data Structure for Analysis &amp; Modeling</vt:lpstr>
      <vt:lpstr>Data Structure for Analysis &amp; Modeling</vt:lpstr>
      <vt:lpstr>Agenda</vt:lpstr>
      <vt:lpstr>Modeling Process</vt:lpstr>
      <vt:lpstr>In addition to SEMMA, Data Mining (from the book)</vt:lpstr>
      <vt:lpstr>Data Mining in a Complete Business Workflow</vt:lpstr>
      <vt:lpstr>What is a model?</vt:lpstr>
      <vt:lpstr>What is a model?</vt:lpstr>
      <vt:lpstr>Vocabulary</vt:lpstr>
      <vt:lpstr>Don’t be Dale!</vt:lpstr>
      <vt:lpstr>Common Pitfalls</vt:lpstr>
      <vt:lpstr>Agenda</vt:lpstr>
      <vt:lpstr>Modeling Process</vt:lpstr>
      <vt:lpstr>PreProcessing</vt:lpstr>
      <vt:lpstr>Dummy Variables</vt:lpstr>
      <vt:lpstr>Dummy Variables</vt:lpstr>
      <vt:lpstr>Dummy Variables</vt:lpstr>
      <vt:lpstr>Dummy Variables</vt:lpstr>
      <vt:lpstr>Dummy Variables</vt:lpstr>
      <vt:lpstr>Dummy Variables</vt:lpstr>
      <vt:lpstr>Numeric Variables</vt:lpstr>
      <vt:lpstr>Outlier Numeric Variables</vt:lpstr>
      <vt:lpstr>Detecting Outliers</vt:lpstr>
      <vt:lpstr>Detecting Outliers</vt:lpstr>
      <vt:lpstr>Missing Numeric Variables</vt:lpstr>
      <vt:lpstr>Original Data</vt:lpstr>
      <vt:lpstr>Missing Numeric Variables</vt:lpstr>
      <vt:lpstr>Missing Flags</vt:lpstr>
      <vt:lpstr>Feature Engineering- Still Pre-Processing!!</vt:lpstr>
      <vt:lpstr>What is Feature Engineering?</vt:lpstr>
      <vt:lpstr>Why is Feature Engineering Effective?</vt:lpstr>
      <vt:lpstr>Example Feature Engineering Methods</vt:lpstr>
      <vt:lpstr>Variable Treatment: library(vtreat)</vt:lpstr>
      <vt:lpstr>Vtreat adjusts data in many ways.</vt:lpstr>
      <vt:lpstr>Mean Imputation - PreProcessing</vt:lpstr>
      <vt:lpstr>Missing Flags- PreProcessing</vt:lpstr>
      <vt:lpstr>Dummy Variables - PreProcessing</vt:lpstr>
      <vt:lpstr>Vtreat Engineered CAT Variables Example</vt:lpstr>
      <vt:lpstr>Non-Informative Check</vt:lpstr>
      <vt:lpstr>Vtreat summary</vt:lpstr>
      <vt:lpstr>REVIEW: Informative Variables</vt:lpstr>
      <vt:lpstr>REVIEW: Outcome/Target Variable</vt:lpstr>
      <vt:lpstr>Engineering: SME – Factor Level Interactions</vt:lpstr>
      <vt:lpstr>Engineering: SME – Numeric Interactions</vt:lpstr>
      <vt:lpstr>Feature Enrichment</vt:lpstr>
      <vt:lpstr>Why is Feature Enrichment Effective?</vt:lpstr>
      <vt:lpstr>Data Enrichment aids Model Performance</vt:lpstr>
      <vt:lpstr>An example of Data Enrichment</vt:lpstr>
      <vt:lpstr>Modeling with Feature Enrichment is Widespread</vt:lpstr>
      <vt:lpstr>Additional Examples</vt:lpstr>
      <vt:lpstr>Feature Enrichment Requires a Join</vt:lpstr>
      <vt:lpstr>Left Join</vt:lpstr>
      <vt:lpstr>Right Join</vt:lpstr>
      <vt:lpstr>Inner Join</vt:lpstr>
      <vt:lpstr>Full Join</vt:lpstr>
      <vt:lpstr>Open A_Joins.R</vt:lpstr>
      <vt:lpstr>Agenda</vt:lpstr>
      <vt:lpstr>Meet Donor Bureau</vt:lpstr>
      <vt:lpstr>Company Overview</vt:lpstr>
      <vt:lpstr>Modeling Problem</vt:lpstr>
      <vt:lpstr>Let’s Practice</vt:lpstr>
      <vt:lpstr>Agenda</vt:lpstr>
      <vt:lpstr>Housekeeping , Reading &amp;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Process</dc:title>
  <dc:creator>Edward Kwartler</dc:creator>
  <cp:lastModifiedBy>Kwartler, Edward</cp:lastModifiedBy>
  <cp:revision>43</cp:revision>
  <dcterms:created xsi:type="dcterms:W3CDTF">2018-09-09T20:06:05Z</dcterms:created>
  <dcterms:modified xsi:type="dcterms:W3CDTF">2021-09-21T02:50:56Z</dcterms:modified>
</cp:coreProperties>
</file>