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62" r:id="rId2"/>
    <p:sldId id="299" r:id="rId3"/>
    <p:sldId id="355" r:id="rId4"/>
    <p:sldId id="357" r:id="rId5"/>
    <p:sldId id="372" r:id="rId6"/>
    <p:sldId id="349" r:id="rId7"/>
    <p:sldId id="365" r:id="rId8"/>
    <p:sldId id="377" r:id="rId9"/>
    <p:sldId id="366" r:id="rId10"/>
    <p:sldId id="358" r:id="rId11"/>
    <p:sldId id="350" r:id="rId12"/>
    <p:sldId id="363" r:id="rId13"/>
    <p:sldId id="364" r:id="rId14"/>
    <p:sldId id="351" r:id="rId15"/>
    <p:sldId id="352" r:id="rId16"/>
    <p:sldId id="824" r:id="rId17"/>
    <p:sldId id="829" r:id="rId18"/>
    <p:sldId id="828" r:id="rId19"/>
    <p:sldId id="830" r:id="rId20"/>
    <p:sldId id="831" r:id="rId21"/>
    <p:sldId id="353" r:id="rId22"/>
    <p:sldId id="832" r:id="rId23"/>
    <p:sldId id="35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10/4/21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10/4/21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10/4/21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80743"/>
              </p:ext>
            </p:extLst>
          </p:nvPr>
        </p:nvGraphicFramePr>
        <p:xfrm>
          <a:off x="614363" y="1111250"/>
          <a:ext cx="791527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KNN (time permitting)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0013" y="365126"/>
            <a:ext cx="9401176" cy="591477"/>
          </a:xfrm>
        </p:spPr>
        <p:txBody>
          <a:bodyPr/>
          <a:lstStyle/>
          <a:p>
            <a:r>
              <a:rPr lang="en-US" dirty="0"/>
              <a:t>From probability to class, define a cutoff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384" y="144780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0.50 is popular initial choice</a:t>
            </a:r>
          </a:p>
          <a:p>
            <a:endParaRPr lang="en-US" altLang="en-US" dirty="0"/>
          </a:p>
          <a:p>
            <a:r>
              <a:rPr lang="en-US" altLang="en-US" dirty="0"/>
              <a:t>Additional considerations (see Chapter 5)</a:t>
            </a:r>
          </a:p>
          <a:p>
            <a:pPr marL="742950" lvl="1" indent="-285750"/>
            <a:r>
              <a:rPr lang="en-US" altLang="en-US" sz="2200" b="1" dirty="0">
                <a:solidFill>
                  <a:srgbClr val="FF0000"/>
                </a:solidFill>
              </a:rPr>
              <a:t>Maximize classification accuracy</a:t>
            </a:r>
          </a:p>
          <a:p>
            <a:pPr marL="742950" lvl="1" indent="-285750"/>
            <a:r>
              <a:rPr lang="en-US" altLang="en-US" sz="2200" dirty="0"/>
              <a:t>Maximize sensitivity (subject to min. level of specificity)</a:t>
            </a:r>
          </a:p>
          <a:p>
            <a:pPr marL="742950" lvl="1" indent="-285750"/>
            <a:r>
              <a:rPr lang="en-US" altLang="en-US" sz="2200" dirty="0"/>
              <a:t>Minimize false positives (subject to max. false negative rate)</a:t>
            </a:r>
          </a:p>
          <a:p>
            <a:pPr marL="742950" lvl="1" indent="-285750"/>
            <a:r>
              <a:rPr lang="en-US" altLang="en-US" sz="2200" dirty="0"/>
              <a:t>Minimize expected cost of misclassification (need to specify costs)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 team has a probability of .25 classify them as a loser.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If a team has .50  or more classify them as a winner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20529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NCAA Classification Madness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522390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452131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7538" y="5609492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</p:spTree>
    <p:extLst>
      <p:ext uri="{BB962C8B-B14F-4D97-AF65-F5344CB8AC3E}">
        <p14:creationId xmlns:p14="http://schemas.microsoft.com/office/powerpoint/2010/main" val="188050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friend Mandy is next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58" y="5833633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0236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470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B_fullyMarchMadness.R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7" name="Picture 4" descr="Image result for logistic regression meme">
            <a:extLst>
              <a:ext uri="{FF2B5EF4-FFF2-40B4-BE49-F238E27FC236}">
                <a16:creationId xmlns:a16="http://schemas.microsoft.com/office/drawing/2014/main" id="{72A794EB-A22A-2A4F-8E74-9FFE0BED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22" y="2104693"/>
            <a:ext cx="3795696" cy="372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5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5095" y="1780675"/>
            <a:ext cx="499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losers 390 (316 + 74)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316 times for losers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378 winners (68+310)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310 times for winners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you progress in your data science education, learning other KPI (Recall, Precision, AUC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 in Chapter 5 is worthwhile.  In this course we stick with the basic accuracy.  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82156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Probabilities are 0-1 so a “cutoff threshold” is used to classify into 1 or 0 in the matrix.</a:t>
            </a:r>
          </a:p>
        </p:txBody>
      </p:sp>
    </p:spTree>
    <p:extLst>
      <p:ext uri="{BB962C8B-B14F-4D97-AF65-F5344CB8AC3E}">
        <p14:creationId xmlns:p14="http://schemas.microsoft.com/office/powerpoint/2010/main" val="394945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Adjusting the cutoff impacts the numbers in the confusion matrix.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0.01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0.75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0.99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0.50</a:t>
            </a:r>
          </a:p>
        </p:txBody>
      </p:sp>
    </p:spTree>
    <p:extLst>
      <p:ext uri="{BB962C8B-B14F-4D97-AF65-F5344CB8AC3E}">
        <p14:creationId xmlns:p14="http://schemas.microsoft.com/office/powerpoint/2010/main" val="311111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True/False Positive Rates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Sensitivity or </a:t>
            </a:r>
          </a:p>
          <a:p>
            <a:r>
              <a:rPr lang="en-US" sz="2000" dirty="0"/>
              <a:t>True Positive Rate = </a:t>
            </a:r>
            <a:r>
              <a:rPr lang="en-US" sz="2000" dirty="0" err="1"/>
              <a:t>TruePos</a:t>
            </a:r>
            <a:r>
              <a:rPr lang="en-US" sz="2000" dirty="0"/>
              <a:t> / (</a:t>
            </a:r>
            <a:r>
              <a:rPr lang="en-US" sz="2000" dirty="0" err="1"/>
              <a:t>TruePos</a:t>
            </a:r>
            <a:r>
              <a:rPr lang="en-US" sz="2000" dirty="0"/>
              <a:t> + </a:t>
            </a:r>
            <a:r>
              <a:rPr lang="en-US" sz="2000" dirty="0" err="1"/>
              <a:t>FalseNeg</a:t>
            </a:r>
            <a:r>
              <a:rPr lang="en-US" sz="20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“1” classifications among all “1” actuals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118" y="5194006"/>
            <a:ext cx="5615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Specificity or</a:t>
            </a:r>
          </a:p>
          <a:p>
            <a:r>
              <a:rPr lang="en-US" sz="2000" dirty="0"/>
              <a:t>False Positive Rate = </a:t>
            </a:r>
            <a:r>
              <a:rPr lang="en-US" sz="2000" dirty="0" err="1"/>
              <a:t>FalsePos</a:t>
            </a:r>
            <a:r>
              <a:rPr lang="en-US" sz="2000" dirty="0"/>
              <a:t> / (</a:t>
            </a:r>
            <a:r>
              <a:rPr lang="en-US" sz="2000" dirty="0" err="1"/>
              <a:t>FalsePos</a:t>
            </a:r>
            <a:r>
              <a:rPr lang="en-US" sz="2000" dirty="0"/>
              <a:t> + </a:t>
            </a:r>
            <a:r>
              <a:rPr lang="en-US" sz="2000" dirty="0" err="1"/>
              <a:t>TrueNeg</a:t>
            </a:r>
            <a:r>
              <a:rPr lang="en-US" sz="2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“0” classifications among all “0” actuals.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FalsePosRate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48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000" dirty="0"/>
              <a:t>Plotting the different cutoff thresholds in a fake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14334" y="2377440"/>
            <a:ext cx="3389586" cy="2642301"/>
            <a:chOff x="725214" y="3017520"/>
            <a:chExt cx="3389586" cy="264230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40979" y="3017520"/>
              <a:ext cx="0" cy="2610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5214" y="5659821"/>
              <a:ext cx="338958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40979" y="3236976"/>
              <a:ext cx="2422845" cy="242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6200000">
            <a:off x="3957147" y="3499945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6662" y="4981904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883" y="2089648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2/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883" y="2333488"/>
            <a:ext cx="22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1/2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8883" y="113763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16566" y="2790492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141" y="2264960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83" y="3928965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0/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883" y="4141280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0/2</a:t>
            </a:r>
          </a:p>
        </p:txBody>
      </p:sp>
      <p:sp>
        <p:nvSpPr>
          <p:cNvPr id="28" name="Oval 27"/>
          <p:cNvSpPr/>
          <p:nvPr/>
        </p:nvSpPr>
        <p:spPr>
          <a:xfrm>
            <a:off x="147141" y="4104279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731" y="4918838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8883" y="294542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2096" y="4768977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9035" y="5784041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3/ 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035" y="5996356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2/2</a:t>
            </a:r>
          </a:p>
        </p:txBody>
      </p:sp>
      <p:sp>
        <p:nvSpPr>
          <p:cNvPr id="34" name="Oval 33"/>
          <p:cNvSpPr/>
          <p:nvPr/>
        </p:nvSpPr>
        <p:spPr>
          <a:xfrm>
            <a:off x="147141" y="5959355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83366" y="2469921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9" idx="0"/>
            <a:endCxn id="6" idx="1"/>
          </p:cNvCxnSpPr>
          <p:nvPr/>
        </p:nvCxnSpPr>
        <p:spPr>
          <a:xfrm flipV="1">
            <a:off x="5139559" y="2813580"/>
            <a:ext cx="1300095" cy="210525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0"/>
            <a:endCxn id="35" idx="1"/>
          </p:cNvCxnSpPr>
          <p:nvPr/>
        </p:nvCxnSpPr>
        <p:spPr>
          <a:xfrm flipV="1">
            <a:off x="6495394" y="2493009"/>
            <a:ext cx="1011060" cy="2974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7168" y="5907024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Highly Sensitive not specific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1552" y="4029456"/>
            <a:ext cx="166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Not sensitive or specific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3760" y="5321808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*not proportional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4224" y="2261616"/>
            <a:ext cx="2434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More balanced, optimizing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D0BD7-89B2-2449-8115-D731674CB44D}"/>
              </a:ext>
            </a:extLst>
          </p:cNvPr>
          <p:cNvSpPr txBox="1"/>
          <p:nvPr/>
        </p:nvSpPr>
        <p:spPr>
          <a:xfrm>
            <a:off x="7594170" y="257271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FFED9-93ED-5B4D-94A7-D999DE154FD7}"/>
              </a:ext>
            </a:extLst>
          </p:cNvPr>
          <p:cNvSpPr txBox="1"/>
          <p:nvPr/>
        </p:nvSpPr>
        <p:spPr>
          <a:xfrm>
            <a:off x="5111860" y="50188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32AA1-1F92-8843-86A6-B1304578CBCB}"/>
              </a:ext>
            </a:extLst>
          </p:cNvPr>
          <p:cNvSpPr txBox="1"/>
          <p:nvPr/>
        </p:nvSpPr>
        <p:spPr>
          <a:xfrm>
            <a:off x="6305228" y="2911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.5, .66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37D39-6E3A-4C45-99A9-A650E636F282}"/>
              </a:ext>
            </a:extLst>
          </p:cNvPr>
          <p:cNvSpPr txBox="1"/>
          <p:nvPr/>
        </p:nvSpPr>
        <p:spPr>
          <a:xfrm rot="5400000">
            <a:off x="3645408" y="1548385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Cutoff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DEB164-CCA4-8949-8BF7-C70086405E21}"/>
              </a:ext>
            </a:extLst>
          </p:cNvPr>
          <p:cNvSpPr txBox="1"/>
          <p:nvPr/>
        </p:nvSpPr>
        <p:spPr>
          <a:xfrm rot="5400000">
            <a:off x="3553968" y="33345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Cutoff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58B703-1931-D64B-A41A-C3E334A06F5B}"/>
              </a:ext>
            </a:extLst>
          </p:cNvPr>
          <p:cNvSpPr txBox="1"/>
          <p:nvPr/>
        </p:nvSpPr>
        <p:spPr>
          <a:xfrm rot="5400000">
            <a:off x="3519842" y="5163314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Cutoff</a:t>
            </a:r>
          </a:p>
        </p:txBody>
      </p:sp>
    </p:spTree>
    <p:extLst>
      <p:ext uri="{BB962C8B-B14F-4D97-AF65-F5344CB8AC3E}">
        <p14:creationId xmlns:p14="http://schemas.microsoft.com/office/powerpoint/2010/main" val="192257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168253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217045" y="2180174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5133549" y="2305933"/>
            <a:ext cx="14034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2843237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5053179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4" name="Shape 296"/>
          <p:cNvSpPr/>
          <p:nvPr/>
        </p:nvSpPr>
        <p:spPr>
          <a:xfrm>
            <a:off x="4287424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4086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83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292"/>
          <p:cNvSpPr txBox="1"/>
          <p:nvPr/>
        </p:nvSpPr>
        <p:spPr>
          <a:xfrm>
            <a:off x="144127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Context</a:t>
            </a:r>
          </a:p>
        </p:txBody>
      </p:sp>
      <p:sp>
        <p:nvSpPr>
          <p:cNvPr id="38" name="Shape 293"/>
          <p:cNvSpPr txBox="1"/>
          <p:nvPr/>
        </p:nvSpPr>
        <p:spPr>
          <a:xfrm>
            <a:off x="188827" y="2748906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39" name="Shape 294"/>
          <p:cNvSpPr txBox="1"/>
          <p:nvPr/>
        </p:nvSpPr>
        <p:spPr>
          <a:xfrm>
            <a:off x="188827" y="3156119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40" name="Shape 295"/>
          <p:cNvSpPr txBox="1"/>
          <p:nvPr/>
        </p:nvSpPr>
        <p:spPr>
          <a:xfrm>
            <a:off x="188827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Sports Analytics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How many points will the Bears’ QB score?  What is the Bears’ probability of winning? </a:t>
            </a:r>
          </a:p>
        </p:txBody>
      </p:sp>
      <p:sp>
        <p:nvSpPr>
          <p:cNvPr id="41" name="Shape 288"/>
          <p:cNvSpPr txBox="1"/>
          <p:nvPr/>
        </p:nvSpPr>
        <p:spPr>
          <a:xfrm>
            <a:off x="635781" y="4574525"/>
            <a:ext cx="172629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Requires expertise and stakeholder buy in</a:t>
            </a:r>
          </a:p>
        </p:txBody>
      </p:sp>
    </p:spTree>
    <p:extLst>
      <p:ext uri="{BB962C8B-B14F-4D97-AF65-F5344CB8AC3E}">
        <p14:creationId xmlns:p14="http://schemas.microsoft.com/office/powerpoint/2010/main" val="2800489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Conceptually ROC &amp; AUC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31" y="2216632"/>
            <a:ext cx="3443189" cy="2607614"/>
            <a:chOff x="5060731" y="2468880"/>
            <a:chExt cx="3443189" cy="2607614"/>
          </a:xfrm>
        </p:grpSpPr>
        <p:grpSp>
          <p:nvGrpSpPr>
            <p:cNvPr id="16" name="Group 15"/>
            <p:cNvGrpSpPr/>
            <p:nvPr/>
          </p:nvGrpSpPr>
          <p:grpSpPr>
            <a:xfrm>
              <a:off x="5114334" y="2468880"/>
              <a:ext cx="3389586" cy="2550861"/>
              <a:chOff x="725214" y="3108960"/>
              <a:chExt cx="3389586" cy="25508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0979" y="3108960"/>
                <a:ext cx="0" cy="251933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25214" y="5659821"/>
                <a:ext cx="33895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40979" y="3236976"/>
                <a:ext cx="2422845" cy="2422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416566" y="2790492"/>
              <a:ext cx="157655" cy="157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0731" y="4918838"/>
              <a:ext cx="157655" cy="1576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83366" y="2469921"/>
              <a:ext cx="157655" cy="1576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29" idx="0"/>
              <a:endCxn id="6" idx="1"/>
            </p:cNvCxnSpPr>
            <p:nvPr/>
          </p:nvCxnSpPr>
          <p:spPr>
            <a:xfrm flipV="1">
              <a:off x="5139559" y="2813580"/>
              <a:ext cx="1300095" cy="210525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35" idx="1"/>
            </p:cNvCxnSpPr>
            <p:nvPr/>
          </p:nvCxnSpPr>
          <p:spPr>
            <a:xfrm flipV="1">
              <a:off x="6495394" y="2493009"/>
              <a:ext cx="1011060" cy="2974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56690" y="3153104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 Line: flipping a coin 50/50</a:t>
            </a:r>
          </a:p>
        </p:txBody>
      </p:sp>
      <p:cxnSp>
        <p:nvCxnSpPr>
          <p:cNvPr id="20" name="Curved Connector 19"/>
          <p:cNvCxnSpPr>
            <a:stCxn id="13" idx="1"/>
          </p:cNvCxnSpPr>
          <p:nvPr/>
        </p:nvCxnSpPr>
        <p:spPr>
          <a:xfrm rot="10800000">
            <a:off x="3216166" y="2648660"/>
            <a:ext cx="1040524" cy="689111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4497" y="3636578"/>
            <a:ext cx="43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“lift” better than random chance w/different cutoffs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2617076" y="2490952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1933903" y="3132083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>
            <a:off x="2822029" y="2790498"/>
            <a:ext cx="1492469" cy="1169247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7" idx="1"/>
          </p:cNvCxnSpPr>
          <p:nvPr/>
        </p:nvCxnSpPr>
        <p:spPr>
          <a:xfrm rot="10800000">
            <a:off x="2207173" y="3452648"/>
            <a:ext cx="2107325" cy="507096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binary classification the AUC (area under the curve) is a KPI</a:t>
            </a:r>
          </a:p>
        </p:txBody>
      </p:sp>
    </p:spTree>
    <p:extLst>
      <p:ext uri="{BB962C8B-B14F-4D97-AF65-F5344CB8AC3E}">
        <p14:creationId xmlns:p14="http://schemas.microsoft.com/office/powerpoint/2010/main" val="210047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Logistic regression is similar to linear regression, except that it is used with a categorical response</a:t>
            </a:r>
          </a:p>
          <a:p>
            <a:r>
              <a:rPr lang="en-US" altLang="en-US" dirty="0"/>
              <a:t>The predictors are related to the response Y via a nonlinear function called the </a:t>
            </a:r>
            <a:r>
              <a:rPr lang="en-US" altLang="en-US" i="1" dirty="0"/>
              <a:t>logit</a:t>
            </a:r>
          </a:p>
          <a:p>
            <a:r>
              <a:rPr lang="en-US" altLang="en-US" dirty="0"/>
              <a:t>As in linear regression, reducing predictors can be done via variable selection</a:t>
            </a:r>
          </a:p>
          <a:p>
            <a:r>
              <a:rPr lang="en-US" altLang="en-US" dirty="0"/>
              <a:t>Logistic regression can be generalized to more than two classes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libray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nnet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multiNomialLogit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 ~ .,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0259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470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B_fullyMarchMadness.R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F2E5-A002-454B-B920-B9E206BF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42" y="2098802"/>
            <a:ext cx="2730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48307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endParaRPr lang="en-US" dirty="0"/>
          </a:p>
          <a:p>
            <a:r>
              <a:rPr lang="en-US" u="sng" dirty="0"/>
              <a:t>After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855345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&amp; Logistic Regression are two good starting algorithms .  Both put you on a path to more complex machine learning but more importantly you can start to frame business problems in terms algorithms can understand. 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20" y="39243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0918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Regression Equation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Step 1: Logistic Response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200650"/>
            <a:ext cx="8071339" cy="8132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probability.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BA6BD-2726-2744-9234-1666C4BE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1AD33-E9B6-DC48-8071-92B37EC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difference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3704-7610-6C4F-B747-9EF32D49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7CFA-3E85-6942-96A4-8556F435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C328A-A5D2-8D45-BE3F-86C4BE78A0F1}"/>
              </a:ext>
            </a:extLst>
          </p:cNvPr>
          <p:cNvSpPr txBox="1"/>
          <p:nvPr/>
        </p:nvSpPr>
        <p:spPr>
          <a:xfrm>
            <a:off x="573024" y="1548384"/>
            <a:ext cx="26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﻿Open </a:t>
            </a:r>
            <a:r>
              <a:rPr lang="en-US" dirty="0" err="1"/>
              <a:t>AB_lm_for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2005227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643074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57425" y="1443049"/>
            <a:ext cx="5029200" cy="3286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143" y="5200649"/>
            <a:ext cx="8441714" cy="1171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data only has two values, 0/1 but the regression equation goes to infinity. </a:t>
            </a:r>
          </a:p>
          <a:p>
            <a:pPr algn="ctr"/>
            <a:r>
              <a:rPr lang="en-US" dirty="0"/>
              <a:t> </a:t>
            </a:r>
            <a:r>
              <a:rPr lang="en-US" b="1" u="sng" dirty="0"/>
              <a:t>This  makes no sense!  </a:t>
            </a:r>
          </a:p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3143</TotalTime>
  <Words>1315</Words>
  <Application>Microsoft Macintosh PowerPoint</Application>
  <PresentationFormat>On-screen Show (4:3)</PresentationFormat>
  <Paragraphs>301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Open Sans</vt:lpstr>
      <vt:lpstr>Symbol</vt:lpstr>
      <vt:lpstr>Wingdings 2</vt:lpstr>
      <vt:lpstr>1_Office Theme</vt:lpstr>
      <vt:lpstr>Agenda</vt:lpstr>
      <vt:lpstr>Supervised Learning</vt:lpstr>
      <vt:lpstr>Logistic Regression</vt:lpstr>
      <vt:lpstr>Regression Equation Review</vt:lpstr>
      <vt:lpstr>Linear Regression</vt:lpstr>
      <vt:lpstr>A binary relationship between carat and price</vt:lpstr>
      <vt:lpstr>Step 1: Logistic Response Function</vt:lpstr>
      <vt:lpstr>Let’s see the difference in practice</vt:lpstr>
      <vt:lpstr>A binary relationship between carat and price</vt:lpstr>
      <vt:lpstr>PowerPoint Presentation</vt:lpstr>
      <vt:lpstr>From probability to class, define a cutoff threshold.</vt:lpstr>
      <vt:lpstr>NCAA Classification Madness</vt:lpstr>
      <vt:lpstr>My friend Mandy is next level.</vt:lpstr>
      <vt:lpstr>Let’s practice</vt:lpstr>
      <vt:lpstr>Evaluating a Classification</vt:lpstr>
      <vt:lpstr>The confusion matrix</vt:lpstr>
      <vt:lpstr>The confusion matrix</vt:lpstr>
      <vt:lpstr>True/False Positive Rates</vt:lpstr>
      <vt:lpstr>Plotting the different cutoff thresholds in a fake example</vt:lpstr>
      <vt:lpstr>Conceptually ROC &amp; AUC</vt:lpstr>
      <vt:lpstr>Logistic Regression Summary</vt:lpstr>
      <vt:lpstr>Back to the script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109</cp:revision>
  <dcterms:created xsi:type="dcterms:W3CDTF">2018-05-23T17:24:59Z</dcterms:created>
  <dcterms:modified xsi:type="dcterms:W3CDTF">2021-10-04T20:28:59Z</dcterms:modified>
</cp:coreProperties>
</file>