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75" r:id="rId2"/>
    <p:sldId id="406" r:id="rId3"/>
    <p:sldId id="287" r:id="rId4"/>
    <p:sldId id="309" r:id="rId5"/>
    <p:sldId id="313" r:id="rId6"/>
    <p:sldId id="315" r:id="rId7"/>
    <p:sldId id="288" r:id="rId8"/>
    <p:sldId id="317" r:id="rId9"/>
    <p:sldId id="314" r:id="rId10"/>
    <p:sldId id="310" r:id="rId11"/>
    <p:sldId id="291" r:id="rId12"/>
    <p:sldId id="311" r:id="rId13"/>
    <p:sldId id="282" r:id="rId14"/>
    <p:sldId id="283" r:id="rId15"/>
    <p:sldId id="401" r:id="rId16"/>
    <p:sldId id="402" r:id="rId17"/>
    <p:sldId id="409" r:id="rId18"/>
    <p:sldId id="324" r:id="rId19"/>
    <p:sldId id="284" r:id="rId20"/>
    <p:sldId id="285" r:id="rId21"/>
    <p:sldId id="286" r:id="rId22"/>
    <p:sldId id="294" r:id="rId23"/>
    <p:sldId id="319" r:id="rId24"/>
    <p:sldId id="321" r:id="rId25"/>
    <p:sldId id="396" r:id="rId26"/>
    <p:sldId id="296" r:id="rId27"/>
    <p:sldId id="302" r:id="rId28"/>
    <p:sldId id="325" r:id="rId29"/>
    <p:sldId id="405" r:id="rId30"/>
    <p:sldId id="413" r:id="rId31"/>
    <p:sldId id="414" r:id="rId32"/>
    <p:sldId id="328" r:id="rId33"/>
    <p:sldId id="329" r:id="rId34"/>
    <p:sldId id="330" r:id="rId35"/>
    <p:sldId id="326" r:id="rId36"/>
    <p:sldId id="332" r:id="rId37"/>
    <p:sldId id="323" r:id="rId38"/>
    <p:sldId id="407" r:id="rId39"/>
    <p:sldId id="335" r:id="rId40"/>
    <p:sldId id="337" r:id="rId41"/>
    <p:sldId id="342" r:id="rId42"/>
    <p:sldId id="338" r:id="rId43"/>
    <p:sldId id="410" r:id="rId44"/>
    <p:sldId id="411" r:id="rId45"/>
    <p:sldId id="340" r:id="rId46"/>
    <p:sldId id="336" r:id="rId47"/>
    <p:sldId id="408" r:id="rId48"/>
    <p:sldId id="344" r:id="rId49"/>
    <p:sldId id="345" r:id="rId50"/>
    <p:sldId id="346" r:id="rId51"/>
    <p:sldId id="350" r:id="rId52"/>
    <p:sldId id="34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0" autoAdjust="0"/>
    <p:restoredTop sz="85444" autoAdjust="0"/>
  </p:normalViewPr>
  <p:slideViewPr>
    <p:cSldViewPr snapToGrid="0">
      <p:cViewPr varScale="1">
        <p:scale>
          <a:sx n="76" d="100"/>
          <a:sy n="76" d="100"/>
        </p:scale>
        <p:origin x="1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2B1-427E-41DB-ABE5-DAB9BFFC394E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9448-722B-41B2-BE86-BF6863A1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Appears to have U-shaped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forecasts</a:t>
            </a:r>
            <a:r>
              <a:rPr lang="en-US" baseline="0" dirty="0"/>
              <a:t> in business: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  <a:r>
              <a:rPr lang="en-US" baseline="0" dirty="0"/>
              <a:t> </a:t>
            </a:r>
          </a:p>
          <a:p>
            <a:r>
              <a:rPr lang="en-US" baseline="0" dirty="0"/>
              <a:t>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Additive – Every quarter</a:t>
            </a:r>
            <a:r>
              <a:rPr lang="en-US" baseline="0" dirty="0"/>
              <a:t> the business grows by $10M</a:t>
            </a:r>
          </a:p>
          <a:p>
            <a:r>
              <a:rPr lang="en-US" baseline="0" dirty="0"/>
              <a:t>Multiplicative – Every quarter the business grows by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5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tif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4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Put another way, if you add (sometimes multiply) the seasonal, trend and level values, the difference is the “noise” 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Decline in Jan/Feb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86025" y="4857750"/>
            <a:ext cx="65722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9125" y="4814888"/>
            <a:ext cx="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0625" y="4386263"/>
            <a:ext cx="1900238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843197" y="2881544"/>
              <a:ext cx="224397" cy="450131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4" y="2529548"/>
              <a:ext cx="306951" cy="335873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Increase in Mar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71750" y="2943225"/>
            <a:ext cx="585789" cy="29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14875" y="2619375"/>
            <a:ext cx="295275" cy="32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1481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Sustained 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43239" y="3257550"/>
            <a:ext cx="145129" cy="258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2789" y="2700338"/>
            <a:ext cx="685049" cy="3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4832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1819984" y="2525917"/>
              <a:ext cx="501594" cy="2348802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4007801" y="1818224"/>
              <a:ext cx="412551" cy="1855309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Drops after August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4" idx="2"/>
          </p:cNvCxnSpPr>
          <p:nvPr/>
        </p:nvCxnSpPr>
        <p:spPr>
          <a:xfrm flipV="1">
            <a:off x="3188369" y="4843463"/>
            <a:ext cx="583531" cy="100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9" idx="2"/>
          </p:cNvCxnSpPr>
          <p:nvPr/>
        </p:nvCxnSpPr>
        <p:spPr>
          <a:xfrm flipV="1">
            <a:off x="4872789" y="3543299"/>
            <a:ext cx="1219014" cy="21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5576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8463" y="2189747"/>
            <a:ext cx="204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Basics </a:t>
            </a:r>
          </a:p>
          <a:p>
            <a:r>
              <a:rPr lang="en-US" dirty="0"/>
              <a:t>Dynamic Plotting</a:t>
            </a:r>
          </a:p>
          <a:p>
            <a:r>
              <a:rPr lang="en-US" dirty="0" err="1"/>
              <a:t>Lubridate</a:t>
            </a:r>
            <a:r>
              <a:rPr lang="en-US" dirty="0"/>
              <a:t>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463" y="1600200"/>
            <a:ext cx="148867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Partitioning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63416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Partitioning 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250830" y="1998450"/>
            <a:ext cx="6712267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/>
              <a:t>Instead 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&amp; historical accuracy </a:t>
            </a:r>
            <a:r>
              <a:rPr lang="en-US" sz="1600" dirty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-1226298" y="3141897"/>
            <a:ext cx="5070649" cy="1358267"/>
            <a:chOff x="742950" y="4288805"/>
            <a:chExt cx="7562851" cy="1358267"/>
          </a:xfrm>
        </p:grpSpPr>
        <p:sp>
          <p:nvSpPr>
            <p:cNvPr id="2" name="Right Arrow 1"/>
            <p:cNvSpPr/>
            <p:nvPr/>
          </p:nvSpPr>
          <p:spPr>
            <a:xfrm>
              <a:off x="742950" y="5061284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Temporal Data Points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1" y="4293389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Data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4" y="4288805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3569494" y="4872037"/>
              <a:ext cx="1400174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2250830" y="5743574"/>
            <a:ext cx="6712267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Sub-setting data with regard to time is called “out of time” sampling.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/>
              <a:t>What types of business problems can be forecasted?</a:t>
            </a:r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a set of common forecasting tools to make predictions.   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Amazon’s Quarterly Revenue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Blue represents confidence intervals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4" y="1464273"/>
            <a:ext cx="7886700" cy="488853"/>
          </a:xfrm>
        </p:spPr>
        <p:txBody>
          <a:bodyPr/>
          <a:lstStyle/>
          <a:p>
            <a:r>
              <a:rPr lang="en-US" dirty="0"/>
              <a:t>Let’s grab a time series &amp; plot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the meta data for AMZN?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7419C-30BD-4543-9C4A-F39419167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76" y="1554644"/>
            <a:ext cx="4329847" cy="43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54118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Common Methods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3 common methods to forecasting.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Holt Winters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”black box”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Requires additional data manipulation &amp; effort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 &amp; Linear Model Forecasting is in the Appendix presentation.  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2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Methods of Naïve Forecasting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4" y="1719011"/>
            <a:ext cx="5232492" cy="3799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E071-0ADE-9A4E-A6F7-62FB33F0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Naïve Mean doesn’t look good but sometimes is relevant.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C2AE-E38D-FB48-8B3F-2923EA9D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5CC1-A103-AF4F-BFAE-18737C6E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FE2B-BB90-A449-96F5-D8765AD3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B65AF-834B-2742-B418-7D6574CC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1" y="1311713"/>
            <a:ext cx="8807092" cy="39355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826E4F-52EE-114E-B68F-D41CE4F007E0}"/>
              </a:ext>
            </a:extLst>
          </p:cNvPr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Series in a range with some underlying stability</a:t>
            </a:r>
          </a:p>
          <a:p>
            <a:pPr algn="ctr"/>
            <a:r>
              <a:rPr lang="en-US" dirty="0"/>
              <a:t> (steel producers are usually a stable business)</a:t>
            </a:r>
          </a:p>
        </p:txBody>
      </p:sp>
    </p:spTree>
    <p:extLst>
      <p:ext uri="{BB962C8B-B14F-4D97-AF65-F5344CB8AC3E}">
        <p14:creationId xmlns:p14="http://schemas.microsoft.com/office/powerpoint/2010/main" val="4046325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Revisting</a:t>
            </a:r>
            <a:r>
              <a:rPr lang="en-US" dirty="0"/>
              <a:t> 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8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Average rate of change is added from the last known value.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3959" y="3384144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more accurate than mean with strong trend.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seasonality but is appropriate when there is a strong trend and non–repeating pattern.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(true)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trend and seasonality.  Use when you see a plateau in the data, meaning diminishing trend.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Seasonal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corresponding seasonal values in a repeating pattern.  Good if no trend.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  When the series is flat (no trend) but has a repeating pattern.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Frequency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Values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Mu:</a:t>
              </a:r>
            </a:p>
            <a:p>
              <a:r>
                <a:rPr lang="en-US" sz="1200" dirty="0" err="1"/>
                <a:t>Avg</a:t>
              </a:r>
              <a:r>
                <a:rPr lang="en-US" sz="1200" dirty="0"/>
                <a:t> of population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Returns a value for each interval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Laying the normal distribution onto the forecast you get a probability centered at the forecast.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Green is the “point estimate”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  <a:stCxn id="31" idx="6"/>
          </p:cNvCxnSpPr>
          <p:nvPr/>
        </p:nvCxnSpPr>
        <p:spPr>
          <a:xfrm>
            <a:off x="2829234" y="4573228"/>
            <a:ext cx="29143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00363" y="3143250"/>
            <a:ext cx="2857500" cy="9858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F8539F6-7B88-AB47-B178-13E7D711B65C}"/>
              </a:ext>
            </a:extLst>
          </p:cNvPr>
          <p:cNvSpPr/>
          <p:nvPr/>
        </p:nvSpPr>
        <p:spPr>
          <a:xfrm>
            <a:off x="5757863" y="3981157"/>
            <a:ext cx="924291" cy="10849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6774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/>
              <a:t>Decompose a time series into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Random (noise)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De-Season Data</a:t>
            </a:r>
          </a:p>
          <a:p>
            <a:pPr lvl="1"/>
            <a:r>
              <a:rPr lang="en-US" dirty="0"/>
              <a:t>Helps understand the underlying characteristics of a time series</a:t>
            </a:r>
          </a:p>
          <a:p>
            <a:r>
              <a:rPr lang="en-US" dirty="0"/>
              <a:t>Sometimes applying a forecast or model to the random component can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time is not interacting between rows </a:t>
            </a:r>
            <a:r>
              <a:rPr lang="en-US" i="1" dirty="0"/>
              <a:t>(or it had not better be) </a:t>
            </a:r>
            <a:r>
              <a:rPr lang="en-US" dirty="0"/>
              <a:t>but is present at the observational row.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Observations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Attributes for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= data at period t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t</a:t>
            </a:r>
            <a:r>
              <a:rPr lang="en-US" sz="2000" dirty="0"/>
              <a:t> = seasonal component at period t</a:t>
            </a:r>
          </a:p>
          <a:p>
            <a:r>
              <a:rPr lang="en-US" sz="2000" dirty="0"/>
              <a:t>T</a:t>
            </a:r>
            <a:r>
              <a:rPr lang="en-US" sz="2000" baseline="-25000" dirty="0"/>
              <a:t>t</a:t>
            </a:r>
            <a:r>
              <a:rPr lang="en-US" sz="2000" dirty="0"/>
              <a:t> = trend component at period t</a:t>
            </a:r>
          </a:p>
          <a:p>
            <a:r>
              <a:rPr lang="en-US" sz="2000" dirty="0"/>
              <a:t>E</a:t>
            </a:r>
            <a:r>
              <a:rPr lang="en-US" sz="2000" baseline="-25000" dirty="0"/>
              <a:t>t</a:t>
            </a:r>
            <a:r>
              <a:rPr lang="en-US" sz="2000" dirty="0"/>
              <a:t> = remainder or residual component at period 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Additive</a:t>
            </a:r>
            <a:r>
              <a:rPr lang="en-US" sz="1600" dirty="0"/>
              <a:t> –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+ Trend + Residual</a:t>
            </a:r>
          </a:p>
          <a:p>
            <a:r>
              <a:rPr lang="en-US" sz="1600" dirty="0"/>
              <a:t>An additive model assumes that </a:t>
            </a:r>
            <a:r>
              <a:rPr lang="en-US" sz="1600" b="1" dirty="0">
                <a:solidFill>
                  <a:schemeClr val="accent1"/>
                </a:solidFill>
              </a:rPr>
              <a:t>the difference between each time period is approximately the same</a:t>
            </a:r>
          </a:p>
          <a:p>
            <a:r>
              <a:rPr lang="en-US" sz="1600" dirty="0"/>
              <a:t> For example, Jan trend is +100,  so next Jan trend would add another +100.  </a:t>
            </a:r>
          </a:p>
          <a:p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C1F20-A75B-BF4A-B4D7-C0A9AC749BC5}"/>
              </a:ext>
            </a:extLst>
          </p:cNvPr>
          <p:cNvSpPr/>
          <p:nvPr/>
        </p:nvSpPr>
        <p:spPr>
          <a:xfrm>
            <a:off x="239485" y="4781905"/>
            <a:ext cx="836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Multiplicative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= Seasonal effect X Trend X Residual</a:t>
            </a:r>
          </a:p>
          <a:p>
            <a:r>
              <a:rPr lang="en-US" dirty="0"/>
              <a:t>A multiplicative model assumes </a:t>
            </a:r>
            <a:r>
              <a:rPr lang="en-US" b="1" dirty="0">
                <a:solidFill>
                  <a:schemeClr val="accent1"/>
                </a:solidFill>
              </a:rPr>
              <a:t>changes are proportional and not constant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example Jan season is +100 as part of a 1,000 total (10%).  The next Jan the total is 1500, and the seasonal adjustment would be 150 (10%).     </a:t>
            </a:r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to trough looks the same, so additive is ok.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00326" y="1533513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peak to trough looks exaggerated over time</a:t>
            </a:r>
          </a:p>
        </p:txBody>
      </p:sp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2" y="2048344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66988" y="1547801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95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 – Side by Side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72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De-seasoning data is possible by subtracting (additive TSD) or dividing (multiplicative TSD) it out of the time series – see the impact of an event from expected seasonal or trend changes; quantifies impact</a:t>
            </a:r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68322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5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 Average – good for population 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record has the same weight.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/>
                  <a:t>10+20+30+40+50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=30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Centered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30+40+50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=15</a:t>
            </a:r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Descriptive because it uses values from the future so not good for forecasting.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typically (not always) 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38051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Observations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Trailing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20+30+40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Uses preceding window values so ok for forecasts but lags for trend and seasonal.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Exponential Smoothing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Older records in the window have the </a:t>
            </a:r>
            <a:r>
              <a:rPr lang="en-US" sz="2800" b="1" u="sng" dirty="0"/>
              <a:t>diminishing</a:t>
            </a:r>
            <a:r>
              <a:rPr lang="en-US" sz="2800" u="sng" dirty="0"/>
              <a:t>  weight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Values are weighted so their impact diminishes in the average the farther back.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/>
              <a:t>α</a:t>
            </a:r>
            <a:r>
              <a:rPr lang="en-US" sz="2400" b="1" dirty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more weight is given to observations from the more distant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all weight given to the most recent (same as a true Naïve forecast)</a:t>
            </a:r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F_HoltWintersWMT.R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HW applies exponential smoothing to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trend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seasonality</a:t>
            </a:r>
            <a:r>
              <a:rPr lang="en-US" dirty="0">
                <a:solidFill>
                  <a:schemeClr val="bg1"/>
                </a:solidFill>
              </a:rPr>
              <a:t> individually then combines them.</a:t>
            </a:r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data to create future time series values, doesn’t have to explain the reason for observed changes.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“Inclement weather negatively affected holiday shopping at Target by 5%.”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(our focus) seeks to </a:t>
            </a:r>
            <a:r>
              <a:rPr lang="en-US" b="1" dirty="0"/>
              <a:t>predict</a:t>
            </a:r>
            <a:r>
              <a:rPr lang="en-US" dirty="0"/>
              <a:t> future 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outcomes: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 “Next quarter bank revenue is forecasted to rise to $</a:t>
            </a:r>
            <a:r>
              <a:rPr lang="en-US" b="1" u="sng" dirty="0">
                <a:solidFill>
                  <a:schemeClr val="accent6"/>
                </a:solidFill>
              </a:rPr>
              <a:t>XYZ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“Wal-Mart’s 3</a:t>
            </a:r>
            <a:r>
              <a:rPr lang="en-US" baseline="30000" dirty="0"/>
              <a:t>rd</a:t>
            </a:r>
            <a:r>
              <a:rPr lang="en-US" dirty="0"/>
              <a:t> quarter revenue will be $</a:t>
            </a:r>
            <a:r>
              <a:rPr lang="en-US" b="1" u="sng" dirty="0">
                <a:solidFill>
                  <a:schemeClr val="accent6"/>
                </a:solidFill>
              </a:rPr>
              <a:t>130B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inside the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390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Level </a:t>
            </a:r>
            <a:r>
              <a:rPr lang="en-US" dirty="0"/>
              <a:t>– an average of the observations “steady state”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E5A5B-AF0E-E348-919E-17978B11DDE8}"/>
              </a:ext>
            </a:extLst>
          </p:cNvPr>
          <p:cNvSpPr txBox="1">
            <a:spLocks/>
          </p:cNvSpPr>
          <p:nvPr/>
        </p:nvSpPr>
        <p:spPr>
          <a:xfrm>
            <a:off x="628650" y="2551588"/>
            <a:ext cx="8129588" cy="59147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Trend </a:t>
            </a:r>
            <a:r>
              <a:rPr lang="en-US" dirty="0"/>
              <a:t>– are values increasing, decreasing or stationary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7D42F0-1835-964E-AB15-240A59C8DDB2}"/>
              </a:ext>
            </a:extLst>
          </p:cNvPr>
          <p:cNvSpPr txBox="1">
            <a:spLocks/>
          </p:cNvSpPr>
          <p:nvPr/>
        </p:nvSpPr>
        <p:spPr>
          <a:xfrm>
            <a:off x="628650" y="3729371"/>
            <a:ext cx="8129588" cy="59929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Seasonality </a:t>
            </a:r>
            <a:r>
              <a:rPr lang="en-US" dirty="0"/>
              <a:t>– is there a repeating pattern in the periodicity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D24B8-DFD0-2843-A6F8-21A3CD8011BA}"/>
              </a:ext>
            </a:extLst>
          </p:cNvPr>
          <p:cNvSpPr txBox="1">
            <a:spLocks/>
          </p:cNvSpPr>
          <p:nvPr/>
        </p:nvSpPr>
        <p:spPr>
          <a:xfrm>
            <a:off x="628650" y="4860987"/>
            <a:ext cx="8129588" cy="102461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Noise – </a:t>
            </a:r>
            <a:r>
              <a:rPr lang="en-US" dirty="0"/>
              <a:t>unexplained values or “residuals” from adding “trend”, “seasonality” and “level” together.  Basically its what left, and unaccounted for.</a:t>
            </a:r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 Riders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Level?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23044</TotalTime>
  <Words>2478</Words>
  <Application>Microsoft Macintosh PowerPoint</Application>
  <PresentationFormat>On-screen Show (4:3)</PresentationFormat>
  <Paragraphs>561</Paragraphs>
  <Slides>52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think-cell Slide</vt:lpstr>
      <vt:lpstr>Forecasting</vt:lpstr>
      <vt:lpstr>Agenda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Amtrak Actuals</vt:lpstr>
      <vt:lpstr>Amtrak Actuals</vt:lpstr>
      <vt:lpstr>Amtrak Actuals</vt:lpstr>
      <vt:lpstr>Zoom to 3 years (1997-1999)</vt:lpstr>
      <vt:lpstr>PowerPoint Presentation</vt:lpstr>
      <vt:lpstr>PowerPoint Presentation</vt:lpstr>
      <vt:lpstr>PowerPoint Presentation</vt:lpstr>
      <vt:lpstr>PowerPoint Presentation</vt:lpstr>
      <vt:lpstr>Open B_amtrak.R</vt:lpstr>
      <vt:lpstr>Machine Learning Partitioning </vt:lpstr>
      <vt:lpstr>Time Series Partitioning is not random</vt:lpstr>
      <vt:lpstr>Summary </vt:lpstr>
      <vt:lpstr>What types of business problems can be forecasted?</vt:lpstr>
      <vt:lpstr>Open C_getRevenueData.R</vt:lpstr>
      <vt:lpstr>Inspecting meta data.</vt:lpstr>
      <vt:lpstr>Agenda</vt:lpstr>
      <vt:lpstr>5 Common Methods</vt:lpstr>
      <vt:lpstr>4 Methods of Naïve Forecasting</vt:lpstr>
      <vt:lpstr>Naïve Forecast - Mean</vt:lpstr>
      <vt:lpstr>Naïve Forecast - Mean</vt:lpstr>
      <vt:lpstr>Naïve Mean doesn’t look good but sometimes is relevant.</vt:lpstr>
      <vt:lpstr>Revisting Naïve Forecast - Mean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Open D_NaiveNike.R</vt:lpstr>
      <vt:lpstr>Agenda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 – Side by Side</vt:lpstr>
      <vt:lpstr>Summary – Time Series Decomposition</vt:lpstr>
      <vt:lpstr>Open E_TimeSeriesDecompositionAMZN.R</vt:lpstr>
      <vt:lpstr>Agenda</vt:lpstr>
      <vt:lpstr>But first averages…</vt:lpstr>
      <vt:lpstr>But first averages…</vt:lpstr>
      <vt:lpstr>But first averages…</vt:lpstr>
      <vt:lpstr>But first averages…</vt:lpstr>
      <vt:lpstr>Open F_HoltWintersWMT.R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168</cp:revision>
  <dcterms:created xsi:type="dcterms:W3CDTF">2018-05-11T14:06:45Z</dcterms:created>
  <dcterms:modified xsi:type="dcterms:W3CDTF">2021-10-25T23:43:18Z</dcterms:modified>
</cp:coreProperties>
</file>