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407" r:id="rId2"/>
    <p:sldId id="335" r:id="rId3"/>
    <p:sldId id="337" r:id="rId4"/>
    <p:sldId id="342" r:id="rId5"/>
    <p:sldId id="338" r:id="rId6"/>
    <p:sldId id="410" r:id="rId7"/>
    <p:sldId id="411" r:id="rId8"/>
    <p:sldId id="340" r:id="rId9"/>
    <p:sldId id="336" r:id="rId10"/>
    <p:sldId id="408" r:id="rId11"/>
    <p:sldId id="344" r:id="rId12"/>
    <p:sldId id="345" r:id="rId13"/>
    <p:sldId id="346" r:id="rId14"/>
    <p:sldId id="350" r:id="rId15"/>
    <p:sldId id="34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77" autoAdjust="0"/>
    <p:restoredTop sz="85444" autoAdjust="0"/>
  </p:normalViewPr>
  <p:slideViewPr>
    <p:cSldViewPr snapToGrid="0">
      <p:cViewPr varScale="1">
        <p:scale>
          <a:sx n="76" d="100"/>
          <a:sy n="76" d="100"/>
        </p:scale>
        <p:origin x="1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082B1-427E-41DB-ABE5-DAB9BFFC394E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09448-722B-41B2-BE86-BF6863A1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30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Additive – Every quarter</a:t>
            </a:r>
            <a:r>
              <a:rPr lang="en-US" baseline="0" dirty="0"/>
              <a:t> the business grows by $10M</a:t>
            </a:r>
          </a:p>
          <a:p>
            <a:r>
              <a:rPr lang="en-US" baseline="0" dirty="0"/>
              <a:t>Multiplicative – Every quarter the business grows by 10%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17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Amplitude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45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Amplitude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Amplitude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10/25/21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10/25/21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10/25/21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10/25/21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10/25/21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10/25/21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10/25/21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46774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Forecasting?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Forecasting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Time Series Decomposition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HoltWinters</a:t>
                      </a:r>
                      <a:r>
                        <a:rPr lang="en-US" sz="2000" dirty="0"/>
                        <a:t> Forecasting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Appendix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0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468322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Forecasting?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Forecasting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Time Series Decomposition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HoltWinters</a:t>
                      </a:r>
                      <a:r>
                        <a:rPr lang="en-US" sz="2000" dirty="0"/>
                        <a:t> Forecasting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Appendix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05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averages…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Mean Average – good for population 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1461" y="1643062"/>
            <a:ext cx="245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 all values and divide by population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8611" y="2328863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Each record has the same weight.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919681"/>
              </p:ext>
            </p:extLst>
          </p:nvPr>
        </p:nvGraphicFramePr>
        <p:xfrm>
          <a:off x="789430" y="3054351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547326" y="5514976"/>
            <a:ext cx="1905721" cy="522083"/>
            <a:chOff x="385763" y="5514976"/>
            <a:chExt cx="1905721" cy="522083"/>
          </a:xfrm>
        </p:grpSpPr>
        <p:grpSp>
          <p:nvGrpSpPr>
            <p:cNvPr id="17" name="Group 16"/>
            <p:cNvGrpSpPr/>
            <p:nvPr/>
          </p:nvGrpSpPr>
          <p:grpSpPr>
            <a:xfrm>
              <a:off x="385763" y="5514976"/>
              <a:ext cx="1457450" cy="522083"/>
              <a:chOff x="385763" y="5514976"/>
              <a:chExt cx="1457450" cy="52208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85763" y="5514976"/>
                <a:ext cx="1457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/>
                  <a:t>10+20+30+40+50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76469" y="572928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757363" y="5591351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=30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043488" y="1757362"/>
            <a:ext cx="170431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mean(riders)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1822.197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3" y="2433637"/>
            <a:ext cx="4924426" cy="3769958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3214688" y="1971675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79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207" y="1943093"/>
            <a:ext cx="5139442" cy="39445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averages…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Centered Moving Average – smooths seasonality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856115"/>
              </p:ext>
            </p:extLst>
          </p:nvPr>
        </p:nvGraphicFramePr>
        <p:xfrm>
          <a:off x="298869" y="3149604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5091" y="1709741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 all values and divide by population </a:t>
            </a:r>
            <a:r>
              <a:rPr lang="en-US" sz="1600" b="1" i="1" dirty="0"/>
              <a:t>in the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2241" y="2438404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Records in the window have the same weight.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8421" y="321469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3</a:t>
            </a:r>
          </a:p>
        </p:txBody>
      </p:sp>
      <p:sp>
        <p:nvSpPr>
          <p:cNvPr id="25" name="Isosceles Triangle 24"/>
          <p:cNvSpPr/>
          <p:nvPr/>
        </p:nvSpPr>
        <p:spPr>
          <a:xfrm rot="5400000">
            <a:off x="1339673" y="3941925"/>
            <a:ext cx="109728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962129" y="3757615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10+20+30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0324" y="39385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62129" y="4652967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30+40+50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80324" y="49768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22429" y="4300540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1859" y="467218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=40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11859" y="37816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=15</a:t>
            </a:r>
          </a:p>
        </p:txBody>
      </p:sp>
      <p:sp>
        <p:nvSpPr>
          <p:cNvPr id="38" name="Isosceles Triangle 37"/>
          <p:cNvSpPr/>
          <p:nvPr/>
        </p:nvSpPr>
        <p:spPr>
          <a:xfrm rot="5400000">
            <a:off x="1334911" y="4365787"/>
            <a:ext cx="1097280" cy="228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1334910" y="4694400"/>
            <a:ext cx="109728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Descriptive because it uses values from the future so not good for forecasting.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37904" y="1628776"/>
            <a:ext cx="2844048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ma(riders, order =12)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0416" y="1643051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2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averages…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Trailing Moving Average – smooths seasonality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98869" y="3149604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5091" y="1709741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 all values and divide by population </a:t>
            </a:r>
            <a:r>
              <a:rPr lang="en-US" sz="1600" b="1" i="1" dirty="0"/>
              <a:t>in the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2241" y="2438404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Records in the window have the same weight.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8421" y="321469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62129" y="4314841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10+20+30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0324" y="44958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62129" y="4752983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20+30+40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80324" y="49768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1859" y="477220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=30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11859" y="43388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=20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Uses preceding window values so ok for forecasts but lags for trend and seasonal.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26277" y="1628776"/>
            <a:ext cx="5250155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 err="1"/>
              <a:t>rollmean</a:t>
            </a:r>
            <a:r>
              <a:rPr lang="en-US" dirty="0"/>
              <a:t>(riders, k = 12, align = 'right'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706" y="2019451"/>
            <a:ext cx="5025297" cy="3795562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5400000">
            <a:off x="1426349" y="3957639"/>
            <a:ext cx="928690" cy="242888"/>
          </a:xfrm>
          <a:custGeom>
            <a:avLst/>
            <a:gdLst>
              <a:gd name="connsiteX0" fmla="*/ 0 w 526252"/>
              <a:gd name="connsiteY0" fmla="*/ 219272 h 219272"/>
              <a:gd name="connsiteX1" fmla="*/ 526252 w 526252"/>
              <a:gd name="connsiteY1" fmla="*/ 0 h 219272"/>
              <a:gd name="connsiteX2" fmla="*/ 526252 w 526252"/>
              <a:gd name="connsiteY2" fmla="*/ 219272 h 219272"/>
              <a:gd name="connsiteX3" fmla="*/ 0 w 526252"/>
              <a:gd name="connsiteY3" fmla="*/ 219272 h 21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252" h="219272">
                <a:moveTo>
                  <a:pt x="0" y="219272"/>
                </a:moveTo>
                <a:lnTo>
                  <a:pt x="526252" y="0"/>
                </a:lnTo>
                <a:lnTo>
                  <a:pt x="526252" y="219272"/>
                </a:lnTo>
                <a:lnTo>
                  <a:pt x="0" y="21927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5400000">
            <a:off x="1330246" y="4327582"/>
            <a:ext cx="1097280" cy="219272"/>
          </a:xfrm>
          <a:custGeom>
            <a:avLst/>
            <a:gdLst>
              <a:gd name="connsiteX0" fmla="*/ 0 w 526252"/>
              <a:gd name="connsiteY0" fmla="*/ 219272 h 219272"/>
              <a:gd name="connsiteX1" fmla="*/ 526252 w 526252"/>
              <a:gd name="connsiteY1" fmla="*/ 0 h 219272"/>
              <a:gd name="connsiteX2" fmla="*/ 526252 w 526252"/>
              <a:gd name="connsiteY2" fmla="*/ 219272 h 219272"/>
              <a:gd name="connsiteX3" fmla="*/ 0 w 526252"/>
              <a:gd name="connsiteY3" fmla="*/ 219272 h 21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252" h="219272">
                <a:moveTo>
                  <a:pt x="0" y="219272"/>
                </a:moveTo>
                <a:lnTo>
                  <a:pt x="526252" y="0"/>
                </a:lnTo>
                <a:lnTo>
                  <a:pt x="526252" y="219272"/>
                </a:lnTo>
                <a:lnTo>
                  <a:pt x="0" y="219272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3300416" y="1643051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7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averages…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Exponential Smoothing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2888" y="1752603"/>
            <a:ext cx="862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Older records in the window have the </a:t>
            </a:r>
            <a:r>
              <a:rPr lang="en-US" sz="2800" b="1" u="sng" dirty="0"/>
              <a:t>diminishing</a:t>
            </a:r>
            <a:r>
              <a:rPr lang="en-US" sz="2800" u="sng" dirty="0"/>
              <a:t>  weight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Values are weighted so their impact diminishes in the average the farther back.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4267" y="2944296"/>
            <a:ext cx="547380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b="1" dirty="0"/>
              <a:t>α</a:t>
            </a:r>
            <a:r>
              <a:rPr lang="en-US" sz="2400" b="1" dirty="0"/>
              <a:t> is a parameter between 0 and 1.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 = more weight is given to observations from the more distant past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Approaching 1= more weight given to recent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= all weight given to the most recent (same as a true Naïve forecast)</a:t>
            </a:r>
          </a:p>
        </p:txBody>
      </p:sp>
    </p:spTree>
    <p:extLst>
      <p:ext uri="{BB962C8B-B14F-4D97-AF65-F5344CB8AC3E}">
        <p14:creationId xmlns:p14="http://schemas.microsoft.com/office/powerpoint/2010/main" val="1839628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F_HoltWintersWMT.R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116794"/>
            <a:ext cx="8658225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HW applies exponential smoothing to </a:t>
            </a:r>
            <a:r>
              <a:rPr lang="en-US" b="1" dirty="0">
                <a:solidFill>
                  <a:schemeClr val="bg1"/>
                </a:solidFill>
              </a:rPr>
              <a:t>level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trend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seasonality</a:t>
            </a:r>
            <a:r>
              <a:rPr lang="en-US" dirty="0">
                <a:solidFill>
                  <a:schemeClr val="bg1"/>
                </a:solidFill>
              </a:rPr>
              <a:t> individually then combines them.</a:t>
            </a:r>
          </a:p>
        </p:txBody>
      </p:sp>
    </p:spTree>
    <p:extLst>
      <p:ext uri="{BB962C8B-B14F-4D97-AF65-F5344CB8AC3E}">
        <p14:creationId xmlns:p14="http://schemas.microsoft.com/office/powerpoint/2010/main" val="124786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488" y="1654272"/>
            <a:ext cx="3771900" cy="1388966"/>
          </a:xfrm>
        </p:spPr>
        <p:txBody>
          <a:bodyPr/>
          <a:lstStyle/>
          <a:p>
            <a:r>
              <a:rPr lang="en-US" dirty="0"/>
              <a:t>Decompose a time series into</a:t>
            </a:r>
          </a:p>
          <a:p>
            <a:pPr lvl="1"/>
            <a:r>
              <a:rPr lang="en-US" dirty="0"/>
              <a:t>Trend</a:t>
            </a:r>
          </a:p>
          <a:p>
            <a:pPr lvl="1"/>
            <a:r>
              <a:rPr lang="en-US" dirty="0"/>
              <a:t>Seasonal</a:t>
            </a:r>
          </a:p>
          <a:p>
            <a:pPr lvl="1"/>
            <a:r>
              <a:rPr lang="en-US" dirty="0"/>
              <a:t>Random (noise)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861707" cy="484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024438" y="3206847"/>
            <a:ext cx="3771900" cy="20938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De-Season Data</a:t>
            </a:r>
          </a:p>
          <a:p>
            <a:pPr lvl="1"/>
            <a:r>
              <a:rPr lang="en-US" dirty="0"/>
              <a:t>Helps understand the underlying characteristics of a time series</a:t>
            </a:r>
          </a:p>
          <a:p>
            <a:r>
              <a:rPr lang="en-US" dirty="0"/>
              <a:t>Sometimes applying a forecast or model to the random component can improve accuracy</a:t>
            </a:r>
          </a:p>
        </p:txBody>
      </p:sp>
    </p:spTree>
    <p:extLst>
      <p:ext uri="{BB962C8B-B14F-4D97-AF65-F5344CB8AC3E}">
        <p14:creationId xmlns:p14="http://schemas.microsoft.com/office/powerpoint/2010/main" val="247915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err="1"/>
                  <a:t>Y</a:t>
                </a:r>
                <a:r>
                  <a:rPr lang="en-US" sz="4400" baseline="-25000" dirty="0" err="1"/>
                  <a:t>t</a:t>
                </a:r>
                <a:r>
                  <a:rPr lang="en-US" sz="4400" dirty="0"/>
                  <a:t> = </a:t>
                </a:r>
                <a14:m>
                  <m:oMath xmlns:m="http://schemas.openxmlformats.org/officeDocument/2006/math">
                    <m:r>
                      <a:rPr lang="pt-BR" sz="4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4400" dirty="0"/>
                  <a:t>(S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, T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, E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)</a:t>
                </a:r>
                <a:r>
                  <a:rPr lang="en-US" sz="4400" baseline="-250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blipFill rotWithShape="0">
                <a:blip r:embed="rId2"/>
                <a:stretch>
                  <a:fillRect l="-6557"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4325" y="2014520"/>
            <a:ext cx="850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at a specific time period (t) is equal to a mix* of seasonal  values, trend values and whatever is left  at the same time period.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187" y="3571857"/>
            <a:ext cx="52976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Where (Math-speak version):</a:t>
            </a:r>
          </a:p>
          <a:p>
            <a:r>
              <a:rPr lang="en-US" sz="2000" dirty="0" err="1"/>
              <a:t>Y</a:t>
            </a:r>
            <a:r>
              <a:rPr lang="en-US" sz="2000" baseline="-25000" dirty="0" err="1"/>
              <a:t>t</a:t>
            </a:r>
            <a:r>
              <a:rPr lang="en-US" sz="2000" dirty="0"/>
              <a:t> = data at period t</a:t>
            </a:r>
          </a:p>
          <a:p>
            <a:r>
              <a:rPr lang="en-US" sz="2000" dirty="0"/>
              <a:t>S</a:t>
            </a:r>
            <a:r>
              <a:rPr lang="en-US" sz="2000" baseline="-25000" dirty="0"/>
              <a:t>t</a:t>
            </a:r>
            <a:r>
              <a:rPr lang="en-US" sz="2000" dirty="0"/>
              <a:t> = seasonal component at period t</a:t>
            </a:r>
          </a:p>
          <a:p>
            <a:r>
              <a:rPr lang="en-US" sz="2000" dirty="0"/>
              <a:t>T</a:t>
            </a:r>
            <a:r>
              <a:rPr lang="en-US" sz="2000" baseline="-25000" dirty="0"/>
              <a:t>t</a:t>
            </a:r>
            <a:r>
              <a:rPr lang="en-US" sz="2000" dirty="0"/>
              <a:t> = trend component at period t</a:t>
            </a:r>
          </a:p>
          <a:p>
            <a:r>
              <a:rPr lang="en-US" sz="2000" dirty="0"/>
              <a:t>E</a:t>
            </a:r>
            <a:r>
              <a:rPr lang="en-US" sz="2000" baseline="-25000" dirty="0"/>
              <a:t>t</a:t>
            </a:r>
            <a:r>
              <a:rPr lang="en-US" sz="2000" dirty="0"/>
              <a:t> = remainder or residual component at period 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57263" y="1914514"/>
            <a:ext cx="751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83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err="1"/>
                  <a:t>Y</a:t>
                </a:r>
                <a:r>
                  <a:rPr lang="en-US" sz="4400" baseline="-25000" dirty="0" err="1"/>
                  <a:t>t</a:t>
                </a:r>
                <a:r>
                  <a:rPr lang="en-US" sz="4400" dirty="0"/>
                  <a:t> = </a:t>
                </a:r>
                <a14:m>
                  <m:oMath xmlns:m="http://schemas.openxmlformats.org/officeDocument/2006/math">
                    <m:r>
                      <a:rPr lang="pt-BR" sz="4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4400" dirty="0"/>
                  <a:t>(S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, T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, E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)</a:t>
                </a:r>
                <a:r>
                  <a:rPr lang="en-US" sz="4400" baseline="-250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6557"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4325" y="2014520"/>
            <a:ext cx="850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at a specific time period (t) is equal to a mix* of seasonal  values, trend values and whatever is left  at the same time period.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57263" y="1914514"/>
            <a:ext cx="751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8112" y="3357554"/>
            <a:ext cx="8955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Additive</a:t>
            </a:r>
            <a:r>
              <a:rPr lang="en-US" sz="1600" dirty="0"/>
              <a:t> – </a:t>
            </a:r>
            <a:r>
              <a:rPr lang="en-US" sz="1600" dirty="0" err="1"/>
              <a:t>Y</a:t>
            </a:r>
            <a:r>
              <a:rPr lang="en-US" sz="1600" baseline="-25000" dirty="0" err="1"/>
              <a:t>t</a:t>
            </a:r>
            <a:r>
              <a:rPr lang="en-US" sz="1600" dirty="0"/>
              <a:t>= Seasonal effect + Trend + Residual</a:t>
            </a:r>
          </a:p>
          <a:p>
            <a:r>
              <a:rPr lang="en-US" sz="1600" dirty="0"/>
              <a:t>An additive model assumes that </a:t>
            </a:r>
            <a:r>
              <a:rPr lang="en-US" sz="1600" b="1" dirty="0">
                <a:solidFill>
                  <a:schemeClr val="accent1"/>
                </a:solidFill>
              </a:rPr>
              <a:t>the difference between each time period is approximately the same</a:t>
            </a:r>
          </a:p>
          <a:p>
            <a:r>
              <a:rPr lang="en-US" sz="1600" dirty="0"/>
              <a:t> For example, Jan trend is +100,  so next Jan trend would add another +100.  </a:t>
            </a:r>
          </a:p>
          <a:p>
            <a:endParaRPr lang="en-US" sz="1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6C1F20-A75B-BF4A-B4D7-C0A9AC749BC5}"/>
              </a:ext>
            </a:extLst>
          </p:cNvPr>
          <p:cNvSpPr/>
          <p:nvPr/>
        </p:nvSpPr>
        <p:spPr>
          <a:xfrm>
            <a:off x="239485" y="4781905"/>
            <a:ext cx="836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Multiplicative</a:t>
            </a:r>
            <a:r>
              <a:rPr lang="en-US" dirty="0"/>
              <a:t> - 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= Seasonal effect X Trend X Residual</a:t>
            </a:r>
          </a:p>
          <a:p>
            <a:r>
              <a:rPr lang="en-US" dirty="0"/>
              <a:t>A multiplicative model assumes </a:t>
            </a:r>
            <a:r>
              <a:rPr lang="en-US" b="1" dirty="0">
                <a:solidFill>
                  <a:schemeClr val="accent1"/>
                </a:solidFill>
              </a:rPr>
              <a:t>changes are proportional and not constant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For example Jan season is +100 as part of a 1,000 total (10%).  The next Jan the total is 1500, and the seasonal adjustment would be 150 (10%).     </a:t>
            </a:r>
          </a:p>
        </p:txBody>
      </p:sp>
    </p:spTree>
    <p:extLst>
      <p:ext uri="{BB962C8B-B14F-4D97-AF65-F5344CB8AC3E}">
        <p14:creationId xmlns:p14="http://schemas.microsoft.com/office/powerpoint/2010/main" val="378768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7176" y="5057775"/>
            <a:ext cx="834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additive models if the seasonality (repeating pattern) is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Peak to trough looks the same, so additive is ok.</a:t>
            </a:r>
          </a:p>
        </p:txBody>
      </p:sp>
      <p:pic>
        <p:nvPicPr>
          <p:cNvPr id="18434" name="Picture 2" descr="Image result for additive time se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6" y="2047864"/>
            <a:ext cx="37052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600326" y="1533513"/>
            <a:ext cx="3600450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Additive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14325" y="4800600"/>
            <a:ext cx="8343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20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7176" y="5057775"/>
            <a:ext cx="834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multiplicative if the seasonality grows larger over time but is still the same proportion of the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peak to trough looks exaggerated over time</a:t>
            </a:r>
          </a:p>
        </p:txBody>
      </p:sp>
      <p:pic>
        <p:nvPicPr>
          <p:cNvPr id="18436" name="Picture 4" descr="Image result for multiplicative time se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2" y="2048344"/>
            <a:ext cx="3989386" cy="240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566988" y="1547801"/>
            <a:ext cx="4133849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Multiplicative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14325" y="4800600"/>
            <a:ext cx="8343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59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 – Side by Side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7176" y="5057775"/>
            <a:ext cx="834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additive models if the seasonality (repeating pattern) is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multiplicative if the seasonality grows larger over time but is still the same proportion of the total</a:t>
            </a:r>
          </a:p>
        </p:txBody>
      </p:sp>
      <p:pic>
        <p:nvPicPr>
          <p:cNvPr id="18434" name="Picture 2" descr="Image result for additive time se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6" y="2047864"/>
            <a:ext cx="37052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Image result for multiplicative time seri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4" y="2076919"/>
            <a:ext cx="3989386" cy="240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0038" y="1576376"/>
            <a:ext cx="3600450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Additive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10100" y="1576376"/>
            <a:ext cx="4133849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Multiplicative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14325" y="4800600"/>
            <a:ext cx="8343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97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– Time Series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501" y="1657350"/>
            <a:ext cx="79724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Separates Trend, Seasonal and Random components of a 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Components are combined by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Additive – adding components is appropriate if the seasonal pattern is consistent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Multiplicative – multiplying components is appropriate if the seasonal pattern changes over time but it proportional to the time series.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TSD can help you understand the data and can be done as part of 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component can be forecasted separately to (sometimes) improve accuracy then each forecast can be combined to arrive at a final forecast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De-seasoning data is possible by subtracting (additive TSD) or dividing (multiplicative TSD) it out of the time series – see the impact of an event from expected seasonal or trend changes; quantifies impact</a:t>
            </a:r>
          </a:p>
        </p:txBody>
      </p:sp>
    </p:spTree>
    <p:extLst>
      <p:ext uri="{BB962C8B-B14F-4D97-AF65-F5344CB8AC3E}">
        <p14:creationId xmlns:p14="http://schemas.microsoft.com/office/powerpoint/2010/main" val="117119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E_TimeSeriesDecompositionAMZN.R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504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23112</TotalTime>
  <Words>934</Words>
  <Application>Microsoft Macintosh PowerPoint</Application>
  <PresentationFormat>On-screen Show (4:3)</PresentationFormat>
  <Paragraphs>205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Office Theme</vt:lpstr>
      <vt:lpstr>Agenda</vt:lpstr>
      <vt:lpstr>Time Series Decomposition</vt:lpstr>
      <vt:lpstr>Time Series Decomposition</vt:lpstr>
      <vt:lpstr>Time Series Decomposition</vt:lpstr>
      <vt:lpstr>Time Series Decomposition</vt:lpstr>
      <vt:lpstr>Time Series Decomposition</vt:lpstr>
      <vt:lpstr>Time Series Decomposition – Side by Side</vt:lpstr>
      <vt:lpstr>Summary – Time Series Decomposition</vt:lpstr>
      <vt:lpstr>Open E_TimeSeriesDecompositionAMZN.R</vt:lpstr>
      <vt:lpstr>Agenda</vt:lpstr>
      <vt:lpstr>But first averages…</vt:lpstr>
      <vt:lpstr>But first averages…</vt:lpstr>
      <vt:lpstr>But first averages…</vt:lpstr>
      <vt:lpstr>But first averages…</vt:lpstr>
      <vt:lpstr>Open F_HoltWintersWMT.R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Kwartler, Edward</cp:lastModifiedBy>
  <cp:revision>169</cp:revision>
  <dcterms:created xsi:type="dcterms:W3CDTF">2018-05-11T14:06:45Z</dcterms:created>
  <dcterms:modified xsi:type="dcterms:W3CDTF">2021-10-26T02:19:56Z</dcterms:modified>
</cp:coreProperties>
</file>