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97" r:id="rId2"/>
    <p:sldId id="517"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515" r:id="rId28"/>
    <p:sldId id="516" r:id="rId29"/>
    <p:sldId id="509" r:id="rId30"/>
    <p:sldId id="510" r:id="rId31"/>
    <p:sldId id="484" r:id="rId32"/>
    <p:sldId id="477" r:id="rId33"/>
    <p:sldId id="485" r:id="rId34"/>
    <p:sldId id="454" r:id="rId35"/>
    <p:sldId id="382" r:id="rId36"/>
    <p:sldId id="488" r:id="rId37"/>
    <p:sldId id="487" r:id="rId38"/>
    <p:sldId id="479" r:id="rId39"/>
    <p:sldId id="480" r:id="rId40"/>
    <p:sldId id="481" r:id="rId41"/>
    <p:sldId id="482" r:id="rId42"/>
    <p:sldId id="483" r:id="rId43"/>
    <p:sldId id="489" r:id="rId44"/>
    <p:sldId id="448" r:id="rId45"/>
    <p:sldId id="449" r:id="rId46"/>
    <p:sldId id="450" r:id="rId47"/>
    <p:sldId id="404" r:id="rId48"/>
    <p:sldId id="518" r:id="rId49"/>
    <p:sldId id="511" r:id="rId50"/>
    <p:sldId id="490" r:id="rId51"/>
    <p:sldId id="491" r:id="rId52"/>
    <p:sldId id="492" r:id="rId53"/>
    <p:sldId id="378" r:id="rId54"/>
    <p:sldId id="493" r:id="rId55"/>
    <p:sldId id="451" r:id="rId56"/>
    <p:sldId id="494" r:id="rId57"/>
    <p:sldId id="512" r:id="rId58"/>
    <p:sldId id="495" r:id="rId59"/>
    <p:sldId id="453" r:id="rId60"/>
    <p:sldId id="383" r:id="rId61"/>
    <p:sldId id="496" r:id="rId62"/>
    <p:sldId id="381" r:id="rId63"/>
    <p:sldId id="519" r:id="rId64"/>
    <p:sldId id="497" r:id="rId65"/>
    <p:sldId id="498" r:id="rId66"/>
    <p:sldId id="499" r:id="rId67"/>
    <p:sldId id="455" r:id="rId68"/>
    <p:sldId id="502" r:id="rId69"/>
    <p:sldId id="385" r:id="rId70"/>
    <p:sldId id="500" r:id="rId71"/>
    <p:sldId id="501" r:id="rId72"/>
    <p:sldId id="503" r:id="rId73"/>
    <p:sldId id="384" r:id="rId74"/>
    <p:sldId id="504" r:id="rId75"/>
    <p:sldId id="505" r:id="rId76"/>
    <p:sldId id="506" r:id="rId77"/>
    <p:sldId id="387" r:id="rId78"/>
    <p:sldId id="391" r:id="rId79"/>
    <p:sldId id="508" r:id="rId80"/>
    <p:sldId id="390" r:id="rId81"/>
    <p:sldId id="392"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5" autoAdjust="0"/>
    <p:restoredTop sz="85863" autoAdjust="0"/>
  </p:normalViewPr>
  <p:slideViewPr>
    <p:cSldViewPr snapToGrid="0">
      <p:cViewPr varScale="1">
        <p:scale>
          <a:sx n="90" d="100"/>
          <a:sy n="90" d="100"/>
        </p:scale>
        <p:origin x="216" y="2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to trough analysis is a measure of volatility and often used in intraday.  A good resource is </a:t>
            </a:r>
            <a:r>
              <a:rPr lang="en-US" dirty="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60</a:t>
            </a:fld>
            <a:endParaRPr lang="en-US"/>
          </a:p>
        </p:txBody>
      </p:sp>
    </p:spTree>
    <p:extLst>
      <p:ext uri="{BB962C8B-B14F-4D97-AF65-F5344CB8AC3E}">
        <p14:creationId xmlns:p14="http://schemas.microsoft.com/office/powerpoint/2010/main" val="189619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4/12/21</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4/12/21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4/12/21</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4/12/21</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4/12/21</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4/12/21</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4/12/21</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4/12/21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finance.yahoo.com/news/moving-average-crossover-alert-invesco-101210135.html"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normAutofit/>
          </a:bodyPr>
          <a:lstStyle/>
          <a:p>
            <a:r>
              <a:rPr lang="en-US" sz="4800" dirty="0"/>
              <a:t>Equities</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4/12/21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 CS96</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our workshop we modeled the probability of risk using a decision tree and it looks like buying a consumer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Stock price of US Steel</a:t>
            </a:r>
          </a:p>
        </p:txBody>
      </p:sp>
    </p:spTree>
    <p:extLst>
      <p:ext uri="{BB962C8B-B14F-4D97-AF65-F5344CB8AC3E}">
        <p14:creationId xmlns:p14="http://schemas.microsoft.com/office/powerpoint/2010/main" val="1337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Not all times series can be forecasted</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time series has a trend and seasonality so a traditional forecasting method like Holt Winters could be used.</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a:t>Qrtly</a:t>
            </a:r>
            <a:r>
              <a:rPr lang="en-US" b="1" dirty="0"/>
              <a:t> Revenue</a:t>
            </a:r>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Random Walk</a:t>
            </a:r>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Predictable Patterns (non-stock)</a:t>
            </a:r>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a:t>VS.</a:t>
            </a:r>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4288290" cy="1200329"/>
          </a:xfrm>
          <a:prstGeom prst="rect">
            <a:avLst/>
          </a:prstGeom>
          <a:noFill/>
        </p:spPr>
        <p:txBody>
          <a:bodyPr wrap="none" rtlCol="0">
            <a:spAutoFit/>
          </a:bodyPr>
          <a:lstStyle/>
          <a:p>
            <a:r>
              <a:rPr lang="en-US" dirty="0"/>
              <a:t>Q1 Jan/Feb/Mar plus ~30 days for reporting</a:t>
            </a:r>
          </a:p>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7" y="1571627"/>
            <a:ext cx="4272869"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668740" y="2454390"/>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477829" y="2249714"/>
            <a:ext cx="232227" cy="78168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796695"/>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Tree>
    <p:extLst>
      <p:ext uri="{BB962C8B-B14F-4D97-AF65-F5344CB8AC3E}">
        <p14:creationId xmlns:p14="http://schemas.microsoft.com/office/powerpoint/2010/main" val="239214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 $20</a:t>
            </a:r>
          </a:p>
          <a:p>
            <a:r>
              <a:rPr lang="en-US" dirty="0"/>
              <a:t>2/26/18:  ~ $45</a:t>
            </a:r>
          </a:p>
          <a:p>
            <a:r>
              <a:rPr lang="en-US" dirty="0"/>
              <a:t>4/16/18: ~ $36</a:t>
            </a:r>
          </a:p>
          <a:p>
            <a:r>
              <a:rPr lang="en-US" dirty="0"/>
              <a:t>6/16/18: ~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a:t>Retaliatory 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13600" y="2212041"/>
            <a:ext cx="410754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Missed quarterly earnings (self inflicted)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Steel Tariffs (political/macro)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 Tariffs (out of sector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belief investor would not have bought or sold. </a:t>
            </a:r>
          </a:p>
        </p:txBody>
      </p:sp>
    </p:spTree>
    <p:extLst>
      <p:ext uri="{BB962C8B-B14F-4D97-AF65-F5344CB8AC3E}">
        <p14:creationId xmlns:p14="http://schemas.microsoft.com/office/powerpoint/2010/main" val="350214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fundamental investor would have sold after the quarterly earnings report waiting for another financial indicator to buy again (next quarter).</a:t>
            </a:r>
          </a:p>
        </p:txBody>
      </p:sp>
    </p:spTree>
    <p:extLst>
      <p:ext uri="{BB962C8B-B14F-4D97-AF65-F5344CB8AC3E}">
        <p14:creationId xmlns:p14="http://schemas.microsoft.com/office/powerpoint/2010/main" val="4062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technical investor may have gotten out after the price drop but back in as positive moment based on steel tariffs occurred only to sell again after the momentum faded based on automotive tariffs</a:t>
            </a:r>
          </a:p>
        </p:txBody>
      </p:sp>
    </p:spTree>
    <p:extLst>
      <p:ext uri="{BB962C8B-B14F-4D97-AF65-F5344CB8AC3E}">
        <p14:creationId xmlns:p14="http://schemas.microsoft.com/office/powerpoint/2010/main" val="226989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An HFT would have been in and out many times per second and minute making money no matter the direction, they work only with speed as an advantage. </a:t>
            </a:r>
          </a:p>
        </p:txBody>
      </p:sp>
      <p:sp>
        <p:nvSpPr>
          <p:cNvPr id="11" name="Footer Placeholder 5">
            <a:extLst>
              <a:ext uri="{FF2B5EF4-FFF2-40B4-BE49-F238E27FC236}">
                <a16:creationId xmlns:a16="http://schemas.microsoft.com/office/drawing/2014/main" id="{630D59AF-80A3-C249-890C-004ABC6CF9B1}"/>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118294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B69D85C1-292C-4644-A557-BA0CA7070E0D}"/>
              </a:ext>
            </a:extLst>
          </p:cNvPr>
          <p:cNvPicPr>
            <a:picLocks noChangeAspect="1"/>
          </p:cNvPicPr>
          <p:nvPr/>
        </p:nvPicPr>
        <p:blipFill rotWithShape="1">
          <a:blip r:embed="rId2"/>
          <a:srcRect t="21920"/>
          <a:stretch/>
        </p:blipFill>
        <p:spPr>
          <a:xfrm>
            <a:off x="20" y="1128713"/>
            <a:ext cx="12191980" cy="3879226"/>
          </a:xfrm>
          <a:prstGeom prst="rect">
            <a:avLst/>
          </a:prstGeom>
        </p:spPr>
      </p:pic>
      <p:sp>
        <p:nvSpPr>
          <p:cNvPr id="2" name="Title 1">
            <a:extLst>
              <a:ext uri="{FF2B5EF4-FFF2-40B4-BE49-F238E27FC236}">
                <a16:creationId xmlns:a16="http://schemas.microsoft.com/office/drawing/2014/main" id="{851B8590-3807-AA48-B7F5-C70EA60BEA58}"/>
              </a:ext>
            </a:extLst>
          </p:cNvPr>
          <p:cNvSpPr>
            <a:spLocks noGrp="1"/>
          </p:cNvSpPr>
          <p:nvPr>
            <p:ph type="title"/>
          </p:nvPr>
        </p:nvSpPr>
        <p:spPr>
          <a:xfrm>
            <a:off x="804484" y="5566756"/>
            <a:ext cx="10592174" cy="656946"/>
          </a:xfrm>
        </p:spPr>
        <p:txBody>
          <a:bodyPr vert="horz" lIns="91440" tIns="45720" rIns="91440" bIns="45720" rtlCol="0" anchor="t">
            <a:noAutofit/>
          </a:bodyPr>
          <a:lstStyle/>
          <a:p>
            <a:r>
              <a:rPr lang="en-US" sz="2400" dirty="0">
                <a:solidFill>
                  <a:srgbClr val="000000"/>
                </a:solidFill>
              </a:rPr>
              <a:t>US Steel Update: Pandemic Fearful Economic Panic &amp; Uncertainty</a:t>
            </a:r>
          </a:p>
        </p:txBody>
      </p:sp>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10" name="Rectangle 9">
            <a:extLst>
              <a:ext uri="{FF2B5EF4-FFF2-40B4-BE49-F238E27FC236}">
                <a16:creationId xmlns:a16="http://schemas.microsoft.com/office/drawing/2014/main" id="{151F1B89-FAA0-C24D-B1D7-0AB17D77742E}"/>
              </a:ext>
            </a:extLst>
          </p:cNvPr>
          <p:cNvSpPr/>
          <p:nvPr/>
        </p:nvSpPr>
        <p:spPr>
          <a:xfrm>
            <a:off x="10115551" y="3786188"/>
            <a:ext cx="342900" cy="5000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
        <p:nvSpPr>
          <p:cNvPr id="12" name="Rectangle 11">
            <a:extLst>
              <a:ext uri="{FF2B5EF4-FFF2-40B4-BE49-F238E27FC236}">
                <a16:creationId xmlns:a16="http://schemas.microsoft.com/office/drawing/2014/main" id="{D94C6684-7B8B-634E-A64E-E13F2D60C482}"/>
              </a:ext>
            </a:extLst>
          </p:cNvPr>
          <p:cNvSpPr/>
          <p:nvPr/>
        </p:nvSpPr>
        <p:spPr>
          <a:xfrm>
            <a:off x="10753725" y="3786188"/>
            <a:ext cx="1119188" cy="3857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7C9C05-DDF8-B841-A91E-E58BB3C0F32C}"/>
              </a:ext>
            </a:extLst>
          </p:cNvPr>
          <p:cNvSpPr/>
          <p:nvPr/>
        </p:nvSpPr>
        <p:spPr>
          <a:xfrm>
            <a:off x="523874" y="1957811"/>
            <a:ext cx="4942103"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C6F39B1-E483-2444-9802-B6F72F8F68B7}"/>
              </a:ext>
            </a:extLst>
          </p:cNvPr>
          <p:cNvSpPr txBox="1">
            <a:spLocks/>
          </p:cNvSpPr>
          <p:nvPr/>
        </p:nvSpPr>
        <p:spPr>
          <a:xfrm>
            <a:off x="297440" y="1050202"/>
            <a:ext cx="4645166"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Steel Tariff &amp; Trade War as discussed.</a:t>
            </a:r>
          </a:p>
        </p:txBody>
      </p:sp>
      <p:sp>
        <p:nvSpPr>
          <p:cNvPr id="14" name="Title 1">
            <a:extLst>
              <a:ext uri="{FF2B5EF4-FFF2-40B4-BE49-F238E27FC236}">
                <a16:creationId xmlns:a16="http://schemas.microsoft.com/office/drawing/2014/main" id="{8F7DDD74-3E6B-014B-A8D0-8121E2BD113F}"/>
              </a:ext>
            </a:extLst>
          </p:cNvPr>
          <p:cNvSpPr txBox="1">
            <a:spLocks/>
          </p:cNvSpPr>
          <p:nvPr/>
        </p:nvSpPr>
        <p:spPr>
          <a:xfrm>
            <a:off x="5465977" y="1081301"/>
            <a:ext cx="3668927"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US Steel Update: Declining Impact of Trade War &amp; Expected “Soft Landing” Recession</a:t>
            </a:r>
          </a:p>
        </p:txBody>
      </p:sp>
      <p:sp>
        <p:nvSpPr>
          <p:cNvPr id="15" name="Rectangle 14">
            <a:extLst>
              <a:ext uri="{FF2B5EF4-FFF2-40B4-BE49-F238E27FC236}">
                <a16:creationId xmlns:a16="http://schemas.microsoft.com/office/drawing/2014/main" id="{34D0A0AB-93CC-CD4A-8917-B8D2B8364ECA}"/>
              </a:ext>
            </a:extLst>
          </p:cNvPr>
          <p:cNvSpPr/>
          <p:nvPr/>
        </p:nvSpPr>
        <p:spPr>
          <a:xfrm>
            <a:off x="5597236" y="1957811"/>
            <a:ext cx="3311236"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0497BBC4-D1A4-D443-B428-84FB5027A34A}"/>
              </a:ext>
            </a:extLst>
          </p:cNvPr>
          <p:cNvSpPr txBox="1">
            <a:spLocks/>
          </p:cNvSpPr>
          <p:nvPr/>
        </p:nvSpPr>
        <p:spPr>
          <a:xfrm>
            <a:off x="9658275" y="1128713"/>
            <a:ext cx="2533706"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Pandemic Dip and Uncertainty</a:t>
            </a:r>
          </a:p>
        </p:txBody>
      </p:sp>
    </p:spTree>
    <p:extLst>
      <p:ext uri="{BB962C8B-B14F-4D97-AF65-F5344CB8AC3E}">
        <p14:creationId xmlns:p14="http://schemas.microsoft.com/office/powerpoint/2010/main" val="373708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p:bldP spid="15"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5668FE-74E0-9E48-96A4-CE4F0E5072CB}"/>
              </a:ext>
            </a:extLst>
          </p:cNvPr>
          <p:cNvPicPr>
            <a:picLocks noChangeAspect="1"/>
          </p:cNvPicPr>
          <p:nvPr/>
        </p:nvPicPr>
        <p:blipFill>
          <a:blip r:embed="rId2"/>
          <a:stretch>
            <a:fillRect/>
          </a:stretch>
        </p:blipFill>
        <p:spPr>
          <a:xfrm>
            <a:off x="-1" y="1144471"/>
            <a:ext cx="12179227" cy="4108217"/>
          </a:xfrm>
          <a:prstGeom prst="rect">
            <a:avLst/>
          </a:prstGeom>
        </p:spPr>
      </p:pic>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
        <p:nvSpPr>
          <p:cNvPr id="13" name="Rectangle 12">
            <a:extLst>
              <a:ext uri="{FF2B5EF4-FFF2-40B4-BE49-F238E27FC236}">
                <a16:creationId xmlns:a16="http://schemas.microsoft.com/office/drawing/2014/main" id="{D9E76B05-6FD3-6C42-93F7-C5B5DF4B7014}"/>
              </a:ext>
            </a:extLst>
          </p:cNvPr>
          <p:cNvSpPr/>
          <p:nvPr/>
        </p:nvSpPr>
        <p:spPr>
          <a:xfrm flipH="1">
            <a:off x="10825929" y="1957811"/>
            <a:ext cx="1291001" cy="26280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7B1E4D7-A2CC-6943-9A4F-32966BD50EC8}"/>
              </a:ext>
            </a:extLst>
          </p:cNvPr>
          <p:cNvSpPr txBox="1">
            <a:spLocks/>
          </p:cNvSpPr>
          <p:nvPr/>
        </p:nvSpPr>
        <p:spPr>
          <a:xfrm>
            <a:off x="9809017" y="815358"/>
            <a:ext cx="2370209" cy="6569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rPr>
              <a:t>Looks like a positive momentum?  Improving US economy, infrastructure bill</a:t>
            </a:r>
          </a:p>
        </p:txBody>
      </p:sp>
      <p:sp>
        <p:nvSpPr>
          <p:cNvPr id="15" name="Title 14">
            <a:extLst>
              <a:ext uri="{FF2B5EF4-FFF2-40B4-BE49-F238E27FC236}">
                <a16:creationId xmlns:a16="http://schemas.microsoft.com/office/drawing/2014/main" id="{0614FDF8-6A2F-A848-AF45-1A1E88D45565}"/>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27490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dirty="0"/>
              <a:t>What is an example of a stock that has been impacted by macroeconomic forces?</a:t>
            </a:r>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29</a:t>
            </a:fld>
            <a:endParaRPr lang="en-US"/>
          </a:p>
        </p:txBody>
      </p:sp>
      <p:sp>
        <p:nvSpPr>
          <p:cNvPr id="7" name="Footer Placeholder 5">
            <a:extLst>
              <a:ext uri="{FF2B5EF4-FFF2-40B4-BE49-F238E27FC236}">
                <a16:creationId xmlns:a16="http://schemas.microsoft.com/office/drawing/2014/main" id="{B63CAD89-9197-9942-BCFB-18F4A982AB3B}"/>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412875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a:t>What is an example of a stock that has been impacted by macroeconomic forces?</a:t>
            </a:r>
            <a:endParaRPr lang="en-US" sz="2800" dirty="0"/>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30</a:t>
            </a:fld>
            <a:endParaRPr lang="en-US"/>
          </a:p>
        </p:txBody>
      </p:sp>
      <p:sp>
        <p:nvSpPr>
          <p:cNvPr id="13" name="Footer Placeholder 5">
            <a:extLst>
              <a:ext uri="{FF2B5EF4-FFF2-40B4-BE49-F238E27FC236}">
                <a16:creationId xmlns:a16="http://schemas.microsoft.com/office/drawing/2014/main" id="{8ECA0CF3-8F19-6044-B47B-619A47DA55BF}"/>
              </a:ext>
            </a:extLst>
          </p:cNvPr>
          <p:cNvSpPr>
            <a:spLocks noGrp="1"/>
          </p:cNvSpPr>
          <p:nvPr>
            <p:ph type="ftr" sz="quarter" idx="11"/>
          </p:nvPr>
        </p:nvSpPr>
        <p:spPr>
          <a:xfrm>
            <a:off x="4038600" y="6356350"/>
            <a:ext cx="4114800" cy="365125"/>
          </a:xfrm>
        </p:spPr>
        <p:txBody>
          <a:bodyPr/>
          <a:lstStyle/>
          <a:p>
            <a:r>
              <a:rPr lang="en-US"/>
              <a:t>Kwartler CS96</a:t>
            </a:r>
            <a:endParaRPr lang="en-US" dirty="0"/>
          </a:p>
        </p:txBody>
      </p:sp>
      <p:pic>
        <p:nvPicPr>
          <p:cNvPr id="6" name="Picture 5">
            <a:extLst>
              <a:ext uri="{FF2B5EF4-FFF2-40B4-BE49-F238E27FC236}">
                <a16:creationId xmlns:a16="http://schemas.microsoft.com/office/drawing/2014/main" id="{1B3C8A62-1BFA-A74F-8A82-6D30DD202F63}"/>
              </a:ext>
            </a:extLst>
          </p:cNvPr>
          <p:cNvPicPr>
            <a:picLocks noChangeAspect="1"/>
          </p:cNvPicPr>
          <p:nvPr/>
        </p:nvPicPr>
        <p:blipFill>
          <a:blip r:embed="rId2"/>
          <a:stretch>
            <a:fillRect/>
          </a:stretch>
        </p:blipFill>
        <p:spPr>
          <a:xfrm>
            <a:off x="313813" y="1099574"/>
            <a:ext cx="5231581" cy="3126566"/>
          </a:xfrm>
          <a:prstGeom prst="rect">
            <a:avLst/>
          </a:prstGeom>
          <a:ln>
            <a:solidFill>
              <a:schemeClr val="bg2">
                <a:lumMod val="50000"/>
              </a:schemeClr>
            </a:solidFill>
          </a:ln>
        </p:spPr>
      </p:pic>
      <p:pic>
        <p:nvPicPr>
          <p:cNvPr id="8" name="Picture 7">
            <a:extLst>
              <a:ext uri="{FF2B5EF4-FFF2-40B4-BE49-F238E27FC236}">
                <a16:creationId xmlns:a16="http://schemas.microsoft.com/office/drawing/2014/main" id="{64527A7B-500A-F447-8111-AA820A95FB4B}"/>
              </a:ext>
            </a:extLst>
          </p:cNvPr>
          <p:cNvPicPr>
            <a:picLocks noChangeAspect="1"/>
          </p:cNvPicPr>
          <p:nvPr/>
        </p:nvPicPr>
        <p:blipFill>
          <a:blip r:embed="rId3"/>
          <a:stretch>
            <a:fillRect/>
          </a:stretch>
        </p:blipFill>
        <p:spPr>
          <a:xfrm>
            <a:off x="6200775" y="1120775"/>
            <a:ext cx="5548312" cy="3315855"/>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3BB3CC7A-C44E-5A48-AFA5-04B558844C0C}"/>
              </a:ext>
            </a:extLst>
          </p:cNvPr>
          <p:cNvPicPr>
            <a:picLocks noChangeAspect="1"/>
          </p:cNvPicPr>
          <p:nvPr/>
        </p:nvPicPr>
        <p:blipFill>
          <a:blip r:embed="rId4"/>
          <a:stretch>
            <a:fillRect/>
          </a:stretch>
        </p:blipFill>
        <p:spPr>
          <a:xfrm>
            <a:off x="3472733" y="3809871"/>
            <a:ext cx="4523658" cy="2703488"/>
          </a:xfrm>
          <a:prstGeom prst="rect">
            <a:avLst/>
          </a:prstGeom>
          <a:ln>
            <a:solidFill>
              <a:schemeClr val="bg2">
                <a:lumMod val="50000"/>
              </a:schemeClr>
            </a:solidFill>
          </a:ln>
        </p:spPr>
      </p:pic>
    </p:spTree>
    <p:extLst>
      <p:ext uri="{BB962C8B-B14F-4D97-AF65-F5344CB8AC3E}">
        <p14:creationId xmlns:p14="http://schemas.microsoft.com/office/powerpoint/2010/main" val="339731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339884"/>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spTree>
    <p:extLst>
      <p:ext uri="{BB962C8B-B14F-4D97-AF65-F5344CB8AC3E}">
        <p14:creationId xmlns:p14="http://schemas.microsoft.com/office/powerpoint/2010/main" val="39689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has many API related libraries.</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32</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a:t>Quantmod</a:t>
            </a:r>
            <a:r>
              <a:rPr lang="en-US" dirty="0"/>
              <a:t> handles the request &amp; organizing data to a time series object.</a:t>
            </a:r>
          </a:p>
        </p:txBody>
      </p:sp>
      <p:sp>
        <p:nvSpPr>
          <p:cNvPr id="16" name="Rectangle 15">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Rather than code requests &amp; parse responses ourselves we use the </a:t>
            </a:r>
            <a:r>
              <a:rPr lang="en-US" sz="2000" dirty="0" err="1">
                <a:solidFill>
                  <a:schemeClr val="bg1"/>
                </a:solidFill>
              </a:rPr>
              <a:t>quantmod</a:t>
            </a:r>
            <a:r>
              <a:rPr lang="en-US" sz="2000" dirty="0">
                <a:solidFill>
                  <a:schemeClr val="bg1"/>
                </a:solidFill>
              </a:rPr>
              <a:t> package.</a:t>
            </a: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117454"/>
              </p:ext>
            </p:extLst>
          </p:nvPr>
        </p:nvGraphicFramePr>
        <p:xfrm>
          <a:off x="3190413" y="1111250"/>
          <a:ext cx="5811174" cy="192024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12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Manipulate a time series object TTR_A.R</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33</a:t>
            </a:fld>
            <a:endParaRPr lang="en-US" dirty="0"/>
          </a:p>
        </p:txBody>
      </p:sp>
    </p:spTree>
    <p:extLst>
      <p:ext uri="{BB962C8B-B14F-4D97-AF65-F5344CB8AC3E}">
        <p14:creationId xmlns:p14="http://schemas.microsoft.com/office/powerpoint/2010/main" val="254023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52449ABF-2B64-4DFC-92BB-E7110FD93ABD}"/>
              </a:ext>
            </a:extLst>
          </p:cNvPr>
          <p:cNvSpPr>
            <a:spLocks noGrp="1"/>
          </p:cNvSpPr>
          <p:nvPr>
            <p:ph type="ftr" sz="quarter" idx="11"/>
          </p:nvPr>
        </p:nvSpPr>
        <p:spPr/>
        <p:txBody>
          <a:bodyPr/>
          <a:lstStyle/>
          <a:p>
            <a:r>
              <a:rPr lang="en-US" dirty="0"/>
              <a:t>Kwartler CS96</a:t>
            </a:r>
          </a:p>
        </p:txBody>
      </p:sp>
      <p:pic>
        <p:nvPicPr>
          <p:cNvPr id="5" name="Picture 4">
            <a:extLst>
              <a:ext uri="{FF2B5EF4-FFF2-40B4-BE49-F238E27FC236}">
                <a16:creationId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TTR_A.R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35</a:t>
            </a:fld>
            <a:endParaRPr lang="en-US" dirty="0"/>
          </a:p>
        </p:txBody>
      </p:sp>
      <p:pic>
        <p:nvPicPr>
          <p:cNvPr id="1026" name="Picture 2" descr="Image result for stock trading meme">
            <a:extLst>
              <a:ext uri="{FF2B5EF4-FFF2-40B4-BE49-F238E27FC236}">
                <a16:creationId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45475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spTree>
    <p:extLst>
      <p:ext uri="{BB962C8B-B14F-4D97-AF65-F5344CB8AC3E}">
        <p14:creationId xmlns:p14="http://schemas.microsoft.com/office/powerpoint/2010/main" val="362910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a:t>Technical traders use “indicators” to trigger actions.</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37</a:t>
            </a:fld>
            <a:endParaRPr lang="en-US"/>
          </a:p>
        </p:txBody>
      </p:sp>
      <p:sp>
        <p:nvSpPr>
          <p:cNvPr id="7" name="TextBox 6"/>
          <p:cNvSpPr txBox="1"/>
          <p:nvPr/>
        </p:nvSpPr>
        <p:spPr>
          <a:xfrm>
            <a:off x="287863" y="1371598"/>
            <a:ext cx="11754756" cy="646331"/>
          </a:xfrm>
          <a:prstGeom prst="rect">
            <a:avLst/>
          </a:prstGeom>
          <a:noFill/>
        </p:spPr>
        <p:txBody>
          <a:bodyPr wrap="none" rtlCol="0">
            <a:spAutoFit/>
          </a:bodyPr>
          <a:lstStyle/>
          <a:p>
            <a:r>
              <a:rPr lang="en-US" dirty="0"/>
              <a:t>1. Indicator:</a:t>
            </a:r>
          </a:p>
          <a:p>
            <a:r>
              <a:rPr lang="en-US" dirty="0"/>
              <a:t>If the daily Boris Johnson quotes of “Brexit” is greater than 5, then buy (or hold) WLTW (Willis Towers Watson) the next day.</a:t>
            </a:r>
          </a:p>
        </p:txBody>
      </p:sp>
      <p:sp>
        <p:nvSpPr>
          <p:cNvPr id="8" name="TextBox 7"/>
          <p:cNvSpPr txBox="1"/>
          <p:nvPr/>
        </p:nvSpPr>
        <p:spPr>
          <a:xfrm>
            <a:off x="287863" y="2099732"/>
            <a:ext cx="6588407" cy="646331"/>
          </a:xfrm>
          <a:prstGeom prst="rect">
            <a:avLst/>
          </a:prstGeom>
          <a:noFill/>
        </p:spPr>
        <p:txBody>
          <a:bodyPr wrap="none" rtlCol="0">
            <a:spAutoFit/>
          </a:bodyPr>
          <a:lstStyle/>
          <a:p>
            <a:r>
              <a:rPr lang="en-US" dirty="0"/>
              <a:t>2. Back-testing:</a:t>
            </a:r>
          </a:p>
          <a:p>
            <a:r>
              <a:rPr lang="en-US" dirty="0"/>
              <a:t>In the last 180 days, this indicator has yielded a 6% return [fictitious]</a:t>
            </a:r>
          </a:p>
        </p:txBody>
      </p:sp>
      <p:sp>
        <p:nvSpPr>
          <p:cNvPr id="9" name="TextBox 8"/>
          <p:cNvSpPr txBox="1"/>
          <p:nvPr/>
        </p:nvSpPr>
        <p:spPr>
          <a:xfrm>
            <a:off x="287863" y="2760132"/>
            <a:ext cx="8179547" cy="646331"/>
          </a:xfrm>
          <a:prstGeom prst="rect">
            <a:avLst/>
          </a:prstGeom>
          <a:noFill/>
        </p:spPr>
        <p:txBody>
          <a:bodyPr wrap="none" rtlCol="0">
            <a:spAutoFit/>
          </a:bodyPr>
          <a:lstStyle/>
          <a:p>
            <a:r>
              <a:rPr lang="en-US" dirty="0"/>
              <a:t>3. In Production:</a:t>
            </a:r>
          </a:p>
          <a:p>
            <a:r>
              <a:rPr lang="en-US" dirty="0"/>
              <a:t>Set up a script to monitor Boris’ Brexit quotes and buy if the number is greater than 5.</a:t>
            </a:r>
          </a:p>
        </p:txBody>
      </p:sp>
      <p:sp>
        <p:nvSpPr>
          <p:cNvPr id="10" name="TextBox 9"/>
          <p:cNvSpPr txBox="1"/>
          <p:nvPr/>
        </p:nvSpPr>
        <p:spPr>
          <a:xfrm>
            <a:off x="287863" y="3420532"/>
            <a:ext cx="7253524" cy="646331"/>
          </a:xfrm>
          <a:prstGeom prst="rect">
            <a:avLst/>
          </a:prstGeom>
          <a:noFill/>
        </p:spPr>
        <p:txBody>
          <a:bodyPr wrap="none" rtlCol="0">
            <a:spAutoFit/>
          </a:bodyPr>
          <a:lstStyle/>
          <a:p>
            <a:r>
              <a:rPr lang="en-US" dirty="0"/>
              <a:t>4. Execution:</a:t>
            </a:r>
          </a:p>
          <a:p>
            <a:r>
              <a:rPr lang="en-US" dirty="0"/>
              <a:t>In any given day that has quotes &gt; 5 buy WLTW otherwise have no position.</a:t>
            </a:r>
          </a:p>
        </p:txBody>
      </p:sp>
      <p:sp>
        <p:nvSpPr>
          <p:cNvPr id="11" name="TextBox 10"/>
          <p:cNvSpPr txBox="1"/>
          <p:nvPr/>
        </p:nvSpPr>
        <p:spPr>
          <a:xfrm>
            <a:off x="287863" y="4148665"/>
            <a:ext cx="5930534" cy="646331"/>
          </a:xfrm>
          <a:prstGeom prst="rect">
            <a:avLst/>
          </a:prstGeom>
          <a:noFill/>
        </p:spPr>
        <p:txBody>
          <a:bodyPr wrap="none" rtlCol="0">
            <a:spAutoFit/>
          </a:bodyPr>
          <a:lstStyle/>
          <a:p>
            <a:r>
              <a:rPr lang="en-US" dirty="0"/>
              <a:t>5. Continual Monitor:</a:t>
            </a:r>
          </a:p>
          <a:p>
            <a:r>
              <a:rPr lang="en-US" dirty="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38</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don’t necessarily care why a price changes.</a:t>
            </a:r>
          </a:p>
        </p:txBody>
      </p:sp>
    </p:spTree>
    <p:extLst>
      <p:ext uri="{BB962C8B-B14F-4D97-AF65-F5344CB8AC3E}">
        <p14:creationId xmlns:p14="http://schemas.microsoft.com/office/powerpoint/2010/main" val="229698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believe tradeable information is immediately embedded in the price (not worth the effort to “scalp” i.e. trade based on speed, acting on info before others ).</a:t>
            </a:r>
          </a:p>
        </p:txBody>
      </p:sp>
    </p:spTree>
    <p:extLst>
      <p:ext uri="{BB962C8B-B14F-4D97-AF65-F5344CB8AC3E}">
        <p14:creationId xmlns:p14="http://schemas.microsoft.com/office/powerpoint/2010/main" val="148493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realize that some amount of trades occur due to emotion.  Technical traders are unemotional when trading thereby exploiting the emotional traders.  </a:t>
            </a:r>
          </a:p>
        </p:txBody>
      </p:sp>
    </p:spTree>
    <p:extLst>
      <p:ext uri="{BB962C8B-B14F-4D97-AF65-F5344CB8AC3E}">
        <p14:creationId xmlns:p14="http://schemas.microsoft.com/office/powerpoint/2010/main" val="2747662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technical traders to be successful, there needs to be pricing volatility.</a:t>
            </a:r>
          </a:p>
        </p:txBody>
      </p:sp>
    </p:spTree>
    <p:extLst>
      <p:ext uri="{BB962C8B-B14F-4D97-AF65-F5344CB8AC3E}">
        <p14:creationId xmlns:p14="http://schemas.microsoft.com/office/powerpoint/2010/main" val="196179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a:p>
            <a:pPr algn="ctr"/>
            <a:r>
              <a:rPr lang="en-US" sz="2400" dirty="0"/>
              <a:t>Further research is needed to be successful.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Tree>
    <p:extLst>
      <p:ext uri="{BB962C8B-B14F-4D97-AF65-F5344CB8AC3E}">
        <p14:creationId xmlns:p14="http://schemas.microsoft.com/office/powerpoint/2010/main" val="15968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Tree>
    <p:extLst>
      <p:ext uri="{BB962C8B-B14F-4D97-AF65-F5344CB8AC3E}">
        <p14:creationId xmlns:p14="http://schemas.microsoft.com/office/powerpoint/2010/main" val="4054388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 addition to </a:t>
            </a:r>
            <a:r>
              <a:rPr lang="en-US" sz="2800" dirty="0" err="1"/>
              <a:t>quantmod</a:t>
            </a:r>
            <a:r>
              <a:rPr lang="en-US" sz="2800" dirty="0"/>
              <a:t> we will use TTR (technical trading rules)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dirty="0"/>
              <a:t>Kwartler CS96</a:t>
            </a:r>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simple indicators but there are many more and you could even develop your own.</a:t>
            </a:r>
          </a:p>
        </p:txBody>
      </p:sp>
      <p:sp>
        <p:nvSpPr>
          <p:cNvPr id="9" name="Slide Number Placeholder 4">
            <a:extLst>
              <a:ext uri="{FF2B5EF4-FFF2-40B4-BE49-F238E27FC236}">
                <a16:creationId xmlns:a16="http://schemas.microsoft.com/office/drawing/2014/main" id="{BB886A6A-761A-4044-B22B-C8232272913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Tree>
    <p:extLst>
      <p:ext uri="{BB962C8B-B14F-4D97-AF65-F5344CB8AC3E}">
        <p14:creationId xmlns:p14="http://schemas.microsoft.com/office/powerpoint/2010/main" val="1393411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46</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47</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the day’s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E5A5E0-DEBA-F440-86E1-4453BCAA48BE}"/>
              </a:ext>
            </a:extLst>
          </p:cNvPr>
          <p:cNvPicPr>
            <a:picLocks noChangeAspect="1"/>
          </p:cNvPicPr>
          <p:nvPr/>
        </p:nvPicPr>
        <p:blipFill rotWithShape="1">
          <a:blip r:embed="rId2"/>
          <a:srcRect b="17697"/>
          <a:stretch/>
        </p:blipFill>
        <p:spPr>
          <a:xfrm>
            <a:off x="4179887" y="1738364"/>
            <a:ext cx="2489200" cy="2435430"/>
          </a:xfrm>
          <a:prstGeom prst="rect">
            <a:avLst/>
          </a:prstGeom>
        </p:spPr>
      </p:pic>
      <p:sp>
        <p:nvSpPr>
          <p:cNvPr id="13" name="Rectangle 12">
            <a:extLst>
              <a:ext uri="{FF2B5EF4-FFF2-40B4-BE49-F238E27FC236}">
                <a16:creationId xmlns:a16="http://schemas.microsoft.com/office/drawing/2014/main" id="{3F93501E-0298-8241-83E6-7856E63A1B23}"/>
              </a:ext>
            </a:extLst>
          </p:cNvPr>
          <p:cNvSpPr/>
          <p:nvPr/>
        </p:nvSpPr>
        <p:spPr>
          <a:xfrm>
            <a:off x="4149213" y="2010698"/>
            <a:ext cx="2521975" cy="1337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EA1DF7-1EFF-EF41-A906-3B2BFA00F8B2}"/>
              </a:ext>
            </a:extLst>
          </p:cNvPr>
          <p:cNvSpPr/>
          <p:nvPr/>
        </p:nvSpPr>
        <p:spPr>
          <a:xfrm>
            <a:off x="4129548" y="2300749"/>
            <a:ext cx="2521975" cy="25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a:t>Why Lag? Version 1</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Because there is a lag for acting on the trigger, you move all data down by one period.</a:t>
            </a:r>
          </a:p>
        </p:txBody>
      </p:sp>
      <p:sp>
        <p:nvSpPr>
          <p:cNvPr id="6" name="Rectangle 5">
            <a:extLst>
              <a:ext uri="{FF2B5EF4-FFF2-40B4-BE49-F238E27FC236}">
                <a16:creationId xmlns:a16="http://schemas.microsoft.com/office/drawing/2014/main" id="{A837A5DA-AB21-5F44-BC05-FB425D9B700A}"/>
              </a:ext>
            </a:extLst>
          </p:cNvPr>
          <p:cNvSpPr/>
          <p:nvPr/>
        </p:nvSpPr>
        <p:spPr>
          <a:xfrm>
            <a:off x="500063" y="1714500"/>
            <a:ext cx="2728912" cy="3143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Indicator:</a:t>
            </a:r>
          </a:p>
          <a:p>
            <a:pPr algn="ctr"/>
            <a:r>
              <a:rPr lang="en-US" dirty="0"/>
              <a:t>“Buy if the previous day closing price was &gt;$115 &amp; sell if &lt;$115 </a:t>
            </a:r>
          </a:p>
        </p:txBody>
      </p:sp>
      <p:sp>
        <p:nvSpPr>
          <p:cNvPr id="7" name="TextBox 6">
            <a:extLst>
              <a:ext uri="{FF2B5EF4-FFF2-40B4-BE49-F238E27FC236}">
                <a16:creationId xmlns:a16="http://schemas.microsoft.com/office/drawing/2014/main" id="{63119F74-9FF1-0F49-81CF-BC10CB708279}"/>
              </a:ext>
            </a:extLst>
          </p:cNvPr>
          <p:cNvSpPr txBox="1"/>
          <p:nvPr/>
        </p:nvSpPr>
        <p:spPr>
          <a:xfrm>
            <a:off x="7034981" y="1946787"/>
            <a:ext cx="3819833" cy="646331"/>
          </a:xfrm>
          <a:prstGeom prst="rect">
            <a:avLst/>
          </a:prstGeom>
          <a:noFill/>
        </p:spPr>
        <p:txBody>
          <a:bodyPr wrap="square" rtlCol="0">
            <a:spAutoFit/>
          </a:bodyPr>
          <a:lstStyle/>
          <a:p>
            <a:r>
              <a:rPr lang="en-US" dirty="0"/>
              <a:t>End of Closing Oct 19: Buy when the market opens Oct 20</a:t>
            </a:r>
          </a:p>
        </p:txBody>
      </p:sp>
      <p:sp>
        <p:nvSpPr>
          <p:cNvPr id="12" name="TextBox 11">
            <a:extLst>
              <a:ext uri="{FF2B5EF4-FFF2-40B4-BE49-F238E27FC236}">
                <a16:creationId xmlns:a16="http://schemas.microsoft.com/office/drawing/2014/main" id="{2425F690-F2FF-D246-9FE8-E698DDB2B324}"/>
              </a:ext>
            </a:extLst>
          </p:cNvPr>
          <p:cNvSpPr txBox="1"/>
          <p:nvPr/>
        </p:nvSpPr>
        <p:spPr>
          <a:xfrm>
            <a:off x="6980904" y="3205317"/>
            <a:ext cx="3819833" cy="1754326"/>
          </a:xfrm>
          <a:prstGeom prst="rect">
            <a:avLst/>
          </a:prstGeom>
          <a:noFill/>
        </p:spPr>
        <p:txBody>
          <a:bodyPr wrap="square" rtlCol="0">
            <a:spAutoFit/>
          </a:bodyPr>
          <a:lstStyle/>
          <a:p>
            <a:r>
              <a:rPr lang="en-US" dirty="0"/>
              <a:t>End of Closing Oct 26, 27: Hold because the price is &gt;115.  You even hold Oct 28 all day because the indication is </a:t>
            </a:r>
            <a:r>
              <a:rPr lang="en-US" i="1" dirty="0"/>
              <a:t>closing</a:t>
            </a:r>
            <a:r>
              <a:rPr lang="en-US" dirty="0"/>
              <a:t> day price.  At the end of Oct 28, the indication triggers at $111.  You sell on Oct 29.</a:t>
            </a:r>
          </a:p>
        </p:txBody>
      </p:sp>
    </p:spTree>
    <p:extLst>
      <p:ext uri="{BB962C8B-B14F-4D97-AF65-F5344CB8AC3E}">
        <p14:creationId xmlns:p14="http://schemas.microsoft.com/office/powerpoint/2010/main" val="4162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9" grpId="1" animBg="1"/>
      <p:bldP spid="6" grpId="0" animBg="1"/>
      <p:bldP spid="7" grpId="0"/>
      <p:bldP spid="7" grpId="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2C2-C0E6-9341-8A55-D1D46138FC1E}"/>
              </a:ext>
            </a:extLst>
          </p:cNvPr>
          <p:cNvSpPr>
            <a:spLocks noGrp="1"/>
          </p:cNvSpPr>
          <p:nvPr>
            <p:ph type="title"/>
          </p:nvPr>
        </p:nvSpPr>
        <p:spPr/>
        <p:txBody>
          <a:bodyPr>
            <a:normAutofit fontScale="90000"/>
          </a:bodyPr>
          <a:lstStyle/>
          <a:p>
            <a:r>
              <a:rPr lang="en-US" dirty="0"/>
              <a:t>Why Lag? Version 2</a:t>
            </a:r>
          </a:p>
        </p:txBody>
      </p:sp>
      <p:sp>
        <p:nvSpPr>
          <p:cNvPr id="3" name="Date Placeholder 2">
            <a:extLst>
              <a:ext uri="{FF2B5EF4-FFF2-40B4-BE49-F238E27FC236}">
                <a16:creationId xmlns:a16="http://schemas.microsoft.com/office/drawing/2014/main" id="{BFF835BA-5A32-5A44-B773-15054F14FA7D}"/>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85B677DC-3EE5-9644-ACC3-4FD6D9D8BE06}"/>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0B05883-B9EE-084C-ACE7-85B022C4E399}"/>
              </a:ext>
            </a:extLst>
          </p:cNvPr>
          <p:cNvSpPr>
            <a:spLocks noGrp="1"/>
          </p:cNvSpPr>
          <p:nvPr>
            <p:ph type="sldNum" sz="quarter" idx="4"/>
          </p:nvPr>
        </p:nvSpPr>
        <p:spPr/>
        <p:txBody>
          <a:bodyPr/>
          <a:lstStyle/>
          <a:p>
            <a:fld id="{37290FF7-652B-4475-AEAB-8B1A5D23AE09}" type="slidenum">
              <a:rPr lang="en-US" smtClean="0"/>
              <a:t>49</a:t>
            </a:fld>
            <a:endParaRPr lang="en-US"/>
          </a:p>
        </p:txBody>
      </p:sp>
      <p:sp>
        <p:nvSpPr>
          <p:cNvPr id="6" name="TextBox 5">
            <a:extLst>
              <a:ext uri="{FF2B5EF4-FFF2-40B4-BE49-F238E27FC236}">
                <a16:creationId xmlns:a16="http://schemas.microsoft.com/office/drawing/2014/main" id="{C894D529-D580-3E40-8BB9-BF119AAF1B51}"/>
              </a:ext>
            </a:extLst>
          </p:cNvPr>
          <p:cNvSpPr txBox="1"/>
          <p:nvPr/>
        </p:nvSpPr>
        <p:spPr>
          <a:xfrm>
            <a:off x="754743" y="2133600"/>
            <a:ext cx="4666855" cy="1477328"/>
          </a:xfrm>
          <a:prstGeom prst="rect">
            <a:avLst/>
          </a:prstGeom>
          <a:noFill/>
        </p:spPr>
        <p:txBody>
          <a:bodyPr wrap="none" rtlCol="0">
            <a:spAutoFit/>
          </a:bodyPr>
          <a:lstStyle/>
          <a:p>
            <a:pPr marL="285750" indent="-285750">
              <a:buFont typeface="Arial" panose="020B0604020202020204" pitchFamily="34" charset="0"/>
              <a:buChar char="•"/>
            </a:pPr>
            <a:r>
              <a:rPr lang="en-US" dirty="0"/>
              <a:t>Day 1 you have a closing price at 4:00pm EST</a:t>
            </a:r>
          </a:p>
          <a:p>
            <a:pPr marL="285750" indent="-285750">
              <a:buFont typeface="Arial" panose="020B0604020202020204" pitchFamily="34" charset="0"/>
              <a:buChar char="•"/>
            </a:pPr>
            <a:r>
              <a:rPr lang="en-US" dirty="0"/>
              <a:t>Day 2 you have a closing price at 4:00pm EST</a:t>
            </a:r>
          </a:p>
          <a:p>
            <a:pPr marL="285750" indent="-285750">
              <a:buFont typeface="Arial" panose="020B0604020202020204" pitchFamily="34" charset="0"/>
              <a:buChar char="•"/>
            </a:pPr>
            <a:r>
              <a:rPr lang="en-US" dirty="0"/>
              <a:t>Day 3 you have a closing price at 4:00pm EST</a:t>
            </a:r>
          </a:p>
          <a:p>
            <a:pPr marL="285750" indent="-285750">
              <a:buFont typeface="Arial" panose="020B0604020202020204" pitchFamily="34" charset="0"/>
              <a:buChar char="•"/>
            </a:pPr>
            <a:r>
              <a:rPr lang="en-US" dirty="0"/>
              <a:t>Day 4 you have a closing price at 4:00pm EST</a:t>
            </a:r>
          </a:p>
          <a:p>
            <a:pPr marL="285750" indent="-285750">
              <a:buFont typeface="Arial" panose="020B0604020202020204" pitchFamily="34" charset="0"/>
              <a:buChar char="•"/>
            </a:pPr>
            <a:r>
              <a:rPr lang="en-US" dirty="0"/>
              <a:t>Day 5 you have a closing price at 4:00pm EST</a:t>
            </a:r>
          </a:p>
        </p:txBody>
      </p:sp>
      <p:sp>
        <p:nvSpPr>
          <p:cNvPr id="7" name="Triangle 6">
            <a:extLst>
              <a:ext uri="{FF2B5EF4-FFF2-40B4-BE49-F238E27FC236}">
                <a16:creationId xmlns:a16="http://schemas.microsoft.com/office/drawing/2014/main" id="{8D15720F-50D3-8A47-BDAC-752A57715AD4}"/>
              </a:ext>
            </a:extLst>
          </p:cNvPr>
          <p:cNvSpPr/>
          <p:nvPr/>
        </p:nvSpPr>
        <p:spPr>
          <a:xfrm rot="5400000">
            <a:off x="5094514" y="2540000"/>
            <a:ext cx="1915886" cy="11611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594DC-AAA3-5442-87A4-CE2EC33B2B51}"/>
              </a:ext>
            </a:extLst>
          </p:cNvPr>
          <p:cNvSpPr/>
          <p:nvPr/>
        </p:nvSpPr>
        <p:spPr>
          <a:xfrm>
            <a:off x="914400" y="3570514"/>
            <a:ext cx="4455886"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you have 5 complete data points to calculate the moving average.</a:t>
            </a:r>
          </a:p>
        </p:txBody>
      </p:sp>
      <p:sp>
        <p:nvSpPr>
          <p:cNvPr id="9" name="TextBox 8">
            <a:extLst>
              <a:ext uri="{FF2B5EF4-FFF2-40B4-BE49-F238E27FC236}">
                <a16:creationId xmlns:a16="http://schemas.microsoft.com/office/drawing/2014/main" id="{96E11599-6BDC-714D-AFD5-659D62077525}"/>
              </a:ext>
            </a:extLst>
          </p:cNvPr>
          <p:cNvSpPr txBox="1"/>
          <p:nvPr/>
        </p:nvSpPr>
        <p:spPr>
          <a:xfrm>
            <a:off x="6770916" y="2518229"/>
            <a:ext cx="37229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Day 6 at 9:30AM is the earliest you could trade using the 5 day MA.</a:t>
            </a:r>
          </a:p>
        </p:txBody>
      </p:sp>
      <p:sp>
        <p:nvSpPr>
          <p:cNvPr id="10" name="TextBox 9">
            <a:extLst>
              <a:ext uri="{FF2B5EF4-FFF2-40B4-BE49-F238E27FC236}">
                <a16:creationId xmlns:a16="http://schemas.microsoft.com/office/drawing/2014/main" id="{78DF4AE0-C59C-D04A-A647-7DC283DECE20}"/>
              </a:ext>
            </a:extLst>
          </p:cNvPr>
          <p:cNvSpPr txBox="1"/>
          <p:nvPr/>
        </p:nvSpPr>
        <p:spPr>
          <a:xfrm>
            <a:off x="10087428" y="5965371"/>
            <a:ext cx="1936749" cy="246221"/>
          </a:xfrm>
          <a:prstGeom prst="rect">
            <a:avLst/>
          </a:prstGeom>
          <a:noFill/>
        </p:spPr>
        <p:txBody>
          <a:bodyPr wrap="none" rtlCol="0">
            <a:spAutoFit/>
          </a:bodyPr>
          <a:lstStyle/>
          <a:p>
            <a:r>
              <a:rPr lang="en-US" sz="1000" i="1" dirty="0"/>
              <a:t>*setting aside futures/after hours</a:t>
            </a:r>
          </a:p>
        </p:txBody>
      </p:sp>
      <p:sp>
        <p:nvSpPr>
          <p:cNvPr id="11" name="Rectangle 10">
            <a:extLst>
              <a:ext uri="{FF2B5EF4-FFF2-40B4-BE49-F238E27FC236}">
                <a16:creationId xmlns:a16="http://schemas.microsoft.com/office/drawing/2014/main" id="{A60284E4-4C1C-B242-82DA-0CA384C1E3FF}"/>
              </a:ext>
            </a:extLst>
          </p:cNvPr>
          <p:cNvSpPr/>
          <p:nvPr/>
        </p:nvSpPr>
        <p:spPr>
          <a:xfrm>
            <a:off x="6698343" y="3193143"/>
            <a:ext cx="4455886" cy="89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a result you have to move the results of the calculation ”down” 1 day because that is when you would have it for use (day6)</a:t>
            </a:r>
          </a:p>
        </p:txBody>
      </p:sp>
    </p:spTree>
    <p:extLst>
      <p:ext uri="{BB962C8B-B14F-4D97-AF65-F5344CB8AC3E}">
        <p14:creationId xmlns:p14="http://schemas.microsoft.com/office/powerpoint/2010/main" val="378142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it is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“centered” moving average</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50</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270628"/>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centered moving average uses information from the future (days ahead) which is unrealistic.</a:t>
            </a:r>
          </a:p>
        </p:txBody>
      </p:sp>
    </p:spTree>
    <p:extLst>
      <p:ext uri="{BB962C8B-B14F-4D97-AF65-F5344CB8AC3E}">
        <p14:creationId xmlns:p14="http://schemas.microsoft.com/office/powerpoint/2010/main" val="2140831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87200" cy="495487"/>
          </a:xfrm>
        </p:spPr>
        <p:txBody>
          <a:bodyPr>
            <a:noAutofit/>
          </a:bodyPr>
          <a:lstStyle/>
          <a:p>
            <a:r>
              <a:rPr lang="en-US" sz="3200" dirty="0"/>
              <a:t>The data must be lagged so the value is known during trading time.</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51</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981814"/>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calculation is lagged so the information is presented on a day you could actually make a trading decision.</a:t>
            </a:r>
          </a:p>
        </p:txBody>
      </p:sp>
      <p:cxnSp>
        <p:nvCxnSpPr>
          <p:cNvPr id="11" name="Elbow Connector 10"/>
          <p:cNvCxnSpPr>
            <a:stCxn id="8" idx="0"/>
            <a:endCxn id="9" idx="0"/>
          </p:cNvCxnSpPr>
          <p:nvPr/>
        </p:nvCxnSpPr>
        <p:spPr>
          <a:xfrm>
            <a:off x="6257607" y="2421682"/>
            <a:ext cx="832457" cy="560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7600" y="2082800"/>
            <a:ext cx="4500014" cy="369332"/>
          </a:xfrm>
          <a:prstGeom prst="rect">
            <a:avLst/>
          </a:prstGeom>
          <a:noFill/>
        </p:spPr>
        <p:txBody>
          <a:bodyPr wrap="none" rtlCol="0">
            <a:spAutoFit/>
          </a:bodyPr>
          <a:lstStyle/>
          <a:p>
            <a:r>
              <a:rPr lang="en-US" dirty="0"/>
              <a:t>Lagged 2 days but can be any appropriate “n” </a:t>
            </a:r>
          </a:p>
        </p:txBody>
      </p:sp>
      <p:pic>
        <p:nvPicPr>
          <p:cNvPr id="15" name="Picture 14"/>
          <p:cNvPicPr>
            <a:picLocks noChangeAspect="1"/>
          </p:cNvPicPr>
          <p:nvPr/>
        </p:nvPicPr>
        <p:blipFill rotWithShape="1">
          <a:blip r:embed="rId3"/>
          <a:srcRect t="48149"/>
          <a:stretch/>
        </p:blipFill>
        <p:spPr>
          <a:xfrm>
            <a:off x="6274469" y="3352797"/>
            <a:ext cx="1640021" cy="189648"/>
          </a:xfrm>
          <a:prstGeom prst="rect">
            <a:avLst/>
          </a:prstGeom>
        </p:spPr>
      </p:pic>
      <p:pic>
        <p:nvPicPr>
          <p:cNvPr id="16" name="Picture 15">
            <a:extLst>
              <a:ext uri="{FF2B5EF4-FFF2-40B4-BE49-F238E27FC236}">
                <a16:creationId xmlns:a16="http://schemas.microsoft.com/office/drawing/2014/main" id="{F208042B-1FBB-4546-AA04-05EC015D1414}"/>
              </a:ext>
            </a:extLst>
          </p:cNvPr>
          <p:cNvPicPr>
            <a:picLocks noChangeAspect="1"/>
          </p:cNvPicPr>
          <p:nvPr/>
        </p:nvPicPr>
        <p:blipFill rotWithShape="1">
          <a:blip r:embed="rId4"/>
          <a:srcRect t="54945"/>
          <a:stretch/>
        </p:blipFill>
        <p:spPr>
          <a:xfrm>
            <a:off x="6306157" y="3572930"/>
            <a:ext cx="1496291" cy="164792"/>
          </a:xfrm>
          <a:prstGeom prst="rect">
            <a:avLst/>
          </a:prstGeom>
        </p:spPr>
      </p:pic>
      <p:cxnSp>
        <p:nvCxnSpPr>
          <p:cNvPr id="13" name="Straight Arrow Connector 12"/>
          <p:cNvCxnSpPr/>
          <p:nvPr/>
        </p:nvCxnSpPr>
        <p:spPr>
          <a:xfrm>
            <a:off x="4792133" y="3234267"/>
            <a:ext cx="143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39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52</a:t>
            </a:fld>
            <a:endParaRPr lang="en-US" dirty="0"/>
          </a:p>
        </p:txBody>
      </p:sp>
    </p:spTree>
    <p:extLst>
      <p:ext uri="{BB962C8B-B14F-4D97-AF65-F5344CB8AC3E}">
        <p14:creationId xmlns:p14="http://schemas.microsoft.com/office/powerpoint/2010/main" val="4290751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TTR_B.R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53</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54</a:t>
            </a:fld>
            <a:endParaRPr lang="en-US" dirty="0"/>
          </a:p>
        </p:txBody>
      </p:sp>
    </p:spTree>
    <p:extLst>
      <p:ext uri="{BB962C8B-B14F-4D97-AF65-F5344CB8AC3E}">
        <p14:creationId xmlns:p14="http://schemas.microsoft.com/office/powerpoint/2010/main" val="3356799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a:t>200 day: 9.5 months of trading</a:t>
            </a:r>
          </a:p>
          <a:p>
            <a:r>
              <a:rPr lang="en-US" dirty="0"/>
              <a:t>50 day: ~2.4 months of trading</a:t>
            </a:r>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Indicator Information</a:t>
            </a:r>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a:t>If the 50day average is &gt; than the 200day then money is moving into the stock.  Converse is True.</a:t>
            </a:r>
          </a:p>
        </p:txBody>
      </p:sp>
    </p:spTree>
    <p:extLst>
      <p:ext uri="{BB962C8B-B14F-4D97-AF65-F5344CB8AC3E}">
        <p14:creationId xmlns:p14="http://schemas.microsoft.com/office/powerpoint/2010/main" val="3844642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D6B3-9673-F84E-8C05-89CE0DD740DC}"/>
              </a:ext>
            </a:extLst>
          </p:cNvPr>
          <p:cNvSpPr>
            <a:spLocks noGrp="1"/>
          </p:cNvSpPr>
          <p:nvPr>
            <p:ph type="title"/>
          </p:nvPr>
        </p:nvSpPr>
        <p:spPr/>
        <p:txBody>
          <a:bodyPr>
            <a:normAutofit fontScale="90000"/>
          </a:bodyPr>
          <a:lstStyle/>
          <a:p>
            <a:r>
              <a:rPr lang="en-US" dirty="0"/>
              <a:t>Do people really use SMA?</a:t>
            </a:r>
          </a:p>
        </p:txBody>
      </p:sp>
      <p:sp>
        <p:nvSpPr>
          <p:cNvPr id="3" name="Date Placeholder 2">
            <a:extLst>
              <a:ext uri="{FF2B5EF4-FFF2-40B4-BE49-F238E27FC236}">
                <a16:creationId xmlns:a16="http://schemas.microsoft.com/office/drawing/2014/main" id="{240478F7-FE89-1646-ACFD-D11E1174F9E1}"/>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5" name="Slide Number Placeholder 4">
            <a:extLst>
              <a:ext uri="{FF2B5EF4-FFF2-40B4-BE49-F238E27FC236}">
                <a16:creationId xmlns:a16="http://schemas.microsoft.com/office/drawing/2014/main" id="{E002F096-B26A-104D-BC7A-3C5B2782D1E9}"/>
              </a:ext>
            </a:extLst>
          </p:cNvPr>
          <p:cNvSpPr>
            <a:spLocks noGrp="1"/>
          </p:cNvSpPr>
          <p:nvPr>
            <p:ph type="sldNum" sz="quarter" idx="4"/>
          </p:nvPr>
        </p:nvSpPr>
        <p:spPr/>
        <p:txBody>
          <a:bodyPr/>
          <a:lstStyle/>
          <a:p>
            <a:fld id="{37290FF7-652B-4475-AEAB-8B1A5D23AE09}" type="slidenum">
              <a:rPr lang="en-US" smtClean="0"/>
              <a:t>57</a:t>
            </a:fld>
            <a:endParaRPr lang="en-US"/>
          </a:p>
        </p:txBody>
      </p:sp>
      <p:sp>
        <p:nvSpPr>
          <p:cNvPr id="6" name="Rectangle 5">
            <a:extLst>
              <a:ext uri="{FF2B5EF4-FFF2-40B4-BE49-F238E27FC236}">
                <a16:creationId xmlns:a16="http://schemas.microsoft.com/office/drawing/2014/main" id="{43930406-EBFD-B048-A49D-504A6886829B}"/>
              </a:ext>
            </a:extLst>
          </p:cNvPr>
          <p:cNvSpPr/>
          <p:nvPr/>
        </p:nvSpPr>
        <p:spPr>
          <a:xfrm>
            <a:off x="275771" y="5834988"/>
            <a:ext cx="8940800" cy="646331"/>
          </a:xfrm>
          <a:prstGeom prst="rect">
            <a:avLst/>
          </a:prstGeom>
        </p:spPr>
        <p:txBody>
          <a:bodyPr wrap="square">
            <a:spAutoFit/>
          </a:bodyPr>
          <a:lstStyle/>
          <a:p>
            <a:r>
              <a:rPr lang="en-US" dirty="0"/>
              <a:t>Oct 29 Article Invesco </a:t>
            </a:r>
          </a:p>
          <a:p>
            <a:r>
              <a:rPr lang="en-US" dirty="0">
                <a:hlinkClick r:id="rId2"/>
              </a:rPr>
              <a:t>https://finance.yahoo.com/news/moving-average-crossover-alert-invesco-101210135.html</a:t>
            </a:r>
            <a:endParaRPr lang="en-US" dirty="0"/>
          </a:p>
        </p:txBody>
      </p:sp>
      <p:sp>
        <p:nvSpPr>
          <p:cNvPr id="9" name="Footer Placeholder 3">
            <a:extLst>
              <a:ext uri="{FF2B5EF4-FFF2-40B4-BE49-F238E27FC236}">
                <a16:creationId xmlns:a16="http://schemas.microsoft.com/office/drawing/2014/main" id="{139D743B-CCA8-344B-A63C-C295B8C387A5}"/>
              </a:ext>
            </a:extLst>
          </p:cNvPr>
          <p:cNvSpPr>
            <a:spLocks noGrp="1"/>
          </p:cNvSpPr>
          <p:nvPr>
            <p:ph type="ftr" sz="quarter" idx="11"/>
          </p:nvPr>
        </p:nvSpPr>
        <p:spPr>
          <a:xfrm>
            <a:off x="4038600" y="6356350"/>
            <a:ext cx="4114800" cy="365125"/>
          </a:xfrm>
        </p:spPr>
        <p:txBody>
          <a:bodyPr/>
          <a:lstStyle/>
          <a:p>
            <a:r>
              <a:rPr lang="en-US" dirty="0"/>
              <a:t>Kwartler CS96</a:t>
            </a:r>
          </a:p>
        </p:txBody>
      </p:sp>
      <p:pic>
        <p:nvPicPr>
          <p:cNvPr id="10" name="Picture 9">
            <a:extLst>
              <a:ext uri="{FF2B5EF4-FFF2-40B4-BE49-F238E27FC236}">
                <a16:creationId xmlns:a16="http://schemas.microsoft.com/office/drawing/2014/main" id="{605B2BF4-BFA8-A640-A7D3-E6E232894022}"/>
              </a:ext>
            </a:extLst>
          </p:cNvPr>
          <p:cNvPicPr>
            <a:picLocks noChangeAspect="1"/>
          </p:cNvPicPr>
          <p:nvPr/>
        </p:nvPicPr>
        <p:blipFill>
          <a:blip r:embed="rId3"/>
          <a:stretch>
            <a:fillRect/>
          </a:stretch>
        </p:blipFill>
        <p:spPr>
          <a:xfrm>
            <a:off x="1998111" y="1194618"/>
            <a:ext cx="8163528" cy="4783158"/>
          </a:xfrm>
          <a:prstGeom prst="rect">
            <a:avLst/>
          </a:prstGeom>
        </p:spPr>
      </p:pic>
    </p:spTree>
    <p:extLst>
      <p:ext uri="{BB962C8B-B14F-4D97-AF65-F5344CB8AC3E}">
        <p14:creationId xmlns:p14="http://schemas.microsoft.com/office/powerpoint/2010/main" val="2005419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Once you have an indicator you must test it.</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dirty="0"/>
              <a:t>Kwartler CS96</a:t>
            </a:r>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Interpreting the Rate of Change (ROC)</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60</a:t>
            </a:fld>
            <a:endParaRPr lang="en-US" dirty="0"/>
          </a:p>
        </p:txBody>
      </p:sp>
      <p:pic>
        <p:nvPicPr>
          <p:cNvPr id="17" name="Picture 16">
            <a:extLst>
              <a:ext uri="{FF2B5EF4-FFF2-40B4-BE49-F238E27FC236}">
                <a16:creationId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CMG as shown in a performance chart.</a:t>
            </a:r>
          </a:p>
        </p:txBody>
      </p:sp>
    </p:spTree>
    <p:extLst>
      <p:ext uri="{BB962C8B-B14F-4D97-AF65-F5344CB8AC3E}">
        <p14:creationId xmlns:p14="http://schemas.microsoft.com/office/powerpoint/2010/main" val="4086849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TTR_C_50Day_200Day_SMA.R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dirty="0"/>
          </a:p>
        </p:txBody>
      </p:sp>
      <p:sp>
        <p:nvSpPr>
          <p:cNvPr id="5" name="Footer Placeholder 4"/>
          <p:cNvSpPr>
            <a:spLocks noGrp="1"/>
          </p:cNvSpPr>
          <p:nvPr>
            <p:ph type="ftr" sz="quarter" idx="11"/>
          </p:nvPr>
        </p:nvSpPr>
        <p:spPr/>
        <p:txBody>
          <a:bodyPr/>
          <a:lstStyle/>
          <a:p>
            <a:r>
              <a:rPr lang="en-US"/>
              <a:t>Kwartler CS96</a:t>
            </a:r>
            <a:endParaRPr lang="en-US" dirty="0"/>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a:t>Learning Objective:</a:t>
            </a:r>
          </a:p>
          <a:p>
            <a:pPr marL="285750" indent="-285750">
              <a:buFont typeface="Arial" panose="020B0604020202020204" pitchFamily="34" charset="0"/>
              <a:buChar char="•"/>
            </a:pPr>
            <a:r>
              <a:rPr lang="en-US"/>
              <a:t>Get real stock data</a:t>
            </a:r>
          </a:p>
          <a:p>
            <a:pPr marL="285750" indent="-285750">
              <a:buFont typeface="Arial" panose="020B0604020202020204" pitchFamily="34" charset="0"/>
              <a:buChar char="•"/>
            </a:pPr>
            <a:r>
              <a:rPr lang="en-US"/>
              <a:t>Subset an xts object</a:t>
            </a:r>
          </a:p>
          <a:p>
            <a:pPr marL="285750" indent="-285750">
              <a:buFont typeface="Arial" panose="020B0604020202020204" pitchFamily="34" charset="0"/>
              <a:buChar char="•"/>
            </a:pPr>
            <a:r>
              <a:rPr lang="en-US"/>
              <a:t>Calculate SMA 50 &amp; 200</a:t>
            </a:r>
          </a:p>
          <a:p>
            <a:pPr marL="285750" indent="-285750">
              <a:buFont typeface="Arial" panose="020B0604020202020204" pitchFamily="34" charset="0"/>
              <a:buChar char="•"/>
            </a:pPr>
            <a:r>
              <a:rPr lang="en-US"/>
              <a:t>Create a trading indicator (rule)</a:t>
            </a:r>
          </a:p>
          <a:p>
            <a:pPr marL="285750" indent="-285750">
              <a:buFont typeface="Arial" panose="020B0604020202020204" pitchFamily="34" charset="0"/>
              <a:buChar char="•"/>
            </a:pPr>
            <a:r>
              <a:rPr lang="en-US"/>
              <a:t>Lag the Rule</a:t>
            </a:r>
          </a:p>
          <a:p>
            <a:pPr marL="285750" indent="-285750">
              <a:buFont typeface="Arial" panose="020B0604020202020204" pitchFamily="34" charset="0"/>
              <a:buChar char="•"/>
            </a:pPr>
            <a:r>
              <a:rPr lang="en-US"/>
              <a:t>Back-test the lagged rule to see cumulative returns</a:t>
            </a:r>
          </a:p>
          <a:p>
            <a:pPr marL="285750" indent="-285750">
              <a:buFont typeface="Arial" panose="020B0604020202020204" pitchFamily="34" charset="0"/>
              <a:buChar char="•"/>
            </a:pPr>
            <a:r>
              <a:rPr lang="en-US"/>
              <a:t>Switch a single character in the rule &amp; back-test again to see the impact like Knight Capital</a:t>
            </a:r>
            <a:endParaRPr lang="en-US" dirty="0"/>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62</a:t>
            </a:fld>
            <a:endParaRPr lang="en-US" dirty="0"/>
          </a:p>
        </p:txBody>
      </p:sp>
      <p:pic>
        <p:nvPicPr>
          <p:cNvPr id="1026" name="Picture 2" descr="When you work in a Steel Mill And people whine about how hot it is outside.  | Make a Meme">
            <a:extLst>
              <a:ext uri="{FF2B5EF4-FFF2-40B4-BE49-F238E27FC236}">
                <a16:creationId xmlns:a16="http://schemas.microsoft.com/office/drawing/2014/main" id="{94B66CEE-3922-7448-8282-10AA9EC0B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 y="2079523"/>
            <a:ext cx="4293420" cy="269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CB64-CDAF-D84B-8BC3-84B95E5FCE21}"/>
              </a:ext>
            </a:extLst>
          </p:cNvPr>
          <p:cNvSpPr>
            <a:spLocks noGrp="1"/>
          </p:cNvSpPr>
          <p:nvPr>
            <p:ph type="title"/>
          </p:nvPr>
        </p:nvSpPr>
        <p:spPr/>
        <p:txBody>
          <a:bodyPr>
            <a:normAutofit fontScale="90000"/>
          </a:bodyPr>
          <a:lstStyle/>
          <a:p>
            <a:r>
              <a:rPr lang="en-US" dirty="0"/>
              <a:t>﻿</a:t>
            </a:r>
            <a:r>
              <a:rPr lang="en-US" dirty="0" err="1"/>
              <a:t>ZZ_AVGO_definitive_Crossover.R</a:t>
            </a:r>
            <a:endParaRPr lang="en-US" dirty="0"/>
          </a:p>
        </p:txBody>
      </p:sp>
      <p:sp>
        <p:nvSpPr>
          <p:cNvPr id="3" name="Date Placeholder 2">
            <a:extLst>
              <a:ext uri="{FF2B5EF4-FFF2-40B4-BE49-F238E27FC236}">
                <a16:creationId xmlns:a16="http://schemas.microsoft.com/office/drawing/2014/main" id="{C7E3B81A-EFC4-B64D-A010-B3D63FC04EB5}"/>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1BF67698-16C7-7E49-819E-3E1DBDCA1B6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C490EAD-0AEB-6E46-99D7-084B1821397F}"/>
              </a:ext>
            </a:extLst>
          </p:cNvPr>
          <p:cNvSpPr>
            <a:spLocks noGrp="1"/>
          </p:cNvSpPr>
          <p:nvPr>
            <p:ph type="sldNum" sz="quarter" idx="4"/>
          </p:nvPr>
        </p:nvSpPr>
        <p:spPr/>
        <p:txBody>
          <a:bodyPr/>
          <a:lstStyle/>
          <a:p>
            <a:fld id="{37290FF7-652B-4475-AEAB-8B1A5D23AE09}" type="slidenum">
              <a:rPr lang="en-US" smtClean="0"/>
              <a:t>63</a:t>
            </a:fld>
            <a:endParaRPr lang="en-US"/>
          </a:p>
        </p:txBody>
      </p:sp>
      <p:sp>
        <p:nvSpPr>
          <p:cNvPr id="6" name="TextBox 5">
            <a:extLst>
              <a:ext uri="{FF2B5EF4-FFF2-40B4-BE49-F238E27FC236}">
                <a16:creationId xmlns:a16="http://schemas.microsoft.com/office/drawing/2014/main" id="{1EC6DF7F-A8AD-594B-99B1-79B8B2030831}"/>
              </a:ext>
            </a:extLst>
          </p:cNvPr>
          <p:cNvSpPr txBox="1"/>
          <p:nvPr/>
        </p:nvSpPr>
        <p:spPr>
          <a:xfrm>
            <a:off x="1946787" y="1725561"/>
            <a:ext cx="4250844" cy="646331"/>
          </a:xfrm>
          <a:prstGeom prst="rect">
            <a:avLst/>
          </a:prstGeom>
          <a:noFill/>
        </p:spPr>
        <p:txBody>
          <a:bodyPr wrap="none" rtlCol="0">
            <a:spAutoFit/>
          </a:bodyPr>
          <a:lstStyle/>
          <a:p>
            <a:r>
              <a:rPr lang="en-US" dirty="0"/>
              <a:t>Follow up script:</a:t>
            </a:r>
          </a:p>
          <a:p>
            <a:r>
              <a:rPr lang="en-US" dirty="0"/>
              <a:t>Simple, definitive moment to buy and hold.</a:t>
            </a:r>
          </a:p>
        </p:txBody>
      </p:sp>
    </p:spTree>
    <p:extLst>
      <p:ext uri="{BB962C8B-B14F-4D97-AF65-F5344CB8AC3E}">
        <p14:creationId xmlns:p14="http://schemas.microsoft.com/office/powerpoint/2010/main" val="3162319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tx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64</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65</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Walk through the moving </a:t>
                      </a:r>
                      <a:r>
                        <a:rPr lang="en-US" sz="2000" b="1" i="0" kern="1200" dirty="0" err="1">
                          <a:solidFill>
                            <a:srgbClr val="C00000"/>
                          </a:solidFill>
                          <a:effectLst/>
                          <a:latin typeface="+mn-lt"/>
                          <a:ea typeface="+mn-ea"/>
                          <a:cs typeface="+mn-cs"/>
                        </a:rPr>
                        <a:t>avg</a:t>
                      </a:r>
                      <a:r>
                        <a:rPr lang="en-US" sz="2000" b="1" i="0" kern="1200" dirty="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Moving Average Convergence Divergence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8CD98B2-86C5-4424-9E0D-5C53BDDABF1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By measuring </a:t>
            </a:r>
            <a:r>
              <a:rPr lang="en-US" i="1" u="sng"/>
              <a:t>the moving average of two moving averages with different time frames</a:t>
            </a:r>
            <a:r>
              <a:rPr lang="en-US"/>
              <a:t>, an investor hopes to capture when momentum is building or receding.  </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defTabSz="914400">
              <a:spcAft>
                <a:spcPts val="600"/>
              </a:spcAft>
            </a:pPr>
            <a:fld id="{6700A58B-DD98-43D0-B791-721480A02982}" type="datetime1">
              <a:rPr lang="en-US">
                <a:solidFill>
                  <a:srgbClr val="FFFFFF"/>
                </a:solidFill>
              </a:rPr>
              <a:pPr defTabSz="914400">
                <a:spcAft>
                  <a:spcPts val="600"/>
                </a:spcAft>
              </a:pPr>
              <a:t>4/12/21</a:t>
            </a:fld>
            <a:endParaRPr lang="en-US">
              <a:solidFill>
                <a:srgbClr val="FFFFFF"/>
              </a:solidFill>
            </a:endParaRPr>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Kwartler CS96</a:t>
            </a:r>
          </a:p>
        </p:txBody>
      </p:sp>
    </p:spTree>
    <p:extLst>
      <p:ext uri="{BB962C8B-B14F-4D97-AF65-F5344CB8AC3E}">
        <p14:creationId xmlns:p14="http://schemas.microsoft.com/office/powerpoint/2010/main" val="780651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a:t>Money is moving into a stock…let’s jump on the upswing!</a:t>
            </a:r>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a:t>Money is moving away from a stock…let’s sell!</a:t>
            </a:r>
          </a:p>
        </p:txBody>
      </p:sp>
    </p:spTree>
    <p:extLst>
      <p:ext uri="{BB962C8B-B14F-4D97-AF65-F5344CB8AC3E}">
        <p14:creationId xmlns:p14="http://schemas.microsoft.com/office/powerpoint/2010/main" val="3204414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69</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73402" y="3890348"/>
            <a:ext cx="8216929" cy="461665"/>
          </a:xfrm>
          <a:prstGeom prst="rect">
            <a:avLst/>
          </a:prstGeom>
          <a:noFill/>
        </p:spPr>
        <p:txBody>
          <a:bodyPr wrap="none" rtlCol="0">
            <a:spAutoFit/>
          </a:bodyPr>
          <a:lstStyle/>
          <a:p>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70</a:t>
            </a:fld>
            <a:endParaRPr lang="en-US" dirty="0"/>
          </a:p>
        </p:txBody>
      </p:sp>
      <p:sp>
        <p:nvSpPr>
          <p:cNvPr id="8" name="TextBox 7">
            <a:extLst>
              <a:ext uri="{FF2B5EF4-FFF2-40B4-BE49-F238E27FC236}">
                <a16:creationId xmlns:a16="http://schemas.microsoft.com/office/drawing/2014/main" id="{61AF331C-E908-C945-9FD4-7EF3871C9FF4}"/>
              </a:ext>
            </a:extLst>
          </p:cNvPr>
          <p:cNvSpPr txBox="1"/>
          <p:nvPr/>
        </p:nvSpPr>
        <p:spPr>
          <a:xfrm>
            <a:off x="1673402" y="4404083"/>
            <a:ext cx="8569525" cy="461665"/>
          </a:xfrm>
          <a:prstGeom prst="rect">
            <a:avLst/>
          </a:prstGeom>
          <a:noFill/>
        </p:spPr>
        <p:txBody>
          <a:bodyPr wrap="none" rtlCol="0">
            <a:spAutoFit/>
          </a:bodyPr>
          <a:lstStyle/>
          <a:p>
            <a:r>
              <a:rPr lang="en-US" sz="2400" b="1" dirty="0"/>
              <a:t>Calculate the </a:t>
            </a:r>
            <a:r>
              <a:rPr lang="en-US" sz="2400" b="1" u="sng" dirty="0"/>
              <a:t>difference</a:t>
            </a:r>
            <a:r>
              <a:rPr lang="en-US" sz="2400" b="1" dirty="0"/>
              <a:t> between averages from the previous step</a:t>
            </a:r>
          </a:p>
        </p:txBody>
      </p:sp>
      <p:sp>
        <p:nvSpPr>
          <p:cNvPr id="10" name="TextBox 9">
            <a:extLst>
              <a:ext uri="{FF2B5EF4-FFF2-40B4-BE49-F238E27FC236}">
                <a16:creationId xmlns:a16="http://schemas.microsoft.com/office/drawing/2014/main" id="{B007F6D4-D93E-F541-8C06-5D967407E9D4}"/>
              </a:ext>
            </a:extLst>
          </p:cNvPr>
          <p:cNvSpPr txBox="1"/>
          <p:nvPr/>
        </p:nvSpPr>
        <p:spPr>
          <a:xfrm>
            <a:off x="1673402" y="4917818"/>
            <a:ext cx="7575087" cy="461665"/>
          </a:xfrm>
          <a:prstGeom prst="rect">
            <a:avLst/>
          </a:prstGeom>
          <a:noFill/>
        </p:spPr>
        <p:txBody>
          <a:bodyPr wrap="none" rtlCol="0">
            <a:spAutoFit/>
          </a:bodyPr>
          <a:lstStyle/>
          <a:p>
            <a:r>
              <a:rPr lang="en-US" sz="2400" b="1" dirty="0"/>
              <a:t>Calculate the 9 day Moving Avg (</a:t>
            </a:r>
            <a:r>
              <a:rPr lang="en-US" sz="2400" b="1" dirty="0" err="1"/>
              <a:t>nSig</a:t>
            </a:r>
            <a:r>
              <a:rPr lang="en-US" sz="2400" b="1" dirty="0"/>
              <a:t>) of the previous step</a:t>
            </a:r>
          </a:p>
        </p:txBody>
      </p:sp>
    </p:spTree>
    <p:extLst>
      <p:ext uri="{BB962C8B-B14F-4D97-AF65-F5344CB8AC3E}">
        <p14:creationId xmlns:p14="http://schemas.microsoft.com/office/powerpoint/2010/main" val="37287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696498" y="3890348"/>
            <a:ext cx="10673948"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(in R it’s the MACD column)</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71</a:t>
            </a:fld>
            <a:endParaRPr lang="en-US" dirty="0"/>
          </a:p>
        </p:txBody>
      </p:sp>
      <p:sp>
        <p:nvSpPr>
          <p:cNvPr id="12" name="Rectangle 11">
            <a:extLst>
              <a:ext uri="{FF2B5EF4-FFF2-40B4-BE49-F238E27FC236}">
                <a16:creationId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output of #2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72</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TTR_D.R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74</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a momentum indicator…</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75</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captures when the market is moving positively or negatively towards an equity.  When emotional sentiment is positive or negative.</a:t>
            </a:r>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MACD does not “Buy Low &amp; Sell High” It’s buy high and sell higher!</a:t>
            </a:r>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will not identify the market low point or high point exactly.  So the returns will never be 100% of the possibility.  </a:t>
            </a:r>
          </a:p>
        </p:txBody>
      </p:sp>
    </p:spTree>
    <p:extLst>
      <p:ext uri="{BB962C8B-B14F-4D97-AF65-F5344CB8AC3E}">
        <p14:creationId xmlns:p14="http://schemas.microsoft.com/office/powerpoint/2010/main" val="553899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Construction &amp; visualization of RSI in dynamic</a:t>
                      </a:r>
                      <a:r>
                        <a:rPr lang="en-US" sz="2000" b="0" i="0" kern="1200" baseline="0" dirty="0">
                          <a:solidFill>
                            <a:schemeClr val="dk1"/>
                          </a:solidFill>
                          <a:effectLst/>
                          <a:latin typeface="+mn-lt"/>
                          <a:ea typeface="+mn-ea"/>
                          <a:cs typeface="+mn-cs"/>
                        </a:rPr>
                        <a:t> plot with TTR_E.R</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4/12/21</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76</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77</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78</a:t>
            </a:fld>
            <a:endParaRPr lang="en-US" dirty="0"/>
          </a:p>
        </p:txBody>
      </p:sp>
      <p:sp>
        <p:nvSpPr>
          <p:cNvPr id="4" name="TextBox 3">
            <a:extLst>
              <a:ext uri="{FF2B5EF4-FFF2-40B4-BE49-F238E27FC236}">
                <a16:creationId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a:t>Buy</a:t>
            </a:r>
          </a:p>
        </p:txBody>
      </p:sp>
      <p:sp>
        <p:nvSpPr>
          <p:cNvPr id="88" name="Rectangle 87">
            <a:extLst>
              <a:ext uri="{FF2B5EF4-FFF2-40B4-BE49-F238E27FC236}">
                <a16:creationId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a:t>Hold</a:t>
            </a:r>
          </a:p>
        </p:txBody>
      </p:sp>
      <p:sp>
        <p:nvSpPr>
          <p:cNvPr id="42" name="TextBox 41">
            <a:extLst>
              <a:ext uri="{FF2B5EF4-FFF2-40B4-BE49-F238E27FC236}">
                <a16:creationId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a:t>Sell</a:t>
            </a:r>
          </a:p>
        </p:txBody>
      </p:sp>
    </p:spTree>
    <p:extLst>
      <p:ext uri="{BB962C8B-B14F-4D97-AF65-F5344CB8AC3E}">
        <p14:creationId xmlns:p14="http://schemas.microsoft.com/office/powerpoint/2010/main" val="2975480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First the Relative Strength</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79</a:t>
            </a:fld>
            <a:endParaRPr lang="en-US" dirty="0"/>
          </a:p>
        </p:txBody>
      </p:sp>
    </p:spTree>
    <p:extLst>
      <p:ext uri="{BB962C8B-B14F-4D97-AF65-F5344CB8AC3E}">
        <p14:creationId xmlns:p14="http://schemas.microsoft.com/office/powerpoint/2010/main" val="22468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Speaking of Knight Cap</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80</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TTR_E.R</a:t>
            </a:r>
          </a:p>
        </p:txBody>
      </p:sp>
      <p:sp>
        <p:nvSpPr>
          <p:cNvPr id="2" name="Date Placeholder 1"/>
          <p:cNvSpPr>
            <a:spLocks noGrp="1"/>
          </p:cNvSpPr>
          <p:nvPr>
            <p:ph type="dt" sz="half" idx="10"/>
          </p:nvPr>
        </p:nvSpPr>
        <p:spPr/>
        <p:txBody>
          <a:bodyPr/>
          <a:lstStyle/>
          <a:p>
            <a:fld id="{6700A58B-DD98-43D0-B791-721480A02982}" type="datetime1">
              <a:rPr lang="en-US" smtClean="0"/>
              <a:t>4/12/21</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81</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in mind for trading…</a:t>
            </a:r>
          </a:p>
        </p:txBody>
      </p:sp>
      <p:sp>
        <p:nvSpPr>
          <p:cNvPr id="3" name="Date Placeholder 2"/>
          <p:cNvSpPr>
            <a:spLocks noGrp="1"/>
          </p:cNvSpPr>
          <p:nvPr>
            <p:ph type="dt" sz="half" idx="10"/>
          </p:nvPr>
        </p:nvSpPr>
        <p:spPr/>
        <p:txBody>
          <a:bodyPr/>
          <a:lstStyle/>
          <a:p>
            <a:fld id="{6700A58B-DD98-43D0-B791-721480A02982}" type="datetime1">
              <a:rPr lang="en-US" smtClean="0"/>
              <a:t>4/12/21</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the short term the market is a NEGATIVE sum transaction.  Market “makers” make money on the transactions.  Retail investors pay a commission/fee for the trade, some financial information  or for their account.</a:t>
            </a:r>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 careful &amp; be sure to test your methods!</a:t>
            </a:r>
          </a:p>
        </p:txBody>
      </p:sp>
    </p:spTree>
    <p:extLst>
      <p:ext uri="{BB962C8B-B14F-4D97-AF65-F5344CB8AC3E}">
        <p14:creationId xmlns:p14="http://schemas.microsoft.com/office/powerpoint/2010/main" val="92349971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4914</Words>
  <Application>Microsoft Macintosh PowerPoint</Application>
  <PresentationFormat>Widescreen</PresentationFormat>
  <Paragraphs>805</Paragraphs>
  <Slides>81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US Steel Update: Pandemic Fearful Economic Panic &amp; Uncertainty</vt:lpstr>
      <vt:lpstr>PowerPoint Presentation</vt:lpstr>
      <vt:lpstr>What is an example of a stock that has been impacted by macroeconomic forces?</vt:lpstr>
      <vt:lpstr>What is an example of a stock that has been impacted by macroeconomic forces?</vt:lpstr>
      <vt:lpstr>Agenda</vt:lpstr>
      <vt:lpstr>R has many API related libraries.</vt:lpstr>
      <vt:lpstr>Agenda</vt:lpstr>
      <vt:lpstr>Interpreting a Candlestick Chart</vt:lpstr>
      <vt:lpstr>Let’s Practice! Open TTR_A.R</vt:lpstr>
      <vt:lpstr>Agenda</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So how does SMA become an Indicator?</vt:lpstr>
      <vt:lpstr>Why Lag? Version 1</vt:lpstr>
      <vt:lpstr>Why Lag? Version 2</vt:lpstr>
      <vt:lpstr>This is a “centered” moving average</vt:lpstr>
      <vt:lpstr>The data must be lagged so the value is known during trading time.</vt:lpstr>
      <vt:lpstr>Agenda</vt:lpstr>
      <vt:lpstr>Open TTR_B.R</vt:lpstr>
      <vt:lpstr>Agenda</vt:lpstr>
      <vt:lpstr>How does SMA become an indicator? MSFT 50 &amp; 200 day SMA</vt:lpstr>
      <vt:lpstr>How does SMA become an indicator? MSFT 50 &amp; 200 day SMA</vt:lpstr>
      <vt:lpstr>Do people really use SMA?</vt:lpstr>
      <vt:lpstr>Agenda</vt:lpstr>
      <vt:lpstr>Once you have an indicator you must test it.</vt:lpstr>
      <vt:lpstr>Interpreting the Rate of Change (ROC)</vt:lpstr>
      <vt:lpstr>Agenda</vt:lpstr>
      <vt:lpstr>Open TTR_C_50Day_200Day_SMA.R</vt:lpstr>
      <vt:lpstr>ZZ_AVGO_definitive_Crossover.R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Open TTR_E.R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Equities</dc:title>
  <dc:creator>Edward Kwartler</dc:creator>
  <cp:lastModifiedBy>Kwartler, Edward</cp:lastModifiedBy>
  <cp:revision>4</cp:revision>
  <dcterms:created xsi:type="dcterms:W3CDTF">2020-11-02T03:34:41Z</dcterms:created>
  <dcterms:modified xsi:type="dcterms:W3CDTF">2021-04-12T23:54:06Z</dcterms:modified>
</cp:coreProperties>
</file>