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7"/>
  </p:notesMasterIdLst>
  <p:handoutMasterIdLst>
    <p:handoutMasterId r:id="rId18"/>
  </p:handoutMasterIdLst>
  <p:sldIdLst>
    <p:sldId id="275" r:id="rId2"/>
    <p:sldId id="409" r:id="rId3"/>
    <p:sldId id="287" r:id="rId4"/>
    <p:sldId id="309" r:id="rId5"/>
    <p:sldId id="313" r:id="rId6"/>
    <p:sldId id="315" r:id="rId7"/>
    <p:sldId id="317" r:id="rId8"/>
    <p:sldId id="285" r:id="rId9"/>
    <p:sldId id="286" r:id="rId10"/>
    <p:sldId id="408" r:id="rId11"/>
    <p:sldId id="344" r:id="rId12"/>
    <p:sldId id="345" r:id="rId13"/>
    <p:sldId id="346" r:id="rId14"/>
    <p:sldId id="350" r:id="rId15"/>
    <p:sldId id="348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1C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8" autoAdjust="0"/>
    <p:restoredTop sz="85440" autoAdjust="0"/>
  </p:normalViewPr>
  <p:slideViewPr>
    <p:cSldViewPr snapToGrid="0">
      <p:cViewPr varScale="1">
        <p:scale>
          <a:sx n="91" d="100"/>
          <a:sy n="91" d="100"/>
        </p:scale>
        <p:origin x="22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1" d="100"/>
          <a:sy n="51" d="100"/>
        </p:scale>
        <p:origin x="2886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3082B1-427E-41DB-ABE5-DAB9BFFC394E}" type="datetimeFigureOut">
              <a:rPr lang="en-US" smtClean="0"/>
              <a:t>4/12/21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209448-722B-41B2-BE86-BF6863A17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1304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33ABA6-B72D-4ED4-A6E7-13A0DAE65F1A}" type="datetimeFigureOut">
              <a:rPr lang="en-US" smtClean="0"/>
              <a:t>4/12/21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C303B9-2C3E-4EA0-A819-58B20A5A8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082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E1AF40-8E9D-4388-A598-B39FF32BD9C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360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4/12/21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12290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1046427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51206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/>
              <a:t>4/12/21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Kwartler CSCI S-96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700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1"/>
            <a:ext cx="1971675" cy="4967141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95307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/>
              <a:t>4/12/21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765332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4/12/21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3669344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/>
              <a:t>4/12/21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3607285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/>
              <a:t>4/12/21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3481223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6431"/>
            <a:ext cx="3887391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/>
              <a:t>4/12/21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Kwartler CSCI S-96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0496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4/12/21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3361983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/>
              <a:t>4/12/21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2523039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507843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5064369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/>
              <a:t>4/12/21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3035383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5022166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5"/>
            <a:ext cx="2949178" cy="497996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/>
              <a:t>4/12/21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3159791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/>
              <a:t>4/12/21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96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7898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5.png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emf"/><Relationship Id="rId11" Type="http://schemas.openxmlformats.org/officeDocument/2006/relationships/image" Target="../media/image9.png"/><Relationship Id="rId5" Type="http://schemas.openxmlformats.org/officeDocument/2006/relationships/oleObject" Target="../embeddings/oleObject1.bin"/><Relationship Id="rId10" Type="http://schemas.openxmlformats.org/officeDocument/2006/relationships/image" Target="../media/image8.png"/><Relationship Id="rId4" Type="http://schemas.openxmlformats.org/officeDocument/2006/relationships/notesSlide" Target="../notesSlides/notesSlide1.xml"/><Relationship Id="rId9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FF278-3A5B-44F8-9DCA-4293CA7C4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Holt Winters Catch up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A52E92-473C-4CB8-998E-1DCAAAC107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FFD1B-D36D-40D0-A49A-3132AB756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/>
              <a:t>4/12/21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8E71AB-0020-4F74-93A4-9D0EA5788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5FF79E-1D78-423E-BA08-2C16C5541A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3609149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3133767"/>
              </p:ext>
            </p:extLst>
          </p:nvPr>
        </p:nvGraphicFramePr>
        <p:xfrm>
          <a:off x="614363" y="1111250"/>
          <a:ext cx="7915275" cy="2377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42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1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111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Quick Review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HoltWinters</a:t>
                      </a:r>
                      <a:r>
                        <a:rPr lang="en-US" sz="2000" dirty="0"/>
                        <a:t> Forecasting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t>4/12/21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96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6052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first averages…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4/12/21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96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8600" y="1116794"/>
            <a:ext cx="8658225" cy="461665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Mean Average – good for population summary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71461" y="1643062"/>
            <a:ext cx="24574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Add all values and divide by population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8611" y="2328863"/>
            <a:ext cx="23431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Each record has the same weight.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3919681"/>
              </p:ext>
            </p:extLst>
          </p:nvPr>
        </p:nvGraphicFramePr>
        <p:xfrm>
          <a:off x="789430" y="3054351"/>
          <a:ext cx="142151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5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79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18" name="Group 17"/>
          <p:cNvGrpSpPr/>
          <p:nvPr/>
        </p:nvGrpSpPr>
        <p:grpSpPr>
          <a:xfrm>
            <a:off x="547326" y="5514976"/>
            <a:ext cx="1905721" cy="522083"/>
            <a:chOff x="385763" y="5514976"/>
            <a:chExt cx="1905721" cy="522083"/>
          </a:xfrm>
        </p:grpSpPr>
        <p:grpSp>
          <p:nvGrpSpPr>
            <p:cNvPr id="17" name="Group 16"/>
            <p:cNvGrpSpPr/>
            <p:nvPr/>
          </p:nvGrpSpPr>
          <p:grpSpPr>
            <a:xfrm>
              <a:off x="385763" y="5514976"/>
              <a:ext cx="1457450" cy="522083"/>
              <a:chOff x="385763" y="5514976"/>
              <a:chExt cx="1457450" cy="522083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385763" y="5514976"/>
                <a:ext cx="145745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u="sng" dirty="0"/>
                  <a:t>10+20+30+40+50</a:t>
                </a: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976469" y="5729282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5</a:t>
                </a:r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1757363" y="5591351"/>
              <a:ext cx="5341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=30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5043488" y="1757362"/>
            <a:ext cx="1704313" cy="64633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mean(riders)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[1] 1822.197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6613" y="2433637"/>
            <a:ext cx="4924426" cy="3769958"/>
          </a:xfrm>
          <a:prstGeom prst="rect">
            <a:avLst/>
          </a:prstGeom>
        </p:spPr>
      </p:pic>
      <p:cxnSp>
        <p:nvCxnSpPr>
          <p:cNvPr id="39" name="Straight Connector 38"/>
          <p:cNvCxnSpPr/>
          <p:nvPr/>
        </p:nvCxnSpPr>
        <p:spPr>
          <a:xfrm>
            <a:off x="3214688" y="1971675"/>
            <a:ext cx="0" cy="41290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07936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0207" y="1943093"/>
            <a:ext cx="5139442" cy="394453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first averages…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4/12/21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96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8600" y="1116794"/>
            <a:ext cx="8658225" cy="461665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Centered Moving Average – smooths seasonality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2856115"/>
              </p:ext>
            </p:extLst>
          </p:nvPr>
        </p:nvGraphicFramePr>
        <p:xfrm>
          <a:off x="298869" y="3149604"/>
          <a:ext cx="142151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5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79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245091" y="1709741"/>
            <a:ext cx="24574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Add all values and divide by population </a:t>
            </a:r>
            <a:r>
              <a:rPr lang="en-US" sz="1600" b="1" i="1" dirty="0"/>
              <a:t>in the window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02241" y="2438404"/>
            <a:ext cx="23431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Records in the window have the same weight.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118421" y="3214691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 = 3</a:t>
            </a:r>
          </a:p>
        </p:txBody>
      </p:sp>
      <p:sp>
        <p:nvSpPr>
          <p:cNvPr id="25" name="Isosceles Triangle 24"/>
          <p:cNvSpPr/>
          <p:nvPr/>
        </p:nvSpPr>
        <p:spPr>
          <a:xfrm rot="5400000">
            <a:off x="1339673" y="3941925"/>
            <a:ext cx="1097280" cy="2286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1962129" y="3757615"/>
            <a:ext cx="9124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/>
              <a:t>10+20+30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280324" y="393858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962129" y="4652967"/>
            <a:ext cx="9124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/>
              <a:t>30+40+50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280324" y="497681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122429" y="4300540"/>
            <a:ext cx="3193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…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711859" y="4672186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=40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711859" y="3781608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=15</a:t>
            </a:r>
          </a:p>
        </p:txBody>
      </p:sp>
      <p:sp>
        <p:nvSpPr>
          <p:cNvPr id="38" name="Isosceles Triangle 37"/>
          <p:cNvSpPr/>
          <p:nvPr/>
        </p:nvSpPr>
        <p:spPr>
          <a:xfrm rot="5400000">
            <a:off x="1334911" y="4365787"/>
            <a:ext cx="1097280" cy="228600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38"/>
          <p:cNvSpPr/>
          <p:nvPr/>
        </p:nvSpPr>
        <p:spPr>
          <a:xfrm rot="5400000">
            <a:off x="1334910" y="4694400"/>
            <a:ext cx="1097280" cy="2286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352425" y="5912627"/>
            <a:ext cx="8658225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Descriptive because it uses values from the future so not good for forecasting.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637904" y="1628776"/>
            <a:ext cx="2844048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dirty="0"/>
              <a:t>ma(riders, order =12)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3300416" y="1643051"/>
            <a:ext cx="0" cy="41290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6520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first averages…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4/12/21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96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8600" y="1116794"/>
            <a:ext cx="8658225" cy="461665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Trailing Moving Average – smooths seasonality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298869" y="3149604"/>
          <a:ext cx="142151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5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79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245091" y="1709741"/>
            <a:ext cx="24574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Add all values and divide by population </a:t>
            </a:r>
            <a:r>
              <a:rPr lang="en-US" sz="1600" b="1" i="1" dirty="0"/>
              <a:t>in the window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02241" y="2438404"/>
            <a:ext cx="23431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Records in the window have the same weight.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118421" y="3214691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 = 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962129" y="4314841"/>
            <a:ext cx="9124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/>
              <a:t>10+20+30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280324" y="449581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962129" y="4752983"/>
            <a:ext cx="9124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/>
              <a:t>20+30+40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280324" y="497681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711859" y="4772202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=30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711859" y="4338834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=20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52425" y="5912627"/>
            <a:ext cx="8658225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Uses preceding window values so ok for forecasts but lags for trend and seasonal.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726277" y="1628776"/>
            <a:ext cx="5250155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dirty="0" err="1"/>
              <a:t>rollmean</a:t>
            </a:r>
            <a:r>
              <a:rPr lang="en-US" dirty="0"/>
              <a:t>(riders, k = 12, align = 'right'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8706" y="2019451"/>
            <a:ext cx="5025297" cy="3795562"/>
          </a:xfrm>
          <a:prstGeom prst="rect">
            <a:avLst/>
          </a:prstGeom>
        </p:spPr>
      </p:pic>
      <p:sp>
        <p:nvSpPr>
          <p:cNvPr id="43" name="Freeform 42"/>
          <p:cNvSpPr/>
          <p:nvPr/>
        </p:nvSpPr>
        <p:spPr>
          <a:xfrm rot="5400000">
            <a:off x="1426349" y="3957639"/>
            <a:ext cx="928690" cy="242888"/>
          </a:xfrm>
          <a:custGeom>
            <a:avLst/>
            <a:gdLst>
              <a:gd name="connsiteX0" fmla="*/ 0 w 526252"/>
              <a:gd name="connsiteY0" fmla="*/ 219272 h 219272"/>
              <a:gd name="connsiteX1" fmla="*/ 526252 w 526252"/>
              <a:gd name="connsiteY1" fmla="*/ 0 h 219272"/>
              <a:gd name="connsiteX2" fmla="*/ 526252 w 526252"/>
              <a:gd name="connsiteY2" fmla="*/ 219272 h 219272"/>
              <a:gd name="connsiteX3" fmla="*/ 0 w 526252"/>
              <a:gd name="connsiteY3" fmla="*/ 219272 h 219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6252" h="219272">
                <a:moveTo>
                  <a:pt x="0" y="219272"/>
                </a:moveTo>
                <a:lnTo>
                  <a:pt x="526252" y="0"/>
                </a:lnTo>
                <a:lnTo>
                  <a:pt x="526252" y="219272"/>
                </a:lnTo>
                <a:lnTo>
                  <a:pt x="0" y="219272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 rot="5400000">
            <a:off x="1330246" y="4327582"/>
            <a:ext cx="1097280" cy="219272"/>
          </a:xfrm>
          <a:custGeom>
            <a:avLst/>
            <a:gdLst>
              <a:gd name="connsiteX0" fmla="*/ 0 w 526252"/>
              <a:gd name="connsiteY0" fmla="*/ 219272 h 219272"/>
              <a:gd name="connsiteX1" fmla="*/ 526252 w 526252"/>
              <a:gd name="connsiteY1" fmla="*/ 0 h 219272"/>
              <a:gd name="connsiteX2" fmla="*/ 526252 w 526252"/>
              <a:gd name="connsiteY2" fmla="*/ 219272 h 219272"/>
              <a:gd name="connsiteX3" fmla="*/ 0 w 526252"/>
              <a:gd name="connsiteY3" fmla="*/ 219272 h 219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6252" h="219272">
                <a:moveTo>
                  <a:pt x="0" y="219272"/>
                </a:moveTo>
                <a:lnTo>
                  <a:pt x="526252" y="0"/>
                </a:lnTo>
                <a:lnTo>
                  <a:pt x="526252" y="219272"/>
                </a:lnTo>
                <a:lnTo>
                  <a:pt x="0" y="219272"/>
                </a:lnTo>
                <a:close/>
              </a:path>
            </a:pathLst>
          </a:cu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/>
          <p:cNvCxnSpPr/>
          <p:nvPr/>
        </p:nvCxnSpPr>
        <p:spPr>
          <a:xfrm>
            <a:off x="3300416" y="1643051"/>
            <a:ext cx="0" cy="41290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772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first averages…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4/12/21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96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8600" y="1116794"/>
            <a:ext cx="8658225" cy="461665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Exponential Smoothing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42888" y="1752603"/>
            <a:ext cx="8629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Older records in the window have the </a:t>
            </a:r>
            <a:r>
              <a:rPr lang="en-US" sz="2800" b="1" u="sng" dirty="0"/>
              <a:t>diminishing</a:t>
            </a:r>
            <a:r>
              <a:rPr lang="en-US" sz="2800" u="sng" dirty="0"/>
              <a:t>  weight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52425" y="5912627"/>
            <a:ext cx="8658225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Values are weighted so their impact diminishes in the average the farther back.</a:t>
            </a:r>
          </a:p>
        </p:txBody>
      </p:sp>
      <p:sp>
        <p:nvSpPr>
          <p:cNvPr id="9" name="Rectangle 8"/>
          <p:cNvSpPr/>
          <p:nvPr/>
        </p:nvSpPr>
        <p:spPr>
          <a:xfrm>
            <a:off x="1984267" y="2944296"/>
            <a:ext cx="5473808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sz="2400" b="1" dirty="0"/>
              <a:t>α</a:t>
            </a:r>
            <a:r>
              <a:rPr lang="en-US" sz="2400" b="1" dirty="0"/>
              <a:t> is a parameter between 0 and 1.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0 = more weight is given to observations from the more distant past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Approaching 1= more weight given to recent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1 = all weight given to the most recent (same as a true Naïve forecast)</a:t>
            </a:r>
          </a:p>
        </p:txBody>
      </p:sp>
    </p:spTree>
    <p:extLst>
      <p:ext uri="{BB962C8B-B14F-4D97-AF65-F5344CB8AC3E}">
        <p14:creationId xmlns:p14="http://schemas.microsoft.com/office/powerpoint/2010/main" val="18396286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trike="sngStrike" dirty="0"/>
              <a:t>Open </a:t>
            </a:r>
            <a:r>
              <a:rPr lang="en-US" strike="sngStrike" dirty="0" err="1"/>
              <a:t>F_HoltWintersWMT.R</a:t>
            </a:r>
            <a:endParaRPr lang="en-US" strike="sngStrik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4/12/21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96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600" y="1116794"/>
            <a:ext cx="8658225" cy="646331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HW applies exponential smoothing to </a:t>
            </a:r>
            <a:r>
              <a:rPr lang="en-US" b="1" dirty="0">
                <a:solidFill>
                  <a:schemeClr val="bg1"/>
                </a:solidFill>
              </a:rPr>
              <a:t>level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b="1" dirty="0">
                <a:solidFill>
                  <a:schemeClr val="bg1"/>
                </a:solidFill>
              </a:rPr>
              <a:t>trend</a:t>
            </a:r>
            <a:r>
              <a:rPr lang="en-US" dirty="0">
                <a:solidFill>
                  <a:schemeClr val="bg1"/>
                </a:solidFill>
              </a:rPr>
              <a:t> and </a:t>
            </a:r>
            <a:r>
              <a:rPr lang="en-US" b="1" dirty="0">
                <a:solidFill>
                  <a:schemeClr val="bg1"/>
                </a:solidFill>
              </a:rPr>
              <a:t>seasonality</a:t>
            </a:r>
            <a:r>
              <a:rPr lang="en-US" dirty="0">
                <a:solidFill>
                  <a:schemeClr val="bg1"/>
                </a:solidFill>
              </a:rPr>
              <a:t> individually then combines them.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F4E0A8E-DABF-AC4C-B6AB-D23F46B993E8}"/>
              </a:ext>
            </a:extLst>
          </p:cNvPr>
          <p:cNvSpPr txBox="1">
            <a:spLocks/>
          </p:cNvSpPr>
          <p:nvPr/>
        </p:nvSpPr>
        <p:spPr>
          <a:xfrm>
            <a:off x="255856" y="3429000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RENAMED </a:t>
            </a:r>
            <a:r>
              <a:rPr lang="en-US" dirty="0" err="1"/>
              <a:t>ZZZ_HoltWintersWMT.R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865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14363" y="1111250"/>
          <a:ext cx="7915275" cy="2377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42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1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111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Quick Review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HoltWinters</a:t>
                      </a:r>
                      <a:r>
                        <a:rPr lang="en-US" sz="2000" dirty="0"/>
                        <a:t> Forecasting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t>4/12/21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96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142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79CF12-30E2-42AE-B34C-9BC94FEBF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4/12/21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D84C2A-4276-4290-A121-0469B8157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F45EE8-995A-4EDF-98B2-876D4AB98F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96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F99D124-A478-4855-982C-0F6EAD9A487E}"/>
              </a:ext>
            </a:extLst>
          </p:cNvPr>
          <p:cNvSpPr txBox="1">
            <a:spLocks/>
          </p:cNvSpPr>
          <p:nvPr/>
        </p:nvSpPr>
        <p:spPr>
          <a:xfrm>
            <a:off x="914400" y="1676400"/>
            <a:ext cx="7772400" cy="434340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Forecast future values of a time series</a:t>
            </a:r>
          </a:p>
          <a:p>
            <a:r>
              <a:rPr lang="en-US" dirty="0"/>
              <a:t>Distinction between forecasting (main focus) and describing/explaining</a:t>
            </a:r>
          </a:p>
          <a:p>
            <a:r>
              <a:rPr lang="en-US" dirty="0"/>
              <a:t>Before forecasting understand “periodicity”</a:t>
            </a:r>
          </a:p>
          <a:p>
            <a:r>
              <a:rPr lang="en-US" dirty="0"/>
              <a:t>Four components of time series (meta-data):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Level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Trend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Seasonality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Noise</a:t>
            </a:r>
          </a:p>
          <a:p>
            <a:pPr>
              <a:buFont typeface="Arial" charset="0"/>
              <a:buChar char="•"/>
            </a:pPr>
            <a:r>
              <a:rPr lang="en-US" dirty="0"/>
              <a:t>Time series data is great for enrichment and engineering e.g. “event flags” but can be modeled as a standalone vector due to the meta data </a:t>
            </a:r>
            <a:r>
              <a:rPr lang="en-US" i="1" dirty="0"/>
              <a:t>“inside” </a:t>
            </a:r>
            <a:r>
              <a:rPr lang="en-US" dirty="0"/>
              <a:t>the vector.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F693E49-70BD-4C3F-A7E3-57DB09DE4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Main ideas</a:t>
            </a:r>
          </a:p>
        </p:txBody>
      </p:sp>
    </p:spTree>
    <p:extLst>
      <p:ext uri="{BB962C8B-B14F-4D97-AF65-F5344CB8AC3E}">
        <p14:creationId xmlns:p14="http://schemas.microsoft.com/office/powerpoint/2010/main" val="342936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E42EE3-9848-4091-AB32-9CD154450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4/12/21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5CF0D48-1409-4FA8-BC35-CEE75BFEF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657" y="365126"/>
            <a:ext cx="8618899" cy="591477"/>
          </a:xfrm>
        </p:spPr>
        <p:txBody>
          <a:bodyPr/>
          <a:lstStyle/>
          <a:p>
            <a:r>
              <a:rPr lang="en-US" sz="2600" dirty="0"/>
              <a:t>Difference between ML Data Setup &amp; Time Series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36DEF1-B7DD-43A0-BF17-9242EB83D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728560-6A4E-47D2-9335-23EFE2B930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96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AD1D07-F801-42E5-819D-E8E714D70829}"/>
              </a:ext>
            </a:extLst>
          </p:cNvPr>
          <p:cNvSpPr/>
          <p:nvPr/>
        </p:nvSpPr>
        <p:spPr>
          <a:xfrm>
            <a:off x="280657" y="1520982"/>
            <a:ext cx="8549018" cy="353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ML Data Frame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385DCF-E141-4D39-B06E-9C9C5AF21B3D}"/>
              </a:ext>
            </a:extLst>
          </p:cNvPr>
          <p:cNvSpPr txBox="1"/>
          <p:nvPr/>
        </p:nvSpPr>
        <p:spPr>
          <a:xfrm>
            <a:off x="180644" y="4794235"/>
            <a:ext cx="89633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record is a standalone observation of a phenomena you are trying to predict, classify or cluster.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Records have defined attributes for each data row.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Notice time is not interacting between rows </a:t>
            </a:r>
            <a:r>
              <a:rPr lang="en-US" i="1" dirty="0"/>
              <a:t>(or it had not better be) </a:t>
            </a:r>
            <a:r>
              <a:rPr lang="en-US" dirty="0"/>
              <a:t>but is present at the observational row.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85" y="2151757"/>
            <a:ext cx="8539841" cy="1371600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>
            <a:off x="342912" y="2200275"/>
            <a:ext cx="0" cy="1457325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 rot="16200000">
            <a:off x="-365100" y="2771775"/>
            <a:ext cx="10071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6"/>
                </a:solidFill>
              </a:rPr>
              <a:t>Observations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657225" y="3857625"/>
            <a:ext cx="8115300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087713" y="3924300"/>
            <a:ext cx="21279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6"/>
                </a:solidFill>
              </a:rPr>
              <a:t>Attributes for each observation</a:t>
            </a:r>
          </a:p>
        </p:txBody>
      </p:sp>
    </p:spTree>
    <p:extLst>
      <p:ext uri="{BB962C8B-B14F-4D97-AF65-F5344CB8AC3E}">
        <p14:creationId xmlns:p14="http://schemas.microsoft.com/office/powerpoint/2010/main" val="2749213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E42EE3-9848-4091-AB32-9CD154450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4/12/21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5CF0D48-1409-4FA8-BC35-CEE75BFEF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657" y="365126"/>
            <a:ext cx="8618899" cy="591477"/>
          </a:xfrm>
        </p:spPr>
        <p:txBody>
          <a:bodyPr/>
          <a:lstStyle/>
          <a:p>
            <a:r>
              <a:rPr lang="en-US" sz="2600" dirty="0"/>
              <a:t>Difference between ML Data Setup &amp; Time Series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36DEF1-B7DD-43A0-BF17-9242EB83D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728560-6A4E-47D2-9335-23EFE2B930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96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AD1D07-F801-42E5-819D-E8E714D70829}"/>
              </a:ext>
            </a:extLst>
          </p:cNvPr>
          <p:cNvSpPr/>
          <p:nvPr/>
        </p:nvSpPr>
        <p:spPr>
          <a:xfrm>
            <a:off x="280657" y="1520982"/>
            <a:ext cx="8549018" cy="353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 Series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385DCF-E141-4D39-B06E-9C9C5AF21B3D}"/>
              </a:ext>
            </a:extLst>
          </p:cNvPr>
          <p:cNvSpPr txBox="1"/>
          <p:nvPr/>
        </p:nvSpPr>
        <p:spPr>
          <a:xfrm>
            <a:off x="2914650" y="2522530"/>
            <a:ext cx="58293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is typically (not always) in a single vector with each value being in sequence to the next.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Attributes may not be present because temporal information is held “within” the vector due to the relatedness of each record.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42912" y="2147888"/>
            <a:ext cx="0" cy="1457325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 rot="16200000">
            <a:off x="-365100" y="2738051"/>
            <a:ext cx="10071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6"/>
                </a:solidFill>
              </a:rPr>
              <a:t>Observations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587" y="2085975"/>
            <a:ext cx="1381125" cy="3086100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>
            <a:off x="1995491" y="2147888"/>
            <a:ext cx="0" cy="1457325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 rot="16200000">
            <a:off x="1761002" y="2738051"/>
            <a:ext cx="7459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6"/>
                </a:solidFill>
              </a:rPr>
              <a:t>Attribute</a:t>
            </a:r>
          </a:p>
        </p:txBody>
      </p:sp>
    </p:spTree>
    <p:extLst>
      <p:ext uri="{BB962C8B-B14F-4D97-AF65-F5344CB8AC3E}">
        <p14:creationId xmlns:p14="http://schemas.microsoft.com/office/powerpoint/2010/main" val="204493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5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ight Arrow 13"/>
          <p:cNvSpPr/>
          <p:nvPr/>
        </p:nvSpPr>
        <p:spPr>
          <a:xfrm>
            <a:off x="2126588" y="5955268"/>
            <a:ext cx="4890826" cy="307777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26587" y="5955268"/>
            <a:ext cx="48908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Times Series Data &gt; Forecast Methodology&gt; Future Values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forecasting?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13807" y="2074745"/>
            <a:ext cx="2108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Actual Time Series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501152" y="2283424"/>
            <a:ext cx="1527537" cy="3618174"/>
            <a:chOff x="3501152" y="3007086"/>
            <a:chExt cx="1527537" cy="1470197"/>
          </a:xfrm>
        </p:grpSpPr>
        <p:sp>
          <p:nvSpPr>
            <p:cNvPr id="16" name="Chevron 15"/>
            <p:cNvSpPr/>
            <p:nvPr/>
          </p:nvSpPr>
          <p:spPr>
            <a:xfrm>
              <a:off x="3501152" y="3007086"/>
              <a:ext cx="770096" cy="1470197"/>
            </a:xfrm>
            <a:prstGeom prst="chevron">
              <a:avLst>
                <a:gd name="adj" fmla="val 62310"/>
              </a:avLst>
            </a:prstGeom>
            <a:solidFill>
              <a:schemeClr val="accent1"/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Chevron 16"/>
            <p:cNvSpPr/>
            <p:nvPr/>
          </p:nvSpPr>
          <p:spPr>
            <a:xfrm>
              <a:off x="4258593" y="3007086"/>
              <a:ext cx="770096" cy="1470197"/>
            </a:xfrm>
            <a:prstGeom prst="chevron">
              <a:avLst>
                <a:gd name="adj" fmla="val 62310"/>
              </a:avLst>
            </a:prstGeom>
            <a:solidFill>
              <a:schemeClr val="accent1"/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Chevron 17"/>
            <p:cNvSpPr/>
            <p:nvPr/>
          </p:nvSpPr>
          <p:spPr>
            <a:xfrm>
              <a:off x="3879872" y="3007086"/>
              <a:ext cx="770096" cy="1470197"/>
            </a:xfrm>
            <a:prstGeom prst="chevron">
              <a:avLst>
                <a:gd name="adj" fmla="val 62310"/>
              </a:avLst>
            </a:prstGeom>
            <a:solidFill>
              <a:schemeClr val="accent1"/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pic>
        <p:nvPicPr>
          <p:cNvPr id="20" name="Picture 2" descr="C:\Users\n0232877\AppData\Local\Microsoft\Windows\Temporary Internet Files\Content.IE5\FRTMVNL1\Rlogo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4175" y="3394973"/>
            <a:ext cx="1363200" cy="1034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5451407" y="2134688"/>
            <a:ext cx="2822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Future Forecasted Values</a:t>
            </a:r>
          </a:p>
        </p:txBody>
      </p:sp>
      <p:pic>
        <p:nvPicPr>
          <p:cNvPr id="22533" name="Picture 5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073"/>
          <a:stretch/>
        </p:blipFill>
        <p:spPr bwMode="auto">
          <a:xfrm>
            <a:off x="5983885" y="2428875"/>
            <a:ext cx="1757159" cy="200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34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24" y="2402720"/>
            <a:ext cx="1866900" cy="171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40" name="Picture 12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130" y="4298156"/>
            <a:ext cx="2740668" cy="1645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41" name="Picture 13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40" y="4309348"/>
            <a:ext cx="2740668" cy="1645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271463" y="1243004"/>
            <a:ext cx="8415337" cy="7143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Forecasting is the process of applying mathematical tools on time series data to create future time series values, doesn’t have to explain the reason for observed changes.</a:t>
            </a:r>
          </a:p>
        </p:txBody>
      </p:sp>
      <p:sp>
        <p:nvSpPr>
          <p:cNvPr id="19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D753EFC8-4232-4598-94F6-94C0EBAFC469}" type="datetime1">
              <a:rPr lang="en-US" smtClean="0"/>
              <a:t>4/12/21</a:t>
            </a:fld>
            <a:endParaRPr lang="en-US"/>
          </a:p>
        </p:txBody>
      </p:sp>
      <p:sp>
        <p:nvSpPr>
          <p:cNvPr id="21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r>
              <a:rPr lang="en-US" dirty="0"/>
              <a:t>6</a:t>
            </a:r>
          </a:p>
        </p:txBody>
      </p:sp>
      <p:sp>
        <p:nvSpPr>
          <p:cNvPr id="23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1160601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2C3887-5370-461B-9723-FA8FB02B5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4/12/21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9452733-36AC-40C0-A10C-890FD418D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 inside the time series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4AF1B6-DEDE-4ECF-96D8-2BA98C5E8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3C4817-070D-4782-935E-C73E380E19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96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523FFBD-8391-4A87-80CE-BABAEAA54264}"/>
              </a:ext>
            </a:extLst>
          </p:cNvPr>
          <p:cNvSpPr txBox="1">
            <a:spLocks/>
          </p:cNvSpPr>
          <p:nvPr/>
        </p:nvSpPr>
        <p:spPr>
          <a:xfrm>
            <a:off x="628650" y="1526263"/>
            <a:ext cx="8129588" cy="439019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2" pitchFamily="18" charset="2"/>
              <a:buNone/>
            </a:pPr>
            <a:r>
              <a:rPr lang="en-US" b="1" dirty="0"/>
              <a:t>Level </a:t>
            </a:r>
            <a:r>
              <a:rPr lang="en-US" dirty="0"/>
              <a:t>– an average of the observations “steady state”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7EE5A5B-AF0E-E348-919E-17978B11DDE8}"/>
              </a:ext>
            </a:extLst>
          </p:cNvPr>
          <p:cNvSpPr txBox="1">
            <a:spLocks/>
          </p:cNvSpPr>
          <p:nvPr/>
        </p:nvSpPr>
        <p:spPr>
          <a:xfrm>
            <a:off x="628650" y="2551588"/>
            <a:ext cx="8129588" cy="591477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2" pitchFamily="18" charset="2"/>
              <a:buNone/>
            </a:pPr>
            <a:r>
              <a:rPr lang="en-US" b="1" dirty="0"/>
              <a:t>Trend </a:t>
            </a:r>
            <a:r>
              <a:rPr lang="en-US" dirty="0"/>
              <a:t>– are values increasing, decreasing or stationary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37D42F0-1835-964E-AB15-240A59C8DDB2}"/>
              </a:ext>
            </a:extLst>
          </p:cNvPr>
          <p:cNvSpPr txBox="1">
            <a:spLocks/>
          </p:cNvSpPr>
          <p:nvPr/>
        </p:nvSpPr>
        <p:spPr>
          <a:xfrm>
            <a:off x="628650" y="3729371"/>
            <a:ext cx="8129588" cy="59929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2" pitchFamily="18" charset="2"/>
              <a:buNone/>
            </a:pPr>
            <a:r>
              <a:rPr lang="en-US" b="1" dirty="0"/>
              <a:t>Seasonality </a:t>
            </a:r>
            <a:r>
              <a:rPr lang="en-US" dirty="0"/>
              <a:t>– is there a repeating pattern in the periodicity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D1D24B8-DFD0-2843-A6F8-21A3CD8011BA}"/>
              </a:ext>
            </a:extLst>
          </p:cNvPr>
          <p:cNvSpPr txBox="1">
            <a:spLocks/>
          </p:cNvSpPr>
          <p:nvPr/>
        </p:nvSpPr>
        <p:spPr>
          <a:xfrm>
            <a:off x="628650" y="4860987"/>
            <a:ext cx="8129588" cy="1024614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2" pitchFamily="18" charset="2"/>
              <a:buNone/>
            </a:pPr>
            <a:r>
              <a:rPr lang="en-US" b="1" dirty="0"/>
              <a:t>Noise – </a:t>
            </a:r>
            <a:r>
              <a:rPr lang="en-US" dirty="0"/>
              <a:t>unexplained values or “residuals” from adding “trend”, “seasonality” and “level” together.  Basically its what left, and unaccounted for.</a:t>
            </a:r>
          </a:p>
        </p:txBody>
      </p:sp>
    </p:spTree>
    <p:extLst>
      <p:ext uri="{BB962C8B-B14F-4D97-AF65-F5344CB8AC3E}">
        <p14:creationId xmlns:p14="http://schemas.microsoft.com/office/powerpoint/2010/main" val="3168797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Series Partitioning is not random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sz="quarter" idx="1"/>
          </p:nvPr>
        </p:nvSpPr>
        <p:spPr>
          <a:xfrm>
            <a:off x="628650" y="1111347"/>
            <a:ext cx="7886700" cy="3303491"/>
          </a:xfrm>
        </p:spPr>
        <p:txBody>
          <a:bodyPr>
            <a:normAutofit/>
          </a:bodyPr>
          <a:lstStyle/>
          <a:p>
            <a:r>
              <a:rPr lang="en-US" sz="2000" b="1" dirty="0"/>
              <a:t>Random partitioning would leave holes in the data, which causes problems</a:t>
            </a:r>
          </a:p>
          <a:p>
            <a:pPr lvl="1">
              <a:buFont typeface="Wingdings 2" pitchFamily="18" charset="2"/>
              <a:buNone/>
            </a:pPr>
            <a:r>
              <a:rPr lang="en-US" sz="1600" dirty="0"/>
              <a:t>Forecasting methods assume regular sequential data</a:t>
            </a:r>
          </a:p>
          <a:p>
            <a:r>
              <a:rPr lang="en-US" sz="2000" b="1" dirty="0"/>
              <a:t>Instead of random selection, divide data into two parts</a:t>
            </a:r>
          </a:p>
          <a:p>
            <a:pPr lvl="1">
              <a:buFont typeface="Wingdings 2" pitchFamily="18" charset="2"/>
              <a:buNone/>
            </a:pPr>
            <a:r>
              <a:rPr lang="en-US" sz="1600" dirty="0"/>
              <a:t>Train on early data</a:t>
            </a:r>
          </a:p>
          <a:p>
            <a:pPr lvl="1">
              <a:buFont typeface="Wingdings 2" pitchFamily="18" charset="2"/>
              <a:buNone/>
            </a:pPr>
            <a:r>
              <a:rPr lang="en-US" sz="1600" dirty="0"/>
              <a:t>Validate on later data</a:t>
            </a:r>
          </a:p>
          <a:p>
            <a:pPr marL="114300" lvl="1" indent="-114300"/>
            <a:r>
              <a:rPr lang="en-US" sz="2000" b="1" dirty="0"/>
              <a:t>Performance can be assessed against the “naïve benchmark” &amp; historical accuracy </a:t>
            </a:r>
            <a:r>
              <a:rPr lang="en-US" sz="1600" dirty="0"/>
              <a:t> </a:t>
            </a:r>
            <a:r>
              <a:rPr lang="en-US" sz="1600" i="1" dirty="0"/>
              <a:t>naïve forecast </a:t>
            </a:r>
            <a:r>
              <a:rPr lang="en-US" sz="1600" dirty="0"/>
              <a:t>is simply the most recent value in the time series </a:t>
            </a:r>
          </a:p>
          <a:p>
            <a:pPr lvl="1">
              <a:buFont typeface="Wingdings 2" pitchFamily="18" charset="2"/>
              <a:buNone/>
            </a:pPr>
            <a:endParaRPr lang="en-US" sz="1600" dirty="0"/>
          </a:p>
        </p:txBody>
      </p:sp>
      <p:grpSp>
        <p:nvGrpSpPr>
          <p:cNvPr id="7" name="Group 6"/>
          <p:cNvGrpSpPr/>
          <p:nvPr/>
        </p:nvGrpSpPr>
        <p:grpSpPr>
          <a:xfrm>
            <a:off x="742950" y="3914753"/>
            <a:ext cx="7562850" cy="1276350"/>
            <a:chOff x="742950" y="4371968"/>
            <a:chExt cx="7562850" cy="1276350"/>
          </a:xfrm>
        </p:grpSpPr>
        <p:sp>
          <p:nvSpPr>
            <p:cNvPr id="2" name="Right Arrow 1"/>
            <p:cNvSpPr/>
            <p:nvPr/>
          </p:nvSpPr>
          <p:spPr>
            <a:xfrm>
              <a:off x="742950" y="4371968"/>
              <a:ext cx="7548563" cy="585788"/>
            </a:xfrm>
            <a:prstGeom prst="rightArrow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Temporal Data Points</a:t>
              </a:r>
            </a:p>
          </p:txBody>
        </p:sp>
        <p:sp>
          <p:nvSpPr>
            <p:cNvPr id="5" name="Right Arrow 4"/>
            <p:cNvSpPr/>
            <p:nvPr/>
          </p:nvSpPr>
          <p:spPr>
            <a:xfrm>
              <a:off x="742950" y="5053005"/>
              <a:ext cx="7548563" cy="585788"/>
            </a:xfrm>
            <a:prstGeom prst="rightArrow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Training Data</a:t>
              </a:r>
            </a:p>
          </p:txBody>
        </p:sp>
        <p:sp>
          <p:nvSpPr>
            <p:cNvPr id="6" name="Right Arrow 5"/>
            <p:cNvSpPr/>
            <p:nvPr/>
          </p:nvSpPr>
          <p:spPr>
            <a:xfrm>
              <a:off x="5757863" y="5062530"/>
              <a:ext cx="2547937" cy="585788"/>
            </a:xfrm>
            <a:prstGeom prst="rightArrow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Validation</a:t>
              </a:r>
            </a:p>
          </p:txBody>
        </p:sp>
        <p:sp>
          <p:nvSpPr>
            <p:cNvPr id="3" name="Isosceles Triangle 2"/>
            <p:cNvSpPr/>
            <p:nvPr/>
          </p:nvSpPr>
          <p:spPr>
            <a:xfrm rot="10800000">
              <a:off x="3569494" y="4872037"/>
              <a:ext cx="1400175" cy="271463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Rectangle 3"/>
          <p:cNvSpPr/>
          <p:nvPr/>
        </p:nvSpPr>
        <p:spPr>
          <a:xfrm>
            <a:off x="785813" y="5743574"/>
            <a:ext cx="7572375" cy="3857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Sub-setting data with regard to time is called “out of time” sampling.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D753EFC8-4232-4598-94F6-94C0EBAFC469}" type="datetime1">
              <a:rPr lang="en-US" smtClean="0"/>
              <a:t>4/12/21</a:t>
            </a:fld>
            <a:endParaRPr lang="en-US"/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r>
              <a:rPr lang="en-US" dirty="0"/>
              <a:t>19</a:t>
            </a:r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2554696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	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2057400"/>
            <a:ext cx="7772400" cy="3962400"/>
          </a:xfrm>
        </p:spPr>
        <p:txBody>
          <a:bodyPr/>
          <a:lstStyle/>
          <a:p>
            <a:pPr>
              <a:buFont typeface="Wingdings 2" pitchFamily="18" charset="2"/>
              <a:buNone/>
            </a:pPr>
            <a:r>
              <a:rPr lang="en-US" b="1"/>
              <a:t>Focus is to predict (not describe/explain)</a:t>
            </a:r>
          </a:p>
          <a:p>
            <a:pPr>
              <a:buFont typeface="Wingdings 2" pitchFamily="18" charset="2"/>
              <a:buNone/>
            </a:pPr>
            <a:r>
              <a:rPr lang="en-US" b="1"/>
              <a:t>Four components</a:t>
            </a:r>
          </a:p>
          <a:p>
            <a:pPr lvl="1">
              <a:buFont typeface="Wingdings 2" pitchFamily="18" charset="2"/>
              <a:buNone/>
            </a:pPr>
            <a:r>
              <a:rPr lang="en-US" sz="2000"/>
              <a:t>Level</a:t>
            </a:r>
          </a:p>
          <a:p>
            <a:pPr lvl="1">
              <a:buFont typeface="Wingdings 2" pitchFamily="18" charset="2"/>
              <a:buNone/>
            </a:pPr>
            <a:r>
              <a:rPr lang="en-US" sz="2000"/>
              <a:t>Trend</a:t>
            </a:r>
          </a:p>
          <a:p>
            <a:pPr lvl="1">
              <a:buFont typeface="Wingdings 2" pitchFamily="18" charset="2"/>
              <a:buNone/>
            </a:pPr>
            <a:r>
              <a:rPr lang="en-US" sz="2000"/>
              <a:t>Seasonality</a:t>
            </a:r>
          </a:p>
          <a:p>
            <a:pPr lvl="1">
              <a:buFont typeface="Wingdings 2" pitchFamily="18" charset="2"/>
              <a:buNone/>
            </a:pPr>
            <a:r>
              <a:rPr lang="en-US" sz="2000"/>
              <a:t>Noise</a:t>
            </a:r>
          </a:p>
          <a:p>
            <a:pPr>
              <a:buFont typeface="Wingdings 2" pitchFamily="18" charset="2"/>
              <a:buNone/>
            </a:pPr>
            <a:r>
              <a:rPr lang="en-US" b="1"/>
              <a:t>Partition data by dividing into early/late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D753EFC8-4232-4598-94F6-94C0EBAFC469}" type="datetime1">
              <a:rPr lang="en-US" smtClean="0"/>
              <a:t>4/12/21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r>
              <a:rPr lang="en-US" dirty="0"/>
              <a:t>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383066165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22925</TotalTime>
  <Words>832</Words>
  <Application>Microsoft Macintosh PowerPoint</Application>
  <PresentationFormat>On-screen Show (4:3)</PresentationFormat>
  <Paragraphs>194</Paragraphs>
  <Slides>15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Consolas</vt:lpstr>
      <vt:lpstr>Wingdings 2</vt:lpstr>
      <vt:lpstr>Office Theme</vt:lpstr>
      <vt:lpstr>think-cell Slide</vt:lpstr>
      <vt:lpstr>Holt Winters Catch up</vt:lpstr>
      <vt:lpstr>Agenda</vt:lpstr>
      <vt:lpstr>Main ideas</vt:lpstr>
      <vt:lpstr>Difference between ML Data Setup &amp; Time Series Data</vt:lpstr>
      <vt:lpstr>Difference between ML Data Setup &amp; Time Series Data</vt:lpstr>
      <vt:lpstr>What is forecasting?</vt:lpstr>
      <vt:lpstr>The data inside the time series data</vt:lpstr>
      <vt:lpstr>Time Series Partitioning is not random</vt:lpstr>
      <vt:lpstr>Summary </vt:lpstr>
      <vt:lpstr>Agenda</vt:lpstr>
      <vt:lpstr>But first averages…</vt:lpstr>
      <vt:lpstr>But first averages…</vt:lpstr>
      <vt:lpstr>But first averages…</vt:lpstr>
      <vt:lpstr>But first averages…</vt:lpstr>
      <vt:lpstr>Open F_HoltWintersWMT.R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Edward Kwartler</dc:creator>
  <cp:lastModifiedBy>Kwartler, Edward</cp:lastModifiedBy>
  <cp:revision>167</cp:revision>
  <dcterms:created xsi:type="dcterms:W3CDTF">2018-05-11T14:06:45Z</dcterms:created>
  <dcterms:modified xsi:type="dcterms:W3CDTF">2021-04-12T23:11:11Z</dcterms:modified>
</cp:coreProperties>
</file>